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71" r:id="rId9"/>
    <p:sldId id="272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5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3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4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3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5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37A4-2117-4510-A3F9-C688158CCC68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B8A4-3EB1-417F-8B25-1E4F42C0B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VideoCore</a:t>
            </a:r>
            <a:r>
              <a:rPr lang="en-US" altLang="zh-CN" dirty="0"/>
              <a:t> IV GPU Driver for </a:t>
            </a:r>
            <a:r>
              <a:rPr lang="en-US" altLang="zh-CN" dirty="0" err="1"/>
              <a:t>rCore</a:t>
            </a:r>
            <a:r>
              <a:rPr lang="en-US" altLang="zh-CN" dirty="0"/>
              <a:t> on Raspberry Pi 3B+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Zhenbo</a:t>
            </a:r>
            <a:r>
              <a:rPr lang="en-US" altLang="zh-CN" dirty="0"/>
              <a:t> Sun</a:t>
            </a:r>
          </a:p>
          <a:p>
            <a:r>
              <a:rPr lang="en-US" altLang="zh-CN" dirty="0" err="1"/>
              <a:t>Bingjian</a:t>
            </a:r>
            <a:r>
              <a:rPr lang="en-US" altLang="zh-CN" dirty="0"/>
              <a:t> Huang</a:t>
            </a:r>
          </a:p>
          <a:p>
            <a:r>
              <a:rPr lang="en-US" altLang="zh-CN" dirty="0"/>
              <a:t>2019/12/27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25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Tool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Enumeration</a:t>
            </a:r>
            <a:r>
              <a:rPr lang="zh-CN" altLang="en-US" dirty="0" smtClean="0"/>
              <a:t>翻译冗杂；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）大量使用</a:t>
            </a:r>
            <a:r>
              <a:rPr lang="en-US" altLang="zh-CN" dirty="0" err="1" smtClean="0"/>
              <a:t>libc</a:t>
            </a:r>
            <a:r>
              <a:rPr lang="en-US" altLang="zh-CN" dirty="0" smtClean="0"/>
              <a:t>::</a:t>
            </a:r>
            <a:r>
              <a:rPr lang="zh-CN" altLang="en-US" dirty="0" smtClean="0"/>
              <a:t>类型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）不支持子项目翻译；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17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5375" y="2905125"/>
            <a:ext cx="4714875" cy="3571875"/>
          </a:xfrm>
        </p:spPr>
        <p:txBody>
          <a:bodyPr/>
          <a:lstStyle/>
          <a:p>
            <a:r>
              <a:rPr lang="zh-CN" altLang="en-US" dirty="0"/>
              <a:t>确定题目，完成前期文献调研及可行性研究。</a:t>
            </a:r>
          </a:p>
        </p:txBody>
      </p:sp>
      <p:sp>
        <p:nvSpPr>
          <p:cNvPr id="4" name="燕尾形箭头 3"/>
          <p:cNvSpPr/>
          <p:nvPr/>
        </p:nvSpPr>
        <p:spPr>
          <a:xfrm>
            <a:off x="838200" y="1690688"/>
            <a:ext cx="10515600" cy="7905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257550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  <a:r>
              <a:rPr lang="zh-CN" altLang="en-US" sz="1400" dirty="0"/>
              <a:t>周</a:t>
            </a:r>
          </a:p>
        </p:txBody>
      </p:sp>
      <p:sp>
        <p:nvSpPr>
          <p:cNvPr id="6" name="椭圆 5"/>
          <p:cNvSpPr/>
          <p:nvPr/>
        </p:nvSpPr>
        <p:spPr>
          <a:xfrm>
            <a:off x="4657725" y="1814511"/>
            <a:ext cx="981072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7-9</a:t>
            </a:r>
            <a:r>
              <a:rPr lang="zh-CN" altLang="en-US" sz="1400" dirty="0"/>
              <a:t>周</a:t>
            </a:r>
          </a:p>
        </p:txBody>
      </p:sp>
      <p:sp>
        <p:nvSpPr>
          <p:cNvPr id="9" name="椭圆 8"/>
          <p:cNvSpPr/>
          <p:nvPr/>
        </p:nvSpPr>
        <p:spPr>
          <a:xfrm>
            <a:off x="6115048" y="1814512"/>
            <a:ext cx="1066801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9-12</a:t>
            </a:r>
            <a:r>
              <a:rPr lang="zh-CN" altLang="en-US" sz="1400" dirty="0"/>
              <a:t>周</a:t>
            </a:r>
          </a:p>
        </p:txBody>
      </p:sp>
      <p:sp>
        <p:nvSpPr>
          <p:cNvPr id="10" name="椭圆 9"/>
          <p:cNvSpPr/>
          <p:nvPr/>
        </p:nvSpPr>
        <p:spPr>
          <a:xfrm>
            <a:off x="7662862" y="1814512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12-15</a:t>
            </a:r>
            <a:r>
              <a:rPr lang="zh-CN" altLang="en-US" sz="1400" dirty="0"/>
              <a:t>周</a:t>
            </a:r>
          </a:p>
        </p:txBody>
      </p:sp>
      <p:sp>
        <p:nvSpPr>
          <p:cNvPr id="11" name="椭圆 10"/>
          <p:cNvSpPr/>
          <p:nvPr/>
        </p:nvSpPr>
        <p:spPr>
          <a:xfrm>
            <a:off x="9315450" y="1814511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15-16</a:t>
            </a:r>
            <a:r>
              <a:rPr lang="zh-CN" altLang="en-US" sz="1400" dirty="0"/>
              <a:t>周</a:t>
            </a:r>
          </a:p>
        </p:txBody>
      </p:sp>
      <p:sp>
        <p:nvSpPr>
          <p:cNvPr id="14" name="椭圆 13"/>
          <p:cNvSpPr/>
          <p:nvPr/>
        </p:nvSpPr>
        <p:spPr>
          <a:xfrm>
            <a:off x="1857375" y="1814511"/>
            <a:ext cx="923924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4-5</a:t>
            </a:r>
            <a:r>
              <a:rPr lang="zh-CN" altLang="en-US" sz="1400" dirty="0"/>
              <a:t>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06" y="2905125"/>
            <a:ext cx="3948719" cy="34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2776537"/>
            <a:ext cx="4714875" cy="3571875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Rust</a:t>
            </a:r>
            <a:r>
              <a:rPr lang="zh-CN" altLang="en-US" dirty="0"/>
              <a:t>重写了最简单的</a:t>
            </a:r>
            <a:r>
              <a:rPr lang="en-US" altLang="zh-CN" dirty="0" err="1"/>
              <a:t>Hackdriver</a:t>
            </a:r>
            <a:r>
              <a:rPr lang="zh-CN" altLang="en-US" dirty="0"/>
              <a:t>，放到内核模块中，虽然有大量</a:t>
            </a:r>
            <a:r>
              <a:rPr lang="en-US" altLang="zh-CN" dirty="0"/>
              <a:t>unsafe</a:t>
            </a:r>
            <a:r>
              <a:rPr lang="zh-CN" altLang="en-US" dirty="0"/>
              <a:t>语句，但是成功调用</a:t>
            </a:r>
            <a:r>
              <a:rPr lang="en-US" altLang="zh-CN" dirty="0"/>
              <a:t>framebuffer</a:t>
            </a:r>
            <a:r>
              <a:rPr lang="zh-CN" altLang="en-US" dirty="0"/>
              <a:t>实现了在真机上画三角形。</a:t>
            </a:r>
          </a:p>
        </p:txBody>
      </p:sp>
      <p:sp>
        <p:nvSpPr>
          <p:cNvPr id="4" name="燕尾形箭头 3"/>
          <p:cNvSpPr/>
          <p:nvPr/>
        </p:nvSpPr>
        <p:spPr>
          <a:xfrm>
            <a:off x="838200" y="1690688"/>
            <a:ext cx="10515600" cy="7905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257550" y="1814511"/>
            <a:ext cx="923924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  <a:r>
              <a:rPr lang="zh-CN" altLang="en-US" sz="1400" dirty="0"/>
              <a:t>周</a:t>
            </a:r>
          </a:p>
        </p:txBody>
      </p:sp>
      <p:sp>
        <p:nvSpPr>
          <p:cNvPr id="6" name="椭圆 5"/>
          <p:cNvSpPr/>
          <p:nvPr/>
        </p:nvSpPr>
        <p:spPr>
          <a:xfrm>
            <a:off x="4657725" y="1814511"/>
            <a:ext cx="981072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7-9</a:t>
            </a:r>
            <a:r>
              <a:rPr lang="zh-CN" altLang="en-US" sz="1400" dirty="0"/>
              <a:t>周</a:t>
            </a:r>
          </a:p>
        </p:txBody>
      </p:sp>
      <p:sp>
        <p:nvSpPr>
          <p:cNvPr id="9" name="椭圆 8"/>
          <p:cNvSpPr/>
          <p:nvPr/>
        </p:nvSpPr>
        <p:spPr>
          <a:xfrm>
            <a:off x="6115048" y="1814512"/>
            <a:ext cx="1066801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9-12</a:t>
            </a:r>
            <a:r>
              <a:rPr lang="zh-CN" altLang="en-US" sz="1400" dirty="0"/>
              <a:t>周</a:t>
            </a:r>
          </a:p>
        </p:txBody>
      </p:sp>
      <p:sp>
        <p:nvSpPr>
          <p:cNvPr id="10" name="椭圆 9"/>
          <p:cNvSpPr/>
          <p:nvPr/>
        </p:nvSpPr>
        <p:spPr>
          <a:xfrm>
            <a:off x="7662862" y="1814512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12-15</a:t>
            </a:r>
            <a:r>
              <a:rPr lang="zh-CN" altLang="en-US" sz="1400" dirty="0"/>
              <a:t>周</a:t>
            </a:r>
          </a:p>
        </p:txBody>
      </p:sp>
      <p:sp>
        <p:nvSpPr>
          <p:cNvPr id="11" name="椭圆 10"/>
          <p:cNvSpPr/>
          <p:nvPr/>
        </p:nvSpPr>
        <p:spPr>
          <a:xfrm>
            <a:off x="9315450" y="1814511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15-16</a:t>
            </a:r>
            <a:r>
              <a:rPr lang="zh-CN" altLang="en-US" sz="1400" dirty="0"/>
              <a:t>周</a:t>
            </a:r>
          </a:p>
        </p:txBody>
      </p:sp>
      <p:pic>
        <p:nvPicPr>
          <p:cNvPr id="1026" name="Picture 2" descr="https://github.com/huangbj16/rcore-vc4-opengl/raw/master/hackdri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831" y="2776537"/>
            <a:ext cx="4884737" cy="36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椭圆 13"/>
          <p:cNvSpPr/>
          <p:nvPr/>
        </p:nvSpPr>
        <p:spPr>
          <a:xfrm>
            <a:off x="1857375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4-5</a:t>
            </a:r>
            <a:r>
              <a:rPr lang="zh-CN" altLang="en-US" sz="1400" dirty="0"/>
              <a:t>周</a:t>
            </a:r>
          </a:p>
        </p:txBody>
      </p:sp>
    </p:spTree>
    <p:extLst>
      <p:ext uri="{BB962C8B-B14F-4D97-AF65-F5344CB8AC3E}">
        <p14:creationId xmlns:p14="http://schemas.microsoft.com/office/powerpoint/2010/main" val="401931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2776537"/>
            <a:ext cx="4290453" cy="3571875"/>
          </a:xfrm>
        </p:spPr>
        <p:txBody>
          <a:bodyPr/>
          <a:lstStyle/>
          <a:p>
            <a:r>
              <a:rPr lang="zh-CN" altLang="en-US" dirty="0"/>
              <a:t>第一阶段移植，阅读</a:t>
            </a:r>
            <a:r>
              <a:rPr lang="en-US" altLang="zh-CN" dirty="0" err="1"/>
              <a:t>ucore</a:t>
            </a:r>
            <a:r>
              <a:rPr lang="en-US" altLang="zh-CN" dirty="0"/>
              <a:t>-plus</a:t>
            </a:r>
            <a:r>
              <a:rPr lang="zh-CN" altLang="en-US" dirty="0"/>
              <a:t>中的驱动代码，并进行翻译。</a:t>
            </a:r>
          </a:p>
        </p:txBody>
      </p:sp>
      <p:sp>
        <p:nvSpPr>
          <p:cNvPr id="4" name="燕尾形箭头 3"/>
          <p:cNvSpPr/>
          <p:nvPr/>
        </p:nvSpPr>
        <p:spPr>
          <a:xfrm>
            <a:off x="838200" y="1690688"/>
            <a:ext cx="10515600" cy="7905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257550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  <a:r>
              <a:rPr lang="zh-CN" altLang="en-US" sz="1400" dirty="0"/>
              <a:t>周</a:t>
            </a:r>
          </a:p>
        </p:txBody>
      </p:sp>
      <p:sp>
        <p:nvSpPr>
          <p:cNvPr id="6" name="椭圆 5"/>
          <p:cNvSpPr/>
          <p:nvPr/>
        </p:nvSpPr>
        <p:spPr>
          <a:xfrm>
            <a:off x="4657725" y="1814511"/>
            <a:ext cx="981072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7-9</a:t>
            </a:r>
            <a:r>
              <a:rPr lang="zh-CN" altLang="en-US" sz="1400" dirty="0"/>
              <a:t>周</a:t>
            </a:r>
          </a:p>
        </p:txBody>
      </p:sp>
      <p:sp>
        <p:nvSpPr>
          <p:cNvPr id="9" name="椭圆 8"/>
          <p:cNvSpPr/>
          <p:nvPr/>
        </p:nvSpPr>
        <p:spPr>
          <a:xfrm>
            <a:off x="6115048" y="1814512"/>
            <a:ext cx="1066801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9-12</a:t>
            </a:r>
            <a:r>
              <a:rPr lang="zh-CN" altLang="en-US" sz="1400" dirty="0"/>
              <a:t>周</a:t>
            </a:r>
          </a:p>
        </p:txBody>
      </p:sp>
      <p:sp>
        <p:nvSpPr>
          <p:cNvPr id="10" name="椭圆 9"/>
          <p:cNvSpPr/>
          <p:nvPr/>
        </p:nvSpPr>
        <p:spPr>
          <a:xfrm>
            <a:off x="7662862" y="1814512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12-15</a:t>
            </a:r>
            <a:r>
              <a:rPr lang="zh-CN" altLang="en-US" sz="1400" dirty="0"/>
              <a:t>周</a:t>
            </a:r>
          </a:p>
        </p:txBody>
      </p:sp>
      <p:sp>
        <p:nvSpPr>
          <p:cNvPr id="11" name="椭圆 10"/>
          <p:cNvSpPr/>
          <p:nvPr/>
        </p:nvSpPr>
        <p:spPr>
          <a:xfrm>
            <a:off x="9315450" y="1814511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15-16</a:t>
            </a:r>
            <a:r>
              <a:rPr lang="zh-CN" altLang="en-US" sz="1400" dirty="0"/>
              <a:t>周</a:t>
            </a:r>
          </a:p>
        </p:txBody>
      </p:sp>
      <p:sp>
        <p:nvSpPr>
          <p:cNvPr id="14" name="椭圆 13"/>
          <p:cNvSpPr/>
          <p:nvPr/>
        </p:nvSpPr>
        <p:spPr>
          <a:xfrm>
            <a:off x="1857375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4-5</a:t>
            </a:r>
            <a:r>
              <a:rPr lang="zh-CN" altLang="en-US" sz="1400" dirty="0"/>
              <a:t>周</a:t>
            </a:r>
          </a:p>
        </p:txBody>
      </p:sp>
    </p:spTree>
    <p:extLst>
      <p:ext uri="{BB962C8B-B14F-4D97-AF65-F5344CB8AC3E}">
        <p14:creationId xmlns:p14="http://schemas.microsoft.com/office/powerpoint/2010/main" val="156895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2776537"/>
            <a:ext cx="4714875" cy="3571875"/>
          </a:xfrm>
        </p:spPr>
        <p:txBody>
          <a:bodyPr/>
          <a:lstStyle/>
          <a:p>
            <a:r>
              <a:rPr lang="zh-CN" altLang="en-US" dirty="0"/>
              <a:t>忙于申请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838200" y="1690688"/>
            <a:ext cx="10515600" cy="7905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257550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  <a:r>
              <a:rPr lang="zh-CN" altLang="en-US" sz="1400" dirty="0"/>
              <a:t>周</a:t>
            </a:r>
          </a:p>
        </p:txBody>
      </p:sp>
      <p:sp>
        <p:nvSpPr>
          <p:cNvPr id="6" name="椭圆 5"/>
          <p:cNvSpPr/>
          <p:nvPr/>
        </p:nvSpPr>
        <p:spPr>
          <a:xfrm>
            <a:off x="4657725" y="1814511"/>
            <a:ext cx="981072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7-9</a:t>
            </a:r>
            <a:r>
              <a:rPr lang="zh-CN" altLang="en-US" sz="1400" dirty="0"/>
              <a:t>周</a:t>
            </a:r>
          </a:p>
        </p:txBody>
      </p:sp>
      <p:sp>
        <p:nvSpPr>
          <p:cNvPr id="9" name="椭圆 8"/>
          <p:cNvSpPr/>
          <p:nvPr/>
        </p:nvSpPr>
        <p:spPr>
          <a:xfrm>
            <a:off x="6115048" y="1814512"/>
            <a:ext cx="1066801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9-12</a:t>
            </a:r>
            <a:r>
              <a:rPr lang="zh-CN" altLang="en-US" sz="1400" dirty="0"/>
              <a:t>周</a:t>
            </a:r>
          </a:p>
        </p:txBody>
      </p:sp>
      <p:sp>
        <p:nvSpPr>
          <p:cNvPr id="10" name="椭圆 9"/>
          <p:cNvSpPr/>
          <p:nvPr/>
        </p:nvSpPr>
        <p:spPr>
          <a:xfrm>
            <a:off x="7662862" y="1814512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12-15</a:t>
            </a:r>
            <a:r>
              <a:rPr lang="zh-CN" altLang="en-US" sz="1400" dirty="0"/>
              <a:t>周</a:t>
            </a:r>
          </a:p>
        </p:txBody>
      </p:sp>
      <p:sp>
        <p:nvSpPr>
          <p:cNvPr id="11" name="椭圆 10"/>
          <p:cNvSpPr/>
          <p:nvPr/>
        </p:nvSpPr>
        <p:spPr>
          <a:xfrm>
            <a:off x="9315450" y="1814511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15-16</a:t>
            </a:r>
            <a:r>
              <a:rPr lang="zh-CN" altLang="en-US" sz="1400" dirty="0"/>
              <a:t>周</a:t>
            </a:r>
          </a:p>
        </p:txBody>
      </p:sp>
      <p:sp>
        <p:nvSpPr>
          <p:cNvPr id="14" name="椭圆 13"/>
          <p:cNvSpPr/>
          <p:nvPr/>
        </p:nvSpPr>
        <p:spPr>
          <a:xfrm>
            <a:off x="1857375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4-5</a:t>
            </a:r>
            <a:r>
              <a:rPr lang="zh-CN" altLang="en-US" sz="1400" dirty="0"/>
              <a:t>周</a:t>
            </a:r>
          </a:p>
        </p:txBody>
      </p:sp>
      <p:pic>
        <p:nvPicPr>
          <p:cNvPr id="3074" name="Picture 2" descr="https://timgsa.baidu.com/timg?image&amp;quality=80&amp;size=b9999_10000&amp;sec=1577884553&amp;di=cea0a85ee32d88bd5b5e9e2ddeac4ec9&amp;imgtype=jpg&amp;er=1&amp;src=http%3A%2F%2F5b0988e595225.cdn.sohucs.com%2Fimages%2F20181110%2F329b0e5f66b944c7bf9248d36fb53b1b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30162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68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2776537"/>
            <a:ext cx="4714875" cy="3571875"/>
          </a:xfrm>
        </p:spPr>
        <p:txBody>
          <a:bodyPr/>
          <a:lstStyle/>
          <a:p>
            <a:r>
              <a:rPr lang="zh-CN" altLang="en-US" dirty="0"/>
              <a:t>第二阶段移植，生成调用关系图，理解驱动工作方式，根据</a:t>
            </a:r>
            <a:r>
              <a:rPr lang="en-US" altLang="zh-CN" dirty="0"/>
              <a:t>rust</a:t>
            </a:r>
            <a:r>
              <a:rPr lang="zh-CN" altLang="en-US" dirty="0"/>
              <a:t>的语言特性和面向对象方法对驱动代码进行重写。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C2Rust</a:t>
            </a:r>
            <a:r>
              <a:rPr lang="zh-CN" altLang="en-US" dirty="0"/>
              <a:t>工具直接翻译</a:t>
            </a:r>
            <a:r>
              <a:rPr lang="en-US" altLang="zh-CN" dirty="0" err="1"/>
              <a:t>ucore</a:t>
            </a:r>
            <a:r>
              <a:rPr lang="zh-CN" altLang="en-US" dirty="0"/>
              <a:t>的驱动代码，对比分析。</a:t>
            </a:r>
          </a:p>
        </p:txBody>
      </p:sp>
      <p:sp>
        <p:nvSpPr>
          <p:cNvPr id="4" name="燕尾形箭头 3"/>
          <p:cNvSpPr/>
          <p:nvPr/>
        </p:nvSpPr>
        <p:spPr>
          <a:xfrm>
            <a:off x="838200" y="1690688"/>
            <a:ext cx="10515600" cy="7905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257550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  <a:r>
              <a:rPr lang="zh-CN" altLang="en-US" sz="1400" dirty="0"/>
              <a:t>周</a:t>
            </a:r>
          </a:p>
        </p:txBody>
      </p:sp>
      <p:sp>
        <p:nvSpPr>
          <p:cNvPr id="6" name="椭圆 5"/>
          <p:cNvSpPr/>
          <p:nvPr/>
        </p:nvSpPr>
        <p:spPr>
          <a:xfrm>
            <a:off x="4657725" y="1814511"/>
            <a:ext cx="981072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7-9</a:t>
            </a:r>
            <a:r>
              <a:rPr lang="zh-CN" altLang="en-US" sz="1400" dirty="0"/>
              <a:t>周</a:t>
            </a:r>
          </a:p>
        </p:txBody>
      </p:sp>
      <p:sp>
        <p:nvSpPr>
          <p:cNvPr id="9" name="椭圆 8"/>
          <p:cNvSpPr/>
          <p:nvPr/>
        </p:nvSpPr>
        <p:spPr>
          <a:xfrm>
            <a:off x="6115048" y="1814512"/>
            <a:ext cx="1066801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9-12</a:t>
            </a:r>
            <a:r>
              <a:rPr lang="zh-CN" altLang="en-US" sz="1400" dirty="0"/>
              <a:t>周</a:t>
            </a:r>
          </a:p>
        </p:txBody>
      </p:sp>
      <p:sp>
        <p:nvSpPr>
          <p:cNvPr id="10" name="椭圆 9"/>
          <p:cNvSpPr/>
          <p:nvPr/>
        </p:nvSpPr>
        <p:spPr>
          <a:xfrm>
            <a:off x="7662862" y="1814512"/>
            <a:ext cx="1171575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12-15</a:t>
            </a:r>
            <a:r>
              <a:rPr lang="zh-CN" altLang="en-US" sz="1400" dirty="0"/>
              <a:t>周</a:t>
            </a:r>
          </a:p>
        </p:txBody>
      </p:sp>
      <p:sp>
        <p:nvSpPr>
          <p:cNvPr id="11" name="椭圆 10"/>
          <p:cNvSpPr/>
          <p:nvPr/>
        </p:nvSpPr>
        <p:spPr>
          <a:xfrm>
            <a:off x="9315450" y="1814511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15-16</a:t>
            </a:r>
            <a:r>
              <a:rPr lang="zh-CN" altLang="en-US" sz="1400" dirty="0"/>
              <a:t>周</a:t>
            </a:r>
          </a:p>
        </p:txBody>
      </p:sp>
      <p:sp>
        <p:nvSpPr>
          <p:cNvPr id="14" name="椭圆 13"/>
          <p:cNvSpPr/>
          <p:nvPr/>
        </p:nvSpPr>
        <p:spPr>
          <a:xfrm>
            <a:off x="1857375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4-5</a:t>
            </a:r>
            <a:r>
              <a:rPr lang="zh-CN" altLang="en-US" sz="1400" dirty="0"/>
              <a:t>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6075"/>
            <a:ext cx="5251603" cy="26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2776537"/>
            <a:ext cx="4714875" cy="3571875"/>
          </a:xfrm>
        </p:spPr>
        <p:txBody>
          <a:bodyPr/>
          <a:lstStyle/>
          <a:p>
            <a:r>
              <a:rPr lang="zh-CN" altLang="en-US" dirty="0"/>
              <a:t>修复一些小</a:t>
            </a:r>
            <a:r>
              <a:rPr lang="en-US" altLang="zh-CN" dirty="0" smtClean="0"/>
              <a:t>bug</a:t>
            </a:r>
          </a:p>
          <a:p>
            <a:r>
              <a:rPr lang="zh-CN" altLang="en-US" dirty="0"/>
              <a:t>补充了</a:t>
            </a:r>
            <a:r>
              <a:rPr lang="en-US" altLang="zh-CN" dirty="0"/>
              <a:t>OpenGL API</a:t>
            </a:r>
            <a:r>
              <a:rPr lang="zh-CN" altLang="en-US" dirty="0"/>
              <a:t>实现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完善功能</a:t>
            </a:r>
            <a:endParaRPr lang="en-US" altLang="zh-CN" dirty="0"/>
          </a:p>
          <a:p>
            <a:r>
              <a:rPr lang="zh-CN" altLang="en-US" dirty="0"/>
              <a:t>增加测例</a:t>
            </a:r>
            <a:endParaRPr lang="en-US" altLang="zh-CN" dirty="0"/>
          </a:p>
          <a:p>
            <a:r>
              <a:rPr lang="zh-CN" altLang="en-US" dirty="0"/>
              <a:t>编写文档</a:t>
            </a:r>
          </a:p>
        </p:txBody>
      </p:sp>
      <p:sp>
        <p:nvSpPr>
          <p:cNvPr id="4" name="燕尾形箭头 3"/>
          <p:cNvSpPr/>
          <p:nvPr/>
        </p:nvSpPr>
        <p:spPr>
          <a:xfrm>
            <a:off x="838200" y="1690688"/>
            <a:ext cx="10515600" cy="7905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257550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  <a:r>
              <a:rPr lang="zh-CN" altLang="en-US" sz="1400" dirty="0"/>
              <a:t>周</a:t>
            </a:r>
          </a:p>
        </p:txBody>
      </p:sp>
      <p:sp>
        <p:nvSpPr>
          <p:cNvPr id="6" name="椭圆 5"/>
          <p:cNvSpPr/>
          <p:nvPr/>
        </p:nvSpPr>
        <p:spPr>
          <a:xfrm>
            <a:off x="4657725" y="1814511"/>
            <a:ext cx="981072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7-9</a:t>
            </a:r>
            <a:r>
              <a:rPr lang="zh-CN" altLang="en-US" sz="1400" dirty="0"/>
              <a:t>周</a:t>
            </a:r>
          </a:p>
        </p:txBody>
      </p:sp>
      <p:sp>
        <p:nvSpPr>
          <p:cNvPr id="9" name="椭圆 8"/>
          <p:cNvSpPr/>
          <p:nvPr/>
        </p:nvSpPr>
        <p:spPr>
          <a:xfrm>
            <a:off x="6115048" y="1814512"/>
            <a:ext cx="1066801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9-12</a:t>
            </a:r>
            <a:r>
              <a:rPr lang="zh-CN" altLang="en-US" sz="1400" dirty="0"/>
              <a:t>周</a:t>
            </a:r>
          </a:p>
        </p:txBody>
      </p:sp>
      <p:sp>
        <p:nvSpPr>
          <p:cNvPr id="10" name="椭圆 9"/>
          <p:cNvSpPr/>
          <p:nvPr/>
        </p:nvSpPr>
        <p:spPr>
          <a:xfrm>
            <a:off x="7662862" y="1814512"/>
            <a:ext cx="1171575" cy="581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12-15</a:t>
            </a:r>
            <a:r>
              <a:rPr lang="zh-CN" altLang="en-US" sz="1400" dirty="0"/>
              <a:t>周</a:t>
            </a:r>
          </a:p>
        </p:txBody>
      </p:sp>
      <p:sp>
        <p:nvSpPr>
          <p:cNvPr id="11" name="椭圆 10"/>
          <p:cNvSpPr/>
          <p:nvPr/>
        </p:nvSpPr>
        <p:spPr>
          <a:xfrm>
            <a:off x="9315450" y="1814511"/>
            <a:ext cx="1171575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15-16</a:t>
            </a:r>
            <a:r>
              <a:rPr lang="zh-CN" altLang="en-US" sz="1400" dirty="0"/>
              <a:t>周</a:t>
            </a:r>
          </a:p>
        </p:txBody>
      </p:sp>
      <p:sp>
        <p:nvSpPr>
          <p:cNvPr id="14" name="椭圆 13"/>
          <p:cNvSpPr/>
          <p:nvPr/>
        </p:nvSpPr>
        <p:spPr>
          <a:xfrm>
            <a:off x="1857375" y="1814511"/>
            <a:ext cx="923924" cy="5810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4-5</a:t>
            </a:r>
            <a:r>
              <a:rPr lang="zh-CN" altLang="en-US" sz="1400" dirty="0"/>
              <a:t>周</a:t>
            </a:r>
          </a:p>
        </p:txBody>
      </p:sp>
    </p:spTree>
    <p:extLst>
      <p:ext uri="{BB962C8B-B14F-4D97-AF65-F5344CB8AC3E}">
        <p14:creationId xmlns:p14="http://schemas.microsoft.com/office/powerpoint/2010/main" val="422404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/>
          <a:lstStyle/>
          <a:p>
            <a:r>
              <a:rPr lang="zh-CN" altLang="en-US" dirty="0"/>
              <a:t>孙桢波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HackDriver</a:t>
            </a:r>
            <a:endParaRPr lang="en-US" altLang="zh-CN" dirty="0"/>
          </a:p>
          <a:p>
            <a:r>
              <a:rPr lang="zh-CN" altLang="en-US" dirty="0"/>
              <a:t>移植内核部分的</a:t>
            </a:r>
            <a:r>
              <a:rPr lang="en-US" altLang="zh-CN" dirty="0"/>
              <a:t>VC4</a:t>
            </a:r>
            <a:r>
              <a:rPr lang="zh-CN" altLang="en-US" dirty="0"/>
              <a:t>驱动</a:t>
            </a:r>
            <a:endParaRPr lang="en-US" altLang="zh-CN" dirty="0"/>
          </a:p>
          <a:p>
            <a:r>
              <a:rPr lang="zh-CN" altLang="en-US" dirty="0"/>
              <a:t>移植用户态部分的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zh-CN" altLang="en-US" dirty="0" smtClean="0"/>
              <a:t>补充系统调用</a:t>
            </a:r>
            <a:endParaRPr lang="en-US" altLang="zh-CN" dirty="0" smtClean="0"/>
          </a:p>
          <a:p>
            <a:r>
              <a:rPr lang="zh-CN" altLang="en-US" dirty="0"/>
              <a:t>真</a:t>
            </a:r>
            <a:r>
              <a:rPr lang="zh-CN" altLang="en-US" dirty="0" smtClean="0"/>
              <a:t>机调试</a:t>
            </a:r>
            <a:endParaRPr lang="en-US" altLang="zh-CN" dirty="0"/>
          </a:p>
          <a:p>
            <a:r>
              <a:rPr lang="zh-CN" altLang="en-US" dirty="0" smtClean="0"/>
              <a:t>补充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3D</a:t>
            </a:r>
            <a:r>
              <a:rPr lang="zh-CN" altLang="en-US" dirty="0"/>
              <a:t>旋转、</a:t>
            </a:r>
            <a:r>
              <a:rPr lang="zh-CN" altLang="en-US" dirty="0" smtClean="0"/>
              <a:t>平移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0250" y="1825625"/>
            <a:ext cx="4972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黄冰</a:t>
            </a:r>
            <a:r>
              <a:rPr lang="zh-CN" altLang="en-US" dirty="0" smtClean="0"/>
              <a:t>鉴</a:t>
            </a:r>
            <a:endParaRPr lang="en-US" altLang="zh-CN" dirty="0" smtClean="0"/>
          </a:p>
          <a:p>
            <a:r>
              <a:rPr lang="zh-CN" altLang="en-US" dirty="0" smtClean="0"/>
              <a:t>翻译内核部分的</a:t>
            </a:r>
            <a:r>
              <a:rPr lang="en-US" altLang="zh-CN" dirty="0" smtClean="0"/>
              <a:t>VC4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en-US" altLang="zh-CN" dirty="0" smtClean="0"/>
              <a:t>C2Rust</a:t>
            </a:r>
            <a:r>
              <a:rPr lang="zh-CN" altLang="en-US" dirty="0" smtClean="0"/>
              <a:t>工具分析</a:t>
            </a:r>
            <a:endParaRPr lang="en-US" altLang="zh-CN" dirty="0" smtClean="0"/>
          </a:p>
          <a:p>
            <a:r>
              <a:rPr lang="zh-CN" altLang="en-US" dirty="0" smtClean="0"/>
              <a:t>调查用户态所需系统调用</a:t>
            </a:r>
            <a:endParaRPr lang="en-US" altLang="zh-CN" dirty="0" smtClean="0"/>
          </a:p>
          <a:p>
            <a:r>
              <a:rPr lang="zh-CN" altLang="en-US" dirty="0"/>
              <a:t>真机调试</a:t>
            </a:r>
            <a:endParaRPr lang="en-US" altLang="zh-CN" dirty="0"/>
          </a:p>
          <a:p>
            <a:r>
              <a:rPr lang="zh-CN" altLang="en-US" dirty="0" smtClean="0"/>
              <a:t>编写新的测试样例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02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OpenGL</a:t>
            </a:r>
            <a:r>
              <a:rPr lang="zh-CN" altLang="en-US" dirty="0"/>
              <a:t> </a:t>
            </a:r>
            <a:r>
              <a:rPr lang="en-US" altLang="zh-CN" dirty="0"/>
              <a:t>ES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增加对</a:t>
            </a:r>
            <a:r>
              <a:rPr lang="de-DE" altLang="zh-CN" dirty="0"/>
              <a:t>GLSL</a:t>
            </a:r>
            <a:r>
              <a:rPr lang="zh-CN" altLang="de-DE" dirty="0"/>
              <a:t>的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1"/>
            <a:r>
              <a:rPr lang="zh-CN" altLang="en-US" dirty="0"/>
              <a:t>完善其余功能，如光照，纹理</a:t>
            </a:r>
            <a:endParaRPr lang="en-US" altLang="zh-CN" dirty="0"/>
          </a:p>
          <a:p>
            <a:r>
              <a:rPr lang="zh-CN" altLang="en-US" dirty="0"/>
              <a:t>移植</a:t>
            </a:r>
            <a:r>
              <a:rPr lang="en-US" altLang="zh-CN" dirty="0" err="1"/>
              <a:t>miniGUI</a:t>
            </a:r>
            <a:r>
              <a:rPr lang="zh-CN" altLang="en-US" dirty="0"/>
              <a:t>并适配当前的</a:t>
            </a:r>
            <a:r>
              <a:rPr lang="en-US" altLang="zh-CN" dirty="0"/>
              <a:t>OpenGL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619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Status: </a:t>
            </a:r>
            <a:r>
              <a:rPr lang="en-US" altLang="zh-CN" b="1" dirty="0"/>
              <a:t>Finished!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完成了学期初的预设目标：在</a:t>
            </a:r>
            <a:r>
              <a:rPr lang="en-US" altLang="zh-CN" dirty="0" err="1"/>
              <a:t>rCore</a:t>
            </a:r>
            <a:r>
              <a:rPr lang="zh-CN" altLang="en-US" dirty="0"/>
              <a:t>中实现</a:t>
            </a:r>
            <a:r>
              <a:rPr lang="en-US" altLang="zh-CN" dirty="0"/>
              <a:t>Raspberry Pi 3B+</a:t>
            </a:r>
            <a:r>
              <a:rPr lang="zh-CN" altLang="en-US" dirty="0"/>
              <a:t>的</a:t>
            </a:r>
            <a:r>
              <a:rPr lang="en-US" altLang="zh-CN" dirty="0" err="1"/>
              <a:t>VideoCore</a:t>
            </a:r>
            <a:r>
              <a:rPr lang="en-US" altLang="zh-CN" dirty="0"/>
              <a:t> IV GPU</a:t>
            </a:r>
            <a:r>
              <a:rPr lang="zh-CN" altLang="en-US" dirty="0"/>
              <a:t>驱动，并且能够画出简单的</a:t>
            </a:r>
            <a:r>
              <a:rPr lang="en-US" altLang="zh-CN" dirty="0"/>
              <a:t>2D/3D</a:t>
            </a:r>
            <a:r>
              <a:rPr lang="zh-CN" altLang="en-US" dirty="0"/>
              <a:t>图形动画。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Many Samples!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为了证明驱动的性能优势，我们对比了使用驱动和不使用驱动两种情况下</a:t>
            </a:r>
            <a:r>
              <a:rPr lang="en-US" altLang="zh-CN" dirty="0"/>
              <a:t>framebuffer refresh frequency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8E6605-588C-5640-8D9C-87B447347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31104"/>
              </p:ext>
            </p:extLst>
          </p:nvPr>
        </p:nvGraphicFramePr>
        <p:xfrm>
          <a:off x="1413435" y="3055020"/>
          <a:ext cx="8128000" cy="189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20144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7571484"/>
                    </a:ext>
                  </a:extLst>
                </a:gridCol>
              </a:tblGrid>
              <a:tr h="409188">
                <a:tc>
                  <a:txBody>
                    <a:bodyPr/>
                    <a:lstStyle/>
                    <a:p>
                      <a:r>
                        <a:rPr lang="en-US" altLang="zh-CN" dirty="0"/>
                        <a:t>app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Frame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3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Bad 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2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anim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8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7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porygon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5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C85C9-4717-894A-AB73-F9140095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VC4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B20EA-5B92-3B42-9408-F7F46077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主要功能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io</a:t>
            </a:r>
            <a:r>
              <a:rPr kumimoji="1" lang="en-US" altLang="zh-CN" dirty="0"/>
              <a:t> control)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</a:t>
            </a:r>
            <a:r>
              <a:rPr kumimoji="1" lang="en-US" altLang="zh-CN" dirty="0"/>
              <a:t>BO</a:t>
            </a:r>
          </a:p>
          <a:p>
            <a:pPr lvl="1"/>
            <a:r>
              <a:rPr kumimoji="1" lang="en-US" altLang="zh-CN" dirty="0" err="1"/>
              <a:t>mmap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释放</a:t>
            </a:r>
            <a:r>
              <a:rPr kumimoji="1" lang="en-US" altLang="zh-CN" dirty="0"/>
              <a:t>BO</a:t>
            </a:r>
          </a:p>
          <a:p>
            <a:pPr lvl="1"/>
            <a:r>
              <a:rPr kumimoji="1" lang="zh-CN" altLang="en-US" dirty="0"/>
              <a:t>提交任务</a:t>
            </a:r>
            <a:endParaRPr kumimoji="1" lang="en-US" altLang="zh-CN" dirty="0"/>
          </a:p>
          <a:p>
            <a:r>
              <a:rPr kumimoji="1" lang="zh-CN" altLang="en-US" dirty="0"/>
              <a:t>验证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</a:p>
          <a:p>
            <a:r>
              <a:rPr kumimoji="1" lang="zh-CN" altLang="en-US" dirty="0"/>
              <a:t>在写入</a:t>
            </a:r>
            <a:r>
              <a:rPr kumimoji="1" lang="en-US" altLang="zh-CN" dirty="0"/>
              <a:t>BO</a:t>
            </a:r>
            <a:r>
              <a:rPr kumimoji="1" lang="zh-CN" altLang="en-US" dirty="0"/>
              <a:t>时，将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替换成物理地址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4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6D682-9205-A243-8512-C6AA9EE5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VC4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实现内容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F1D8C-F913-3E44-B01C-0F1561BA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Bcm2837</a:t>
            </a:r>
            <a:r>
              <a:rPr kumimoji="1" lang="zh-CN" altLang="en-US" dirty="0"/>
              <a:t>模块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V3D</a:t>
            </a:r>
          </a:p>
          <a:p>
            <a:r>
              <a:rPr kumimoji="1" lang="zh-CN" altLang="en-US" dirty="0"/>
              <a:t>抽象出</a:t>
            </a:r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BO</a:t>
            </a:r>
            <a:r>
              <a:rPr kumimoji="1" lang="zh-CN" altLang="en-US" dirty="0"/>
              <a:t>结构体，具体实现放在</a:t>
            </a:r>
            <a:r>
              <a:rPr kumimoji="1" lang="en-US" altLang="zh-CN" dirty="0"/>
              <a:t>VC4</a:t>
            </a:r>
            <a:r>
              <a:rPr kumimoji="1" lang="zh-CN" altLang="en-US" dirty="0"/>
              <a:t>下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VFS</a:t>
            </a:r>
            <a:r>
              <a:rPr kumimoji="1" lang="zh-CN" altLang="en-US" dirty="0"/>
              <a:t>使用</a:t>
            </a:r>
            <a:endParaRPr kumimoji="1" lang="en-US" altLang="zh-CN" dirty="0"/>
          </a:p>
          <a:p>
            <a:r>
              <a:rPr kumimoji="1" lang="zh-CN" altLang="en-US" dirty="0"/>
              <a:t>增加系统调用</a:t>
            </a:r>
            <a:r>
              <a:rPr kumimoji="1" lang="en-US" altLang="zh-CN" dirty="0"/>
              <a:t>	</a:t>
            </a:r>
          </a:p>
          <a:p>
            <a:pPr lvl="1"/>
            <a:r>
              <a:rPr kumimoji="1" lang="en-US" altLang="zh-CN" dirty="0" err="1"/>
              <a:t>iounmap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io</a:t>
            </a:r>
            <a:r>
              <a:rPr kumimoji="1" lang="en-US" altLang="zh-CN" dirty="0"/>
              <a:t> control</a:t>
            </a:r>
          </a:p>
          <a:p>
            <a:r>
              <a:rPr kumimoji="1" lang="zh-CN" altLang="en-US" dirty="0"/>
              <a:t>用</a:t>
            </a:r>
            <a:r>
              <a:rPr kumimoji="1" lang="en-US" altLang="zh-CN" dirty="0" err="1"/>
              <a:t>musl</a:t>
            </a:r>
            <a:r>
              <a:rPr kumimoji="1" lang="zh-CN" altLang="en-US" dirty="0"/>
              <a:t>重新编译用户态部分的驱动</a:t>
            </a:r>
            <a:endParaRPr kumimoji="1" lang="en-US" altLang="zh-CN" dirty="0"/>
          </a:p>
          <a:p>
            <a:r>
              <a:rPr kumimoji="1" lang="zh-CN" altLang="en-US" dirty="0"/>
              <a:t>实现了</a:t>
            </a:r>
            <a:r>
              <a:rPr kumimoji="1" lang="en-US" altLang="zh-CN" dirty="0"/>
              <a:t>3D</a:t>
            </a:r>
            <a:r>
              <a:rPr kumimoji="1" lang="zh-CN" altLang="en-US" dirty="0"/>
              <a:t>旋转，平移功能</a:t>
            </a:r>
            <a:endParaRPr kumimoji="1" lang="en-US" altLang="zh-CN" dirty="0"/>
          </a:p>
          <a:p>
            <a:r>
              <a:rPr kumimoji="1" lang="zh-CN" altLang="en-US" dirty="0"/>
              <a:t>测试样例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1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Tool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C2Rust</a:t>
            </a:r>
            <a:r>
              <a:rPr lang="zh-CN" altLang="en-US" dirty="0" smtClean="0"/>
              <a:t>翻译流程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289663"/>
            <a:ext cx="77438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Tool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值得</a:t>
            </a:r>
            <a:r>
              <a:rPr lang="zh-CN" altLang="en-US" dirty="0" smtClean="0"/>
              <a:t>借鉴的地方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286000"/>
            <a:ext cx="7743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Tool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）大量</a:t>
            </a:r>
            <a:r>
              <a:rPr lang="en-US" altLang="zh-CN" dirty="0" smtClean="0"/>
              <a:t>unsafe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raw pointers</a:t>
            </a:r>
            <a:r>
              <a:rPr lang="zh-CN" altLang="en-US" dirty="0"/>
              <a:t> </a:t>
            </a:r>
            <a:r>
              <a:rPr lang="en-US" altLang="zh-CN" dirty="0" smtClean="0"/>
              <a:t>dereference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7713"/>
            <a:ext cx="4850423" cy="16063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2583"/>
            <a:ext cx="3678900" cy="1941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87" y="2837713"/>
            <a:ext cx="2508578" cy="36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Tool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）宏定义翻译过于冗杂。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C2Rust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我们的翻译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5534"/>
            <a:ext cx="5133975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93" y="4874236"/>
            <a:ext cx="4872929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4236"/>
            <a:ext cx="5219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522</Words>
  <Application>Microsoft Office PowerPoint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VideoCore IV GPU Driver for rCore on Raspberry Pi 3B+</vt:lpstr>
      <vt:lpstr>Project Status: Finished!</vt:lpstr>
      <vt:lpstr>Performance Comparison</vt:lpstr>
      <vt:lpstr>VC4 Driver</vt:lpstr>
      <vt:lpstr>VC4 Driver实现内容</vt:lpstr>
      <vt:lpstr>C2Rust Tool Analysis</vt:lpstr>
      <vt:lpstr>C2Rust Tool Analysis</vt:lpstr>
      <vt:lpstr>C2Rust Tool Analysis</vt:lpstr>
      <vt:lpstr>C2Rust Tool Analysis</vt:lpstr>
      <vt:lpstr>C2Rust Tool Analysis</vt:lpstr>
      <vt:lpstr>Project Timeline</vt:lpstr>
      <vt:lpstr>Project Timeline</vt:lpstr>
      <vt:lpstr>Project Timeline</vt:lpstr>
      <vt:lpstr>Project Timeline</vt:lpstr>
      <vt:lpstr>Project Timeline</vt:lpstr>
      <vt:lpstr>Project Timeline</vt:lpstr>
      <vt:lpstr>Project Contribution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冰鉴</dc:creator>
  <cp:lastModifiedBy>黄 冰鉴</cp:lastModifiedBy>
  <cp:revision>67</cp:revision>
  <dcterms:created xsi:type="dcterms:W3CDTF">2019-12-25T12:41:02Z</dcterms:created>
  <dcterms:modified xsi:type="dcterms:W3CDTF">2019-12-27T00:52:57Z</dcterms:modified>
</cp:coreProperties>
</file>