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9" r:id="rId3"/>
    <p:sldId id="327" r:id="rId4"/>
    <p:sldId id="325" r:id="rId5"/>
    <p:sldId id="326" r:id="rId6"/>
    <p:sldId id="329" r:id="rId7"/>
    <p:sldId id="352" r:id="rId8"/>
    <p:sldId id="330" r:id="rId9"/>
    <p:sldId id="331" r:id="rId10"/>
    <p:sldId id="332" r:id="rId11"/>
    <p:sldId id="333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5" r:id="rId21"/>
    <p:sldId id="343" r:id="rId22"/>
    <p:sldId id="346" r:id="rId23"/>
    <p:sldId id="348" r:id="rId24"/>
    <p:sldId id="350" r:id="rId25"/>
    <p:sldId id="351" r:id="rId26"/>
    <p:sldId id="281" r:id="rId27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SIMON" initials="L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BA6"/>
    <a:srgbClr val="FB5442"/>
    <a:srgbClr val="0EB248"/>
    <a:srgbClr val="C8006A"/>
    <a:srgbClr val="73DCF9"/>
    <a:srgbClr val="272049"/>
    <a:srgbClr val="BAE811"/>
    <a:srgbClr val="E2F8BB"/>
    <a:srgbClr val="FFCC0B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1" autoAdjust="0"/>
    <p:restoredTop sz="89020" autoAdjust="0"/>
  </p:normalViewPr>
  <p:slideViewPr>
    <p:cSldViewPr snapToGrid="0">
      <p:cViewPr varScale="1">
        <p:scale>
          <a:sx n="99" d="100"/>
          <a:sy n="99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597"/>
    </p:cViewPr>
  </p:sorterViewPr>
  <p:notesViewPr>
    <p:cSldViewPr snapToGrid="0">
      <p:cViewPr varScale="1">
        <p:scale>
          <a:sx n="70" d="100"/>
          <a:sy n="70" d="100"/>
        </p:scale>
        <p:origin x="164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4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C9735-5E7B-4724-9EF6-D1D2042985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FB025-55F9-47C9-A4DF-24CDD12332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9EB6-174D-4237-9384-C31A393723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86FB9-C5AD-4DFA-AE40-C1F45DD4EF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bg>
      <p:bgPr>
        <a:solidFill>
          <a:srgbClr val="272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 rot="6437539">
            <a:off x="1228063" y="3368969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4567827">
            <a:off x="1575303" y="3857822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9588275">
            <a:off x="591298" y="314458"/>
            <a:ext cx="2463389" cy="3653226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2792007">
            <a:off x="1575303" y="1553061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2792007">
            <a:off x="4532230" y="4077926"/>
            <a:ext cx="2215577" cy="2481636"/>
          </a:xfrm>
          <a:prstGeom prst="triangle">
            <a:avLst>
              <a:gd name="adj" fmla="val 30257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8385510">
            <a:off x="3393340" y="2330309"/>
            <a:ext cx="252406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16731432">
            <a:off x="8633552" y="3577368"/>
            <a:ext cx="2273350" cy="2334979"/>
          </a:xfrm>
          <a:prstGeom prst="triangle">
            <a:avLst>
              <a:gd name="adj" fmla="val 53974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 userDrawn="1"/>
        </p:nvSpPr>
        <p:spPr>
          <a:xfrm rot="16731432">
            <a:off x="6453300" y="2827022"/>
            <a:ext cx="2524064" cy="3570212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 userDrawn="1"/>
        </p:nvSpPr>
        <p:spPr>
          <a:xfrm rot="2145676">
            <a:off x="5384775" y="3368969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 userDrawn="1"/>
        </p:nvSpPr>
        <p:spPr>
          <a:xfrm rot="19858146">
            <a:off x="9073466" y="175780"/>
            <a:ext cx="2448074" cy="3867542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 userDrawn="1"/>
        </p:nvSpPr>
        <p:spPr>
          <a:xfrm rot="19858146">
            <a:off x="4787820" y="1275052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3474640">
            <a:off x="5563560" y="-132804"/>
            <a:ext cx="2096093" cy="1937367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 userDrawn="1"/>
        </p:nvSpPr>
        <p:spPr>
          <a:xfrm rot="9950758">
            <a:off x="7389999" y="644215"/>
            <a:ext cx="3271387" cy="3572067"/>
          </a:xfrm>
          <a:prstGeom prst="triangle">
            <a:avLst>
              <a:gd name="adj" fmla="val 73615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 userDrawn="1"/>
        </p:nvSpPr>
        <p:spPr>
          <a:xfrm rot="9950758">
            <a:off x="4987961" y="-154705"/>
            <a:ext cx="2524064" cy="3483980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 userDrawn="1"/>
        </p:nvSpPr>
        <p:spPr>
          <a:xfrm rot="14444175">
            <a:off x="2738986" y="655323"/>
            <a:ext cx="2524064" cy="2777014"/>
          </a:xfrm>
          <a:prstGeom prst="triangle">
            <a:avLst>
              <a:gd name="adj" fmla="val 77216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 userDrawn="1"/>
        </p:nvSpPr>
        <p:spPr>
          <a:xfrm rot="14444175">
            <a:off x="9161759" y="4783033"/>
            <a:ext cx="2524064" cy="3483980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 userDrawn="1"/>
        </p:nvSpPr>
        <p:spPr>
          <a:xfrm rot="16200000">
            <a:off x="6664703" y="1719181"/>
            <a:ext cx="1428978" cy="2282484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rot="16475617">
            <a:off x="-1336722" y="730174"/>
            <a:ext cx="2524064" cy="3483980"/>
          </a:xfrm>
          <a:prstGeom prst="triangle">
            <a:avLst>
              <a:gd name="adj" fmla="val 36197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 userDrawn="1"/>
        </p:nvSpPr>
        <p:spPr>
          <a:xfrm rot="14444175">
            <a:off x="1162328" y="-981805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rot="14444175">
            <a:off x="9948111" y="3146"/>
            <a:ext cx="2524064" cy="2493242"/>
          </a:xfrm>
          <a:prstGeom prst="triangle">
            <a:avLst>
              <a:gd name="adj" fmla="val 74614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 userDrawn="1"/>
        </p:nvSpPr>
        <p:spPr>
          <a:xfrm rot="2792007">
            <a:off x="3212086" y="1719486"/>
            <a:ext cx="1503924" cy="3483980"/>
          </a:xfrm>
          <a:prstGeom prst="triangle">
            <a:avLst>
              <a:gd name="adj" fmla="val 71348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 rot="8385510">
            <a:off x="7406416" y="5234358"/>
            <a:ext cx="252406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456389">
            <a:off x="11382002" y="2014760"/>
            <a:ext cx="2933809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 userDrawn="1"/>
        </p:nvSpPr>
        <p:spPr>
          <a:xfrm rot="18497302">
            <a:off x="862555" y="5342377"/>
            <a:ext cx="2660724" cy="2325863"/>
          </a:xfrm>
          <a:prstGeom prst="triangle">
            <a:avLst>
              <a:gd name="adj" fmla="val 55588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8253861">
            <a:off x="8149276" y="267414"/>
            <a:ext cx="2416134" cy="3205897"/>
          </a:xfrm>
          <a:prstGeom prst="triangle">
            <a:avLst>
              <a:gd name="adj" fmla="val 71983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148746">
            <a:off x="7733696" y="1307733"/>
            <a:ext cx="2121249" cy="1780212"/>
          </a:xfrm>
          <a:prstGeom prst="triangle">
            <a:avLst>
              <a:gd name="adj" fmla="val 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副标题 2"/>
          <p:cNvSpPr>
            <a:spLocks noGrp="1"/>
          </p:cNvSpPr>
          <p:nvPr>
            <p:ph type="subTitle" idx="1"/>
          </p:nvPr>
        </p:nvSpPr>
        <p:spPr>
          <a:xfrm>
            <a:off x="669926" y="3539151"/>
            <a:ext cx="10850562" cy="5587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37" name="标题 1"/>
          <p:cNvSpPr>
            <a:spLocks noGrp="1"/>
          </p:cNvSpPr>
          <p:nvPr>
            <p:ph type="ctrTitle"/>
          </p:nvPr>
        </p:nvSpPr>
        <p:spPr>
          <a:xfrm>
            <a:off x="669926" y="2840560"/>
            <a:ext cx="10850562" cy="6985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 userDrawn="1"/>
        </p:nvGrpSpPr>
        <p:grpSpPr>
          <a:xfrm>
            <a:off x="-44096" y="-45998"/>
            <a:ext cx="12332628" cy="7371695"/>
            <a:chOff x="-44096" y="-45998"/>
            <a:chExt cx="12332628" cy="7371695"/>
          </a:xfrm>
        </p:grpSpPr>
        <p:sp>
          <p:nvSpPr>
            <p:cNvPr id="2" name="等腰三角形 1"/>
            <p:cNvSpPr/>
            <p:nvPr userDrawn="1"/>
          </p:nvSpPr>
          <p:spPr>
            <a:xfrm rot="6437539">
              <a:off x="1228063" y="3368969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 userDrawn="1"/>
          </p:nvSpPr>
          <p:spPr>
            <a:xfrm rot="4567827">
              <a:off x="1575303" y="3857822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 rot="9588275">
              <a:off x="591298" y="314458"/>
              <a:ext cx="2463389" cy="36532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 rot="2792007">
              <a:off x="1575303" y="1553061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 rot="2792007">
              <a:off x="4471454" y="3792587"/>
              <a:ext cx="1612746" cy="2908323"/>
            </a:xfrm>
            <a:prstGeom prst="triangle">
              <a:avLst>
                <a:gd name="adj" fmla="val 3025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 rot="8385510">
              <a:off x="3393340" y="2330309"/>
              <a:ext cx="252406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 rot="16731432">
              <a:off x="8633552" y="3577368"/>
              <a:ext cx="2273350" cy="2334979"/>
            </a:xfrm>
            <a:prstGeom prst="triangle">
              <a:avLst>
                <a:gd name="adj" fmla="val 5397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rot="16731432">
              <a:off x="6453300" y="2827022"/>
              <a:ext cx="2524064" cy="357021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/>
          </p:nvSpPr>
          <p:spPr>
            <a:xfrm rot="2145676">
              <a:off x="5477858" y="3253437"/>
              <a:ext cx="2072875" cy="3310987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/>
          </p:nvSpPr>
          <p:spPr>
            <a:xfrm rot="19858146">
              <a:off x="9065646" y="215267"/>
              <a:ext cx="2303380" cy="3797850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9858146">
              <a:off x="4787820" y="1275052"/>
              <a:ext cx="2524064" cy="348398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3474640">
              <a:off x="5559848" y="430242"/>
              <a:ext cx="2096093" cy="193736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/>
          </p:nvSpPr>
          <p:spPr>
            <a:xfrm rot="9950758">
              <a:off x="7220378" y="355037"/>
              <a:ext cx="3271387" cy="3572067"/>
            </a:xfrm>
            <a:prstGeom prst="triangle">
              <a:avLst>
                <a:gd name="adj" fmla="val 73615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/>
          </p:nvSpPr>
          <p:spPr>
            <a:xfrm rot="9950758">
              <a:off x="5031500" y="195992"/>
              <a:ext cx="2524064" cy="312787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4444175">
              <a:off x="2738986" y="655323"/>
              <a:ext cx="2524064" cy="2777014"/>
            </a:xfrm>
            <a:prstGeom prst="triangle">
              <a:avLst>
                <a:gd name="adj" fmla="val 7721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045770">
              <a:off x="9333880" y="4063297"/>
              <a:ext cx="2524064" cy="3125528"/>
            </a:xfrm>
            <a:prstGeom prst="triangle">
              <a:avLst>
                <a:gd name="adj" fmla="val 3948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/>
          </p:nvSpPr>
          <p:spPr>
            <a:xfrm rot="16200000">
              <a:off x="6664703" y="1719181"/>
              <a:ext cx="1428978" cy="228248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475617">
              <a:off x="-317511" y="1554642"/>
              <a:ext cx="2265735" cy="1718905"/>
            </a:xfrm>
            <a:prstGeom prst="triangle">
              <a:avLst>
                <a:gd name="adj" fmla="val 3619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 userDrawn="1"/>
          </p:nvSpPr>
          <p:spPr>
            <a:xfrm rot="15194296">
              <a:off x="1844455" y="-467876"/>
              <a:ext cx="1540800" cy="336974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/>
          </p:nvSpPr>
          <p:spPr>
            <a:xfrm rot="16200000">
              <a:off x="9658058" y="-30587"/>
              <a:ext cx="2524064" cy="2493242"/>
            </a:xfrm>
            <a:prstGeom prst="triangle">
              <a:avLst>
                <a:gd name="adj" fmla="val 7461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2792007">
              <a:off x="3212086" y="1719486"/>
              <a:ext cx="1503924" cy="3483980"/>
            </a:xfrm>
            <a:prstGeom prst="triangle">
              <a:avLst>
                <a:gd name="adj" fmla="val 7134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rot="6300000">
              <a:off x="8005204" y="4698725"/>
              <a:ext cx="1769965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/>
          </p:nvSpPr>
          <p:spPr>
            <a:xfrm rot="9456389">
              <a:off x="10934923" y="2548137"/>
              <a:ext cx="1353609" cy="16918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/>
          </p:nvSpPr>
          <p:spPr>
            <a:xfrm rot="18497302">
              <a:off x="2455906" y="4930870"/>
              <a:ext cx="1355958" cy="1798208"/>
            </a:xfrm>
            <a:prstGeom prst="triangle">
              <a:avLst>
                <a:gd name="adj" fmla="val 5558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rot="18253861">
              <a:off x="8149276" y="267414"/>
              <a:ext cx="2416134" cy="3205897"/>
            </a:xfrm>
            <a:prstGeom prst="triangle">
              <a:avLst>
                <a:gd name="adj" fmla="val 71983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/>
          </p:nvSpPr>
          <p:spPr>
            <a:xfrm rot="9148746">
              <a:off x="7733696" y="1307733"/>
              <a:ext cx="2121249" cy="1780212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连接符 28"/>
          <p:cNvCxnSpPr/>
          <p:nvPr userDrawn="1"/>
        </p:nvCxnSpPr>
        <p:spPr>
          <a:xfrm flipV="1">
            <a:off x="0" y="0"/>
            <a:ext cx="2558005" cy="16551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 flipV="1">
            <a:off x="0" y="2"/>
            <a:ext cx="3553428" cy="881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 flipV="1">
            <a:off x="0" y="0"/>
            <a:ext cx="798653" cy="13324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 flipV="1">
            <a:off x="10764456" y="5525568"/>
            <a:ext cx="1427544" cy="13324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 flipV="1">
            <a:off x="11736730" y="4649825"/>
            <a:ext cx="455270" cy="22081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 flipV="1">
            <a:off x="9200198" y="6088283"/>
            <a:ext cx="2991802" cy="7697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标题 1"/>
          <p:cNvSpPr>
            <a:spLocks noGrp="1"/>
          </p:cNvSpPr>
          <p:nvPr>
            <p:ph type="title" hasCustomPrompt="1"/>
          </p:nvPr>
        </p:nvSpPr>
        <p:spPr>
          <a:xfrm>
            <a:off x="2208753" y="2114875"/>
            <a:ext cx="5708329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  <a:endParaRPr lang="zh-CN" altLang="en-US" dirty="0"/>
          </a:p>
        </p:txBody>
      </p:sp>
      <p:sp>
        <p:nvSpPr>
          <p:cNvPr id="37" name="文本占位符 2"/>
          <p:cNvSpPr>
            <a:spLocks noGrp="1"/>
          </p:cNvSpPr>
          <p:nvPr>
            <p:ph type="body" idx="1"/>
          </p:nvPr>
        </p:nvSpPr>
        <p:spPr>
          <a:xfrm>
            <a:off x="2208753" y="2861696"/>
            <a:ext cx="5708329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 userDrawn="1"/>
        </p:nvGrpSpPr>
        <p:grpSpPr>
          <a:xfrm>
            <a:off x="-44096" y="-45998"/>
            <a:ext cx="12332628" cy="7371695"/>
            <a:chOff x="-44096" y="-45998"/>
            <a:chExt cx="12332628" cy="7371695"/>
          </a:xfrm>
        </p:grpSpPr>
        <p:sp>
          <p:nvSpPr>
            <p:cNvPr id="2" name="等腰三角形 1"/>
            <p:cNvSpPr/>
            <p:nvPr userDrawn="1"/>
          </p:nvSpPr>
          <p:spPr>
            <a:xfrm rot="6437539">
              <a:off x="1228063" y="3368969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 userDrawn="1"/>
          </p:nvSpPr>
          <p:spPr>
            <a:xfrm rot="4567827">
              <a:off x="1575303" y="3857822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 rot="9588275">
              <a:off x="591298" y="314458"/>
              <a:ext cx="2463389" cy="36532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 rot="2792007">
              <a:off x="1575303" y="1553061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 rot="2792007">
              <a:off x="4471454" y="3792587"/>
              <a:ext cx="1612746" cy="2908323"/>
            </a:xfrm>
            <a:prstGeom prst="triangle">
              <a:avLst>
                <a:gd name="adj" fmla="val 3025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 rot="8385510">
              <a:off x="3393340" y="2330309"/>
              <a:ext cx="252406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 rot="16731432">
              <a:off x="8633552" y="3577368"/>
              <a:ext cx="2273350" cy="2334979"/>
            </a:xfrm>
            <a:prstGeom prst="triangle">
              <a:avLst>
                <a:gd name="adj" fmla="val 5397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rot="16731432">
              <a:off x="6453300" y="2827022"/>
              <a:ext cx="2524064" cy="357021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/>
          </p:nvSpPr>
          <p:spPr>
            <a:xfrm rot="2145676">
              <a:off x="5477858" y="3253437"/>
              <a:ext cx="2072875" cy="3310987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/>
          </p:nvSpPr>
          <p:spPr>
            <a:xfrm rot="19858146">
              <a:off x="9065646" y="215267"/>
              <a:ext cx="2303380" cy="3797850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9858146">
              <a:off x="4787820" y="1275052"/>
              <a:ext cx="2524064" cy="348398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3474640">
              <a:off x="5559848" y="476542"/>
              <a:ext cx="2096093" cy="193736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/>
          </p:nvSpPr>
          <p:spPr>
            <a:xfrm rot="9950758">
              <a:off x="7220378" y="355037"/>
              <a:ext cx="3271387" cy="3572067"/>
            </a:xfrm>
            <a:prstGeom prst="triangle">
              <a:avLst>
                <a:gd name="adj" fmla="val 73615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/>
          </p:nvSpPr>
          <p:spPr>
            <a:xfrm rot="10196212">
              <a:off x="5042203" y="269131"/>
              <a:ext cx="2524064" cy="312787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4444175">
              <a:off x="2738986" y="655323"/>
              <a:ext cx="2524064" cy="2777014"/>
            </a:xfrm>
            <a:prstGeom prst="triangle">
              <a:avLst>
                <a:gd name="adj" fmla="val 7721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045770">
              <a:off x="9333880" y="4063297"/>
              <a:ext cx="2524064" cy="3125528"/>
            </a:xfrm>
            <a:prstGeom prst="triangle">
              <a:avLst>
                <a:gd name="adj" fmla="val 3948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/>
          </p:nvSpPr>
          <p:spPr>
            <a:xfrm rot="16200000">
              <a:off x="6664703" y="1719181"/>
              <a:ext cx="1428978" cy="228248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475617">
              <a:off x="-317511" y="1554642"/>
              <a:ext cx="2265735" cy="1718905"/>
            </a:xfrm>
            <a:prstGeom prst="triangle">
              <a:avLst>
                <a:gd name="adj" fmla="val 3619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 userDrawn="1"/>
          </p:nvSpPr>
          <p:spPr>
            <a:xfrm rot="15194296">
              <a:off x="1844455" y="-467876"/>
              <a:ext cx="1540800" cy="336974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/>
          </p:nvSpPr>
          <p:spPr>
            <a:xfrm rot="16200000">
              <a:off x="9658058" y="-30587"/>
              <a:ext cx="2524064" cy="2493242"/>
            </a:xfrm>
            <a:prstGeom prst="triangle">
              <a:avLst>
                <a:gd name="adj" fmla="val 7461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2792007">
              <a:off x="3212086" y="1719486"/>
              <a:ext cx="1503924" cy="3483980"/>
            </a:xfrm>
            <a:prstGeom prst="triangle">
              <a:avLst>
                <a:gd name="adj" fmla="val 7134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rot="6300000">
              <a:off x="8005204" y="4698725"/>
              <a:ext cx="1769965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/>
          </p:nvSpPr>
          <p:spPr>
            <a:xfrm rot="9456389">
              <a:off x="10934923" y="2548137"/>
              <a:ext cx="1353609" cy="16918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/>
          </p:nvSpPr>
          <p:spPr>
            <a:xfrm rot="18497302">
              <a:off x="2455906" y="4930870"/>
              <a:ext cx="1355958" cy="1798208"/>
            </a:xfrm>
            <a:prstGeom prst="triangle">
              <a:avLst>
                <a:gd name="adj" fmla="val 5558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rot="18253861">
              <a:off x="8149276" y="267414"/>
              <a:ext cx="2416134" cy="3205897"/>
            </a:xfrm>
            <a:prstGeom prst="triangle">
              <a:avLst>
                <a:gd name="adj" fmla="val 71983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/>
          </p:nvSpPr>
          <p:spPr>
            <a:xfrm rot="9148746">
              <a:off x="7733696" y="1307733"/>
              <a:ext cx="2121249" cy="1780212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1" name="内容占位符 30"/>
          <p:cNvSpPr>
            <a:spLocks noGrp="1"/>
          </p:cNvSpPr>
          <p:nvPr>
            <p:ph sz="quarter" idx="10" hasCustomPrompt="1"/>
          </p:nvPr>
        </p:nvSpPr>
        <p:spPr>
          <a:xfrm>
            <a:off x="669925" y="1130300"/>
            <a:ext cx="10850563" cy="5003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 userDrawn="1"/>
        </p:nvGrpSpPr>
        <p:grpSpPr>
          <a:xfrm>
            <a:off x="-44096" y="-45998"/>
            <a:ext cx="12332628" cy="7371695"/>
            <a:chOff x="-44096" y="-45998"/>
            <a:chExt cx="12332628" cy="7371695"/>
          </a:xfrm>
        </p:grpSpPr>
        <p:sp>
          <p:nvSpPr>
            <p:cNvPr id="2" name="等腰三角形 1"/>
            <p:cNvSpPr/>
            <p:nvPr userDrawn="1"/>
          </p:nvSpPr>
          <p:spPr>
            <a:xfrm rot="6437539">
              <a:off x="1228063" y="3368969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 userDrawn="1"/>
          </p:nvSpPr>
          <p:spPr>
            <a:xfrm rot="4567827">
              <a:off x="1575303" y="3857822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 rot="9588275">
              <a:off x="591298" y="314458"/>
              <a:ext cx="2463389" cy="36532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 rot="2792007">
              <a:off x="1575303" y="1553061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 rot="2792007">
              <a:off x="4471454" y="3792587"/>
              <a:ext cx="1612746" cy="2908323"/>
            </a:xfrm>
            <a:prstGeom prst="triangle">
              <a:avLst>
                <a:gd name="adj" fmla="val 3025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 rot="8385510">
              <a:off x="3393340" y="2330309"/>
              <a:ext cx="252406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 rot="16731432">
              <a:off x="8633552" y="3577368"/>
              <a:ext cx="2273350" cy="2334979"/>
            </a:xfrm>
            <a:prstGeom prst="triangle">
              <a:avLst>
                <a:gd name="adj" fmla="val 5397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rot="16731432">
              <a:off x="6453300" y="2827022"/>
              <a:ext cx="2524064" cy="357021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/>
          </p:nvSpPr>
          <p:spPr>
            <a:xfrm rot="2145676">
              <a:off x="5477858" y="3253437"/>
              <a:ext cx="2072875" cy="3310987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/>
          </p:nvSpPr>
          <p:spPr>
            <a:xfrm rot="19858146">
              <a:off x="9065646" y="215267"/>
              <a:ext cx="2303380" cy="3797850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9858146">
              <a:off x="4787820" y="1275052"/>
              <a:ext cx="2524064" cy="348398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3474640">
              <a:off x="5559848" y="430242"/>
              <a:ext cx="2096093" cy="193736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/>
          </p:nvSpPr>
          <p:spPr>
            <a:xfrm rot="9950758">
              <a:off x="7220378" y="355037"/>
              <a:ext cx="3271387" cy="3572067"/>
            </a:xfrm>
            <a:prstGeom prst="triangle">
              <a:avLst>
                <a:gd name="adj" fmla="val 73615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/>
          </p:nvSpPr>
          <p:spPr>
            <a:xfrm rot="9950758">
              <a:off x="5031500" y="195992"/>
              <a:ext cx="2524064" cy="312787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4444175">
              <a:off x="2738986" y="655323"/>
              <a:ext cx="2524064" cy="2777014"/>
            </a:xfrm>
            <a:prstGeom prst="triangle">
              <a:avLst>
                <a:gd name="adj" fmla="val 7721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045770">
              <a:off x="9333880" y="4063297"/>
              <a:ext cx="2524064" cy="3125528"/>
            </a:xfrm>
            <a:prstGeom prst="triangle">
              <a:avLst>
                <a:gd name="adj" fmla="val 3948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/>
          </p:nvSpPr>
          <p:spPr>
            <a:xfrm rot="16200000">
              <a:off x="6664703" y="1719181"/>
              <a:ext cx="1428978" cy="228248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475617">
              <a:off x="-317511" y="1554642"/>
              <a:ext cx="2265735" cy="1718905"/>
            </a:xfrm>
            <a:prstGeom prst="triangle">
              <a:avLst>
                <a:gd name="adj" fmla="val 3619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 userDrawn="1"/>
          </p:nvSpPr>
          <p:spPr>
            <a:xfrm rot="15194296">
              <a:off x="1844455" y="-467876"/>
              <a:ext cx="1540800" cy="336974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/>
          </p:nvSpPr>
          <p:spPr>
            <a:xfrm rot="16200000">
              <a:off x="9658058" y="-30587"/>
              <a:ext cx="2524064" cy="2493242"/>
            </a:xfrm>
            <a:prstGeom prst="triangle">
              <a:avLst>
                <a:gd name="adj" fmla="val 7461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2792007">
              <a:off x="3212086" y="1719486"/>
              <a:ext cx="1503924" cy="3483980"/>
            </a:xfrm>
            <a:prstGeom prst="triangle">
              <a:avLst>
                <a:gd name="adj" fmla="val 7134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rot="6300000">
              <a:off x="8005204" y="4698725"/>
              <a:ext cx="1769965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/>
          </p:nvSpPr>
          <p:spPr>
            <a:xfrm rot="9456389">
              <a:off x="10934923" y="2548137"/>
              <a:ext cx="1353609" cy="16918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/>
          </p:nvSpPr>
          <p:spPr>
            <a:xfrm rot="18497302">
              <a:off x="2455906" y="4930870"/>
              <a:ext cx="1355958" cy="1798208"/>
            </a:xfrm>
            <a:prstGeom prst="triangle">
              <a:avLst>
                <a:gd name="adj" fmla="val 5558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rot="18253861">
              <a:off x="8149276" y="267414"/>
              <a:ext cx="2416134" cy="3205897"/>
            </a:xfrm>
            <a:prstGeom prst="triangle">
              <a:avLst>
                <a:gd name="adj" fmla="val 71983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/>
          </p:nvSpPr>
          <p:spPr>
            <a:xfrm rot="9148746">
              <a:off x="7733696" y="1307733"/>
              <a:ext cx="2121249" cy="1780212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标题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 userDrawn="1"/>
        </p:nvGrpSpPr>
        <p:grpSpPr>
          <a:xfrm>
            <a:off x="-44096" y="-45998"/>
            <a:ext cx="12332628" cy="7371695"/>
            <a:chOff x="-44096" y="-45998"/>
            <a:chExt cx="12332628" cy="7371695"/>
          </a:xfrm>
        </p:grpSpPr>
        <p:sp>
          <p:nvSpPr>
            <p:cNvPr id="2" name="等腰三角形 1"/>
            <p:cNvSpPr/>
            <p:nvPr userDrawn="1"/>
          </p:nvSpPr>
          <p:spPr>
            <a:xfrm rot="6437539">
              <a:off x="1228063" y="3368969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 userDrawn="1"/>
          </p:nvSpPr>
          <p:spPr>
            <a:xfrm rot="4567827">
              <a:off x="1575303" y="3857822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 rot="9588275">
              <a:off x="591298" y="314458"/>
              <a:ext cx="2463389" cy="36532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 rot="2792007">
              <a:off x="1575303" y="1553061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 rot="2792007">
              <a:off x="4471454" y="3792587"/>
              <a:ext cx="1612746" cy="2908323"/>
            </a:xfrm>
            <a:prstGeom prst="triangle">
              <a:avLst>
                <a:gd name="adj" fmla="val 3025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 rot="8385510">
              <a:off x="3393340" y="2330309"/>
              <a:ext cx="252406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 rot="16731432">
              <a:off x="8633552" y="3577368"/>
              <a:ext cx="2273350" cy="2334979"/>
            </a:xfrm>
            <a:prstGeom prst="triangle">
              <a:avLst>
                <a:gd name="adj" fmla="val 5397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rot="16731432">
              <a:off x="6453300" y="2827022"/>
              <a:ext cx="2524064" cy="357021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/>
          </p:nvSpPr>
          <p:spPr>
            <a:xfrm rot="2145676">
              <a:off x="5477858" y="3253437"/>
              <a:ext cx="2072875" cy="3310987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/>
          </p:nvSpPr>
          <p:spPr>
            <a:xfrm rot="19858146">
              <a:off x="9065646" y="215267"/>
              <a:ext cx="2303380" cy="3797850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9858146">
              <a:off x="4787820" y="1275052"/>
              <a:ext cx="2524064" cy="348398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3474640">
              <a:off x="5559848" y="430242"/>
              <a:ext cx="2096093" cy="193736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/>
          </p:nvSpPr>
          <p:spPr>
            <a:xfrm rot="9950758">
              <a:off x="7220378" y="355037"/>
              <a:ext cx="3271387" cy="3572067"/>
            </a:xfrm>
            <a:prstGeom prst="triangle">
              <a:avLst>
                <a:gd name="adj" fmla="val 73615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/>
          </p:nvSpPr>
          <p:spPr>
            <a:xfrm rot="9950758">
              <a:off x="5031500" y="195992"/>
              <a:ext cx="2524064" cy="312787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4444175">
              <a:off x="2738986" y="655323"/>
              <a:ext cx="2524064" cy="2777014"/>
            </a:xfrm>
            <a:prstGeom prst="triangle">
              <a:avLst>
                <a:gd name="adj" fmla="val 7721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045770">
              <a:off x="9333880" y="4063297"/>
              <a:ext cx="2524064" cy="3125528"/>
            </a:xfrm>
            <a:prstGeom prst="triangle">
              <a:avLst>
                <a:gd name="adj" fmla="val 3948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/>
          </p:nvSpPr>
          <p:spPr>
            <a:xfrm rot="16200000">
              <a:off x="6664703" y="1719181"/>
              <a:ext cx="1428978" cy="228248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475617">
              <a:off x="-317511" y="1554642"/>
              <a:ext cx="2265735" cy="1718905"/>
            </a:xfrm>
            <a:prstGeom prst="triangle">
              <a:avLst>
                <a:gd name="adj" fmla="val 3619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 userDrawn="1"/>
          </p:nvSpPr>
          <p:spPr>
            <a:xfrm rot="15194296">
              <a:off x="1844455" y="-467876"/>
              <a:ext cx="1540800" cy="336974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/>
          </p:nvSpPr>
          <p:spPr>
            <a:xfrm rot="16200000">
              <a:off x="9658058" y="-30587"/>
              <a:ext cx="2524064" cy="2493242"/>
            </a:xfrm>
            <a:prstGeom prst="triangle">
              <a:avLst>
                <a:gd name="adj" fmla="val 7461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2792007">
              <a:off x="3212086" y="1719486"/>
              <a:ext cx="1503924" cy="3483980"/>
            </a:xfrm>
            <a:prstGeom prst="triangle">
              <a:avLst>
                <a:gd name="adj" fmla="val 7134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rot="6300000">
              <a:off x="8005204" y="4698725"/>
              <a:ext cx="1769965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/>
          </p:nvSpPr>
          <p:spPr>
            <a:xfrm rot="9456389">
              <a:off x="10934923" y="2548137"/>
              <a:ext cx="1353609" cy="16918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/>
          </p:nvSpPr>
          <p:spPr>
            <a:xfrm rot="18497302">
              <a:off x="2455906" y="4930870"/>
              <a:ext cx="1355958" cy="1798208"/>
            </a:xfrm>
            <a:prstGeom prst="triangle">
              <a:avLst>
                <a:gd name="adj" fmla="val 5558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rot="18253861">
              <a:off x="8149276" y="267414"/>
              <a:ext cx="2416134" cy="3205897"/>
            </a:xfrm>
            <a:prstGeom prst="triangle">
              <a:avLst>
                <a:gd name="adj" fmla="val 71983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/>
          </p:nvSpPr>
          <p:spPr>
            <a:xfrm rot="9148746">
              <a:off x="7733696" y="1307733"/>
              <a:ext cx="2121249" cy="1780212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结尾页">
    <p:bg>
      <p:bgPr>
        <a:solidFill>
          <a:srgbClr val="272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 rot="6437539">
            <a:off x="1228063" y="3368969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4567827">
            <a:off x="1575303" y="3857822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9588275">
            <a:off x="591298" y="314458"/>
            <a:ext cx="2463389" cy="3653226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2792007">
            <a:off x="1575303" y="1553061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2792007">
            <a:off x="4532230" y="4077926"/>
            <a:ext cx="2215577" cy="2481636"/>
          </a:xfrm>
          <a:prstGeom prst="triangle">
            <a:avLst>
              <a:gd name="adj" fmla="val 30257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8385510">
            <a:off x="3393340" y="2330309"/>
            <a:ext cx="252406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16731432">
            <a:off x="8633552" y="3577368"/>
            <a:ext cx="2273350" cy="2334979"/>
          </a:xfrm>
          <a:prstGeom prst="triangle">
            <a:avLst>
              <a:gd name="adj" fmla="val 53974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 userDrawn="1"/>
        </p:nvSpPr>
        <p:spPr>
          <a:xfrm rot="16731432">
            <a:off x="6453300" y="2827022"/>
            <a:ext cx="2524064" cy="3570212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 userDrawn="1"/>
        </p:nvSpPr>
        <p:spPr>
          <a:xfrm rot="2145676">
            <a:off x="5384775" y="3368969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 userDrawn="1"/>
        </p:nvSpPr>
        <p:spPr>
          <a:xfrm rot="19858146">
            <a:off x="9073466" y="175780"/>
            <a:ext cx="2448074" cy="3867542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 userDrawn="1"/>
        </p:nvSpPr>
        <p:spPr>
          <a:xfrm rot="19858146">
            <a:off x="4787820" y="1275052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3474640">
            <a:off x="5563560" y="-132804"/>
            <a:ext cx="2096093" cy="1937367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 userDrawn="1"/>
        </p:nvSpPr>
        <p:spPr>
          <a:xfrm rot="9950758">
            <a:off x="7389999" y="644215"/>
            <a:ext cx="3271387" cy="3572067"/>
          </a:xfrm>
          <a:prstGeom prst="triangle">
            <a:avLst>
              <a:gd name="adj" fmla="val 73615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 userDrawn="1"/>
        </p:nvSpPr>
        <p:spPr>
          <a:xfrm rot="9950758">
            <a:off x="4987961" y="-154705"/>
            <a:ext cx="2524064" cy="3483980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 userDrawn="1"/>
        </p:nvSpPr>
        <p:spPr>
          <a:xfrm rot="14444175">
            <a:off x="2738986" y="655323"/>
            <a:ext cx="2524064" cy="2777014"/>
          </a:xfrm>
          <a:prstGeom prst="triangle">
            <a:avLst>
              <a:gd name="adj" fmla="val 77216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 userDrawn="1"/>
        </p:nvSpPr>
        <p:spPr>
          <a:xfrm rot="14444175">
            <a:off x="9161759" y="4783033"/>
            <a:ext cx="2524064" cy="3483980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 userDrawn="1"/>
        </p:nvSpPr>
        <p:spPr>
          <a:xfrm rot="16200000">
            <a:off x="6664703" y="1719181"/>
            <a:ext cx="1428978" cy="2282484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rot="16475617">
            <a:off x="-1336722" y="730174"/>
            <a:ext cx="2524064" cy="3483980"/>
          </a:xfrm>
          <a:prstGeom prst="triangle">
            <a:avLst>
              <a:gd name="adj" fmla="val 36197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 userDrawn="1"/>
        </p:nvSpPr>
        <p:spPr>
          <a:xfrm rot="14444175">
            <a:off x="1162328" y="-981805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rot="14444175">
            <a:off x="9948111" y="3146"/>
            <a:ext cx="2524064" cy="2493242"/>
          </a:xfrm>
          <a:prstGeom prst="triangle">
            <a:avLst>
              <a:gd name="adj" fmla="val 74614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 userDrawn="1"/>
        </p:nvSpPr>
        <p:spPr>
          <a:xfrm rot="2792007">
            <a:off x="3212086" y="1719486"/>
            <a:ext cx="1503924" cy="3483980"/>
          </a:xfrm>
          <a:prstGeom prst="triangle">
            <a:avLst>
              <a:gd name="adj" fmla="val 71348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 rot="8385510">
            <a:off x="7406416" y="5234358"/>
            <a:ext cx="252406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456389">
            <a:off x="11382002" y="2014760"/>
            <a:ext cx="2933809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 userDrawn="1"/>
        </p:nvSpPr>
        <p:spPr>
          <a:xfrm rot="18497302">
            <a:off x="862555" y="5342377"/>
            <a:ext cx="2660724" cy="2325863"/>
          </a:xfrm>
          <a:prstGeom prst="triangle">
            <a:avLst>
              <a:gd name="adj" fmla="val 55588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8253861">
            <a:off x="8149276" y="267414"/>
            <a:ext cx="2416134" cy="3205897"/>
          </a:xfrm>
          <a:prstGeom prst="triangle">
            <a:avLst>
              <a:gd name="adj" fmla="val 71983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148746">
            <a:off x="7733696" y="1307733"/>
            <a:ext cx="2121249" cy="1780212"/>
          </a:xfrm>
          <a:prstGeom prst="triangle">
            <a:avLst>
              <a:gd name="adj" fmla="val 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2689270"/>
            <a:ext cx="10850563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  <a:endParaRPr lang="zh-CN" altLang="en-US" dirty="0"/>
          </a:p>
        </p:txBody>
      </p:sp>
      <p:sp>
        <p:nvSpPr>
          <p:cNvPr id="3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3627511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3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3943145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1"/>
            <a:ext cx="1085056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30299"/>
            <a:ext cx="10850563" cy="50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GIF"/><Relationship Id="rId1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33227" y="1963858"/>
            <a:ext cx="6278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消息中间件的架构</a:t>
            </a:r>
            <a:r>
              <a:rPr lang="zh-CN" altLang="en-US" sz="4800" b="1" dirty="0" smtClean="0">
                <a:solidFill>
                  <a:schemeClr val="bg1"/>
                </a:solidFill>
                <a:cs typeface="+mn-ea"/>
                <a:sym typeface="+mn-lt"/>
              </a:rPr>
              <a:t>演进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91755" y="411424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基础框架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/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işļíḋê"/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自研之路：</a:t>
            </a:r>
            <a:r>
              <a:rPr lang="en-US" altLang="zh-CN" sz="3600" b="1" dirty="0"/>
              <a:t>PUSH or PULL</a:t>
            </a:r>
            <a:endParaRPr lang="zh-CN" altLang="en-US" sz="3600" b="1" dirty="0"/>
          </a:p>
        </p:txBody>
      </p:sp>
      <p:sp>
        <p:nvSpPr>
          <p:cNvPr id="13" name="TextBox 11"/>
          <p:cNvSpPr txBox="1"/>
          <p:nvPr/>
        </p:nvSpPr>
        <p:spPr>
          <a:xfrm>
            <a:off x="7734431" y="3251034"/>
            <a:ext cx="2990178" cy="830997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noFill/>
          <a:ln>
            <a:noFill/>
            <a:prstDash val="lg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j-ea"/>
                <a:ea typeface="+mj-ea"/>
              </a:rPr>
              <a:t>客户端</a:t>
            </a:r>
            <a:r>
              <a:rPr lang="zh-CN" altLang="en-US" sz="2400" dirty="0" smtClean="0">
                <a:latin typeface="+mj-ea"/>
                <a:ea typeface="+mj-ea"/>
              </a:rPr>
              <a:t>隔离</a:t>
            </a:r>
            <a:r>
              <a:rPr lang="zh-CN" altLang="en-US" sz="2400" dirty="0">
                <a:latin typeface="+mj-ea"/>
                <a:ea typeface="+mj-ea"/>
              </a:rPr>
              <a:t>性好</a:t>
            </a:r>
            <a:endParaRPr lang="en-US" altLang="zh-CN" sz="2400" dirty="0">
              <a:latin typeface="+mj-ea"/>
              <a:ea typeface="+mj-ea"/>
            </a:endParaRPr>
          </a:p>
          <a:p>
            <a:pPr algn="ctr"/>
            <a:r>
              <a:rPr lang="en-US" altLang="zh-CN" sz="2400" dirty="0" smtClean="0">
                <a:latin typeface="+mj-ea"/>
                <a:ea typeface="+mj-ea"/>
              </a:rPr>
              <a:t>broker</a:t>
            </a:r>
            <a:r>
              <a:rPr lang="zh-CN" altLang="en-US" sz="2400" dirty="0" smtClean="0">
                <a:latin typeface="+mj-ea"/>
                <a:ea typeface="+mj-ea"/>
              </a:rPr>
              <a:t>容易</a:t>
            </a:r>
            <a:r>
              <a:rPr lang="zh-CN" altLang="en-US" sz="2400" dirty="0">
                <a:latin typeface="+mj-ea"/>
                <a:ea typeface="+mj-ea"/>
              </a:rPr>
              <a:t>水平扩展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4" name="check_97186"/>
          <p:cNvSpPr>
            <a:spLocks noChangeAspect="1"/>
          </p:cNvSpPr>
          <p:nvPr/>
        </p:nvSpPr>
        <p:spPr bwMode="auto">
          <a:xfrm>
            <a:off x="6927044" y="3666533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677" y="2520283"/>
            <a:ext cx="2457450" cy="14287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296" y="2520283"/>
            <a:ext cx="1114425" cy="1876425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3540341" y="1800776"/>
            <a:ext cx="1081548" cy="290051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消息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/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işļíḋê"/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自研之路：高可用设计</a:t>
            </a:r>
            <a:endParaRPr lang="zh-CN" altLang="en-US" sz="3600" b="1" dirty="0"/>
          </a:p>
        </p:txBody>
      </p:sp>
      <p:sp>
        <p:nvSpPr>
          <p:cNvPr id="38" name="矩形 37"/>
          <p:cNvSpPr/>
          <p:nvPr/>
        </p:nvSpPr>
        <p:spPr>
          <a:xfrm>
            <a:off x="3888529" y="4203051"/>
            <a:ext cx="6153912" cy="2487208"/>
          </a:xfrm>
          <a:prstGeom prst="rect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888530" y="1110070"/>
            <a:ext cx="6153912" cy="2167827"/>
          </a:xfrm>
          <a:prstGeom prst="rect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547744" y="1203044"/>
            <a:ext cx="835485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473073" y="2570761"/>
            <a:ext cx="95731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broker1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5840700" y="2570761"/>
            <a:ext cx="95731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broker1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208327" y="2587787"/>
            <a:ext cx="95731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broker1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8663616" y="2570761"/>
            <a:ext cx="95731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broker1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40" idx="2"/>
            <a:endCxn id="51" idx="0"/>
          </p:cNvCxnSpPr>
          <p:nvPr/>
        </p:nvCxnSpPr>
        <p:spPr>
          <a:xfrm flipH="1">
            <a:off x="4951730" y="1572376"/>
            <a:ext cx="2013757" cy="9983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0" idx="2"/>
            <a:endCxn id="52" idx="0"/>
          </p:cNvCxnSpPr>
          <p:nvPr/>
        </p:nvCxnSpPr>
        <p:spPr>
          <a:xfrm flipH="1">
            <a:off x="6319357" y="1572376"/>
            <a:ext cx="646130" cy="9983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0" idx="2"/>
            <a:endCxn id="53" idx="0"/>
          </p:cNvCxnSpPr>
          <p:nvPr/>
        </p:nvCxnSpPr>
        <p:spPr>
          <a:xfrm>
            <a:off x="6965487" y="1572376"/>
            <a:ext cx="721497" cy="10154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0" idx="2"/>
            <a:endCxn id="54" idx="0"/>
          </p:cNvCxnSpPr>
          <p:nvPr/>
        </p:nvCxnSpPr>
        <p:spPr>
          <a:xfrm>
            <a:off x="6965487" y="1572376"/>
            <a:ext cx="2176786" cy="9983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79317" y="1740190"/>
            <a:ext cx="2371162" cy="923330"/>
          </a:xfrm>
          <a:prstGeom prst="rect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Broker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</a:t>
            </a:r>
            <a:r>
              <a:rPr lang="zh-CN" altLang="en-US" dirty="0"/>
              <a:t>单点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Broker</a:t>
            </a:r>
            <a:r>
              <a:rPr lang="zh-CN" altLang="en-US" dirty="0"/>
              <a:t>无状态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水平扩展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10399857" y="188690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Niginx</a:t>
            </a:r>
            <a:r>
              <a:rPr lang="en-US" altLang="zh-CN" dirty="0"/>
              <a:t> </a:t>
            </a:r>
            <a:r>
              <a:rPr lang="en-US" altLang="zh-CN" dirty="0" err="1"/>
              <a:t>lb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flipH="1">
            <a:off x="10042443" y="2071568"/>
            <a:ext cx="41714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498397" y="5243346"/>
            <a:ext cx="93006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queue1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893491" y="5266718"/>
            <a:ext cx="93006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queue2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7379026" y="5276270"/>
            <a:ext cx="93006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queue3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8865485" y="5266718"/>
            <a:ext cx="93006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queue4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6625489" y="4395164"/>
            <a:ext cx="679994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topic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endCxn id="62" idx="0"/>
          </p:cNvCxnSpPr>
          <p:nvPr/>
        </p:nvCxnSpPr>
        <p:spPr>
          <a:xfrm flipH="1">
            <a:off x="4963429" y="4760060"/>
            <a:ext cx="1981919" cy="4832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6" idx="2"/>
            <a:endCxn id="63" idx="0"/>
          </p:cNvCxnSpPr>
          <p:nvPr/>
        </p:nvCxnSpPr>
        <p:spPr>
          <a:xfrm flipH="1">
            <a:off x="6358523" y="4764496"/>
            <a:ext cx="606963" cy="5022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6" idx="2"/>
            <a:endCxn id="64" idx="0"/>
          </p:cNvCxnSpPr>
          <p:nvPr/>
        </p:nvCxnSpPr>
        <p:spPr>
          <a:xfrm>
            <a:off x="6965486" y="4764496"/>
            <a:ext cx="878572" cy="51177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6" idx="2"/>
            <a:endCxn id="65" idx="0"/>
          </p:cNvCxnSpPr>
          <p:nvPr/>
        </p:nvCxnSpPr>
        <p:spPr>
          <a:xfrm>
            <a:off x="6965486" y="4764496"/>
            <a:ext cx="2365031" cy="5022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9" idx="2"/>
            <a:endCxn id="38" idx="0"/>
          </p:cNvCxnSpPr>
          <p:nvPr/>
        </p:nvCxnSpPr>
        <p:spPr>
          <a:xfrm flipH="1">
            <a:off x="6965485" y="3277897"/>
            <a:ext cx="1" cy="9251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6514880" y="3555808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publish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79317" y="4688121"/>
            <a:ext cx="2550698" cy="1200329"/>
          </a:xfrm>
          <a:prstGeom prst="rect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zh-CN" altLang="en-US" dirty="0"/>
              <a:t>消息发送，轮询保存</a:t>
            </a:r>
            <a:endParaRPr lang="en-US" altLang="zh-CN" dirty="0"/>
          </a:p>
          <a:p>
            <a:r>
              <a:rPr lang="zh-CN" altLang="en-US" dirty="0"/>
              <a:t>发送失败，重试</a:t>
            </a:r>
            <a:endParaRPr lang="en-US" altLang="zh-CN" dirty="0"/>
          </a:p>
          <a:p>
            <a:r>
              <a:rPr lang="en-US" altLang="zh-CN" dirty="0"/>
              <a:t>Topic</a:t>
            </a:r>
            <a:r>
              <a:rPr lang="zh-CN" altLang="en-US" dirty="0"/>
              <a:t>可以水平扩容</a:t>
            </a:r>
            <a:endParaRPr lang="en-US" altLang="zh-CN" dirty="0"/>
          </a:p>
          <a:p>
            <a:r>
              <a:rPr lang="en-US" altLang="zh-CN" dirty="0"/>
              <a:t>Queue</a:t>
            </a:r>
            <a:r>
              <a:rPr lang="zh-CN" altLang="en-US" dirty="0"/>
              <a:t>主备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4473072" y="6094346"/>
            <a:ext cx="906017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62" idx="2"/>
          </p:cNvCxnSpPr>
          <p:nvPr/>
        </p:nvCxnSpPr>
        <p:spPr>
          <a:xfrm flipH="1">
            <a:off x="4951728" y="5612678"/>
            <a:ext cx="11701" cy="4816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857745" y="6144204"/>
            <a:ext cx="906017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p:cxnSp>
        <p:nvCxnSpPr>
          <p:cNvPr id="77" name="直接箭头连接符 76"/>
          <p:cNvCxnSpPr/>
          <p:nvPr/>
        </p:nvCxnSpPr>
        <p:spPr>
          <a:xfrm flipH="1">
            <a:off x="6336401" y="5662536"/>
            <a:ext cx="11701" cy="4816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363294" y="6124528"/>
            <a:ext cx="906017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p:cxnSp>
        <p:nvCxnSpPr>
          <p:cNvPr id="79" name="直接箭头连接符 78"/>
          <p:cNvCxnSpPr/>
          <p:nvPr/>
        </p:nvCxnSpPr>
        <p:spPr>
          <a:xfrm flipH="1">
            <a:off x="7841950" y="5642860"/>
            <a:ext cx="11701" cy="4816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8896920" y="6112634"/>
            <a:ext cx="906017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9375576" y="5630966"/>
            <a:ext cx="11701" cy="4816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/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işļíḋê"/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自研之路：消息复用</a:t>
            </a:r>
            <a:endParaRPr lang="zh-CN" altLang="en-US" sz="3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52953" y="3758944"/>
            <a:ext cx="197361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ConsumerGroupA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52952" y="4774180"/>
            <a:ext cx="195438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ConsumerGroupB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48219" y="4263447"/>
            <a:ext cx="679994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topic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  <a:endCxn id="7" idx="1"/>
          </p:cNvCxnSpPr>
          <p:nvPr/>
        </p:nvCxnSpPr>
        <p:spPr>
          <a:xfrm>
            <a:off x="4826570" y="3943610"/>
            <a:ext cx="1121649" cy="50450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4807333" y="4448113"/>
            <a:ext cx="1140886" cy="5107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645954" y="3758060"/>
            <a:ext cx="97174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645955" y="4718699"/>
            <a:ext cx="97174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Queue2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7" idx="3"/>
            <a:endCxn id="10" idx="1"/>
          </p:cNvCxnSpPr>
          <p:nvPr/>
        </p:nvCxnSpPr>
        <p:spPr>
          <a:xfrm flipV="1">
            <a:off x="6628213" y="3942726"/>
            <a:ext cx="1017741" cy="50538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11" idx="1"/>
          </p:cNvCxnSpPr>
          <p:nvPr/>
        </p:nvCxnSpPr>
        <p:spPr>
          <a:xfrm>
            <a:off x="6628213" y="4448113"/>
            <a:ext cx="1017742" cy="45525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大括号 13"/>
          <p:cNvSpPr/>
          <p:nvPr/>
        </p:nvSpPr>
        <p:spPr>
          <a:xfrm rot="16200000">
            <a:off x="5955551" y="1580212"/>
            <a:ext cx="283464" cy="3950208"/>
          </a:xfrm>
          <a:prstGeom prst="rightBrace">
            <a:avLst>
              <a:gd name="adj1" fmla="val 8333"/>
              <a:gd name="adj2" fmla="val 5264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36149" y="3021028"/>
            <a:ext cx="320040" cy="25298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57715" y="3021028"/>
            <a:ext cx="320040" cy="25298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64037" y="3017980"/>
            <a:ext cx="320040" cy="256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85603" y="3017980"/>
            <a:ext cx="320040" cy="256032"/>
          </a:xfrm>
          <a:prstGeom prst="rect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88437" y="3018334"/>
            <a:ext cx="320040" cy="256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10003" y="3018334"/>
            <a:ext cx="320040" cy="256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16325" y="3025118"/>
            <a:ext cx="320040" cy="24889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37891" y="3025118"/>
            <a:ext cx="320040" cy="24889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57478" y="3020132"/>
            <a:ext cx="320040" cy="256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492983" y="3138156"/>
            <a:ext cx="112471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891639" y="5351949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，不同</a:t>
            </a:r>
            <a:r>
              <a:rPr lang="en-US" altLang="zh-CN" dirty="0"/>
              <a:t>ConsumerGroup</a:t>
            </a:r>
            <a:r>
              <a:rPr lang="zh-CN" altLang="en-US" dirty="0"/>
              <a:t>消费同一份消息。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，不同</a:t>
            </a:r>
            <a:r>
              <a:rPr lang="en-US" altLang="zh-CN" dirty="0"/>
              <a:t>ConsumerGroup</a:t>
            </a:r>
            <a:r>
              <a:rPr lang="zh-CN" altLang="en-US" dirty="0"/>
              <a:t>维护自己的偏移。</a:t>
            </a:r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264181" y="1765567"/>
          <a:ext cx="73680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618"/>
                <a:gridCol w="990612"/>
                <a:gridCol w="1473615"/>
                <a:gridCol w="1473615"/>
                <a:gridCol w="14736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consumerGroup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topic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consumer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queue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offset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consumerGroup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topic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consumer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queue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offset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8615037" y="2942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/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işļíḋê"/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自研之路：客户端消息消费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2697480" y="1911096"/>
            <a:ext cx="1819656" cy="2496312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97480" y="5099784"/>
            <a:ext cx="5638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Consumer</a:t>
            </a:r>
            <a:r>
              <a:rPr lang="zh-CN" altLang="en-US" dirty="0"/>
              <a:t>启动时根据数量静态分配对应的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，拉取对应的</a:t>
            </a:r>
            <a:r>
              <a:rPr lang="en-US" altLang="zh-CN" dirty="0"/>
              <a:t>queue</a:t>
            </a:r>
            <a:r>
              <a:rPr lang="zh-CN" altLang="en-US" dirty="0"/>
              <a:t>信息进行消费。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，定时上报偏移量。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028454" y="2165594"/>
            <a:ext cx="119936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028453" y="2926638"/>
            <a:ext cx="119936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28453" y="3708314"/>
            <a:ext cx="119936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24056" y="147315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ConsumerGroup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79118" y="1842741"/>
            <a:ext cx="849913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579118" y="2480062"/>
            <a:ext cx="849913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579118" y="3172220"/>
            <a:ext cx="849913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579118" y="3864378"/>
            <a:ext cx="849913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10" idx="1"/>
          </p:cNvCxnSpPr>
          <p:nvPr/>
        </p:nvCxnSpPr>
        <p:spPr>
          <a:xfrm flipV="1">
            <a:off x="4227820" y="2027407"/>
            <a:ext cx="3351298" cy="3228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11" idx="1"/>
          </p:cNvCxnSpPr>
          <p:nvPr/>
        </p:nvCxnSpPr>
        <p:spPr>
          <a:xfrm>
            <a:off x="4227821" y="2350260"/>
            <a:ext cx="3351297" cy="3144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2" idx="1"/>
          </p:cNvCxnSpPr>
          <p:nvPr/>
        </p:nvCxnSpPr>
        <p:spPr>
          <a:xfrm>
            <a:off x="4227820" y="3116095"/>
            <a:ext cx="3351298" cy="24079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3" idx="1"/>
          </p:cNvCxnSpPr>
          <p:nvPr/>
        </p:nvCxnSpPr>
        <p:spPr>
          <a:xfrm>
            <a:off x="4243548" y="3928648"/>
            <a:ext cx="3335570" cy="1203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29996" y="195349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pull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/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işļíḋê"/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自研之路：失败消息处理</a:t>
            </a:r>
            <a:endParaRPr lang="zh-CN" altLang="en-US" sz="3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583609" y="4746357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，消费失败，保存</a:t>
            </a:r>
            <a:r>
              <a:rPr lang="zh-CN" altLang="en-US" dirty="0" smtClean="0"/>
              <a:t>本地和发送告警。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，定时拉取本地失败消息，重试。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26518" y="1745068"/>
            <a:ext cx="1439755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26517" y="2890836"/>
            <a:ext cx="1439755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2"/>
            <a:endCxn id="6" idx="0"/>
          </p:cNvCxnSpPr>
          <p:nvPr/>
        </p:nvCxnSpPr>
        <p:spPr>
          <a:xfrm flipH="1">
            <a:off x="5946395" y="2114400"/>
            <a:ext cx="1" cy="77643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26516" y="3952758"/>
            <a:ext cx="1439755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Local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2"/>
            <a:endCxn id="8" idx="0"/>
          </p:cNvCxnSpPr>
          <p:nvPr/>
        </p:nvCxnSpPr>
        <p:spPr>
          <a:xfrm flipH="1">
            <a:off x="5946394" y="3260168"/>
            <a:ext cx="1" cy="69259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245752" y="3398760"/>
            <a:ext cx="1416664" cy="369332"/>
          </a:xfrm>
          <a:prstGeom prst="rect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Fail</a:t>
            </a:r>
            <a:r>
              <a:rPr lang="zh-CN" altLang="en-US" dirty="0"/>
              <a:t>，</a:t>
            </a:r>
            <a:r>
              <a:rPr lang="en-US" altLang="zh-CN" dirty="0"/>
              <a:t>save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304443" y="2317952"/>
            <a:ext cx="129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</a:t>
            </a:r>
            <a:endParaRPr lang="zh-CN" altLang="en-US" dirty="0"/>
          </a:p>
        </p:txBody>
      </p:sp>
      <p:cxnSp>
        <p:nvCxnSpPr>
          <p:cNvPr id="12" name="曲线连接符 33"/>
          <p:cNvCxnSpPr>
            <a:stCxn id="8" idx="3"/>
            <a:endCxn id="5" idx="3"/>
          </p:cNvCxnSpPr>
          <p:nvPr/>
        </p:nvCxnSpPr>
        <p:spPr>
          <a:xfrm flipV="1">
            <a:off x="6666271" y="1929734"/>
            <a:ext cx="2" cy="2207690"/>
          </a:xfrm>
          <a:prstGeom prst="curvedConnector3">
            <a:avLst>
              <a:gd name="adj1" fmla="val 1143010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647039" y="2848913"/>
            <a:ext cx="7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retry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/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işļíḋê"/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自研之路：历史消息处理</a:t>
            </a:r>
            <a:endParaRPr lang="zh-CN" altLang="en-US" sz="3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298221" y="3027487"/>
            <a:ext cx="1616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定时清理历史数据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2074606" y="2369574"/>
            <a:ext cx="2292072" cy="204511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846500" y="2368725"/>
            <a:ext cx="2292072" cy="204511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/>
        </p:nvCxnSpPr>
        <p:spPr>
          <a:xfrm flipV="1">
            <a:off x="4366678" y="3391280"/>
            <a:ext cx="3479822" cy="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058017" y="5237573"/>
            <a:ext cx="5742039" cy="112087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íšľïďe"/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işļíḋê"/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自研之路：偏移量调整</a:t>
            </a:r>
            <a:endParaRPr lang="zh-CN" altLang="en-US" sz="3600" b="1" dirty="0"/>
          </a:p>
        </p:txBody>
      </p:sp>
      <p:sp>
        <p:nvSpPr>
          <p:cNvPr id="8" name="Rectangle 1"/>
          <p:cNvSpPr/>
          <p:nvPr/>
        </p:nvSpPr>
        <p:spPr>
          <a:xfrm>
            <a:off x="2954447" y="3144224"/>
            <a:ext cx="517352" cy="479951"/>
          </a:xfrm>
          <a:custGeom>
            <a:avLst/>
            <a:gdLst>
              <a:gd name="connsiteX0" fmla="*/ 160499 w 601942"/>
              <a:gd name="connsiteY0" fmla="*/ 312393 h 566852"/>
              <a:gd name="connsiteX1" fmla="*/ 301025 w 601942"/>
              <a:gd name="connsiteY1" fmla="*/ 370472 h 566852"/>
              <a:gd name="connsiteX2" fmla="*/ 441371 w 601942"/>
              <a:gd name="connsiteY2" fmla="*/ 312393 h 566852"/>
              <a:gd name="connsiteX3" fmla="*/ 601713 w 601942"/>
              <a:gd name="connsiteY3" fmla="*/ 542350 h 566852"/>
              <a:gd name="connsiteX4" fmla="*/ 596805 w 601942"/>
              <a:gd name="connsiteY4" fmla="*/ 558685 h 566852"/>
              <a:gd name="connsiteX5" fmla="*/ 577898 w 601942"/>
              <a:gd name="connsiteY5" fmla="*/ 566852 h 566852"/>
              <a:gd name="connsiteX6" fmla="*/ 24153 w 601942"/>
              <a:gd name="connsiteY6" fmla="*/ 566852 h 566852"/>
              <a:gd name="connsiteX7" fmla="*/ 5246 w 601942"/>
              <a:gd name="connsiteY7" fmla="*/ 558685 h 566852"/>
              <a:gd name="connsiteX8" fmla="*/ 156 w 601942"/>
              <a:gd name="connsiteY8" fmla="*/ 542350 h 566852"/>
              <a:gd name="connsiteX9" fmla="*/ 160499 w 601942"/>
              <a:gd name="connsiteY9" fmla="*/ 312393 h 566852"/>
              <a:gd name="connsiteX10" fmla="*/ 301010 w 601942"/>
              <a:gd name="connsiteY10" fmla="*/ 0 h 566852"/>
              <a:gd name="connsiteX11" fmla="*/ 473346 w 601942"/>
              <a:gd name="connsiteY11" fmla="*/ 172074 h 566852"/>
              <a:gd name="connsiteX12" fmla="*/ 434989 w 601942"/>
              <a:gd name="connsiteY12" fmla="*/ 280074 h 566852"/>
              <a:gd name="connsiteX13" fmla="*/ 425717 w 601942"/>
              <a:gd name="connsiteY13" fmla="*/ 290602 h 566852"/>
              <a:gd name="connsiteX14" fmla="*/ 415537 w 601942"/>
              <a:gd name="connsiteY14" fmla="*/ 300222 h 566852"/>
              <a:gd name="connsiteX15" fmla="*/ 301010 w 601942"/>
              <a:gd name="connsiteY15" fmla="*/ 344148 h 566852"/>
              <a:gd name="connsiteX16" fmla="*/ 186302 w 601942"/>
              <a:gd name="connsiteY16" fmla="*/ 300222 h 566852"/>
              <a:gd name="connsiteX17" fmla="*/ 176122 w 601942"/>
              <a:gd name="connsiteY17" fmla="*/ 290602 h 566852"/>
              <a:gd name="connsiteX18" fmla="*/ 166850 w 601942"/>
              <a:gd name="connsiteY18" fmla="*/ 280074 h 566852"/>
              <a:gd name="connsiteX19" fmla="*/ 128493 w 601942"/>
              <a:gd name="connsiteY19" fmla="*/ 172074 h 566852"/>
              <a:gd name="connsiteX20" fmla="*/ 301010 w 601942"/>
              <a:gd name="connsiteY20" fmla="*/ 0 h 56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1942" h="566852">
                <a:moveTo>
                  <a:pt x="160499" y="312393"/>
                </a:moveTo>
                <a:cubicBezTo>
                  <a:pt x="196494" y="348330"/>
                  <a:pt x="246124" y="370472"/>
                  <a:pt x="301025" y="370472"/>
                </a:cubicBezTo>
                <a:cubicBezTo>
                  <a:pt x="355746" y="370472"/>
                  <a:pt x="405375" y="348330"/>
                  <a:pt x="441371" y="312393"/>
                </a:cubicBezTo>
                <a:cubicBezTo>
                  <a:pt x="526632" y="357223"/>
                  <a:pt x="588806" y="441438"/>
                  <a:pt x="601713" y="542350"/>
                </a:cubicBezTo>
                <a:cubicBezTo>
                  <a:pt x="602622" y="548339"/>
                  <a:pt x="600804" y="554147"/>
                  <a:pt x="596805" y="558685"/>
                </a:cubicBezTo>
                <a:cubicBezTo>
                  <a:pt x="592078" y="563948"/>
                  <a:pt x="585170" y="566852"/>
                  <a:pt x="577898" y="566852"/>
                </a:cubicBezTo>
                <a:lnTo>
                  <a:pt x="24153" y="566852"/>
                </a:lnTo>
                <a:cubicBezTo>
                  <a:pt x="16699" y="566852"/>
                  <a:pt x="9791" y="563948"/>
                  <a:pt x="5246" y="558685"/>
                </a:cubicBezTo>
                <a:cubicBezTo>
                  <a:pt x="1247" y="554147"/>
                  <a:pt x="-571" y="548339"/>
                  <a:pt x="156" y="542350"/>
                </a:cubicBezTo>
                <a:cubicBezTo>
                  <a:pt x="13064" y="441438"/>
                  <a:pt x="75419" y="357223"/>
                  <a:pt x="160499" y="312393"/>
                </a:cubicBezTo>
                <a:close/>
                <a:moveTo>
                  <a:pt x="301010" y="0"/>
                </a:moveTo>
                <a:cubicBezTo>
                  <a:pt x="395904" y="0"/>
                  <a:pt x="473346" y="77143"/>
                  <a:pt x="473346" y="172074"/>
                </a:cubicBezTo>
                <a:cubicBezTo>
                  <a:pt x="473346" y="212914"/>
                  <a:pt x="458985" y="250488"/>
                  <a:pt x="434989" y="280074"/>
                </a:cubicBezTo>
                <a:cubicBezTo>
                  <a:pt x="432080" y="283704"/>
                  <a:pt x="428990" y="287153"/>
                  <a:pt x="425717" y="290602"/>
                </a:cubicBezTo>
                <a:cubicBezTo>
                  <a:pt x="422445" y="293869"/>
                  <a:pt x="419173" y="297136"/>
                  <a:pt x="415537" y="300222"/>
                </a:cubicBezTo>
                <a:cubicBezTo>
                  <a:pt x="385179" y="327449"/>
                  <a:pt x="345003" y="344148"/>
                  <a:pt x="301010" y="344148"/>
                </a:cubicBezTo>
                <a:cubicBezTo>
                  <a:pt x="256836" y="344148"/>
                  <a:pt x="216842" y="327449"/>
                  <a:pt x="186302" y="300222"/>
                </a:cubicBezTo>
                <a:cubicBezTo>
                  <a:pt x="182848" y="297136"/>
                  <a:pt x="179394" y="293869"/>
                  <a:pt x="176122" y="290602"/>
                </a:cubicBezTo>
                <a:cubicBezTo>
                  <a:pt x="173031" y="287153"/>
                  <a:pt x="169759" y="283704"/>
                  <a:pt x="166850" y="280074"/>
                </a:cubicBezTo>
                <a:cubicBezTo>
                  <a:pt x="143036" y="250488"/>
                  <a:pt x="128493" y="212914"/>
                  <a:pt x="128493" y="172074"/>
                </a:cubicBezTo>
                <a:cubicBezTo>
                  <a:pt x="128493" y="77143"/>
                  <a:pt x="205935" y="0"/>
                  <a:pt x="301010" y="0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12"/>
          </p:cNvCxnSpPr>
          <p:nvPr/>
        </p:nvCxnSpPr>
        <p:spPr>
          <a:xfrm flipV="1">
            <a:off x="3328308" y="1817916"/>
            <a:ext cx="3431237" cy="1563445"/>
          </a:xfrm>
          <a:prstGeom prst="straightConnector1">
            <a:avLst/>
          </a:prstGeom>
          <a:ln>
            <a:solidFill>
              <a:srgbClr val="FB54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869772" y="2347474"/>
            <a:ext cx="588623" cy="276999"/>
          </a:xfrm>
          <a:prstGeom prst="rect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/>
              <a:t>1,stop</a:t>
            </a:r>
            <a:endParaRPr lang="zh-CN" altLang="en-US" sz="1200" dirty="0"/>
          </a:p>
        </p:txBody>
      </p:sp>
      <p:cxnSp>
        <p:nvCxnSpPr>
          <p:cNvPr id="13" name="直接箭头连接符 12"/>
          <p:cNvCxnSpPr>
            <a:stCxn id="8" idx="2"/>
            <a:endCxn id="19" idx="1"/>
          </p:cNvCxnSpPr>
          <p:nvPr/>
        </p:nvCxnSpPr>
        <p:spPr>
          <a:xfrm>
            <a:off x="3333793" y="3408726"/>
            <a:ext cx="3528650" cy="822800"/>
          </a:xfrm>
          <a:prstGeom prst="straightConnector1">
            <a:avLst/>
          </a:prstGeom>
          <a:ln>
            <a:solidFill>
              <a:srgbClr val="FB54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164084" y="3820126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2,modify</a:t>
            </a:r>
            <a:endParaRPr lang="zh-CN" altLang="en-US" sz="1200" dirty="0"/>
          </a:p>
        </p:txBody>
      </p:sp>
      <p:cxnSp>
        <p:nvCxnSpPr>
          <p:cNvPr id="15" name="直接箭头连接符 14"/>
          <p:cNvCxnSpPr>
            <a:stCxn id="8" idx="2"/>
          </p:cNvCxnSpPr>
          <p:nvPr/>
        </p:nvCxnSpPr>
        <p:spPr>
          <a:xfrm flipV="1">
            <a:off x="3333793" y="2550990"/>
            <a:ext cx="3528650" cy="857736"/>
          </a:xfrm>
          <a:prstGeom prst="straightConnector1">
            <a:avLst/>
          </a:prstGeom>
          <a:ln>
            <a:solidFill>
              <a:srgbClr val="FB54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33122" y="2658984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3,start</a:t>
            </a:r>
            <a:endParaRPr lang="zh-CN" altLang="en-US" sz="1200" dirty="0"/>
          </a:p>
        </p:txBody>
      </p:sp>
      <p:sp>
        <p:nvSpPr>
          <p:cNvPr id="4" name="圆角矩形 3"/>
          <p:cNvSpPr/>
          <p:nvPr/>
        </p:nvSpPr>
        <p:spPr>
          <a:xfrm>
            <a:off x="6759545" y="1681155"/>
            <a:ext cx="1651819" cy="9144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Consumer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862443" y="3774326"/>
            <a:ext cx="1651819" cy="9144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offset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537261" y="5527625"/>
            <a:ext cx="914400" cy="5407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停止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19504" y="5527625"/>
            <a:ext cx="914400" cy="5407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修改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501747" y="5527625"/>
            <a:ext cx="914400" cy="5407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启动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接箭头连接符 27"/>
          <p:cNvCxnSpPr>
            <a:stCxn id="24" idx="3"/>
            <a:endCxn id="25" idx="1"/>
          </p:cNvCxnSpPr>
          <p:nvPr/>
        </p:nvCxnSpPr>
        <p:spPr>
          <a:xfrm>
            <a:off x="4451661" y="5798012"/>
            <a:ext cx="10678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5" idx="3"/>
            <a:endCxn id="26" idx="1"/>
          </p:cNvCxnSpPr>
          <p:nvPr/>
        </p:nvCxnSpPr>
        <p:spPr>
          <a:xfrm>
            <a:off x="6433904" y="5798012"/>
            <a:ext cx="10678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/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işļíḋê"/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架构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5007354" y="1310158"/>
            <a:ext cx="2503344" cy="1985698"/>
          </a:xfrm>
          <a:prstGeom prst="rect">
            <a:avLst/>
          </a:prstGeom>
          <a:ln w="19050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49945" y="3018885"/>
            <a:ext cx="3022746" cy="2126613"/>
          </a:xfrm>
          <a:prstGeom prst="rect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63776" y="5423933"/>
            <a:ext cx="1574837" cy="1311563"/>
          </a:xfrm>
          <a:prstGeom prst="rect">
            <a:avLst/>
          </a:prstGeom>
          <a:ln w="19050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4" descr="mysql db icon 的图像结果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340" y="5898136"/>
            <a:ext cx="521711" cy="5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561536" y="3600202"/>
            <a:ext cx="1339272" cy="6280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Broker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21548" y="3757220"/>
            <a:ext cx="1339272" cy="6280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Broker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81560" y="3928092"/>
            <a:ext cx="1339272" cy="6280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Broker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2227" y="5553473"/>
            <a:ext cx="107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Storage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2" name="Picture 4" descr="mysql db icon 的图像结果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50" y="2673005"/>
            <a:ext cx="521711" cy="5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dmin icon 的图像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085" y="1447614"/>
            <a:ext cx="918452" cy="89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2156708" y="3542868"/>
            <a:ext cx="1625600" cy="119623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299872" y="4170941"/>
            <a:ext cx="1339272" cy="3140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Producer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81580" y="3699886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APP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8197291" y="3018885"/>
            <a:ext cx="3022746" cy="2126613"/>
          </a:xfrm>
          <a:prstGeom prst="rect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631399" y="3542868"/>
            <a:ext cx="1625600" cy="119623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774563" y="4170941"/>
            <a:ext cx="1339272" cy="3140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Consumer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056271" y="3699886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APP</a:t>
            </a:r>
            <a:endParaRPr lang="zh-CN" altLang="en-US" b="1" dirty="0"/>
          </a:p>
        </p:txBody>
      </p:sp>
      <p:cxnSp>
        <p:nvCxnSpPr>
          <p:cNvPr id="21" name="直接箭头连接符 20"/>
          <p:cNvCxnSpPr>
            <a:stCxn id="5" idx="3"/>
          </p:cNvCxnSpPr>
          <p:nvPr/>
        </p:nvCxnSpPr>
        <p:spPr>
          <a:xfrm>
            <a:off x="4172691" y="4082192"/>
            <a:ext cx="110886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7" idx="1"/>
          </p:cNvCxnSpPr>
          <p:nvPr/>
        </p:nvCxnSpPr>
        <p:spPr>
          <a:xfrm>
            <a:off x="6900808" y="4082192"/>
            <a:ext cx="129648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453875" y="1583568"/>
            <a:ext cx="1339272" cy="6280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Admin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43040" y="1718851"/>
            <a:ext cx="1339272" cy="6280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Admin</a:t>
            </a:r>
            <a:endParaRPr lang="zh-CN" altLang="en-US" dirty="0">
              <a:solidFill>
                <a:schemeClr val="lt1"/>
              </a:solidFill>
            </a:endParaRPr>
          </a:p>
        </p:txBody>
      </p:sp>
      <p:cxnSp>
        <p:nvCxnSpPr>
          <p:cNvPr id="25" name="直接箭头连接符 24"/>
          <p:cNvCxnSpPr>
            <a:stCxn id="10" idx="2"/>
            <a:endCxn id="6" idx="0"/>
          </p:cNvCxnSpPr>
          <p:nvPr/>
        </p:nvCxnSpPr>
        <p:spPr>
          <a:xfrm flipH="1">
            <a:off x="5951195" y="4556165"/>
            <a:ext cx="1" cy="867768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123511" y="2761364"/>
            <a:ext cx="138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Metadata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27" name="直接箭头连接符 26"/>
          <p:cNvCxnSpPr>
            <a:stCxn id="24" idx="2"/>
            <a:endCxn id="12" idx="0"/>
          </p:cNvCxnSpPr>
          <p:nvPr/>
        </p:nvCxnSpPr>
        <p:spPr>
          <a:xfrm flipH="1">
            <a:off x="6010006" y="2346924"/>
            <a:ext cx="2670" cy="32608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</p:cNvCxnSpPr>
          <p:nvPr/>
        </p:nvCxnSpPr>
        <p:spPr>
          <a:xfrm>
            <a:off x="6010006" y="3194716"/>
            <a:ext cx="6461" cy="40667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1"/>
            <a:endCxn id="23" idx="3"/>
          </p:cNvCxnSpPr>
          <p:nvPr/>
        </p:nvCxnSpPr>
        <p:spPr>
          <a:xfrm flipH="1">
            <a:off x="6793147" y="1897604"/>
            <a:ext cx="1321938" cy="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830045" y="3030006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Producers</a:t>
            </a:r>
            <a:endParaRPr lang="zh-CN" altLang="en-US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8986998" y="3044166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Consumers</a:t>
            </a:r>
            <a:endParaRPr lang="zh-CN" altLang="en-US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5369158" y="6387090"/>
            <a:ext cx="107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MySQL</a:t>
            </a:r>
            <a:endParaRPr lang="zh-CN" altLang="en-US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351103" y="3729572"/>
            <a:ext cx="75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Thrift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7131032" y="3717860"/>
            <a:ext cx="75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Thrift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8115835" y="2371453"/>
            <a:ext cx="1720158" cy="2192617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01002" y="2212148"/>
            <a:ext cx="1580586" cy="138758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24"/>
          <p:cNvSpPr/>
          <p:nvPr/>
        </p:nvSpPr>
        <p:spPr>
          <a:xfrm>
            <a:off x="1149792" y="2548826"/>
            <a:ext cx="1367073" cy="73333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Producer</a:t>
            </a:r>
            <a:endParaRPr lang="zh-CN" altLang="en-US" dirty="0"/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3668167" y="2154393"/>
            <a:ext cx="7541" cy="322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675708" y="2521058"/>
            <a:ext cx="115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8"/>
          <p:cNvSpPr/>
          <p:nvPr/>
        </p:nvSpPr>
        <p:spPr>
          <a:xfrm>
            <a:off x="4838319" y="2332432"/>
            <a:ext cx="1367073" cy="37097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41" name="圆角矩形 39"/>
          <p:cNvSpPr/>
          <p:nvPr/>
        </p:nvSpPr>
        <p:spPr>
          <a:xfrm>
            <a:off x="4844285" y="3056674"/>
            <a:ext cx="1367073" cy="3906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3683250" y="3278599"/>
            <a:ext cx="115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708537" y="3818855"/>
            <a:ext cx="1573051" cy="145931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endCxn id="45" idx="1"/>
          </p:cNvCxnSpPr>
          <p:nvPr/>
        </p:nvCxnSpPr>
        <p:spPr>
          <a:xfrm>
            <a:off x="3668167" y="4160070"/>
            <a:ext cx="11739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58"/>
          <p:cNvSpPr/>
          <p:nvPr/>
        </p:nvSpPr>
        <p:spPr>
          <a:xfrm>
            <a:off x="4842092" y="3974584"/>
            <a:ext cx="1367073" cy="37097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46" name="圆角矩形 59"/>
          <p:cNvSpPr/>
          <p:nvPr/>
        </p:nvSpPr>
        <p:spPr>
          <a:xfrm>
            <a:off x="4827009" y="4707997"/>
            <a:ext cx="1367073" cy="3906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069744" y="432393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TopicB</a:t>
            </a:r>
            <a:endParaRPr lang="zh-CN" altLang="en-US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668167" y="4908561"/>
            <a:ext cx="115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135581" y="266358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TopicA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267911" y="183871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51" name="圆角矩形 75"/>
          <p:cNvSpPr/>
          <p:nvPr/>
        </p:nvSpPr>
        <p:spPr>
          <a:xfrm>
            <a:off x="1149791" y="4181848"/>
            <a:ext cx="1367073" cy="73333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Producer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2524408" y="2914176"/>
            <a:ext cx="115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2516864" y="4564070"/>
            <a:ext cx="115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677177" y="26304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6707975" y="180818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Broker</a:t>
            </a:r>
            <a:endParaRPr lang="zh-CN" altLang="en-US" dirty="0"/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7123314" y="2096234"/>
            <a:ext cx="7541" cy="322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87"/>
          <p:cNvSpPr/>
          <p:nvPr/>
        </p:nvSpPr>
        <p:spPr>
          <a:xfrm>
            <a:off x="8330930" y="2547511"/>
            <a:ext cx="1367073" cy="73333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58" name="圆角矩形 88"/>
          <p:cNvSpPr/>
          <p:nvPr/>
        </p:nvSpPr>
        <p:spPr>
          <a:xfrm>
            <a:off x="8395895" y="3657263"/>
            <a:ext cx="1367073" cy="73333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57" idx="1"/>
            <a:endCxn id="40" idx="3"/>
          </p:cNvCxnSpPr>
          <p:nvPr/>
        </p:nvCxnSpPr>
        <p:spPr>
          <a:xfrm flipH="1" flipV="1">
            <a:off x="6205392" y="2517919"/>
            <a:ext cx="2125538" cy="39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7" idx="1"/>
            <a:endCxn id="45" idx="3"/>
          </p:cNvCxnSpPr>
          <p:nvPr/>
        </p:nvCxnSpPr>
        <p:spPr>
          <a:xfrm flipH="1">
            <a:off x="6209165" y="2914176"/>
            <a:ext cx="2121765" cy="124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1"/>
            <a:endCxn id="41" idx="3"/>
          </p:cNvCxnSpPr>
          <p:nvPr/>
        </p:nvCxnSpPr>
        <p:spPr>
          <a:xfrm flipH="1" flipV="1">
            <a:off x="6211358" y="3251993"/>
            <a:ext cx="2184537" cy="77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8" idx="1"/>
            <a:endCxn id="46" idx="3"/>
          </p:cNvCxnSpPr>
          <p:nvPr/>
        </p:nvCxnSpPr>
        <p:spPr>
          <a:xfrm flipH="1">
            <a:off x="6194082" y="4023928"/>
            <a:ext cx="2201813" cy="87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245445" y="253234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8009852" y="192226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ConsumerGroup</a:t>
            </a:r>
            <a:endParaRPr lang="zh-CN" altLang="en-US" dirty="0"/>
          </a:p>
        </p:txBody>
      </p:sp>
      <p:sp>
        <p:nvSpPr>
          <p:cNvPr id="65" name="线形标注 1 113"/>
          <p:cNvSpPr/>
          <p:nvPr/>
        </p:nvSpPr>
        <p:spPr>
          <a:xfrm>
            <a:off x="10407186" y="3096057"/>
            <a:ext cx="946613" cy="722797"/>
          </a:xfrm>
          <a:prstGeom prst="borderCallout1">
            <a:avLst>
              <a:gd name="adj1" fmla="val 33528"/>
              <a:gd name="adj2" fmla="val -412"/>
              <a:gd name="adj3" fmla="val 35656"/>
              <a:gd name="adj4" fmla="val -63086"/>
            </a:avLst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Consumer</a:t>
            </a:r>
            <a:r>
              <a:rPr lang="zh-CN" altLang="en-US" sz="1200" dirty="0">
                <a:solidFill>
                  <a:schemeClr val="tx1"/>
                </a:solidFill>
              </a:rPr>
              <a:t>启动时静态分配</a:t>
            </a:r>
            <a:r>
              <a:rPr lang="en-US" altLang="zh-CN" sz="1200" dirty="0">
                <a:solidFill>
                  <a:schemeClr val="tx1"/>
                </a:solidFill>
              </a:rPr>
              <a:t>Queue</a:t>
            </a:r>
            <a:endParaRPr lang="zh-CN" altLang="en-US" dirty="0"/>
          </a:p>
        </p:txBody>
      </p:sp>
      <p:sp>
        <p:nvSpPr>
          <p:cNvPr id="66" name="íšľïďe"/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7" name="işļíḋê"/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架构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3" grpId="0"/>
      <p:bldP spid="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/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işļíḋê"/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endParaRPr lang="zh-CN" altLang="en-US" sz="3600" b="1" dirty="0"/>
          </a:p>
        </p:txBody>
      </p:sp>
      <p:sp>
        <p:nvSpPr>
          <p:cNvPr id="32" name="íŝľîdé"/>
          <p:cNvSpPr txBox="1"/>
          <p:nvPr/>
        </p:nvSpPr>
        <p:spPr bwMode="auto">
          <a:xfrm>
            <a:off x="7207095" y="2504177"/>
            <a:ext cx="3456000" cy="163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/>
              <a:t>缺少动态重平衡功能</a:t>
            </a:r>
            <a:endParaRPr lang="en-US" altLang="zh-CN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/>
              <a:t>配置信息无法动态修改</a:t>
            </a:r>
            <a:endParaRPr lang="en-US" altLang="zh-CN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/>
              <a:t>动态修改偏移</a:t>
            </a:r>
            <a:endParaRPr lang="en-US" altLang="zh-CN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/>
              <a:t>手动维护工作量大</a:t>
            </a:r>
            <a:endParaRPr lang="en-US" altLang="zh-CN" sz="1800" b="1" dirty="0"/>
          </a:p>
        </p:txBody>
      </p:sp>
      <p:grpSp>
        <p:nvGrpSpPr>
          <p:cNvPr id="46" name="组合 45"/>
          <p:cNvGrpSpPr/>
          <p:nvPr/>
        </p:nvGrpSpPr>
        <p:grpSpPr>
          <a:xfrm>
            <a:off x="6435298" y="1290365"/>
            <a:ext cx="1875636" cy="4118268"/>
            <a:chOff x="6182110" y="1107485"/>
            <a:chExt cx="1875636" cy="4118268"/>
          </a:xfrm>
        </p:grpSpPr>
        <p:sp>
          <p:nvSpPr>
            <p:cNvPr id="29" name="íśliḍé"/>
            <p:cNvSpPr/>
            <p:nvPr/>
          </p:nvSpPr>
          <p:spPr bwMode="auto">
            <a:xfrm flipH="1" flipV="1">
              <a:off x="6182110" y="1107485"/>
              <a:ext cx="1875636" cy="4118268"/>
            </a:xfrm>
            <a:custGeom>
              <a:avLst/>
              <a:gdLst>
                <a:gd name="T0" fmla="*/ 697 w 918"/>
                <a:gd name="T1" fmla="*/ 2015 h 2015"/>
                <a:gd name="T2" fmla="*/ 697 w 918"/>
                <a:gd name="T3" fmla="*/ 623 h 2015"/>
                <a:gd name="T4" fmla="*/ 918 w 918"/>
                <a:gd name="T5" fmla="*/ 623 h 2015"/>
                <a:gd name="T6" fmla="*/ 460 w 918"/>
                <a:gd name="T7" fmla="*/ 0 h 2015"/>
                <a:gd name="T8" fmla="*/ 0 w 918"/>
                <a:gd name="T9" fmla="*/ 623 h 2015"/>
                <a:gd name="T10" fmla="*/ 223 w 918"/>
                <a:gd name="T11" fmla="*/ 623 h 2015"/>
                <a:gd name="T12" fmla="*/ 223 w 918"/>
                <a:gd name="T13" fmla="*/ 800 h 2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8" h="2015">
                  <a:moveTo>
                    <a:pt x="697" y="2015"/>
                  </a:moveTo>
                  <a:lnTo>
                    <a:pt x="697" y="623"/>
                  </a:lnTo>
                  <a:lnTo>
                    <a:pt x="918" y="623"/>
                  </a:lnTo>
                  <a:lnTo>
                    <a:pt x="460" y="0"/>
                  </a:lnTo>
                  <a:lnTo>
                    <a:pt x="0" y="623"/>
                  </a:lnTo>
                  <a:lnTo>
                    <a:pt x="223" y="623"/>
                  </a:lnTo>
                  <a:lnTo>
                    <a:pt x="223" y="800"/>
                  </a:lnTo>
                </a:path>
              </a:pathLst>
            </a:custGeom>
            <a:noFill/>
            <a:ln w="20638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662728" y="3830182"/>
              <a:ext cx="914400" cy="914400"/>
              <a:chOff x="7147676" y="3848235"/>
              <a:chExt cx="914400" cy="914400"/>
            </a:xfrm>
          </p:grpSpPr>
          <p:sp>
            <p:nvSpPr>
              <p:cNvPr id="40" name="ïşľíďê"/>
              <p:cNvSpPr/>
              <p:nvPr/>
            </p:nvSpPr>
            <p:spPr>
              <a:xfrm>
                <a:off x="7147676" y="3848235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bg1"/>
                </a:solidFill>
                <a:miter lim="400000"/>
              </a:ln>
            </p:spPr>
            <p:txBody>
              <a:bodyPr lIns="25400" tIns="25400" rIns="25400" bIns="25400" anchor="ctr"/>
              <a:lstStyle/>
              <a:p>
                <a:endParaRPr sz="2000"/>
              </a:p>
            </p:txBody>
          </p:sp>
          <p:sp>
            <p:nvSpPr>
              <p:cNvPr id="39" name="îṧḻïďe"/>
              <p:cNvSpPr/>
              <p:nvPr/>
            </p:nvSpPr>
            <p:spPr bwMode="auto">
              <a:xfrm rot="16984701">
                <a:off x="7330556" y="4031115"/>
                <a:ext cx="548640" cy="548640"/>
              </a:xfrm>
              <a:custGeom>
                <a:avLst/>
                <a:gdLst>
                  <a:gd name="T0" fmla="*/ 4266 w 6715"/>
                  <a:gd name="T1" fmla="*/ 6559 h 6559"/>
                  <a:gd name="T2" fmla="*/ 2646 w 6715"/>
                  <a:gd name="T3" fmla="*/ 5888 h 6559"/>
                  <a:gd name="T4" fmla="*/ 2000 w 6715"/>
                  <a:gd name="T5" fmla="*/ 3932 h 6559"/>
                  <a:gd name="T6" fmla="*/ 107 w 6715"/>
                  <a:gd name="T7" fmla="*/ 2039 h 6559"/>
                  <a:gd name="T8" fmla="*/ 107 w 6715"/>
                  <a:gd name="T9" fmla="*/ 1654 h 6559"/>
                  <a:gd name="T10" fmla="*/ 1656 w 6715"/>
                  <a:gd name="T11" fmla="*/ 107 h 6559"/>
                  <a:gd name="T12" fmla="*/ 2042 w 6715"/>
                  <a:gd name="T13" fmla="*/ 107 h 6559"/>
                  <a:gd name="T14" fmla="*/ 3935 w 6715"/>
                  <a:gd name="T15" fmla="*/ 2000 h 6559"/>
                  <a:gd name="T16" fmla="*/ 4271 w 6715"/>
                  <a:gd name="T17" fmla="*/ 1976 h 6559"/>
                  <a:gd name="T18" fmla="*/ 5891 w 6715"/>
                  <a:gd name="T19" fmla="*/ 2647 h 6559"/>
                  <a:gd name="T20" fmla="*/ 6452 w 6715"/>
                  <a:gd name="T21" fmla="*/ 4970 h 6559"/>
                  <a:gd name="T22" fmla="*/ 6258 w 6715"/>
                  <a:gd name="T23" fmla="*/ 5151 h 6559"/>
                  <a:gd name="T24" fmla="*/ 6002 w 6715"/>
                  <a:gd name="T25" fmla="*/ 5079 h 6559"/>
                  <a:gd name="T26" fmla="*/ 4920 w 6715"/>
                  <a:gd name="T27" fmla="*/ 3999 h 6559"/>
                  <a:gd name="T28" fmla="*/ 4194 w 6715"/>
                  <a:gd name="T29" fmla="*/ 4194 h 6559"/>
                  <a:gd name="T30" fmla="*/ 4000 w 6715"/>
                  <a:gd name="T31" fmla="*/ 4919 h 6559"/>
                  <a:gd name="T32" fmla="*/ 5079 w 6715"/>
                  <a:gd name="T33" fmla="*/ 5998 h 6559"/>
                  <a:gd name="T34" fmla="*/ 5151 w 6715"/>
                  <a:gd name="T35" fmla="*/ 6254 h 6559"/>
                  <a:gd name="T36" fmla="*/ 4970 w 6715"/>
                  <a:gd name="T37" fmla="*/ 6448 h 6559"/>
                  <a:gd name="T38" fmla="*/ 4266 w 6715"/>
                  <a:gd name="T39" fmla="*/ 6559 h 6559"/>
                  <a:gd name="T40" fmla="*/ 684 w 6715"/>
                  <a:gd name="T41" fmla="*/ 1847 h 6559"/>
                  <a:gd name="T42" fmla="*/ 2486 w 6715"/>
                  <a:gd name="T43" fmla="*/ 3648 h 6559"/>
                  <a:gd name="T44" fmla="*/ 2559 w 6715"/>
                  <a:gd name="T45" fmla="*/ 3898 h 6559"/>
                  <a:gd name="T46" fmla="*/ 3031 w 6715"/>
                  <a:gd name="T47" fmla="*/ 5503 h 6559"/>
                  <a:gd name="T48" fmla="*/ 4324 w 6715"/>
                  <a:gd name="T49" fmla="*/ 6014 h 6559"/>
                  <a:gd name="T50" fmla="*/ 3504 w 6715"/>
                  <a:gd name="T51" fmla="*/ 5194 h 6559"/>
                  <a:gd name="T52" fmla="*/ 3434 w 6715"/>
                  <a:gd name="T53" fmla="*/ 4931 h 6559"/>
                  <a:gd name="T54" fmla="*/ 3710 w 6715"/>
                  <a:gd name="T55" fmla="*/ 3902 h 6559"/>
                  <a:gd name="T56" fmla="*/ 3902 w 6715"/>
                  <a:gd name="T57" fmla="*/ 3710 h 6559"/>
                  <a:gd name="T58" fmla="*/ 4931 w 6715"/>
                  <a:gd name="T59" fmla="*/ 3434 h 6559"/>
                  <a:gd name="T60" fmla="*/ 5194 w 6715"/>
                  <a:gd name="T61" fmla="*/ 3504 h 6559"/>
                  <a:gd name="T62" fmla="*/ 6015 w 6715"/>
                  <a:gd name="T63" fmla="*/ 4326 h 6559"/>
                  <a:gd name="T64" fmla="*/ 5504 w 6715"/>
                  <a:gd name="T65" fmla="*/ 3032 h 6559"/>
                  <a:gd name="T66" fmla="*/ 4270 w 6715"/>
                  <a:gd name="T67" fmla="*/ 2522 h 6559"/>
                  <a:gd name="T68" fmla="*/ 3899 w 6715"/>
                  <a:gd name="T69" fmla="*/ 2562 h 6559"/>
                  <a:gd name="T70" fmla="*/ 3650 w 6715"/>
                  <a:gd name="T71" fmla="*/ 2488 h 6559"/>
                  <a:gd name="T72" fmla="*/ 1848 w 6715"/>
                  <a:gd name="T73" fmla="*/ 684 h 6559"/>
                  <a:gd name="T74" fmla="*/ 684 w 6715"/>
                  <a:gd name="T75" fmla="*/ 1847 h 6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715" h="6559">
                    <a:moveTo>
                      <a:pt x="4266" y="6559"/>
                    </a:moveTo>
                    <a:cubicBezTo>
                      <a:pt x="3654" y="6559"/>
                      <a:pt x="3079" y="6320"/>
                      <a:pt x="2646" y="5888"/>
                    </a:cubicBezTo>
                    <a:cubicBezTo>
                      <a:pt x="2130" y="5372"/>
                      <a:pt x="1894" y="4651"/>
                      <a:pt x="2000" y="3932"/>
                    </a:cubicBezTo>
                    <a:lnTo>
                      <a:pt x="107" y="2039"/>
                    </a:lnTo>
                    <a:cubicBezTo>
                      <a:pt x="0" y="1932"/>
                      <a:pt x="0" y="1760"/>
                      <a:pt x="107" y="1654"/>
                    </a:cubicBezTo>
                    <a:lnTo>
                      <a:pt x="1656" y="107"/>
                    </a:lnTo>
                    <a:cubicBezTo>
                      <a:pt x="1763" y="0"/>
                      <a:pt x="1935" y="0"/>
                      <a:pt x="2042" y="107"/>
                    </a:cubicBezTo>
                    <a:lnTo>
                      <a:pt x="3935" y="2000"/>
                    </a:lnTo>
                    <a:cubicBezTo>
                      <a:pt x="4046" y="1984"/>
                      <a:pt x="4159" y="1976"/>
                      <a:pt x="4271" y="1976"/>
                    </a:cubicBezTo>
                    <a:cubicBezTo>
                      <a:pt x="4883" y="1976"/>
                      <a:pt x="5458" y="2215"/>
                      <a:pt x="5891" y="2647"/>
                    </a:cubicBezTo>
                    <a:cubicBezTo>
                      <a:pt x="6500" y="3256"/>
                      <a:pt x="6715" y="4147"/>
                      <a:pt x="6452" y="4970"/>
                    </a:cubicBezTo>
                    <a:cubicBezTo>
                      <a:pt x="6423" y="5060"/>
                      <a:pt x="6350" y="5128"/>
                      <a:pt x="6258" y="5151"/>
                    </a:cubicBezTo>
                    <a:cubicBezTo>
                      <a:pt x="6166" y="5174"/>
                      <a:pt x="6068" y="5146"/>
                      <a:pt x="6002" y="5079"/>
                    </a:cubicBezTo>
                    <a:lnTo>
                      <a:pt x="4920" y="3999"/>
                    </a:lnTo>
                    <a:lnTo>
                      <a:pt x="4194" y="4194"/>
                    </a:lnTo>
                    <a:lnTo>
                      <a:pt x="4000" y="4919"/>
                    </a:lnTo>
                    <a:lnTo>
                      <a:pt x="5079" y="5998"/>
                    </a:lnTo>
                    <a:cubicBezTo>
                      <a:pt x="5146" y="6064"/>
                      <a:pt x="5174" y="6162"/>
                      <a:pt x="5151" y="6254"/>
                    </a:cubicBezTo>
                    <a:cubicBezTo>
                      <a:pt x="5128" y="6346"/>
                      <a:pt x="5060" y="6420"/>
                      <a:pt x="4970" y="6448"/>
                    </a:cubicBezTo>
                    <a:cubicBezTo>
                      <a:pt x="4742" y="6522"/>
                      <a:pt x="4506" y="6559"/>
                      <a:pt x="4266" y="6559"/>
                    </a:cubicBezTo>
                    <a:close/>
                    <a:moveTo>
                      <a:pt x="684" y="1847"/>
                    </a:moveTo>
                    <a:lnTo>
                      <a:pt x="2486" y="3648"/>
                    </a:lnTo>
                    <a:cubicBezTo>
                      <a:pt x="2551" y="3714"/>
                      <a:pt x="2579" y="3807"/>
                      <a:pt x="2559" y="3898"/>
                    </a:cubicBezTo>
                    <a:cubicBezTo>
                      <a:pt x="2434" y="4482"/>
                      <a:pt x="2610" y="5083"/>
                      <a:pt x="3031" y="5503"/>
                    </a:cubicBezTo>
                    <a:cubicBezTo>
                      <a:pt x="3374" y="5846"/>
                      <a:pt x="3838" y="6026"/>
                      <a:pt x="4324" y="6014"/>
                    </a:cubicBezTo>
                    <a:lnTo>
                      <a:pt x="3504" y="5194"/>
                    </a:lnTo>
                    <a:cubicBezTo>
                      <a:pt x="3435" y="5124"/>
                      <a:pt x="3408" y="5024"/>
                      <a:pt x="3434" y="4931"/>
                    </a:cubicBezTo>
                    <a:lnTo>
                      <a:pt x="3710" y="3902"/>
                    </a:lnTo>
                    <a:cubicBezTo>
                      <a:pt x="3735" y="3808"/>
                      <a:pt x="3808" y="3735"/>
                      <a:pt x="3902" y="3710"/>
                    </a:cubicBezTo>
                    <a:lnTo>
                      <a:pt x="4931" y="3434"/>
                    </a:lnTo>
                    <a:cubicBezTo>
                      <a:pt x="5024" y="3408"/>
                      <a:pt x="5126" y="3435"/>
                      <a:pt x="5194" y="3504"/>
                    </a:cubicBezTo>
                    <a:lnTo>
                      <a:pt x="6015" y="4326"/>
                    </a:lnTo>
                    <a:cubicBezTo>
                      <a:pt x="6031" y="3848"/>
                      <a:pt x="5852" y="3380"/>
                      <a:pt x="5504" y="3032"/>
                    </a:cubicBezTo>
                    <a:cubicBezTo>
                      <a:pt x="5175" y="2703"/>
                      <a:pt x="4736" y="2522"/>
                      <a:pt x="4270" y="2522"/>
                    </a:cubicBezTo>
                    <a:cubicBezTo>
                      <a:pt x="4146" y="2522"/>
                      <a:pt x="4020" y="2535"/>
                      <a:pt x="3899" y="2562"/>
                    </a:cubicBezTo>
                    <a:cubicBezTo>
                      <a:pt x="3808" y="2582"/>
                      <a:pt x="3715" y="2554"/>
                      <a:pt x="3650" y="2488"/>
                    </a:cubicBezTo>
                    <a:lnTo>
                      <a:pt x="1848" y="684"/>
                    </a:lnTo>
                    <a:lnTo>
                      <a:pt x="684" y="1847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4156056" y="1945856"/>
            <a:ext cx="1875636" cy="4118268"/>
            <a:chOff x="3825856" y="1945856"/>
            <a:chExt cx="1875636" cy="4118268"/>
          </a:xfrm>
        </p:grpSpPr>
        <p:sp>
          <p:nvSpPr>
            <p:cNvPr id="25" name="îṣḷiḓé"/>
            <p:cNvSpPr/>
            <p:nvPr/>
          </p:nvSpPr>
          <p:spPr bwMode="auto">
            <a:xfrm>
              <a:off x="3825856" y="1945856"/>
              <a:ext cx="1875636" cy="4118268"/>
            </a:xfrm>
            <a:custGeom>
              <a:avLst/>
              <a:gdLst>
                <a:gd name="T0" fmla="*/ 697 w 918"/>
                <a:gd name="T1" fmla="*/ 2015 h 2015"/>
                <a:gd name="T2" fmla="*/ 697 w 918"/>
                <a:gd name="T3" fmla="*/ 623 h 2015"/>
                <a:gd name="T4" fmla="*/ 918 w 918"/>
                <a:gd name="T5" fmla="*/ 623 h 2015"/>
                <a:gd name="T6" fmla="*/ 460 w 918"/>
                <a:gd name="T7" fmla="*/ 0 h 2015"/>
                <a:gd name="T8" fmla="*/ 0 w 918"/>
                <a:gd name="T9" fmla="*/ 623 h 2015"/>
                <a:gd name="T10" fmla="*/ 223 w 918"/>
                <a:gd name="T11" fmla="*/ 623 h 2015"/>
                <a:gd name="T12" fmla="*/ 223 w 918"/>
                <a:gd name="T13" fmla="*/ 800 h 2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8" h="2015">
                  <a:moveTo>
                    <a:pt x="697" y="2015"/>
                  </a:moveTo>
                  <a:lnTo>
                    <a:pt x="697" y="623"/>
                  </a:lnTo>
                  <a:lnTo>
                    <a:pt x="918" y="623"/>
                  </a:lnTo>
                  <a:lnTo>
                    <a:pt x="460" y="0"/>
                  </a:lnTo>
                  <a:lnTo>
                    <a:pt x="0" y="623"/>
                  </a:lnTo>
                  <a:lnTo>
                    <a:pt x="223" y="623"/>
                  </a:lnTo>
                  <a:lnTo>
                    <a:pt x="223" y="800"/>
                  </a:lnTo>
                </a:path>
              </a:pathLst>
            </a:custGeom>
            <a:noFill/>
            <a:ln w="20638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306474" y="2435099"/>
              <a:ext cx="914400" cy="914400"/>
              <a:chOff x="4130194" y="3616714"/>
              <a:chExt cx="914400" cy="914400"/>
            </a:xfrm>
          </p:grpSpPr>
          <p:sp>
            <p:nvSpPr>
              <p:cNvPr id="41" name="ïşľíďê"/>
              <p:cNvSpPr/>
              <p:nvPr/>
            </p:nvSpPr>
            <p:spPr>
              <a:xfrm>
                <a:off x="4130194" y="3616714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bg1"/>
                </a:solidFill>
                <a:miter lim="400000"/>
              </a:ln>
            </p:spPr>
            <p:txBody>
              <a:bodyPr lIns="25400" tIns="25400" rIns="25400" bIns="25400" anchor="ctr"/>
              <a:lstStyle/>
              <a:p>
                <a:endParaRPr sz="2000"/>
              </a:p>
            </p:txBody>
          </p:sp>
          <p:sp>
            <p:nvSpPr>
              <p:cNvPr id="37" name="í$1ïḓe"/>
              <p:cNvSpPr/>
              <p:nvPr/>
            </p:nvSpPr>
            <p:spPr bwMode="auto">
              <a:xfrm>
                <a:off x="4313074" y="3799594"/>
                <a:ext cx="548640" cy="548640"/>
              </a:xfrm>
              <a:custGeom>
                <a:avLst/>
                <a:gdLst>
                  <a:gd name="connsiteX0" fmla="*/ 290910 w 605702"/>
                  <a:gd name="connsiteY0" fmla="*/ 156336 h 604568"/>
                  <a:gd name="connsiteX1" fmla="*/ 335849 w 605702"/>
                  <a:gd name="connsiteY1" fmla="*/ 164992 h 604568"/>
                  <a:gd name="connsiteX2" fmla="*/ 288310 w 605702"/>
                  <a:gd name="connsiteY2" fmla="*/ 212456 h 604568"/>
                  <a:gd name="connsiteX3" fmla="*/ 203632 w 605702"/>
                  <a:gd name="connsiteY3" fmla="*/ 244717 h 604568"/>
                  <a:gd name="connsiteX4" fmla="*/ 203632 w 605702"/>
                  <a:gd name="connsiteY4" fmla="*/ 401388 h 604568"/>
                  <a:gd name="connsiteX5" fmla="*/ 360547 w 605702"/>
                  <a:gd name="connsiteY5" fmla="*/ 401388 h 604568"/>
                  <a:gd name="connsiteX6" fmla="*/ 392859 w 605702"/>
                  <a:gd name="connsiteY6" fmla="*/ 316749 h 604568"/>
                  <a:gd name="connsiteX7" fmla="*/ 440397 w 605702"/>
                  <a:gd name="connsiteY7" fmla="*/ 269284 h 604568"/>
                  <a:gd name="connsiteX8" fmla="*/ 400287 w 605702"/>
                  <a:gd name="connsiteY8" fmla="*/ 441065 h 604568"/>
                  <a:gd name="connsiteX9" fmla="*/ 163892 w 605702"/>
                  <a:gd name="connsiteY9" fmla="*/ 441065 h 604568"/>
                  <a:gd name="connsiteX10" fmla="*/ 163892 w 605702"/>
                  <a:gd name="connsiteY10" fmla="*/ 205040 h 604568"/>
                  <a:gd name="connsiteX11" fmla="*/ 290910 w 605702"/>
                  <a:gd name="connsiteY11" fmla="*/ 156336 h 604568"/>
                  <a:gd name="connsiteX12" fmla="*/ 246542 w 605702"/>
                  <a:gd name="connsiteY12" fmla="*/ 43775 h 604568"/>
                  <a:gd name="connsiteX13" fmla="*/ 422196 w 605702"/>
                  <a:gd name="connsiteY13" fmla="*/ 78723 h 604568"/>
                  <a:gd name="connsiteX14" fmla="*/ 376794 w 605702"/>
                  <a:gd name="connsiteY14" fmla="*/ 124054 h 604568"/>
                  <a:gd name="connsiteX15" fmla="*/ 126109 w 605702"/>
                  <a:gd name="connsiteY15" fmla="*/ 167345 h 604568"/>
                  <a:gd name="connsiteX16" fmla="*/ 126109 w 605702"/>
                  <a:gd name="connsiteY16" fmla="*/ 478820 h 604568"/>
                  <a:gd name="connsiteX17" fmla="*/ 438073 w 605702"/>
                  <a:gd name="connsiteY17" fmla="*/ 478820 h 604568"/>
                  <a:gd name="connsiteX18" fmla="*/ 481432 w 605702"/>
                  <a:gd name="connsiteY18" fmla="*/ 228527 h 604568"/>
                  <a:gd name="connsiteX19" fmla="*/ 526741 w 605702"/>
                  <a:gd name="connsiteY19" fmla="*/ 183011 h 604568"/>
                  <a:gd name="connsiteX20" fmla="*/ 481432 w 605702"/>
                  <a:gd name="connsiteY20" fmla="*/ 522111 h 604568"/>
                  <a:gd name="connsiteX21" fmla="*/ 82657 w 605702"/>
                  <a:gd name="connsiteY21" fmla="*/ 522111 h 604568"/>
                  <a:gd name="connsiteX22" fmla="*/ 82657 w 605702"/>
                  <a:gd name="connsiteY22" fmla="*/ 123961 h 604568"/>
                  <a:gd name="connsiteX23" fmla="*/ 246542 w 605702"/>
                  <a:gd name="connsiteY23" fmla="*/ 43775 h 604568"/>
                  <a:gd name="connsiteX24" fmla="*/ 536061 w 605702"/>
                  <a:gd name="connsiteY24" fmla="*/ 0 h 604568"/>
                  <a:gd name="connsiteX25" fmla="*/ 544232 w 605702"/>
                  <a:gd name="connsiteY25" fmla="*/ 61368 h 604568"/>
                  <a:gd name="connsiteX26" fmla="*/ 605702 w 605702"/>
                  <a:gd name="connsiteY26" fmla="*/ 69526 h 604568"/>
                  <a:gd name="connsiteX27" fmla="*/ 524361 w 605702"/>
                  <a:gd name="connsiteY27" fmla="*/ 150732 h 604568"/>
                  <a:gd name="connsiteX28" fmla="*/ 498361 w 605702"/>
                  <a:gd name="connsiteY28" fmla="*/ 147302 h 604568"/>
                  <a:gd name="connsiteX29" fmla="*/ 337721 w 605702"/>
                  <a:gd name="connsiteY29" fmla="*/ 307767 h 604568"/>
                  <a:gd name="connsiteX30" fmla="*/ 339764 w 605702"/>
                  <a:gd name="connsiteY30" fmla="*/ 323063 h 604568"/>
                  <a:gd name="connsiteX31" fmla="*/ 282101 w 605702"/>
                  <a:gd name="connsiteY31" fmla="*/ 380630 h 604568"/>
                  <a:gd name="connsiteX32" fmla="*/ 224437 w 605702"/>
                  <a:gd name="connsiteY32" fmla="*/ 323063 h 604568"/>
                  <a:gd name="connsiteX33" fmla="*/ 282101 w 605702"/>
                  <a:gd name="connsiteY33" fmla="*/ 265495 h 604568"/>
                  <a:gd name="connsiteX34" fmla="*/ 297422 w 605702"/>
                  <a:gd name="connsiteY34" fmla="*/ 267535 h 604568"/>
                  <a:gd name="connsiteX35" fmla="*/ 458155 w 605702"/>
                  <a:gd name="connsiteY35" fmla="*/ 107162 h 604568"/>
                  <a:gd name="connsiteX36" fmla="*/ 454719 w 605702"/>
                  <a:gd name="connsiteY36" fmla="*/ 81206 h 604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5702" h="604568">
                    <a:moveTo>
                      <a:pt x="290910" y="156336"/>
                    </a:moveTo>
                    <a:cubicBezTo>
                      <a:pt x="306137" y="157147"/>
                      <a:pt x="321272" y="160032"/>
                      <a:pt x="335849" y="164992"/>
                    </a:cubicBezTo>
                    <a:lnTo>
                      <a:pt x="288310" y="212456"/>
                    </a:lnTo>
                    <a:cubicBezTo>
                      <a:pt x="257856" y="210695"/>
                      <a:pt x="226844" y="221449"/>
                      <a:pt x="203632" y="244717"/>
                    </a:cubicBezTo>
                    <a:cubicBezTo>
                      <a:pt x="160271" y="287918"/>
                      <a:pt x="160271" y="358187"/>
                      <a:pt x="203632" y="401388"/>
                    </a:cubicBezTo>
                    <a:cubicBezTo>
                      <a:pt x="246900" y="444680"/>
                      <a:pt x="317279" y="444680"/>
                      <a:pt x="360547" y="401388"/>
                    </a:cubicBezTo>
                    <a:cubicBezTo>
                      <a:pt x="383852" y="378211"/>
                      <a:pt x="394623" y="347156"/>
                      <a:pt x="392859" y="316749"/>
                    </a:cubicBezTo>
                    <a:lnTo>
                      <a:pt x="440397" y="269284"/>
                    </a:lnTo>
                    <a:cubicBezTo>
                      <a:pt x="460267" y="327595"/>
                      <a:pt x="446897" y="394620"/>
                      <a:pt x="400287" y="441065"/>
                    </a:cubicBezTo>
                    <a:cubicBezTo>
                      <a:pt x="335106" y="506236"/>
                      <a:pt x="229073" y="506236"/>
                      <a:pt x="163892" y="441065"/>
                    </a:cubicBezTo>
                    <a:cubicBezTo>
                      <a:pt x="98619" y="375987"/>
                      <a:pt x="98619" y="270118"/>
                      <a:pt x="163892" y="205040"/>
                    </a:cubicBezTo>
                    <a:cubicBezTo>
                      <a:pt x="198711" y="170137"/>
                      <a:pt x="245228" y="153902"/>
                      <a:pt x="290910" y="156336"/>
                    </a:cubicBezTo>
                    <a:close/>
                    <a:moveTo>
                      <a:pt x="246542" y="43775"/>
                    </a:moveTo>
                    <a:cubicBezTo>
                      <a:pt x="306463" y="36243"/>
                      <a:pt x="368345" y="47900"/>
                      <a:pt x="422196" y="78723"/>
                    </a:cubicBezTo>
                    <a:lnTo>
                      <a:pt x="376794" y="124054"/>
                    </a:lnTo>
                    <a:cubicBezTo>
                      <a:pt x="294811" y="85305"/>
                      <a:pt x="193980" y="99581"/>
                      <a:pt x="126109" y="167345"/>
                    </a:cubicBezTo>
                    <a:cubicBezTo>
                      <a:pt x="39948" y="253371"/>
                      <a:pt x="39948" y="392793"/>
                      <a:pt x="126109" y="478820"/>
                    </a:cubicBezTo>
                    <a:cubicBezTo>
                      <a:pt x="212271" y="564846"/>
                      <a:pt x="351912" y="564846"/>
                      <a:pt x="438073" y="478820"/>
                    </a:cubicBezTo>
                    <a:cubicBezTo>
                      <a:pt x="505944" y="411055"/>
                      <a:pt x="520428" y="310382"/>
                      <a:pt x="481432" y="228527"/>
                    </a:cubicBezTo>
                    <a:lnTo>
                      <a:pt x="526741" y="183011"/>
                    </a:lnTo>
                    <a:cubicBezTo>
                      <a:pt x="588484" y="290544"/>
                      <a:pt x="573350" y="430244"/>
                      <a:pt x="481432" y="522111"/>
                    </a:cubicBezTo>
                    <a:cubicBezTo>
                      <a:pt x="371316" y="632054"/>
                      <a:pt x="192866" y="632054"/>
                      <a:pt x="82657" y="522111"/>
                    </a:cubicBezTo>
                    <a:cubicBezTo>
                      <a:pt x="-27552" y="412168"/>
                      <a:pt x="-27552" y="233997"/>
                      <a:pt x="82657" y="123961"/>
                    </a:cubicBezTo>
                    <a:cubicBezTo>
                      <a:pt x="128662" y="78028"/>
                      <a:pt x="186622" y="51307"/>
                      <a:pt x="246542" y="43775"/>
                    </a:cubicBezTo>
                    <a:close/>
                    <a:moveTo>
                      <a:pt x="536061" y="0"/>
                    </a:moveTo>
                    <a:lnTo>
                      <a:pt x="544232" y="61368"/>
                    </a:lnTo>
                    <a:lnTo>
                      <a:pt x="605702" y="69526"/>
                    </a:lnTo>
                    <a:lnTo>
                      <a:pt x="524361" y="150732"/>
                    </a:lnTo>
                    <a:lnTo>
                      <a:pt x="498361" y="147302"/>
                    </a:lnTo>
                    <a:lnTo>
                      <a:pt x="337721" y="307767"/>
                    </a:lnTo>
                    <a:cubicBezTo>
                      <a:pt x="339021" y="312588"/>
                      <a:pt x="339764" y="317779"/>
                      <a:pt x="339764" y="323063"/>
                    </a:cubicBezTo>
                    <a:cubicBezTo>
                      <a:pt x="339764" y="354859"/>
                      <a:pt x="313950" y="380630"/>
                      <a:pt x="282101" y="380630"/>
                    </a:cubicBezTo>
                    <a:cubicBezTo>
                      <a:pt x="250251" y="380630"/>
                      <a:pt x="224437" y="354859"/>
                      <a:pt x="224437" y="323063"/>
                    </a:cubicBezTo>
                    <a:cubicBezTo>
                      <a:pt x="224437" y="291266"/>
                      <a:pt x="250251" y="265495"/>
                      <a:pt x="282101" y="265495"/>
                    </a:cubicBezTo>
                    <a:cubicBezTo>
                      <a:pt x="287393" y="265495"/>
                      <a:pt x="292500" y="266237"/>
                      <a:pt x="297422" y="267535"/>
                    </a:cubicBezTo>
                    <a:lnTo>
                      <a:pt x="458155" y="107162"/>
                    </a:lnTo>
                    <a:lnTo>
                      <a:pt x="454719" y="8120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 dirty="0"/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2030099" y="521773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成果</a:t>
            </a:r>
            <a:endParaRPr lang="en-US" sz="3200" dirty="0"/>
          </a:p>
        </p:txBody>
      </p:sp>
      <p:sp>
        <p:nvSpPr>
          <p:cNvPr id="45" name="文本框 44"/>
          <p:cNvSpPr txBox="1"/>
          <p:nvPr/>
        </p:nvSpPr>
        <p:spPr>
          <a:xfrm>
            <a:off x="8432393" y="16857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问题</a:t>
            </a:r>
            <a:endParaRPr lang="en-US" sz="3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02811" y="3829648"/>
            <a:ext cx="466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/>
              <a:t>发送</a:t>
            </a:r>
            <a:r>
              <a:rPr lang="zh-CN" altLang="en-US" dirty="0"/>
              <a:t>，存储，拉取，消费</a:t>
            </a:r>
            <a:endParaRPr lang="en-US" altLang="zh-CN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/>
              <a:t>拉模式，数据库</a:t>
            </a:r>
            <a:r>
              <a:rPr lang="zh-CN" altLang="en-US" dirty="0"/>
              <a:t>存储</a:t>
            </a:r>
            <a:endParaRPr lang="en-US" altLang="zh-CN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/>
              <a:t>堆积</a:t>
            </a:r>
            <a:r>
              <a:rPr lang="zh-CN" altLang="en-US" dirty="0"/>
              <a:t>，</a:t>
            </a:r>
            <a:r>
              <a:rPr lang="zh-CN" altLang="en-US" dirty="0" smtClean="0"/>
              <a:t>隔离，丢失</a:t>
            </a:r>
            <a:r>
              <a:rPr lang="zh-CN" altLang="en-US" dirty="0"/>
              <a:t>问题</a:t>
            </a:r>
            <a:r>
              <a:rPr lang="zh-CN" altLang="en-US" dirty="0" smtClean="0"/>
              <a:t>，水平</a:t>
            </a:r>
            <a:r>
              <a:rPr lang="zh-CN" altLang="en-US" dirty="0"/>
              <a:t>扩展</a:t>
            </a:r>
            <a:endParaRPr lang="en-US" altLang="zh-CN" dirty="0"/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 smtClean="0"/>
              <a:t>26</a:t>
            </a:r>
            <a:r>
              <a:rPr lang="zh-CN" altLang="en-US" dirty="0" smtClean="0"/>
              <a:t>亿</a:t>
            </a:r>
            <a:r>
              <a:rPr lang="zh-CN" altLang="en-US" dirty="0"/>
              <a:t>条左右，消息量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1000g</a:t>
            </a:r>
            <a:r>
              <a:rPr lang="zh-CN" altLang="en-US" dirty="0"/>
              <a:t>左右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6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5956" y="1658013"/>
            <a:ext cx="12022229" cy="3973856"/>
            <a:chOff x="696917" y="1903264"/>
            <a:chExt cx="10715601" cy="3541960"/>
          </a:xfrm>
        </p:grpSpPr>
        <p:grpSp>
          <p:nvGrpSpPr>
            <p:cNvPr id="4" name="íśľíḓè"/>
            <p:cNvGrpSpPr/>
            <p:nvPr/>
          </p:nvGrpSpPr>
          <p:grpSpPr>
            <a:xfrm>
              <a:off x="696917" y="1903264"/>
              <a:ext cx="10715601" cy="3217997"/>
              <a:chOff x="452351" y="1903264"/>
              <a:chExt cx="11028096" cy="3217997"/>
            </a:xfrm>
          </p:grpSpPr>
          <p:grpSp>
            <p:nvGrpSpPr>
              <p:cNvPr id="9" name="ï$ļïdê"/>
              <p:cNvGrpSpPr/>
              <p:nvPr/>
            </p:nvGrpSpPr>
            <p:grpSpPr>
              <a:xfrm>
                <a:off x="452351" y="1952909"/>
                <a:ext cx="2440195" cy="1619397"/>
                <a:chOff x="701668" y="1952909"/>
                <a:chExt cx="2440195" cy="1619397"/>
              </a:xfrm>
            </p:grpSpPr>
            <p:sp>
              <p:nvSpPr>
                <p:cNvPr id="30" name="íšľïďe"/>
                <p:cNvSpPr txBox="1"/>
                <p:nvPr/>
              </p:nvSpPr>
              <p:spPr>
                <a:xfrm>
                  <a:off x="1115788" y="1952909"/>
                  <a:ext cx="1584176" cy="1584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0">
                  <a:normAutofit/>
                </a:bodyPr>
                <a:lstStyle/>
                <a:p>
                  <a:pPr algn="ctr"/>
                  <a:r>
                    <a:rPr lang="en-US" altLang="zh-CN" sz="7200" dirty="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01</a:t>
                  </a:r>
                  <a:endParaRPr lang="en-US" altLang="zh-CN" sz="72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33" name="işļíḋê"/>
                <p:cNvSpPr txBox="1"/>
                <p:nvPr/>
              </p:nvSpPr>
              <p:spPr bwMode="auto">
                <a:xfrm>
                  <a:off x="701668" y="3232840"/>
                  <a:ext cx="2440195" cy="3394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norm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 b="1" dirty="0"/>
                    <a:t>面临的挑战</a:t>
                  </a:r>
                  <a:endParaRPr lang="zh-CN" altLang="en-US" sz="1800" b="1" dirty="0"/>
                </a:p>
              </p:txBody>
            </p:sp>
          </p:grpSp>
          <p:grpSp>
            <p:nvGrpSpPr>
              <p:cNvPr id="10" name="îṧlïḋe"/>
              <p:cNvGrpSpPr/>
              <p:nvPr/>
            </p:nvGrpSpPr>
            <p:grpSpPr>
              <a:xfrm>
                <a:off x="4998854" y="1916832"/>
                <a:ext cx="2165805" cy="1825208"/>
                <a:chOff x="5039210" y="1916832"/>
                <a:chExt cx="2165805" cy="1825208"/>
              </a:xfrm>
            </p:grpSpPr>
            <p:sp>
              <p:nvSpPr>
                <p:cNvPr id="26" name="í$1ïḍè"/>
                <p:cNvSpPr txBox="1"/>
                <p:nvPr/>
              </p:nvSpPr>
              <p:spPr>
                <a:xfrm>
                  <a:off x="5330025" y="1916832"/>
                  <a:ext cx="1584176" cy="1584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0">
                  <a:normAutofit/>
                </a:bodyPr>
                <a:lstStyle/>
                <a:p>
                  <a:pPr algn="ctr"/>
                  <a:r>
                    <a:rPr lang="en-US" altLang="zh-CN" sz="7200" dirty="0">
                      <a:solidFill>
                        <a:schemeClr val="accent1">
                          <a:lumMod val="50000"/>
                        </a:schemeClr>
                      </a:solidFill>
                      <a:latin typeface="Impact" panose="020B0806030902050204" pitchFamily="34" charset="0"/>
                    </a:rPr>
                    <a:t>03</a:t>
                  </a:r>
                  <a:endParaRPr lang="en-US" altLang="zh-CN" sz="7200" dirty="0">
                    <a:solidFill>
                      <a:schemeClr val="accent1">
                        <a:lumMod val="50000"/>
                      </a:schemeClr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29" name="íšḷïdê"/>
                <p:cNvSpPr txBox="1"/>
                <p:nvPr/>
              </p:nvSpPr>
              <p:spPr bwMode="auto">
                <a:xfrm>
                  <a:off x="5039210" y="3232841"/>
                  <a:ext cx="2165805" cy="509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 b="1" dirty="0"/>
                    <a:t>消息系统</a:t>
                  </a:r>
                  <a:r>
                    <a:rPr lang="en-US" altLang="zh-CN" sz="1800" b="1" dirty="0"/>
                    <a:t>2.0</a:t>
                  </a:r>
                  <a:endParaRPr lang="en-US" altLang="zh-CN" sz="1800" b="1" dirty="0"/>
                </a:p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 b="1" dirty="0"/>
                    <a:t>自研之路</a:t>
                  </a:r>
                  <a:endParaRPr lang="zh-CN" altLang="en-US" sz="1800" b="1" dirty="0"/>
                </a:p>
              </p:txBody>
            </p:sp>
          </p:grpSp>
          <p:grpSp>
            <p:nvGrpSpPr>
              <p:cNvPr id="11" name="ïṥľíḋé"/>
              <p:cNvGrpSpPr/>
              <p:nvPr/>
            </p:nvGrpSpPr>
            <p:grpSpPr>
              <a:xfrm>
                <a:off x="9326527" y="1903264"/>
                <a:ext cx="2153920" cy="1584176"/>
                <a:chOff x="9213632" y="1903264"/>
                <a:chExt cx="2153920" cy="1584176"/>
              </a:xfrm>
            </p:grpSpPr>
            <p:sp>
              <p:nvSpPr>
                <p:cNvPr id="22" name="íŝļidé"/>
                <p:cNvSpPr txBox="1"/>
                <p:nvPr/>
              </p:nvSpPr>
              <p:spPr>
                <a:xfrm>
                  <a:off x="9480376" y="1903264"/>
                  <a:ext cx="1584176" cy="1584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0">
                  <a:normAutofit/>
                </a:bodyPr>
                <a:lstStyle/>
                <a:p>
                  <a:pPr algn="ctr"/>
                  <a:r>
                    <a:rPr lang="en-US" altLang="zh-CN" sz="7200" dirty="0">
                      <a:solidFill>
                        <a:schemeClr val="accent5">
                          <a:lumMod val="75000"/>
                        </a:schemeClr>
                      </a:solidFill>
                      <a:latin typeface="Impact" panose="020B0806030902050204" pitchFamily="34" charset="0"/>
                    </a:rPr>
                    <a:t>05</a:t>
                  </a:r>
                  <a:endParaRPr lang="en-US" altLang="zh-CN" sz="7200" dirty="0">
                    <a:solidFill>
                      <a:schemeClr val="accent5">
                        <a:lumMod val="75000"/>
                      </a:schemeClr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25" name="íṩḻîdé"/>
                <p:cNvSpPr txBox="1"/>
                <p:nvPr/>
              </p:nvSpPr>
              <p:spPr bwMode="auto">
                <a:xfrm>
                  <a:off x="9213632" y="3147973"/>
                  <a:ext cx="2153920" cy="3394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norm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 b="1" dirty="0"/>
                    <a:t>最佳实践</a:t>
                  </a:r>
                  <a:endParaRPr lang="zh-CN" altLang="en-US" sz="1800" b="1" dirty="0"/>
                </a:p>
              </p:txBody>
            </p:sp>
          </p:grpSp>
          <p:grpSp>
            <p:nvGrpSpPr>
              <p:cNvPr id="12" name="ïš1ïďe"/>
              <p:cNvGrpSpPr/>
              <p:nvPr/>
            </p:nvGrpSpPr>
            <p:grpSpPr>
              <a:xfrm>
                <a:off x="2892546" y="3487439"/>
                <a:ext cx="2158158" cy="1633822"/>
                <a:chOff x="3133764" y="3487439"/>
                <a:chExt cx="2158158" cy="1633822"/>
              </a:xfrm>
            </p:grpSpPr>
            <p:sp>
              <p:nvSpPr>
                <p:cNvPr id="18" name="íṣľiḋe"/>
                <p:cNvSpPr txBox="1"/>
                <p:nvPr/>
              </p:nvSpPr>
              <p:spPr>
                <a:xfrm>
                  <a:off x="3381091" y="3537085"/>
                  <a:ext cx="1584176" cy="1584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0">
                  <a:normAutofit/>
                </a:bodyPr>
                <a:lstStyle/>
                <a:p>
                  <a:pPr algn="ctr"/>
                  <a:r>
                    <a:rPr lang="en-US" altLang="zh-CN" sz="7200" dirty="0">
                      <a:solidFill>
                        <a:schemeClr val="accent1">
                          <a:lumMod val="75000"/>
                        </a:schemeClr>
                      </a:solidFill>
                      <a:latin typeface="Impact" panose="020B0806030902050204" pitchFamily="34" charset="0"/>
                    </a:rPr>
                    <a:t>02</a:t>
                  </a:r>
                  <a:endParaRPr lang="en-US" altLang="zh-CN" sz="7200" dirty="0">
                    <a:solidFill>
                      <a:schemeClr val="accent1">
                        <a:lumMod val="75000"/>
                      </a:schemeClr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21" name="íSḻîďé"/>
                <p:cNvSpPr txBox="1"/>
                <p:nvPr/>
              </p:nvSpPr>
              <p:spPr bwMode="auto">
                <a:xfrm>
                  <a:off x="3133764" y="3487439"/>
                  <a:ext cx="2158158" cy="3394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norm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 b="1" dirty="0"/>
                    <a:t>消息系统</a:t>
                  </a:r>
                  <a:r>
                    <a:rPr lang="en-US" altLang="zh-CN" sz="1800" b="1" dirty="0"/>
                    <a:t>1.0</a:t>
                  </a:r>
                  <a:r>
                    <a:rPr lang="zh-CN" altLang="en-US" sz="1800" b="1" dirty="0"/>
                    <a:t>简介</a:t>
                  </a:r>
                  <a:endParaRPr lang="zh-CN" altLang="en-US" sz="1800" b="1" dirty="0"/>
                </a:p>
              </p:txBody>
            </p:sp>
          </p:grpSp>
          <p:grpSp>
            <p:nvGrpSpPr>
              <p:cNvPr id="13" name="iṩ1iďé"/>
              <p:cNvGrpSpPr/>
              <p:nvPr/>
            </p:nvGrpSpPr>
            <p:grpSpPr>
              <a:xfrm>
                <a:off x="7112811" y="3341494"/>
                <a:ext cx="2145445" cy="1779767"/>
                <a:chOff x="6920517" y="3341494"/>
                <a:chExt cx="2145445" cy="1779767"/>
              </a:xfrm>
            </p:grpSpPr>
            <p:sp>
              <p:nvSpPr>
                <p:cNvPr id="14" name="í$1îḋè"/>
                <p:cNvSpPr txBox="1"/>
                <p:nvPr/>
              </p:nvSpPr>
              <p:spPr>
                <a:xfrm>
                  <a:off x="7263066" y="3537085"/>
                  <a:ext cx="1584176" cy="1584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0">
                  <a:normAutofit/>
                </a:bodyPr>
                <a:lstStyle/>
                <a:p>
                  <a:pPr algn="ctr"/>
                  <a:r>
                    <a:rPr lang="en-US" altLang="zh-CN" sz="7200" dirty="0">
                      <a:solidFill>
                        <a:srgbClr val="C8006A"/>
                      </a:solidFill>
                      <a:latin typeface="Impact" panose="020B0806030902050204" pitchFamily="34" charset="0"/>
                    </a:rPr>
                    <a:t>04</a:t>
                  </a:r>
                  <a:endParaRPr lang="en-US" altLang="zh-CN" sz="7200" dirty="0">
                    <a:solidFill>
                      <a:srgbClr val="C8006A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17" name="iŝḷïḑè"/>
                <p:cNvSpPr txBox="1"/>
                <p:nvPr/>
              </p:nvSpPr>
              <p:spPr bwMode="auto">
                <a:xfrm>
                  <a:off x="6920517" y="3341494"/>
                  <a:ext cx="2145445" cy="631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norm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 b="1" dirty="0"/>
                    <a:t>消息系统</a:t>
                  </a:r>
                  <a:r>
                    <a:rPr lang="en-US" altLang="zh-CN" sz="1800" b="1" dirty="0"/>
                    <a:t>3.0</a:t>
                  </a:r>
                  <a:endParaRPr lang="en-US" altLang="zh-CN" sz="1800" b="1" dirty="0"/>
                </a:p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 b="1" dirty="0"/>
                    <a:t>升级之路</a:t>
                  </a:r>
                  <a:endParaRPr lang="zh-CN" altLang="en-US" sz="1800" b="1" dirty="0"/>
                </a:p>
              </p:txBody>
            </p:sp>
          </p:grpSp>
        </p:grpSp>
        <p:cxnSp>
          <p:nvCxnSpPr>
            <p:cNvPr id="5" name="直接连接符 4"/>
            <p:cNvCxnSpPr/>
            <p:nvPr/>
          </p:nvCxnSpPr>
          <p:spPr>
            <a:xfrm>
              <a:off x="3040974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133859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226745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319631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íšľïďe"/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rgbClr val="C8006A"/>
                </a:solidFill>
                <a:latin typeface="Impact" panose="020B0806030902050204" pitchFamily="34" charset="0"/>
              </a:rPr>
              <a:t>04</a:t>
            </a:r>
            <a:endParaRPr lang="en-US" altLang="zh-CN" sz="7200" dirty="0">
              <a:solidFill>
                <a:srgbClr val="C8006A"/>
              </a:solidFill>
              <a:latin typeface="Impact" panose="020B0806030902050204" pitchFamily="34" charset="0"/>
            </a:endParaRPr>
          </a:p>
        </p:txBody>
      </p:sp>
      <p:sp>
        <p:nvSpPr>
          <p:cNvPr id="68" name="işļíḋê"/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3.0</a:t>
            </a:r>
            <a:r>
              <a:rPr lang="zh-CN" altLang="en-US" sz="3600" b="1" dirty="0"/>
              <a:t>升级之路</a:t>
            </a:r>
            <a:endParaRPr lang="zh-CN" altLang="en-US" sz="3600" b="1" dirty="0"/>
          </a:p>
        </p:txBody>
      </p:sp>
      <p:sp>
        <p:nvSpPr>
          <p:cNvPr id="69" name="矩形 68"/>
          <p:cNvSpPr/>
          <p:nvPr/>
        </p:nvSpPr>
        <p:spPr>
          <a:xfrm>
            <a:off x="4888871" y="2057307"/>
            <a:ext cx="4119327" cy="2462543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5053781" y="2266261"/>
            <a:ext cx="1754425" cy="9973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en-US" altLang="zh-CN" dirty="0"/>
          </a:p>
          <a:p>
            <a:pPr algn="ctr"/>
            <a:r>
              <a:rPr lang="zh-CN" altLang="en-US" dirty="0"/>
              <a:t>加入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7079810" y="2266261"/>
            <a:ext cx="1683944" cy="9973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en-US" altLang="zh-CN" dirty="0"/>
          </a:p>
          <a:p>
            <a:pPr algn="ctr"/>
            <a:r>
              <a:rPr lang="zh-CN" altLang="en-US" dirty="0"/>
              <a:t>退出</a:t>
            </a:r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6251418" y="3382098"/>
            <a:ext cx="1656784" cy="9973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en-US" altLang="zh-CN" dirty="0"/>
          </a:p>
          <a:p>
            <a:pPr algn="ctr"/>
            <a:r>
              <a:rPr lang="zh-CN" altLang="en-US" dirty="0"/>
              <a:t>扩容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2716038" y="3078923"/>
            <a:ext cx="87716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重平衡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69" idx="1"/>
            <a:endCxn id="73" idx="3"/>
          </p:cNvCxnSpPr>
          <p:nvPr/>
        </p:nvCxnSpPr>
        <p:spPr>
          <a:xfrm flipH="1" flipV="1">
            <a:off x="3593201" y="3263589"/>
            <a:ext cx="1295670" cy="2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/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rgbClr val="C8006A"/>
                </a:solidFill>
                <a:latin typeface="Impact" panose="020B0806030902050204" pitchFamily="34" charset="0"/>
              </a:rPr>
              <a:t>04</a:t>
            </a:r>
            <a:endParaRPr lang="en-US" altLang="zh-CN" sz="7200" dirty="0">
              <a:solidFill>
                <a:srgbClr val="C8006A"/>
              </a:solidFill>
              <a:latin typeface="Impact" panose="020B0806030902050204" pitchFamily="34" charset="0"/>
            </a:endParaRPr>
          </a:p>
        </p:txBody>
      </p:sp>
      <p:sp>
        <p:nvSpPr>
          <p:cNvPr id="3" name="işļíḋê"/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3.0</a:t>
            </a:r>
            <a:r>
              <a:rPr lang="zh-CN" altLang="en-US" sz="3600" b="1" dirty="0"/>
              <a:t>升级之路：动态重平衡</a:t>
            </a:r>
            <a:endParaRPr lang="zh-CN" altLang="en-US" sz="3600" b="1" dirty="0"/>
          </a:p>
        </p:txBody>
      </p:sp>
      <p:sp>
        <p:nvSpPr>
          <p:cNvPr id="4" name="圆角矩形 2"/>
          <p:cNvSpPr/>
          <p:nvPr/>
        </p:nvSpPr>
        <p:spPr>
          <a:xfrm>
            <a:off x="3295461" y="3182292"/>
            <a:ext cx="1439502" cy="78765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重平衡器</a:t>
            </a:r>
            <a:endParaRPr lang="zh-CN" altLang="en-US" dirty="0"/>
          </a:p>
        </p:txBody>
      </p:sp>
      <p:sp>
        <p:nvSpPr>
          <p:cNvPr id="5" name="圆角矩形 3"/>
          <p:cNvSpPr/>
          <p:nvPr/>
        </p:nvSpPr>
        <p:spPr>
          <a:xfrm>
            <a:off x="479833" y="2326741"/>
            <a:ext cx="1176951" cy="57036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客户加入</a:t>
            </a:r>
            <a:endParaRPr lang="zh-CN" altLang="en-US" dirty="0"/>
          </a:p>
        </p:txBody>
      </p:sp>
      <p:sp>
        <p:nvSpPr>
          <p:cNvPr id="6" name="圆角矩形 46"/>
          <p:cNvSpPr/>
          <p:nvPr/>
        </p:nvSpPr>
        <p:spPr>
          <a:xfrm>
            <a:off x="479832" y="3290934"/>
            <a:ext cx="1176951" cy="57036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客户退出</a:t>
            </a:r>
            <a:endParaRPr lang="zh-CN" altLang="en-US" dirty="0"/>
          </a:p>
        </p:txBody>
      </p:sp>
      <p:sp>
        <p:nvSpPr>
          <p:cNvPr id="7" name="圆角矩形 47"/>
          <p:cNvSpPr/>
          <p:nvPr/>
        </p:nvSpPr>
        <p:spPr>
          <a:xfrm>
            <a:off x="479832" y="4321520"/>
            <a:ext cx="1176951" cy="57036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扩容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1"/>
            <a:endCxn id="5" idx="3"/>
          </p:cNvCxnSpPr>
          <p:nvPr/>
        </p:nvCxnSpPr>
        <p:spPr>
          <a:xfrm flipH="1" flipV="1">
            <a:off x="1656784" y="2611925"/>
            <a:ext cx="1638677" cy="96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1"/>
            <a:endCxn id="7" idx="3"/>
          </p:cNvCxnSpPr>
          <p:nvPr/>
        </p:nvCxnSpPr>
        <p:spPr>
          <a:xfrm flipH="1">
            <a:off x="1656783" y="3576118"/>
            <a:ext cx="1638678" cy="103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1"/>
            <a:endCxn id="6" idx="3"/>
          </p:cNvCxnSpPr>
          <p:nvPr/>
        </p:nvCxnSpPr>
        <p:spPr>
          <a:xfrm flipH="1">
            <a:off x="1656783" y="3576118"/>
            <a:ext cx="1638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52956" y="33914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监控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96000" y="1914806"/>
            <a:ext cx="1756372" cy="3322622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22"/>
          <p:cNvSpPr/>
          <p:nvPr/>
        </p:nvSpPr>
        <p:spPr>
          <a:xfrm>
            <a:off x="6286122" y="2102618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Queue1</a:t>
            </a:r>
            <a:endParaRPr lang="en-US" altLang="zh-CN" dirty="0"/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14" name="圆角矩形 64"/>
          <p:cNvSpPr/>
          <p:nvPr/>
        </p:nvSpPr>
        <p:spPr>
          <a:xfrm>
            <a:off x="6286122" y="3147184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Queue2</a:t>
            </a:r>
            <a:endParaRPr lang="en-US" altLang="zh-CN" dirty="0"/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sp>
        <p:nvSpPr>
          <p:cNvPr id="15" name="圆角矩形 65"/>
          <p:cNvSpPr/>
          <p:nvPr/>
        </p:nvSpPr>
        <p:spPr>
          <a:xfrm>
            <a:off x="6286122" y="4191750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Queue3</a:t>
            </a:r>
            <a:endParaRPr lang="en-US" altLang="zh-CN" dirty="0"/>
          </a:p>
          <a:p>
            <a:pPr algn="ctr"/>
            <a:r>
              <a:rPr lang="en-US" altLang="zh-CN" dirty="0"/>
              <a:t>C3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4" idx="3"/>
            <a:endCxn id="12" idx="1"/>
          </p:cNvCxnSpPr>
          <p:nvPr/>
        </p:nvCxnSpPr>
        <p:spPr>
          <a:xfrm flipV="1">
            <a:off x="4734963" y="3576117"/>
            <a:ext cx="1361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844483" y="1965710"/>
            <a:ext cx="1756372" cy="3322622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68"/>
          <p:cNvSpPr/>
          <p:nvPr/>
        </p:nvSpPr>
        <p:spPr>
          <a:xfrm>
            <a:off x="9034605" y="2153522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Queue1</a:t>
            </a:r>
            <a:endParaRPr lang="en-US" altLang="zh-CN" dirty="0"/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19" name="圆角矩形 69"/>
          <p:cNvSpPr/>
          <p:nvPr/>
        </p:nvSpPr>
        <p:spPr>
          <a:xfrm>
            <a:off x="9034605" y="3198088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Queue2</a:t>
            </a:r>
            <a:endParaRPr lang="en-US" altLang="zh-CN" dirty="0"/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20" name="圆角矩形 70"/>
          <p:cNvSpPr/>
          <p:nvPr/>
        </p:nvSpPr>
        <p:spPr>
          <a:xfrm>
            <a:off x="9034605" y="4242654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Queue3</a:t>
            </a:r>
            <a:endParaRPr lang="en-US" altLang="zh-CN" dirty="0"/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852372" y="3512741"/>
            <a:ext cx="9921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535604" y="15160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分配前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320300" y="15454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分配后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953613" y="33914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重平衡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903159" y="5852961"/>
            <a:ext cx="6417141" cy="646331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注</a:t>
            </a:r>
            <a:r>
              <a:rPr lang="en-US" altLang="zh-CN" dirty="0"/>
              <a:t>:  C1, C2, C3</a:t>
            </a:r>
            <a:r>
              <a:rPr lang="zh-CN" altLang="en-US" dirty="0"/>
              <a:t>代表一个</a:t>
            </a:r>
            <a:r>
              <a:rPr lang="en-US" altLang="zh-CN" dirty="0"/>
              <a:t>consumer</a:t>
            </a:r>
            <a:r>
              <a:rPr lang="zh-CN" altLang="en-US" dirty="0"/>
              <a:t>组中的实例。</a:t>
            </a:r>
            <a:endParaRPr lang="en-US" altLang="zh-CN" dirty="0"/>
          </a:p>
          <a:p>
            <a:r>
              <a:rPr lang="en-US" altLang="zh-CN" dirty="0"/>
              <a:t>       Queue1,Queue2,Queue3</a:t>
            </a:r>
            <a:r>
              <a:rPr lang="zh-CN" altLang="en-US" dirty="0"/>
              <a:t>代表一个消费者</a:t>
            </a:r>
            <a:r>
              <a:rPr lang="zh-CN" altLang="en-US" dirty="0" smtClean="0"/>
              <a:t>组中的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3501551" y="1600028"/>
            <a:ext cx="6010749" cy="43969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支持动态修改偏移。</a:t>
            </a:r>
            <a:endParaRPr lang="zh-CN" altLang="en-US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支持失败消息。</a:t>
            </a:r>
            <a:endParaRPr lang="zh-CN" altLang="en-US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支持延迟消费</a:t>
            </a:r>
            <a:r>
              <a:rPr lang="zh-CN" altLang="en-US" sz="1900" dirty="0" smtClean="0"/>
              <a:t>。</a:t>
            </a:r>
            <a:endParaRPr lang="zh-CN" altLang="en-US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消息发送支持</a:t>
            </a:r>
            <a:r>
              <a:rPr lang="en-US" altLang="zh-CN" sz="1900" dirty="0"/>
              <a:t>token</a:t>
            </a:r>
            <a:r>
              <a:rPr lang="zh-CN" altLang="en-US" sz="1900" dirty="0"/>
              <a:t>验证。</a:t>
            </a:r>
            <a:endParaRPr lang="zh-CN" altLang="en-US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支持动态修改消息消费线程数。</a:t>
            </a:r>
            <a:endParaRPr lang="zh-CN" altLang="en-US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 smtClean="0"/>
              <a:t>动态</a:t>
            </a:r>
            <a:r>
              <a:rPr lang="zh-CN" altLang="en-US" sz="1900" dirty="0" smtClean="0"/>
              <a:t>扩容。</a:t>
            </a:r>
            <a:endParaRPr lang="zh-CN" altLang="en-US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消息告警。</a:t>
            </a:r>
            <a:endParaRPr lang="zh-CN" altLang="en-US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/>
              <a:t>消息追踪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 smtClean="0"/>
              <a:t>完善的权限控制和日志审计</a:t>
            </a:r>
            <a:endParaRPr lang="en-US" altLang="zh-CN" sz="1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900" dirty="0" smtClean="0"/>
              <a:t>黑白名单</a:t>
            </a:r>
            <a:endParaRPr lang="en-US" altLang="zh-CN" sz="1900" dirty="0"/>
          </a:p>
        </p:txBody>
      </p:sp>
      <p:sp>
        <p:nvSpPr>
          <p:cNvPr id="3" name="íšľïďe"/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5">
                    <a:lumMod val="75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altLang="zh-CN" sz="7200" dirty="0">
              <a:solidFill>
                <a:schemeClr val="accent5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işļíḋê"/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消息系统治理最佳实践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63" y="971526"/>
            <a:ext cx="8804874" cy="55435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íšľïďe"/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5">
                    <a:lumMod val="75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altLang="zh-CN" sz="7200" dirty="0">
              <a:solidFill>
                <a:schemeClr val="accent5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işļíḋê"/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消息系统治理最佳实践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2466220"/>
            <a:ext cx="11460442" cy="2499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íšľïďe"/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5">
                    <a:lumMod val="75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altLang="zh-CN" sz="7200" dirty="0">
              <a:solidFill>
                <a:schemeClr val="accent5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işļíḋê"/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消息系统治理最佳实践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05132" y="2687255"/>
            <a:ext cx="3392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THANKS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38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628800"/>
            <a:ext cx="10850563" cy="4140459"/>
            <a:chOff x="669925" y="1628800"/>
            <a:chExt cx="10850563" cy="4140459"/>
          </a:xfrm>
        </p:grpSpPr>
        <p:sp>
          <p:nvSpPr>
            <p:cNvPr id="4" name="íṡlïďè"/>
            <p:cNvSpPr/>
            <p:nvPr/>
          </p:nvSpPr>
          <p:spPr bwMode="auto">
            <a:xfrm>
              <a:off x="4076007" y="1635345"/>
              <a:ext cx="2460717" cy="2076774"/>
            </a:xfrm>
            <a:custGeom>
              <a:avLst/>
              <a:gdLst/>
              <a:ahLst/>
              <a:cxnLst>
                <a:cxn ang="0">
                  <a:pos x="372" y="215"/>
                </a:cxn>
                <a:cxn ang="0">
                  <a:pos x="372" y="215"/>
                </a:cxn>
                <a:cxn ang="0">
                  <a:pos x="260" y="262"/>
                </a:cxn>
                <a:cxn ang="0">
                  <a:pos x="214" y="373"/>
                </a:cxn>
                <a:cxn ang="0">
                  <a:pos x="214" y="375"/>
                </a:cxn>
                <a:cxn ang="0">
                  <a:pos x="158" y="375"/>
                </a:cxn>
                <a:cxn ang="0">
                  <a:pos x="167" y="368"/>
                </a:cxn>
                <a:cxn ang="0">
                  <a:pos x="179" y="340"/>
                </a:cxn>
                <a:cxn ang="0">
                  <a:pos x="167" y="311"/>
                </a:cxn>
                <a:cxn ang="0">
                  <a:pos x="138" y="299"/>
                </a:cxn>
                <a:cxn ang="0">
                  <a:pos x="109" y="311"/>
                </a:cxn>
                <a:cxn ang="0">
                  <a:pos x="97" y="340"/>
                </a:cxn>
                <a:cxn ang="0">
                  <a:pos x="109" y="368"/>
                </a:cxn>
                <a:cxn ang="0">
                  <a:pos x="118" y="375"/>
                </a:cxn>
                <a:cxn ang="0">
                  <a:pos x="61" y="375"/>
                </a:cxn>
                <a:cxn ang="0">
                  <a:pos x="61" y="373"/>
                </a:cxn>
                <a:cxn ang="0">
                  <a:pos x="61" y="367"/>
                </a:cxn>
                <a:cxn ang="0">
                  <a:pos x="62" y="342"/>
                </a:cxn>
                <a:cxn ang="0">
                  <a:pos x="0" y="307"/>
                </a:cxn>
                <a:cxn ang="0">
                  <a:pos x="17" y="243"/>
                </a:cxn>
                <a:cxn ang="0">
                  <a:pos x="86" y="247"/>
                </a:cxn>
                <a:cxn ang="0">
                  <a:pos x="119" y="191"/>
                </a:cxn>
                <a:cxn ang="0">
                  <a:pos x="85" y="127"/>
                </a:cxn>
                <a:cxn ang="0">
                  <a:pos x="106" y="105"/>
                </a:cxn>
                <a:cxn ang="0">
                  <a:pos x="128" y="84"/>
                </a:cxn>
                <a:cxn ang="0">
                  <a:pos x="188" y="120"/>
                </a:cxn>
                <a:cxn ang="0">
                  <a:pos x="243" y="88"/>
                </a:cxn>
                <a:cxn ang="0">
                  <a:pos x="243" y="16"/>
                </a:cxn>
                <a:cxn ang="0">
                  <a:pos x="303" y="0"/>
                </a:cxn>
                <a:cxn ang="0">
                  <a:pos x="339" y="62"/>
                </a:cxn>
                <a:cxn ang="0">
                  <a:pos x="372" y="60"/>
                </a:cxn>
                <a:cxn ang="0">
                  <a:pos x="372" y="121"/>
                </a:cxn>
                <a:cxn ang="0">
                  <a:pos x="375" y="117"/>
                </a:cxn>
                <a:cxn ang="0">
                  <a:pos x="404" y="105"/>
                </a:cxn>
                <a:cxn ang="0">
                  <a:pos x="433" y="117"/>
                </a:cxn>
                <a:cxn ang="0">
                  <a:pos x="445" y="145"/>
                </a:cxn>
                <a:cxn ang="0">
                  <a:pos x="433" y="174"/>
                </a:cxn>
                <a:cxn ang="0">
                  <a:pos x="404" y="186"/>
                </a:cxn>
                <a:cxn ang="0">
                  <a:pos x="375" y="174"/>
                </a:cxn>
                <a:cxn ang="0">
                  <a:pos x="372" y="170"/>
                </a:cxn>
                <a:cxn ang="0">
                  <a:pos x="372" y="215"/>
                </a:cxn>
              </a:cxnLst>
              <a:rect l="0" t="0" r="r" b="b"/>
              <a:pathLst>
                <a:path w="445" h="375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chemeClr val="bg1">
                  <a:lumMod val="9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îṩļïḓê"/>
            <p:cNvSpPr/>
            <p:nvPr/>
          </p:nvSpPr>
          <p:spPr bwMode="auto">
            <a:xfrm>
              <a:off x="6133147" y="1628800"/>
              <a:ext cx="2068049" cy="2471623"/>
            </a:xfrm>
            <a:custGeom>
              <a:avLst/>
              <a:gdLst/>
              <a:ahLst/>
              <a:cxnLst>
                <a:cxn ang="0">
                  <a:pos x="314" y="376"/>
                </a:cxn>
                <a:cxn ang="0">
                  <a:pos x="256" y="376"/>
                </a:cxn>
                <a:cxn ang="0">
                  <a:pos x="257" y="377"/>
                </a:cxn>
                <a:cxn ang="0">
                  <a:pos x="269" y="406"/>
                </a:cxn>
                <a:cxn ang="0">
                  <a:pos x="257" y="434"/>
                </a:cxn>
                <a:cxn ang="0">
                  <a:pos x="228" y="446"/>
                </a:cxn>
                <a:cxn ang="0">
                  <a:pos x="200" y="434"/>
                </a:cxn>
                <a:cxn ang="0">
                  <a:pos x="188" y="406"/>
                </a:cxn>
                <a:cxn ang="0">
                  <a:pos x="200" y="377"/>
                </a:cxn>
                <a:cxn ang="0">
                  <a:pos x="200" y="376"/>
                </a:cxn>
                <a:cxn ang="0">
                  <a:pos x="158" y="376"/>
                </a:cxn>
                <a:cxn ang="0">
                  <a:pos x="158" y="374"/>
                </a:cxn>
                <a:cxn ang="0">
                  <a:pos x="111" y="263"/>
                </a:cxn>
                <a:cxn ang="0">
                  <a:pos x="0" y="216"/>
                </a:cxn>
                <a:cxn ang="0">
                  <a:pos x="0" y="171"/>
                </a:cxn>
                <a:cxn ang="0">
                  <a:pos x="3" y="175"/>
                </a:cxn>
                <a:cxn ang="0">
                  <a:pos x="32" y="187"/>
                </a:cxn>
                <a:cxn ang="0">
                  <a:pos x="61" y="175"/>
                </a:cxn>
                <a:cxn ang="0">
                  <a:pos x="73" y="146"/>
                </a:cxn>
                <a:cxn ang="0">
                  <a:pos x="61" y="118"/>
                </a:cxn>
                <a:cxn ang="0">
                  <a:pos x="32" y="106"/>
                </a:cxn>
                <a:cxn ang="0">
                  <a:pos x="3" y="118"/>
                </a:cxn>
                <a:cxn ang="0">
                  <a:pos x="0" y="122"/>
                </a:cxn>
                <a:cxn ang="0">
                  <a:pos x="0" y="61"/>
                </a:cxn>
                <a:cxn ang="0">
                  <a:pos x="2" y="61"/>
                </a:cxn>
                <a:cxn ang="0">
                  <a:pos x="32" y="62"/>
                </a:cxn>
                <a:cxn ang="0">
                  <a:pos x="67" y="0"/>
                </a:cxn>
                <a:cxn ang="0">
                  <a:pos x="126" y="15"/>
                </a:cxn>
                <a:cxn ang="0">
                  <a:pos x="126" y="86"/>
                </a:cxn>
                <a:cxn ang="0">
                  <a:pos x="186" y="120"/>
                </a:cxn>
                <a:cxn ang="0">
                  <a:pos x="246" y="84"/>
                </a:cxn>
                <a:cxn ang="0">
                  <a:pos x="270" y="106"/>
                </a:cxn>
                <a:cxn ang="0">
                  <a:pos x="288" y="126"/>
                </a:cxn>
                <a:cxn ang="0">
                  <a:pos x="252" y="186"/>
                </a:cxn>
                <a:cxn ang="0">
                  <a:pos x="288" y="244"/>
                </a:cxn>
                <a:cxn ang="0">
                  <a:pos x="359" y="244"/>
                </a:cxn>
                <a:cxn ang="0">
                  <a:pos x="374" y="301"/>
                </a:cxn>
                <a:cxn ang="0">
                  <a:pos x="313" y="341"/>
                </a:cxn>
                <a:cxn ang="0">
                  <a:pos x="314" y="374"/>
                </a:cxn>
                <a:cxn ang="0">
                  <a:pos x="314" y="376"/>
                </a:cxn>
              </a:cxnLst>
              <a:rect l="0" t="0" r="r" b="b"/>
              <a:pathLst>
                <a:path w="374" h="446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>
              <a:solidFill>
                <a:schemeClr val="bg1">
                  <a:lumMod val="9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îṡḻïḍé"/>
            <p:cNvSpPr/>
            <p:nvPr/>
          </p:nvSpPr>
          <p:spPr bwMode="auto">
            <a:xfrm>
              <a:off x="5723029" y="3712117"/>
              <a:ext cx="2484713" cy="2057142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185" y="110"/>
                </a:cxn>
                <a:cxn ang="0">
                  <a:pos x="232" y="0"/>
                </a:cxn>
                <a:cxn ang="0">
                  <a:pos x="274" y="0"/>
                </a:cxn>
                <a:cxn ang="0">
                  <a:pos x="274" y="1"/>
                </a:cxn>
                <a:cxn ang="0">
                  <a:pos x="262" y="30"/>
                </a:cxn>
                <a:cxn ang="0">
                  <a:pos x="274" y="58"/>
                </a:cxn>
                <a:cxn ang="0">
                  <a:pos x="302" y="70"/>
                </a:cxn>
                <a:cxn ang="0">
                  <a:pos x="331" y="58"/>
                </a:cxn>
                <a:cxn ang="0">
                  <a:pos x="343" y="30"/>
                </a:cxn>
                <a:cxn ang="0">
                  <a:pos x="331" y="1"/>
                </a:cxn>
                <a:cxn ang="0">
                  <a:pos x="330" y="0"/>
                </a:cxn>
                <a:cxn ang="0">
                  <a:pos x="388" y="0"/>
                </a:cxn>
                <a:cxn ang="0">
                  <a:pos x="387" y="32"/>
                </a:cxn>
                <a:cxn ang="0">
                  <a:pos x="449" y="66"/>
                </a:cxn>
                <a:cxn ang="0">
                  <a:pos x="435" y="121"/>
                </a:cxn>
                <a:cxn ang="0">
                  <a:pos x="362" y="125"/>
                </a:cxn>
                <a:cxn ang="0">
                  <a:pos x="328" y="183"/>
                </a:cxn>
                <a:cxn ang="0">
                  <a:pos x="365" y="243"/>
                </a:cxn>
                <a:cxn ang="0">
                  <a:pos x="344" y="266"/>
                </a:cxn>
                <a:cxn ang="0">
                  <a:pos x="321" y="287"/>
                </a:cxn>
                <a:cxn ang="0">
                  <a:pos x="260" y="251"/>
                </a:cxn>
                <a:cxn ang="0">
                  <a:pos x="202" y="285"/>
                </a:cxn>
                <a:cxn ang="0">
                  <a:pos x="202" y="356"/>
                </a:cxn>
                <a:cxn ang="0">
                  <a:pos x="144" y="371"/>
                </a:cxn>
                <a:cxn ang="0">
                  <a:pos x="108" y="309"/>
                </a:cxn>
                <a:cxn ang="0">
                  <a:pos x="76" y="311"/>
                </a:cxn>
                <a:cxn ang="0">
                  <a:pos x="74" y="311"/>
                </a:cxn>
                <a:cxn ang="0">
                  <a:pos x="74" y="248"/>
                </a:cxn>
                <a:cxn ang="0">
                  <a:pos x="69" y="254"/>
                </a:cxn>
                <a:cxn ang="0">
                  <a:pos x="40" y="266"/>
                </a:cxn>
                <a:cxn ang="0">
                  <a:pos x="11" y="254"/>
                </a:cxn>
                <a:cxn ang="0">
                  <a:pos x="0" y="226"/>
                </a:cxn>
                <a:cxn ang="0">
                  <a:pos x="11" y="197"/>
                </a:cxn>
                <a:cxn ang="0">
                  <a:pos x="40" y="185"/>
                </a:cxn>
                <a:cxn ang="0">
                  <a:pos x="69" y="197"/>
                </a:cxn>
                <a:cxn ang="0">
                  <a:pos x="74" y="203"/>
                </a:cxn>
                <a:cxn ang="0">
                  <a:pos x="74" y="156"/>
                </a:cxn>
              </a:cxnLst>
              <a:rect l="0" t="0" r="r" b="b"/>
              <a:pathLst>
                <a:path w="449" h="371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rgbClr val="73DCF9"/>
            </a:solidFill>
            <a:ln w="19050">
              <a:solidFill>
                <a:schemeClr val="bg1">
                  <a:lumMod val="9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îš1iḋê"/>
            <p:cNvSpPr/>
            <p:nvPr/>
          </p:nvSpPr>
          <p:spPr bwMode="auto">
            <a:xfrm>
              <a:off x="4076009" y="3291092"/>
              <a:ext cx="2057142" cy="2471623"/>
            </a:xfrm>
            <a:custGeom>
              <a:avLst/>
              <a:gdLst/>
              <a:ahLst/>
              <a:cxnLst>
                <a:cxn ang="0">
                  <a:pos x="372" y="232"/>
                </a:cxn>
                <a:cxn ang="0">
                  <a:pos x="372" y="279"/>
                </a:cxn>
                <a:cxn ang="0">
                  <a:pos x="367" y="273"/>
                </a:cxn>
                <a:cxn ang="0">
                  <a:pos x="338" y="261"/>
                </a:cxn>
                <a:cxn ang="0">
                  <a:pos x="309" y="273"/>
                </a:cxn>
                <a:cxn ang="0">
                  <a:pos x="298" y="302"/>
                </a:cxn>
                <a:cxn ang="0">
                  <a:pos x="309" y="330"/>
                </a:cxn>
                <a:cxn ang="0">
                  <a:pos x="338" y="342"/>
                </a:cxn>
                <a:cxn ang="0">
                  <a:pos x="367" y="330"/>
                </a:cxn>
                <a:cxn ang="0">
                  <a:pos x="372" y="324"/>
                </a:cxn>
                <a:cxn ang="0">
                  <a:pos x="372" y="387"/>
                </a:cxn>
                <a:cxn ang="0">
                  <a:pos x="340" y="385"/>
                </a:cxn>
                <a:cxn ang="0">
                  <a:pos x="302" y="446"/>
                </a:cxn>
                <a:cxn ang="0">
                  <a:pos x="242" y="430"/>
                </a:cxn>
                <a:cxn ang="0">
                  <a:pos x="247" y="361"/>
                </a:cxn>
                <a:cxn ang="0">
                  <a:pos x="184" y="323"/>
                </a:cxn>
                <a:cxn ang="0">
                  <a:pos x="129" y="363"/>
                </a:cxn>
                <a:cxn ang="0">
                  <a:pos x="106" y="342"/>
                </a:cxn>
                <a:cxn ang="0">
                  <a:pos x="82" y="316"/>
                </a:cxn>
                <a:cxn ang="0">
                  <a:pos x="118" y="254"/>
                </a:cxn>
                <a:cxn ang="0">
                  <a:pos x="86" y="199"/>
                </a:cxn>
                <a:cxn ang="0">
                  <a:pos x="15" y="199"/>
                </a:cxn>
                <a:cxn ang="0">
                  <a:pos x="0" y="141"/>
                </a:cxn>
                <a:cxn ang="0">
                  <a:pos x="62" y="104"/>
                </a:cxn>
                <a:cxn ang="0">
                  <a:pos x="61" y="84"/>
                </a:cxn>
                <a:cxn ang="0">
                  <a:pos x="61" y="76"/>
                </a:cxn>
                <a:cxn ang="0">
                  <a:pos x="118" y="76"/>
                </a:cxn>
                <a:cxn ang="0">
                  <a:pos x="109" y="69"/>
                </a:cxn>
                <a:cxn ang="0">
                  <a:pos x="97" y="41"/>
                </a:cxn>
                <a:cxn ang="0">
                  <a:pos x="109" y="12"/>
                </a:cxn>
                <a:cxn ang="0">
                  <a:pos x="138" y="0"/>
                </a:cxn>
                <a:cxn ang="0">
                  <a:pos x="167" y="12"/>
                </a:cxn>
                <a:cxn ang="0">
                  <a:pos x="179" y="41"/>
                </a:cxn>
                <a:cxn ang="0">
                  <a:pos x="167" y="69"/>
                </a:cxn>
                <a:cxn ang="0">
                  <a:pos x="158" y="76"/>
                </a:cxn>
                <a:cxn ang="0">
                  <a:pos x="214" y="76"/>
                </a:cxn>
                <a:cxn ang="0">
                  <a:pos x="260" y="186"/>
                </a:cxn>
                <a:cxn ang="0">
                  <a:pos x="372" y="232"/>
                </a:cxn>
                <a:cxn ang="0">
                  <a:pos x="372" y="232"/>
                </a:cxn>
              </a:cxnLst>
              <a:rect l="0" t="0" r="r" b="b"/>
              <a:pathLst>
                <a:path w="372" h="446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9050">
              <a:solidFill>
                <a:schemeClr val="bg1">
                  <a:lumMod val="9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8" name="直接连接符 7"/>
            <p:cNvCxnSpPr/>
            <p:nvPr/>
          </p:nvCxnSpPr>
          <p:spPr>
            <a:xfrm flipV="1">
              <a:off x="7816958" y="2139771"/>
              <a:ext cx="994498" cy="530690"/>
            </a:xfrm>
            <a:prstGeom prst="line">
              <a:avLst/>
            </a:prstGeom>
            <a:ln w="12700" cmpd="sng">
              <a:solidFill>
                <a:schemeClr val="accent2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874951" y="4582625"/>
              <a:ext cx="936504" cy="497936"/>
            </a:xfrm>
            <a:prstGeom prst="line">
              <a:avLst/>
            </a:prstGeom>
            <a:ln w="12700" cmpd="sng">
              <a:solidFill>
                <a:schemeClr val="accent3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3393895" y="4582625"/>
              <a:ext cx="936504" cy="497936"/>
            </a:xfrm>
            <a:prstGeom prst="line">
              <a:avLst/>
            </a:prstGeom>
            <a:ln w="12700" cmpd="sng">
              <a:solidFill>
                <a:schemeClr val="accent4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 flipV="1">
              <a:off x="3266698" y="2214249"/>
              <a:ext cx="1063702" cy="48848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ïsļíḋe"/>
            <p:cNvSpPr/>
            <p:nvPr/>
          </p:nvSpPr>
          <p:spPr bwMode="black">
            <a:xfrm>
              <a:off x="5212201" y="3274675"/>
              <a:ext cx="1828800" cy="822960"/>
            </a:xfrm>
            <a:prstGeom prst="rect">
              <a:avLst/>
            </a:prstGeom>
            <a:effectLst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zh-CN" altLang="en-US" sz="2800" b="1" spc="-20" dirty="0"/>
                <a:t>技术债</a:t>
              </a:r>
              <a:endParaRPr lang="en-US" altLang="zh-CN" sz="2800" b="1" spc="-20" dirty="0"/>
            </a:p>
          </p:txBody>
        </p:sp>
        <p:sp>
          <p:nvSpPr>
            <p:cNvPr id="13" name="íṥlîḋê"/>
            <p:cNvSpPr txBox="1"/>
            <p:nvPr/>
          </p:nvSpPr>
          <p:spPr>
            <a:xfrm>
              <a:off x="669925" y="2053395"/>
              <a:ext cx="2450742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2000" b="1" dirty="0"/>
                <a:t>消息不消费</a:t>
              </a:r>
              <a:endParaRPr lang="zh-CN" altLang="en-US" sz="2000" b="1" dirty="0"/>
            </a:p>
          </p:txBody>
        </p:sp>
        <p:sp>
          <p:nvSpPr>
            <p:cNvPr id="15" name="isliḋe"/>
            <p:cNvSpPr txBox="1"/>
            <p:nvPr/>
          </p:nvSpPr>
          <p:spPr>
            <a:xfrm>
              <a:off x="669925" y="4938957"/>
              <a:ext cx="2625550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2000" b="1" dirty="0"/>
                <a:t>消息丢失</a:t>
              </a:r>
              <a:endParaRPr lang="zh-CN" altLang="en-US" sz="2000" b="1" dirty="0"/>
            </a:p>
          </p:txBody>
        </p:sp>
        <p:sp>
          <p:nvSpPr>
            <p:cNvPr id="17" name="iś1íďê"/>
            <p:cNvSpPr txBox="1"/>
            <p:nvPr/>
          </p:nvSpPr>
          <p:spPr>
            <a:xfrm>
              <a:off x="8892784" y="1892541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b="1" dirty="0"/>
                <a:t>消息消费慢</a:t>
              </a:r>
              <a:endParaRPr lang="zh-CN" altLang="en-US" sz="2000" b="1" dirty="0"/>
            </a:p>
          </p:txBody>
        </p:sp>
        <p:sp>
          <p:nvSpPr>
            <p:cNvPr id="19" name="îş1iḓè"/>
            <p:cNvSpPr txBox="1"/>
            <p:nvPr/>
          </p:nvSpPr>
          <p:spPr>
            <a:xfrm>
              <a:off x="8892785" y="4938957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b="1" dirty="0"/>
                <a:t>治理能力弱</a:t>
              </a:r>
              <a:endParaRPr lang="zh-CN" altLang="en-US" sz="2000" b="1" dirty="0"/>
            </a:p>
          </p:txBody>
        </p:sp>
      </p:grpSp>
      <p:sp>
        <p:nvSpPr>
          <p:cNvPr id="21" name="ïsļíḋe"/>
          <p:cNvSpPr/>
          <p:nvPr/>
        </p:nvSpPr>
        <p:spPr bwMode="black">
          <a:xfrm>
            <a:off x="5181600" y="5968243"/>
            <a:ext cx="1828800" cy="822960"/>
          </a:xfrm>
          <a:prstGeom prst="rect">
            <a:avLst/>
          </a:prstGeom>
          <a:effectLst/>
        </p:spPr>
        <p:txBody>
          <a:bodyPr wrap="none" anchor="ctr" anchorCtr="0">
            <a:normAutofit/>
          </a:bodyPr>
          <a:lstStyle/>
          <a:p>
            <a:pPr algn="ctr"/>
            <a:r>
              <a:rPr lang="zh-CN" altLang="en-US" sz="3600" b="1" spc="-20" dirty="0"/>
              <a:t>内忧</a:t>
            </a:r>
            <a:endParaRPr lang="zh-CN" altLang="en-US" sz="3600" b="1" spc="-20" dirty="0"/>
          </a:p>
        </p:txBody>
      </p:sp>
      <p:sp>
        <p:nvSpPr>
          <p:cNvPr id="22" name="íšľïďe"/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işļíḋê"/>
          <p:cNvSpPr txBox="1"/>
          <p:nvPr/>
        </p:nvSpPr>
        <p:spPr bwMode="auto">
          <a:xfrm>
            <a:off x="1232029" y="379237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面临的挑战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8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628800"/>
            <a:ext cx="10902262" cy="4140459"/>
            <a:chOff x="669925" y="1628800"/>
            <a:chExt cx="10902262" cy="4140459"/>
          </a:xfrm>
        </p:grpSpPr>
        <p:sp>
          <p:nvSpPr>
            <p:cNvPr id="3" name="íṡlïďè"/>
            <p:cNvSpPr/>
            <p:nvPr/>
          </p:nvSpPr>
          <p:spPr bwMode="auto">
            <a:xfrm>
              <a:off x="4076007" y="1635345"/>
              <a:ext cx="2460717" cy="2076774"/>
            </a:xfrm>
            <a:custGeom>
              <a:avLst/>
              <a:gdLst/>
              <a:ahLst/>
              <a:cxnLst>
                <a:cxn ang="0">
                  <a:pos x="372" y="215"/>
                </a:cxn>
                <a:cxn ang="0">
                  <a:pos x="372" y="215"/>
                </a:cxn>
                <a:cxn ang="0">
                  <a:pos x="260" y="262"/>
                </a:cxn>
                <a:cxn ang="0">
                  <a:pos x="214" y="373"/>
                </a:cxn>
                <a:cxn ang="0">
                  <a:pos x="214" y="375"/>
                </a:cxn>
                <a:cxn ang="0">
                  <a:pos x="158" y="375"/>
                </a:cxn>
                <a:cxn ang="0">
                  <a:pos x="167" y="368"/>
                </a:cxn>
                <a:cxn ang="0">
                  <a:pos x="179" y="340"/>
                </a:cxn>
                <a:cxn ang="0">
                  <a:pos x="167" y="311"/>
                </a:cxn>
                <a:cxn ang="0">
                  <a:pos x="138" y="299"/>
                </a:cxn>
                <a:cxn ang="0">
                  <a:pos x="109" y="311"/>
                </a:cxn>
                <a:cxn ang="0">
                  <a:pos x="97" y="340"/>
                </a:cxn>
                <a:cxn ang="0">
                  <a:pos x="109" y="368"/>
                </a:cxn>
                <a:cxn ang="0">
                  <a:pos x="118" y="375"/>
                </a:cxn>
                <a:cxn ang="0">
                  <a:pos x="61" y="375"/>
                </a:cxn>
                <a:cxn ang="0">
                  <a:pos x="61" y="373"/>
                </a:cxn>
                <a:cxn ang="0">
                  <a:pos x="61" y="367"/>
                </a:cxn>
                <a:cxn ang="0">
                  <a:pos x="62" y="342"/>
                </a:cxn>
                <a:cxn ang="0">
                  <a:pos x="0" y="307"/>
                </a:cxn>
                <a:cxn ang="0">
                  <a:pos x="17" y="243"/>
                </a:cxn>
                <a:cxn ang="0">
                  <a:pos x="86" y="247"/>
                </a:cxn>
                <a:cxn ang="0">
                  <a:pos x="119" y="191"/>
                </a:cxn>
                <a:cxn ang="0">
                  <a:pos x="85" y="127"/>
                </a:cxn>
                <a:cxn ang="0">
                  <a:pos x="106" y="105"/>
                </a:cxn>
                <a:cxn ang="0">
                  <a:pos x="128" y="84"/>
                </a:cxn>
                <a:cxn ang="0">
                  <a:pos x="188" y="120"/>
                </a:cxn>
                <a:cxn ang="0">
                  <a:pos x="243" y="88"/>
                </a:cxn>
                <a:cxn ang="0">
                  <a:pos x="243" y="16"/>
                </a:cxn>
                <a:cxn ang="0">
                  <a:pos x="303" y="0"/>
                </a:cxn>
                <a:cxn ang="0">
                  <a:pos x="339" y="62"/>
                </a:cxn>
                <a:cxn ang="0">
                  <a:pos x="372" y="60"/>
                </a:cxn>
                <a:cxn ang="0">
                  <a:pos x="372" y="121"/>
                </a:cxn>
                <a:cxn ang="0">
                  <a:pos x="375" y="117"/>
                </a:cxn>
                <a:cxn ang="0">
                  <a:pos x="404" y="105"/>
                </a:cxn>
                <a:cxn ang="0">
                  <a:pos x="433" y="117"/>
                </a:cxn>
                <a:cxn ang="0">
                  <a:pos x="445" y="145"/>
                </a:cxn>
                <a:cxn ang="0">
                  <a:pos x="433" y="174"/>
                </a:cxn>
                <a:cxn ang="0">
                  <a:pos x="404" y="186"/>
                </a:cxn>
                <a:cxn ang="0">
                  <a:pos x="375" y="174"/>
                </a:cxn>
                <a:cxn ang="0">
                  <a:pos x="372" y="170"/>
                </a:cxn>
                <a:cxn ang="0">
                  <a:pos x="372" y="215"/>
                </a:cxn>
              </a:cxnLst>
              <a:rect l="0" t="0" r="r" b="b"/>
              <a:pathLst>
                <a:path w="445" h="375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050">
              <a:solidFill>
                <a:schemeClr val="bg1">
                  <a:lumMod val="9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4" name="îṩļïḓê"/>
            <p:cNvSpPr/>
            <p:nvPr/>
          </p:nvSpPr>
          <p:spPr bwMode="auto">
            <a:xfrm>
              <a:off x="6133147" y="1628800"/>
              <a:ext cx="2068049" cy="2471623"/>
            </a:xfrm>
            <a:custGeom>
              <a:avLst/>
              <a:gdLst/>
              <a:ahLst/>
              <a:cxnLst>
                <a:cxn ang="0">
                  <a:pos x="314" y="376"/>
                </a:cxn>
                <a:cxn ang="0">
                  <a:pos x="256" y="376"/>
                </a:cxn>
                <a:cxn ang="0">
                  <a:pos x="257" y="377"/>
                </a:cxn>
                <a:cxn ang="0">
                  <a:pos x="269" y="406"/>
                </a:cxn>
                <a:cxn ang="0">
                  <a:pos x="257" y="434"/>
                </a:cxn>
                <a:cxn ang="0">
                  <a:pos x="228" y="446"/>
                </a:cxn>
                <a:cxn ang="0">
                  <a:pos x="200" y="434"/>
                </a:cxn>
                <a:cxn ang="0">
                  <a:pos x="188" y="406"/>
                </a:cxn>
                <a:cxn ang="0">
                  <a:pos x="200" y="377"/>
                </a:cxn>
                <a:cxn ang="0">
                  <a:pos x="200" y="376"/>
                </a:cxn>
                <a:cxn ang="0">
                  <a:pos x="158" y="376"/>
                </a:cxn>
                <a:cxn ang="0">
                  <a:pos x="158" y="374"/>
                </a:cxn>
                <a:cxn ang="0">
                  <a:pos x="111" y="263"/>
                </a:cxn>
                <a:cxn ang="0">
                  <a:pos x="0" y="216"/>
                </a:cxn>
                <a:cxn ang="0">
                  <a:pos x="0" y="171"/>
                </a:cxn>
                <a:cxn ang="0">
                  <a:pos x="3" y="175"/>
                </a:cxn>
                <a:cxn ang="0">
                  <a:pos x="32" y="187"/>
                </a:cxn>
                <a:cxn ang="0">
                  <a:pos x="61" y="175"/>
                </a:cxn>
                <a:cxn ang="0">
                  <a:pos x="73" y="146"/>
                </a:cxn>
                <a:cxn ang="0">
                  <a:pos x="61" y="118"/>
                </a:cxn>
                <a:cxn ang="0">
                  <a:pos x="32" y="106"/>
                </a:cxn>
                <a:cxn ang="0">
                  <a:pos x="3" y="118"/>
                </a:cxn>
                <a:cxn ang="0">
                  <a:pos x="0" y="122"/>
                </a:cxn>
                <a:cxn ang="0">
                  <a:pos x="0" y="61"/>
                </a:cxn>
                <a:cxn ang="0">
                  <a:pos x="2" y="61"/>
                </a:cxn>
                <a:cxn ang="0">
                  <a:pos x="32" y="62"/>
                </a:cxn>
                <a:cxn ang="0">
                  <a:pos x="67" y="0"/>
                </a:cxn>
                <a:cxn ang="0">
                  <a:pos x="126" y="15"/>
                </a:cxn>
                <a:cxn ang="0">
                  <a:pos x="126" y="86"/>
                </a:cxn>
                <a:cxn ang="0">
                  <a:pos x="186" y="120"/>
                </a:cxn>
                <a:cxn ang="0">
                  <a:pos x="246" y="84"/>
                </a:cxn>
                <a:cxn ang="0">
                  <a:pos x="270" y="106"/>
                </a:cxn>
                <a:cxn ang="0">
                  <a:pos x="288" y="126"/>
                </a:cxn>
                <a:cxn ang="0">
                  <a:pos x="252" y="186"/>
                </a:cxn>
                <a:cxn ang="0">
                  <a:pos x="288" y="244"/>
                </a:cxn>
                <a:cxn ang="0">
                  <a:pos x="359" y="244"/>
                </a:cxn>
                <a:cxn ang="0">
                  <a:pos x="374" y="301"/>
                </a:cxn>
                <a:cxn ang="0">
                  <a:pos x="313" y="341"/>
                </a:cxn>
                <a:cxn ang="0">
                  <a:pos x="314" y="374"/>
                </a:cxn>
                <a:cxn ang="0">
                  <a:pos x="314" y="376"/>
                </a:cxn>
              </a:cxnLst>
              <a:rect l="0" t="0" r="r" b="b"/>
              <a:pathLst>
                <a:path w="374" h="446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9050">
              <a:solidFill>
                <a:schemeClr val="bg1">
                  <a:lumMod val="9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îṡḻïḍé"/>
            <p:cNvSpPr/>
            <p:nvPr/>
          </p:nvSpPr>
          <p:spPr bwMode="auto">
            <a:xfrm>
              <a:off x="5723029" y="3712117"/>
              <a:ext cx="2484713" cy="2057142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185" y="110"/>
                </a:cxn>
                <a:cxn ang="0">
                  <a:pos x="232" y="0"/>
                </a:cxn>
                <a:cxn ang="0">
                  <a:pos x="274" y="0"/>
                </a:cxn>
                <a:cxn ang="0">
                  <a:pos x="274" y="1"/>
                </a:cxn>
                <a:cxn ang="0">
                  <a:pos x="262" y="30"/>
                </a:cxn>
                <a:cxn ang="0">
                  <a:pos x="274" y="58"/>
                </a:cxn>
                <a:cxn ang="0">
                  <a:pos x="302" y="70"/>
                </a:cxn>
                <a:cxn ang="0">
                  <a:pos x="331" y="58"/>
                </a:cxn>
                <a:cxn ang="0">
                  <a:pos x="343" y="30"/>
                </a:cxn>
                <a:cxn ang="0">
                  <a:pos x="331" y="1"/>
                </a:cxn>
                <a:cxn ang="0">
                  <a:pos x="330" y="0"/>
                </a:cxn>
                <a:cxn ang="0">
                  <a:pos x="388" y="0"/>
                </a:cxn>
                <a:cxn ang="0">
                  <a:pos x="387" y="32"/>
                </a:cxn>
                <a:cxn ang="0">
                  <a:pos x="449" y="66"/>
                </a:cxn>
                <a:cxn ang="0">
                  <a:pos x="435" y="121"/>
                </a:cxn>
                <a:cxn ang="0">
                  <a:pos x="362" y="125"/>
                </a:cxn>
                <a:cxn ang="0">
                  <a:pos x="328" y="183"/>
                </a:cxn>
                <a:cxn ang="0">
                  <a:pos x="365" y="243"/>
                </a:cxn>
                <a:cxn ang="0">
                  <a:pos x="344" y="266"/>
                </a:cxn>
                <a:cxn ang="0">
                  <a:pos x="321" y="287"/>
                </a:cxn>
                <a:cxn ang="0">
                  <a:pos x="260" y="251"/>
                </a:cxn>
                <a:cxn ang="0">
                  <a:pos x="202" y="285"/>
                </a:cxn>
                <a:cxn ang="0">
                  <a:pos x="202" y="356"/>
                </a:cxn>
                <a:cxn ang="0">
                  <a:pos x="144" y="371"/>
                </a:cxn>
                <a:cxn ang="0">
                  <a:pos x="108" y="309"/>
                </a:cxn>
                <a:cxn ang="0">
                  <a:pos x="76" y="311"/>
                </a:cxn>
                <a:cxn ang="0">
                  <a:pos x="74" y="311"/>
                </a:cxn>
                <a:cxn ang="0">
                  <a:pos x="74" y="248"/>
                </a:cxn>
                <a:cxn ang="0">
                  <a:pos x="69" y="254"/>
                </a:cxn>
                <a:cxn ang="0">
                  <a:pos x="40" y="266"/>
                </a:cxn>
                <a:cxn ang="0">
                  <a:pos x="11" y="254"/>
                </a:cxn>
                <a:cxn ang="0">
                  <a:pos x="0" y="226"/>
                </a:cxn>
                <a:cxn ang="0">
                  <a:pos x="11" y="197"/>
                </a:cxn>
                <a:cxn ang="0">
                  <a:pos x="40" y="185"/>
                </a:cxn>
                <a:cxn ang="0">
                  <a:pos x="69" y="197"/>
                </a:cxn>
                <a:cxn ang="0">
                  <a:pos x="74" y="203"/>
                </a:cxn>
                <a:cxn ang="0">
                  <a:pos x="74" y="156"/>
                </a:cxn>
              </a:cxnLst>
              <a:rect l="0" t="0" r="r" b="b"/>
              <a:pathLst>
                <a:path w="449" h="371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îš1iḋê"/>
            <p:cNvSpPr/>
            <p:nvPr/>
          </p:nvSpPr>
          <p:spPr bwMode="auto">
            <a:xfrm>
              <a:off x="4076009" y="3291092"/>
              <a:ext cx="2057142" cy="2471623"/>
            </a:xfrm>
            <a:custGeom>
              <a:avLst/>
              <a:gdLst/>
              <a:ahLst/>
              <a:cxnLst>
                <a:cxn ang="0">
                  <a:pos x="372" y="232"/>
                </a:cxn>
                <a:cxn ang="0">
                  <a:pos x="372" y="279"/>
                </a:cxn>
                <a:cxn ang="0">
                  <a:pos x="367" y="273"/>
                </a:cxn>
                <a:cxn ang="0">
                  <a:pos x="338" y="261"/>
                </a:cxn>
                <a:cxn ang="0">
                  <a:pos x="309" y="273"/>
                </a:cxn>
                <a:cxn ang="0">
                  <a:pos x="298" y="302"/>
                </a:cxn>
                <a:cxn ang="0">
                  <a:pos x="309" y="330"/>
                </a:cxn>
                <a:cxn ang="0">
                  <a:pos x="338" y="342"/>
                </a:cxn>
                <a:cxn ang="0">
                  <a:pos x="367" y="330"/>
                </a:cxn>
                <a:cxn ang="0">
                  <a:pos x="372" y="324"/>
                </a:cxn>
                <a:cxn ang="0">
                  <a:pos x="372" y="387"/>
                </a:cxn>
                <a:cxn ang="0">
                  <a:pos x="340" y="385"/>
                </a:cxn>
                <a:cxn ang="0">
                  <a:pos x="302" y="446"/>
                </a:cxn>
                <a:cxn ang="0">
                  <a:pos x="242" y="430"/>
                </a:cxn>
                <a:cxn ang="0">
                  <a:pos x="247" y="361"/>
                </a:cxn>
                <a:cxn ang="0">
                  <a:pos x="184" y="323"/>
                </a:cxn>
                <a:cxn ang="0">
                  <a:pos x="129" y="363"/>
                </a:cxn>
                <a:cxn ang="0">
                  <a:pos x="106" y="342"/>
                </a:cxn>
                <a:cxn ang="0">
                  <a:pos x="82" y="316"/>
                </a:cxn>
                <a:cxn ang="0">
                  <a:pos x="118" y="254"/>
                </a:cxn>
                <a:cxn ang="0">
                  <a:pos x="86" y="199"/>
                </a:cxn>
                <a:cxn ang="0">
                  <a:pos x="15" y="199"/>
                </a:cxn>
                <a:cxn ang="0">
                  <a:pos x="0" y="141"/>
                </a:cxn>
                <a:cxn ang="0">
                  <a:pos x="62" y="104"/>
                </a:cxn>
                <a:cxn ang="0">
                  <a:pos x="61" y="84"/>
                </a:cxn>
                <a:cxn ang="0">
                  <a:pos x="61" y="76"/>
                </a:cxn>
                <a:cxn ang="0">
                  <a:pos x="118" y="76"/>
                </a:cxn>
                <a:cxn ang="0">
                  <a:pos x="109" y="69"/>
                </a:cxn>
                <a:cxn ang="0">
                  <a:pos x="97" y="41"/>
                </a:cxn>
                <a:cxn ang="0">
                  <a:pos x="109" y="12"/>
                </a:cxn>
                <a:cxn ang="0">
                  <a:pos x="138" y="0"/>
                </a:cxn>
                <a:cxn ang="0">
                  <a:pos x="167" y="12"/>
                </a:cxn>
                <a:cxn ang="0">
                  <a:pos x="179" y="41"/>
                </a:cxn>
                <a:cxn ang="0">
                  <a:pos x="167" y="69"/>
                </a:cxn>
                <a:cxn ang="0">
                  <a:pos x="158" y="76"/>
                </a:cxn>
                <a:cxn ang="0">
                  <a:pos x="214" y="76"/>
                </a:cxn>
                <a:cxn ang="0">
                  <a:pos x="260" y="186"/>
                </a:cxn>
                <a:cxn ang="0">
                  <a:pos x="372" y="232"/>
                </a:cxn>
                <a:cxn ang="0">
                  <a:pos x="372" y="232"/>
                </a:cxn>
              </a:cxnLst>
              <a:rect l="0" t="0" r="r" b="b"/>
              <a:pathLst>
                <a:path w="372" h="446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rgbClr val="92D050"/>
            </a:solidFill>
            <a:ln w="19050">
              <a:solidFill>
                <a:schemeClr val="bg1">
                  <a:lumMod val="9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7816958" y="2139771"/>
              <a:ext cx="994498" cy="530690"/>
            </a:xfrm>
            <a:prstGeom prst="line">
              <a:avLst/>
            </a:prstGeom>
            <a:ln w="12700" cmpd="sng">
              <a:solidFill>
                <a:schemeClr val="accent2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3399244" y="4740688"/>
              <a:ext cx="1008768" cy="610201"/>
            </a:xfrm>
            <a:prstGeom prst="line">
              <a:avLst/>
            </a:prstGeom>
            <a:ln w="12700" cmpd="sng">
              <a:solidFill>
                <a:schemeClr val="accent3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 flipV="1">
              <a:off x="3266698" y="2214249"/>
              <a:ext cx="1063702" cy="48848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ïsļíḋe"/>
            <p:cNvSpPr/>
            <p:nvPr/>
          </p:nvSpPr>
          <p:spPr bwMode="black">
            <a:xfrm>
              <a:off x="5306003" y="3284548"/>
              <a:ext cx="1660842" cy="822960"/>
            </a:xfrm>
            <a:prstGeom prst="rect">
              <a:avLst/>
            </a:prstGeom>
            <a:effectLst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zh-CN" altLang="en-US" sz="2800" b="1" spc="-20" dirty="0"/>
                <a:t>消息业务</a:t>
              </a:r>
              <a:endParaRPr lang="zh-CN" altLang="en-US" sz="2800" b="1" spc="-20" dirty="0"/>
            </a:p>
          </p:txBody>
        </p:sp>
        <p:sp>
          <p:nvSpPr>
            <p:cNvPr id="12" name="íṥlîḋê"/>
            <p:cNvSpPr txBox="1"/>
            <p:nvPr/>
          </p:nvSpPr>
          <p:spPr>
            <a:xfrm>
              <a:off x="669925" y="2016613"/>
              <a:ext cx="2450742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1400" b="1" dirty="0"/>
                <a:t>业务发展迅猛</a:t>
              </a:r>
              <a:endParaRPr lang="zh-CN" altLang="en-US" sz="1400" b="1" dirty="0"/>
            </a:p>
          </p:txBody>
        </p:sp>
        <p:sp>
          <p:nvSpPr>
            <p:cNvPr id="16" name="iś1íďê"/>
            <p:cNvSpPr txBox="1"/>
            <p:nvPr/>
          </p:nvSpPr>
          <p:spPr>
            <a:xfrm>
              <a:off x="8944484" y="1892541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400" b="1" dirty="0"/>
                <a:t>微服务化</a:t>
              </a:r>
              <a:endParaRPr lang="zh-CN" altLang="en-US" sz="1400" b="1" dirty="0"/>
            </a:p>
          </p:txBody>
        </p:sp>
        <p:sp>
          <p:nvSpPr>
            <p:cNvPr id="18" name="îş1iḓè"/>
            <p:cNvSpPr txBox="1"/>
            <p:nvPr/>
          </p:nvSpPr>
          <p:spPr>
            <a:xfrm>
              <a:off x="1952846" y="5207012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400" b="1" dirty="0"/>
                <a:t>数据库</a:t>
              </a:r>
              <a:r>
                <a:rPr lang="zh-CN" altLang="en-US" sz="1400" b="1" dirty="0" smtClean="0"/>
                <a:t>分库</a:t>
              </a:r>
              <a:r>
                <a:rPr lang="zh-CN" altLang="en-US" sz="1400" b="1" dirty="0"/>
                <a:t>拆分</a:t>
              </a:r>
              <a:endParaRPr lang="zh-CN" altLang="en-US" sz="1400" b="1" dirty="0"/>
            </a:p>
          </p:txBody>
        </p:sp>
      </p:grpSp>
      <p:sp>
        <p:nvSpPr>
          <p:cNvPr id="20" name="ïsļíḋe"/>
          <p:cNvSpPr/>
          <p:nvPr/>
        </p:nvSpPr>
        <p:spPr bwMode="black">
          <a:xfrm>
            <a:off x="5218747" y="5904989"/>
            <a:ext cx="1828800" cy="822960"/>
          </a:xfrm>
          <a:prstGeom prst="rect">
            <a:avLst/>
          </a:prstGeom>
          <a:effectLst/>
        </p:spPr>
        <p:txBody>
          <a:bodyPr wrap="none" anchor="ctr" anchorCtr="0">
            <a:normAutofit/>
          </a:bodyPr>
          <a:lstStyle/>
          <a:p>
            <a:pPr algn="ctr"/>
            <a:r>
              <a:rPr lang="zh-CN" altLang="en-US" sz="3600" b="1" spc="-20" dirty="0"/>
              <a:t>外患</a:t>
            </a:r>
            <a:endParaRPr lang="zh-CN" altLang="en-US" sz="3600" b="1" spc="-20" dirty="0"/>
          </a:p>
        </p:txBody>
      </p:sp>
      <p:sp>
        <p:nvSpPr>
          <p:cNvPr id="23" name="íšľïďe"/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işļíḋê"/>
          <p:cNvSpPr txBox="1"/>
          <p:nvPr/>
        </p:nvSpPr>
        <p:spPr bwMode="auto">
          <a:xfrm>
            <a:off x="1232029" y="379237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面临的挑战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34396628663&amp;di=c2be49284d436858454f77388f7080e1&amp;imgtype=0&amp;src=http%3A%2F%2Fwww.bug315.com%2Fbug315docs%2F2017%2F02%2F14%2F8501c01512064e27a0513821dceeb8f4.png%3Fd%3D148704864946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5" y="2451616"/>
            <a:ext cx="21664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34396666321&amp;di=6ac7baed7bcc88665bbf47c43b8024b6&amp;imgtype=0&amp;src=http%3A%2F%2Fdn-sdkcnssl.qbox.me%2Farticle%2FsRH-Q2wMXxDVzXvntE8M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12"/>
          <a:stretch>
            <a:fillRect/>
          </a:stretch>
        </p:blipFill>
        <p:spPr bwMode="auto">
          <a:xfrm>
            <a:off x="2491577" y="2451616"/>
            <a:ext cx="33499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6205885" y="919956"/>
            <a:ext cx="0" cy="5018087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íśľîḓé"/>
          <p:cNvGrpSpPr/>
          <p:nvPr/>
        </p:nvGrpSpPr>
        <p:grpSpPr>
          <a:xfrm>
            <a:off x="6570219" y="1911590"/>
            <a:ext cx="3936865" cy="540026"/>
            <a:chOff x="7583622" y="1815858"/>
            <a:chExt cx="3936865" cy="540026"/>
          </a:xfrm>
        </p:grpSpPr>
        <p:sp>
          <p:nvSpPr>
            <p:cNvPr id="10" name="ísļîḍe"/>
            <p:cNvSpPr txBox="1"/>
            <p:nvPr/>
          </p:nvSpPr>
          <p:spPr>
            <a:xfrm>
              <a:off x="7583622" y="1816212"/>
              <a:ext cx="489374" cy="472381"/>
            </a:xfrm>
            <a:custGeom>
              <a:avLst/>
              <a:gdLst>
                <a:gd name="connsiteX0" fmla="*/ 147225 w 603618"/>
                <a:gd name="connsiteY0" fmla="*/ 418175 h 582659"/>
                <a:gd name="connsiteX1" fmla="*/ 129666 w 603618"/>
                <a:gd name="connsiteY1" fmla="*/ 424618 h 582659"/>
                <a:gd name="connsiteX2" fmla="*/ 159231 w 603618"/>
                <a:gd name="connsiteY2" fmla="*/ 444246 h 582659"/>
                <a:gd name="connsiteX3" fmla="*/ 147225 w 603618"/>
                <a:gd name="connsiteY3" fmla="*/ 418175 h 582659"/>
                <a:gd name="connsiteX4" fmla="*/ 235619 w 603618"/>
                <a:gd name="connsiteY4" fmla="*/ 400345 h 582659"/>
                <a:gd name="connsiteX5" fmla="*/ 196149 w 603618"/>
                <a:gd name="connsiteY5" fmla="*/ 405440 h 582659"/>
                <a:gd name="connsiteX6" fmla="*/ 235619 w 603618"/>
                <a:gd name="connsiteY6" fmla="*/ 461476 h 582659"/>
                <a:gd name="connsiteX7" fmla="*/ 453241 w 603618"/>
                <a:gd name="connsiteY7" fmla="*/ 335186 h 582659"/>
                <a:gd name="connsiteX8" fmla="*/ 453241 w 603618"/>
                <a:gd name="connsiteY8" fmla="*/ 501720 h 582659"/>
                <a:gd name="connsiteX9" fmla="*/ 410469 w 603618"/>
                <a:gd name="connsiteY9" fmla="*/ 458889 h 582659"/>
                <a:gd name="connsiteX10" fmla="*/ 379853 w 603618"/>
                <a:gd name="connsiteY10" fmla="*/ 363192 h 582659"/>
                <a:gd name="connsiteX11" fmla="*/ 453242 w 603618"/>
                <a:gd name="connsiteY11" fmla="*/ 304902 h 582659"/>
                <a:gd name="connsiteX12" fmla="*/ 444688 w 603618"/>
                <a:gd name="connsiteY12" fmla="*/ 306400 h 582659"/>
                <a:gd name="connsiteX13" fmla="*/ 364853 w 603618"/>
                <a:gd name="connsiteY13" fmla="*/ 336813 h 582659"/>
                <a:gd name="connsiteX14" fmla="*/ 349547 w 603618"/>
                <a:gd name="connsiteY14" fmla="*/ 361682 h 582659"/>
                <a:gd name="connsiteX15" fmla="*/ 453242 w 603618"/>
                <a:gd name="connsiteY15" fmla="*/ 531722 h 582659"/>
                <a:gd name="connsiteX16" fmla="*/ 556936 w 603618"/>
                <a:gd name="connsiteY16" fmla="*/ 361682 h 582659"/>
                <a:gd name="connsiteX17" fmla="*/ 541630 w 603618"/>
                <a:gd name="connsiteY17" fmla="*/ 336813 h 582659"/>
                <a:gd name="connsiteX18" fmla="*/ 461795 w 603618"/>
                <a:gd name="connsiteY18" fmla="*/ 306400 h 582659"/>
                <a:gd name="connsiteX19" fmla="*/ 453242 w 603618"/>
                <a:gd name="connsiteY19" fmla="*/ 304902 h 582659"/>
                <a:gd name="connsiteX20" fmla="*/ 170186 w 603618"/>
                <a:gd name="connsiteY20" fmla="*/ 285126 h 582659"/>
                <a:gd name="connsiteX21" fmla="*/ 180542 w 603618"/>
                <a:gd name="connsiteY21" fmla="*/ 357794 h 582659"/>
                <a:gd name="connsiteX22" fmla="*/ 235619 w 603618"/>
                <a:gd name="connsiteY22" fmla="*/ 350452 h 582659"/>
                <a:gd name="connsiteX23" fmla="*/ 235619 w 603618"/>
                <a:gd name="connsiteY23" fmla="*/ 285126 h 582659"/>
                <a:gd name="connsiteX24" fmla="*/ 51476 w 603618"/>
                <a:gd name="connsiteY24" fmla="*/ 285126 h 582659"/>
                <a:gd name="connsiteX25" fmla="*/ 92297 w 603618"/>
                <a:gd name="connsiteY25" fmla="*/ 386261 h 582659"/>
                <a:gd name="connsiteX26" fmla="*/ 132217 w 603618"/>
                <a:gd name="connsiteY26" fmla="*/ 370679 h 582659"/>
                <a:gd name="connsiteX27" fmla="*/ 120211 w 603618"/>
                <a:gd name="connsiteY27" fmla="*/ 285126 h 582659"/>
                <a:gd name="connsiteX28" fmla="*/ 453242 w 603618"/>
                <a:gd name="connsiteY28" fmla="*/ 253965 h 582659"/>
                <a:gd name="connsiteX29" fmla="*/ 465697 w 603618"/>
                <a:gd name="connsiteY29" fmla="*/ 256362 h 582659"/>
                <a:gd name="connsiteX30" fmla="*/ 581247 w 603618"/>
                <a:gd name="connsiteY30" fmla="*/ 300407 h 582659"/>
                <a:gd name="connsiteX31" fmla="*/ 603456 w 603618"/>
                <a:gd name="connsiteY31" fmla="*/ 336363 h 582659"/>
                <a:gd name="connsiteX32" fmla="*/ 453242 w 603618"/>
                <a:gd name="connsiteY32" fmla="*/ 582659 h 582659"/>
                <a:gd name="connsiteX33" fmla="*/ 303027 w 603618"/>
                <a:gd name="connsiteY33" fmla="*/ 336363 h 582659"/>
                <a:gd name="connsiteX34" fmla="*/ 325236 w 603618"/>
                <a:gd name="connsiteY34" fmla="*/ 300407 h 582659"/>
                <a:gd name="connsiteX35" fmla="*/ 440786 w 603618"/>
                <a:gd name="connsiteY35" fmla="*/ 256362 h 582659"/>
                <a:gd name="connsiteX36" fmla="*/ 453242 w 603618"/>
                <a:gd name="connsiteY36" fmla="*/ 253965 h 582659"/>
                <a:gd name="connsiteX37" fmla="*/ 338422 w 603618"/>
                <a:gd name="connsiteY37" fmla="*/ 162865 h 582659"/>
                <a:gd name="connsiteX38" fmla="*/ 285595 w 603618"/>
                <a:gd name="connsiteY38" fmla="*/ 169607 h 582659"/>
                <a:gd name="connsiteX39" fmla="*/ 285595 w 603618"/>
                <a:gd name="connsiteY39" fmla="*/ 235083 h 582659"/>
                <a:gd name="connsiteX40" fmla="*/ 348627 w 603618"/>
                <a:gd name="connsiteY40" fmla="*/ 235083 h 582659"/>
                <a:gd name="connsiteX41" fmla="*/ 338422 w 603618"/>
                <a:gd name="connsiteY41" fmla="*/ 162865 h 582659"/>
                <a:gd name="connsiteX42" fmla="*/ 180542 w 603618"/>
                <a:gd name="connsiteY42" fmla="*/ 162415 h 582659"/>
                <a:gd name="connsiteX43" fmla="*/ 170186 w 603618"/>
                <a:gd name="connsiteY43" fmla="*/ 235083 h 582659"/>
                <a:gd name="connsiteX44" fmla="*/ 235619 w 603618"/>
                <a:gd name="connsiteY44" fmla="*/ 235083 h 582659"/>
                <a:gd name="connsiteX45" fmla="*/ 235619 w 603618"/>
                <a:gd name="connsiteY45" fmla="*/ 169607 h 582659"/>
                <a:gd name="connsiteX46" fmla="*/ 180542 w 603618"/>
                <a:gd name="connsiteY46" fmla="*/ 162415 h 582659"/>
                <a:gd name="connsiteX47" fmla="*/ 92297 w 603618"/>
                <a:gd name="connsiteY47" fmla="*/ 133948 h 582659"/>
                <a:gd name="connsiteX48" fmla="*/ 51476 w 603618"/>
                <a:gd name="connsiteY48" fmla="*/ 235083 h 582659"/>
                <a:gd name="connsiteX49" fmla="*/ 120211 w 603618"/>
                <a:gd name="connsiteY49" fmla="*/ 235083 h 582659"/>
                <a:gd name="connsiteX50" fmla="*/ 132217 w 603618"/>
                <a:gd name="connsiteY50" fmla="*/ 149530 h 582659"/>
                <a:gd name="connsiteX51" fmla="*/ 92297 w 603618"/>
                <a:gd name="connsiteY51" fmla="*/ 133948 h 582659"/>
                <a:gd name="connsiteX52" fmla="*/ 159231 w 603618"/>
                <a:gd name="connsiteY52" fmla="*/ 75814 h 582659"/>
                <a:gd name="connsiteX53" fmla="*/ 129666 w 603618"/>
                <a:gd name="connsiteY53" fmla="*/ 95591 h 582659"/>
                <a:gd name="connsiteX54" fmla="*/ 147225 w 603618"/>
                <a:gd name="connsiteY54" fmla="*/ 102034 h 582659"/>
                <a:gd name="connsiteX55" fmla="*/ 159231 w 603618"/>
                <a:gd name="connsiteY55" fmla="*/ 75814 h 582659"/>
                <a:gd name="connsiteX56" fmla="*/ 358682 w 603618"/>
                <a:gd name="connsiteY56" fmla="*/ 74165 h 582659"/>
                <a:gd name="connsiteX57" fmla="*/ 371888 w 603618"/>
                <a:gd name="connsiteY57" fmla="*/ 102783 h 582659"/>
                <a:gd name="connsiteX58" fmla="*/ 391548 w 603618"/>
                <a:gd name="connsiteY58" fmla="*/ 95591 h 582659"/>
                <a:gd name="connsiteX59" fmla="*/ 358682 w 603618"/>
                <a:gd name="connsiteY59" fmla="*/ 74165 h 582659"/>
                <a:gd name="connsiteX60" fmla="*/ 285595 w 603618"/>
                <a:gd name="connsiteY60" fmla="*/ 60381 h 582659"/>
                <a:gd name="connsiteX61" fmla="*/ 285595 w 603618"/>
                <a:gd name="connsiteY61" fmla="*/ 119864 h 582659"/>
                <a:gd name="connsiteX62" fmla="*/ 322964 w 603618"/>
                <a:gd name="connsiteY62" fmla="*/ 115219 h 582659"/>
                <a:gd name="connsiteX63" fmla="*/ 285595 w 603618"/>
                <a:gd name="connsiteY63" fmla="*/ 60381 h 582659"/>
                <a:gd name="connsiteX64" fmla="*/ 235619 w 603618"/>
                <a:gd name="connsiteY64" fmla="*/ 58583 h 582659"/>
                <a:gd name="connsiteX65" fmla="*/ 196149 w 603618"/>
                <a:gd name="connsiteY65" fmla="*/ 114769 h 582659"/>
                <a:gd name="connsiteX66" fmla="*/ 235619 w 603618"/>
                <a:gd name="connsiteY66" fmla="*/ 119864 h 582659"/>
                <a:gd name="connsiteX67" fmla="*/ 259482 w 603618"/>
                <a:gd name="connsiteY67" fmla="*/ 0 h 582659"/>
                <a:gd name="connsiteX68" fmla="*/ 260532 w 603618"/>
                <a:gd name="connsiteY68" fmla="*/ 0 h 582659"/>
                <a:gd name="connsiteX69" fmla="*/ 520914 w 603618"/>
                <a:gd name="connsiteY69" fmla="*/ 247369 h 582659"/>
                <a:gd name="connsiteX70" fmla="*/ 475741 w 603618"/>
                <a:gd name="connsiteY70" fmla="*/ 230138 h 582659"/>
                <a:gd name="connsiteX71" fmla="*/ 468688 w 603618"/>
                <a:gd name="connsiteY71" fmla="*/ 228041 h 582659"/>
                <a:gd name="connsiteX72" fmla="*/ 428917 w 603618"/>
                <a:gd name="connsiteY72" fmla="*/ 133948 h 582659"/>
                <a:gd name="connsiteX73" fmla="*/ 386746 w 603618"/>
                <a:gd name="connsiteY73" fmla="*/ 150279 h 582659"/>
                <a:gd name="connsiteX74" fmla="*/ 398752 w 603618"/>
                <a:gd name="connsiteY74" fmla="*/ 235083 h 582659"/>
                <a:gd name="connsiteX75" fmla="*/ 417812 w 603618"/>
                <a:gd name="connsiteY75" fmla="*/ 235083 h 582659"/>
                <a:gd name="connsiteX76" fmla="*/ 315310 w 603618"/>
                <a:gd name="connsiteY76" fmla="*/ 274188 h 582659"/>
                <a:gd name="connsiteX77" fmla="*/ 297001 w 603618"/>
                <a:gd name="connsiteY77" fmla="*/ 285126 h 582659"/>
                <a:gd name="connsiteX78" fmla="*/ 285595 w 603618"/>
                <a:gd name="connsiteY78" fmla="*/ 285126 h 582659"/>
                <a:gd name="connsiteX79" fmla="*/ 285595 w 603618"/>
                <a:gd name="connsiteY79" fmla="*/ 297861 h 582659"/>
                <a:gd name="connsiteX80" fmla="*/ 275089 w 603618"/>
                <a:gd name="connsiteY80" fmla="*/ 339065 h 582659"/>
                <a:gd name="connsiteX81" fmla="*/ 285895 w 603618"/>
                <a:gd name="connsiteY81" fmla="*/ 400345 h 582659"/>
                <a:gd name="connsiteX82" fmla="*/ 285595 w 603618"/>
                <a:gd name="connsiteY82" fmla="*/ 400345 h 582659"/>
                <a:gd name="connsiteX83" fmla="*/ 285595 w 603618"/>
                <a:gd name="connsiteY83" fmla="*/ 459828 h 582659"/>
                <a:gd name="connsiteX84" fmla="*/ 299552 w 603618"/>
                <a:gd name="connsiteY84" fmla="*/ 445594 h 582659"/>
                <a:gd name="connsiteX85" fmla="*/ 328516 w 603618"/>
                <a:gd name="connsiteY85" fmla="*/ 511219 h 582659"/>
                <a:gd name="connsiteX86" fmla="*/ 259482 w 603618"/>
                <a:gd name="connsiteY86" fmla="*/ 520209 h 582659"/>
                <a:gd name="connsiteX87" fmla="*/ 0 w 603618"/>
                <a:gd name="connsiteY87" fmla="*/ 260104 h 582659"/>
                <a:gd name="connsiteX88" fmla="*/ 259482 w 603618"/>
                <a:gd name="connsiteY88" fmla="*/ 0 h 58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3618" h="582659">
                  <a:moveTo>
                    <a:pt x="147225" y="418175"/>
                  </a:moveTo>
                  <a:cubicBezTo>
                    <a:pt x="141372" y="420123"/>
                    <a:pt x="135519" y="422221"/>
                    <a:pt x="129666" y="424618"/>
                  </a:cubicBezTo>
                  <a:cubicBezTo>
                    <a:pt x="138970" y="431959"/>
                    <a:pt x="148875" y="438552"/>
                    <a:pt x="159231" y="444246"/>
                  </a:cubicBezTo>
                  <a:cubicBezTo>
                    <a:pt x="155179" y="436604"/>
                    <a:pt x="151277" y="428364"/>
                    <a:pt x="147225" y="418175"/>
                  </a:cubicBezTo>
                  <a:close/>
                  <a:moveTo>
                    <a:pt x="235619" y="400345"/>
                  </a:moveTo>
                  <a:cubicBezTo>
                    <a:pt x="222413" y="401244"/>
                    <a:pt x="209206" y="402893"/>
                    <a:pt x="196149" y="405440"/>
                  </a:cubicBezTo>
                  <a:cubicBezTo>
                    <a:pt x="204704" y="425367"/>
                    <a:pt x="217910" y="448740"/>
                    <a:pt x="235619" y="461476"/>
                  </a:cubicBezTo>
                  <a:close/>
                  <a:moveTo>
                    <a:pt x="453241" y="335186"/>
                  </a:moveTo>
                  <a:lnTo>
                    <a:pt x="453241" y="501720"/>
                  </a:lnTo>
                  <a:cubicBezTo>
                    <a:pt x="444386" y="501720"/>
                    <a:pt x="427728" y="490488"/>
                    <a:pt x="410469" y="458889"/>
                  </a:cubicBezTo>
                  <a:cubicBezTo>
                    <a:pt x="395161" y="431033"/>
                    <a:pt x="383605" y="394791"/>
                    <a:pt x="379853" y="363192"/>
                  </a:cubicBezTo>
                  <a:close/>
                  <a:moveTo>
                    <a:pt x="453242" y="304902"/>
                  </a:moveTo>
                  <a:cubicBezTo>
                    <a:pt x="450390" y="304902"/>
                    <a:pt x="447389" y="305351"/>
                    <a:pt x="444688" y="306400"/>
                  </a:cubicBezTo>
                  <a:lnTo>
                    <a:pt x="364853" y="336813"/>
                  </a:lnTo>
                  <a:cubicBezTo>
                    <a:pt x="354799" y="340708"/>
                    <a:pt x="348496" y="350896"/>
                    <a:pt x="349547" y="361682"/>
                  </a:cubicBezTo>
                  <a:cubicBezTo>
                    <a:pt x="356450" y="432395"/>
                    <a:pt x="400119" y="531722"/>
                    <a:pt x="453242" y="531722"/>
                  </a:cubicBezTo>
                  <a:cubicBezTo>
                    <a:pt x="506364" y="531722"/>
                    <a:pt x="550033" y="432395"/>
                    <a:pt x="556936" y="361682"/>
                  </a:cubicBezTo>
                  <a:cubicBezTo>
                    <a:pt x="558137" y="350896"/>
                    <a:pt x="551834" y="340708"/>
                    <a:pt x="541630" y="336813"/>
                  </a:cubicBezTo>
                  <a:lnTo>
                    <a:pt x="461795" y="306400"/>
                  </a:lnTo>
                  <a:cubicBezTo>
                    <a:pt x="459094" y="305351"/>
                    <a:pt x="456093" y="304902"/>
                    <a:pt x="453242" y="304902"/>
                  </a:cubicBezTo>
                  <a:close/>
                  <a:moveTo>
                    <a:pt x="170186" y="285126"/>
                  </a:moveTo>
                  <a:cubicBezTo>
                    <a:pt x="171687" y="310597"/>
                    <a:pt x="175139" y="335169"/>
                    <a:pt x="180542" y="357794"/>
                  </a:cubicBezTo>
                  <a:cubicBezTo>
                    <a:pt x="198701" y="354048"/>
                    <a:pt x="217160" y="351651"/>
                    <a:pt x="235619" y="350452"/>
                  </a:cubicBezTo>
                  <a:lnTo>
                    <a:pt x="235619" y="285126"/>
                  </a:lnTo>
                  <a:close/>
                  <a:moveTo>
                    <a:pt x="51476" y="285126"/>
                  </a:moveTo>
                  <a:cubicBezTo>
                    <a:pt x="55978" y="322733"/>
                    <a:pt x="70536" y="357344"/>
                    <a:pt x="92297" y="386261"/>
                  </a:cubicBezTo>
                  <a:cubicBezTo>
                    <a:pt x="105353" y="380268"/>
                    <a:pt x="118560" y="375174"/>
                    <a:pt x="132217" y="370679"/>
                  </a:cubicBezTo>
                  <a:cubicBezTo>
                    <a:pt x="125764" y="343860"/>
                    <a:pt x="121562" y="314942"/>
                    <a:pt x="120211" y="285126"/>
                  </a:cubicBezTo>
                  <a:close/>
                  <a:moveTo>
                    <a:pt x="453242" y="253965"/>
                  </a:moveTo>
                  <a:cubicBezTo>
                    <a:pt x="457443" y="253965"/>
                    <a:pt x="461645" y="254714"/>
                    <a:pt x="465697" y="256362"/>
                  </a:cubicBezTo>
                  <a:lnTo>
                    <a:pt x="581247" y="300407"/>
                  </a:lnTo>
                  <a:cubicBezTo>
                    <a:pt x="595953" y="305951"/>
                    <a:pt x="604957" y="320782"/>
                    <a:pt x="603456" y="336363"/>
                  </a:cubicBezTo>
                  <a:cubicBezTo>
                    <a:pt x="593402" y="438687"/>
                    <a:pt x="530075" y="582659"/>
                    <a:pt x="453242" y="582659"/>
                  </a:cubicBezTo>
                  <a:cubicBezTo>
                    <a:pt x="376408" y="582659"/>
                    <a:pt x="313081" y="438687"/>
                    <a:pt x="303027" y="336363"/>
                  </a:cubicBezTo>
                  <a:cubicBezTo>
                    <a:pt x="301526" y="320782"/>
                    <a:pt x="310530" y="305951"/>
                    <a:pt x="325236" y="300407"/>
                  </a:cubicBezTo>
                  <a:lnTo>
                    <a:pt x="440786" y="256362"/>
                  </a:lnTo>
                  <a:cubicBezTo>
                    <a:pt x="444838" y="254714"/>
                    <a:pt x="449040" y="253965"/>
                    <a:pt x="453242" y="253965"/>
                  </a:cubicBezTo>
                  <a:close/>
                  <a:moveTo>
                    <a:pt x="338422" y="162865"/>
                  </a:moveTo>
                  <a:cubicBezTo>
                    <a:pt x="321013" y="166311"/>
                    <a:pt x="303304" y="168558"/>
                    <a:pt x="285595" y="169607"/>
                  </a:cubicBezTo>
                  <a:lnTo>
                    <a:pt x="285595" y="235083"/>
                  </a:lnTo>
                  <a:lnTo>
                    <a:pt x="348627" y="235083"/>
                  </a:lnTo>
                  <a:cubicBezTo>
                    <a:pt x="347276" y="209761"/>
                    <a:pt x="343824" y="185339"/>
                    <a:pt x="338422" y="162865"/>
                  </a:cubicBezTo>
                  <a:close/>
                  <a:moveTo>
                    <a:pt x="180542" y="162415"/>
                  </a:moveTo>
                  <a:cubicBezTo>
                    <a:pt x="175139" y="185040"/>
                    <a:pt x="171687" y="209612"/>
                    <a:pt x="170186" y="235083"/>
                  </a:cubicBezTo>
                  <a:lnTo>
                    <a:pt x="235619" y="235083"/>
                  </a:lnTo>
                  <a:lnTo>
                    <a:pt x="235619" y="169607"/>
                  </a:lnTo>
                  <a:cubicBezTo>
                    <a:pt x="217160" y="168558"/>
                    <a:pt x="198701" y="166161"/>
                    <a:pt x="180542" y="162415"/>
                  </a:cubicBezTo>
                  <a:close/>
                  <a:moveTo>
                    <a:pt x="92297" y="133948"/>
                  </a:moveTo>
                  <a:cubicBezTo>
                    <a:pt x="70536" y="162865"/>
                    <a:pt x="55978" y="197475"/>
                    <a:pt x="51476" y="235083"/>
                  </a:cubicBezTo>
                  <a:lnTo>
                    <a:pt x="120211" y="235083"/>
                  </a:lnTo>
                  <a:cubicBezTo>
                    <a:pt x="121562" y="205117"/>
                    <a:pt x="125764" y="176349"/>
                    <a:pt x="132217" y="149530"/>
                  </a:cubicBezTo>
                  <a:cubicBezTo>
                    <a:pt x="118560" y="145035"/>
                    <a:pt x="105353" y="139791"/>
                    <a:pt x="92297" y="133948"/>
                  </a:cubicBezTo>
                  <a:close/>
                  <a:moveTo>
                    <a:pt x="159231" y="75814"/>
                  </a:moveTo>
                  <a:cubicBezTo>
                    <a:pt x="148875" y="81657"/>
                    <a:pt x="138970" y="88249"/>
                    <a:pt x="129666" y="95591"/>
                  </a:cubicBezTo>
                  <a:cubicBezTo>
                    <a:pt x="135519" y="97839"/>
                    <a:pt x="141372" y="100086"/>
                    <a:pt x="147225" y="102034"/>
                  </a:cubicBezTo>
                  <a:cubicBezTo>
                    <a:pt x="151277" y="91845"/>
                    <a:pt x="155179" y="83605"/>
                    <a:pt x="159231" y="75814"/>
                  </a:cubicBezTo>
                  <a:close/>
                  <a:moveTo>
                    <a:pt x="358682" y="74165"/>
                  </a:moveTo>
                  <a:cubicBezTo>
                    <a:pt x="363184" y="82556"/>
                    <a:pt x="367386" y="91546"/>
                    <a:pt x="371888" y="102783"/>
                  </a:cubicBezTo>
                  <a:cubicBezTo>
                    <a:pt x="378492" y="100536"/>
                    <a:pt x="385095" y="98138"/>
                    <a:pt x="391548" y="95591"/>
                  </a:cubicBezTo>
                  <a:cubicBezTo>
                    <a:pt x="381343" y="87500"/>
                    <a:pt x="370238" y="80309"/>
                    <a:pt x="358682" y="74165"/>
                  </a:cubicBezTo>
                  <a:close/>
                  <a:moveTo>
                    <a:pt x="285595" y="60381"/>
                  </a:moveTo>
                  <a:lnTo>
                    <a:pt x="285595" y="119864"/>
                  </a:lnTo>
                  <a:cubicBezTo>
                    <a:pt x="298051" y="118965"/>
                    <a:pt x="310507" y="117466"/>
                    <a:pt x="322964" y="115219"/>
                  </a:cubicBezTo>
                  <a:cubicBezTo>
                    <a:pt x="314559" y="95741"/>
                    <a:pt x="302253" y="73566"/>
                    <a:pt x="285595" y="60381"/>
                  </a:cubicBezTo>
                  <a:close/>
                  <a:moveTo>
                    <a:pt x="235619" y="58583"/>
                  </a:moveTo>
                  <a:cubicBezTo>
                    <a:pt x="217910" y="71469"/>
                    <a:pt x="204704" y="94692"/>
                    <a:pt x="196149" y="114769"/>
                  </a:cubicBezTo>
                  <a:cubicBezTo>
                    <a:pt x="209206" y="117167"/>
                    <a:pt x="222413" y="118965"/>
                    <a:pt x="235619" y="119864"/>
                  </a:cubicBezTo>
                  <a:close/>
                  <a:moveTo>
                    <a:pt x="259482" y="0"/>
                  </a:moveTo>
                  <a:lnTo>
                    <a:pt x="260532" y="0"/>
                  </a:lnTo>
                  <a:cubicBezTo>
                    <a:pt x="399953" y="0"/>
                    <a:pt x="514161" y="109825"/>
                    <a:pt x="520914" y="247369"/>
                  </a:cubicBezTo>
                  <a:lnTo>
                    <a:pt x="475741" y="230138"/>
                  </a:lnTo>
                  <a:cubicBezTo>
                    <a:pt x="473340" y="229239"/>
                    <a:pt x="471089" y="228640"/>
                    <a:pt x="468688" y="228041"/>
                  </a:cubicBezTo>
                  <a:cubicBezTo>
                    <a:pt x="463285" y="193130"/>
                    <a:pt x="449328" y="160917"/>
                    <a:pt x="428917" y="133948"/>
                  </a:cubicBezTo>
                  <a:cubicBezTo>
                    <a:pt x="415260" y="140240"/>
                    <a:pt x="401153" y="145634"/>
                    <a:pt x="386746" y="150279"/>
                  </a:cubicBezTo>
                  <a:cubicBezTo>
                    <a:pt x="393199" y="176799"/>
                    <a:pt x="397251" y="205416"/>
                    <a:pt x="398752" y="235083"/>
                  </a:cubicBezTo>
                  <a:lnTo>
                    <a:pt x="417812" y="235083"/>
                  </a:lnTo>
                  <a:lnTo>
                    <a:pt x="315310" y="274188"/>
                  </a:lnTo>
                  <a:cubicBezTo>
                    <a:pt x="308556" y="276885"/>
                    <a:pt x="302403" y="280481"/>
                    <a:pt x="297001" y="285126"/>
                  </a:cubicBezTo>
                  <a:lnTo>
                    <a:pt x="285595" y="285126"/>
                  </a:lnTo>
                  <a:lnTo>
                    <a:pt x="285595" y="297861"/>
                  </a:lnTo>
                  <a:cubicBezTo>
                    <a:pt x="277641" y="309698"/>
                    <a:pt x="273589" y="324231"/>
                    <a:pt x="275089" y="339065"/>
                  </a:cubicBezTo>
                  <a:cubicBezTo>
                    <a:pt x="277040" y="358992"/>
                    <a:pt x="280792" y="379669"/>
                    <a:pt x="285895" y="400345"/>
                  </a:cubicBezTo>
                  <a:cubicBezTo>
                    <a:pt x="285745" y="400345"/>
                    <a:pt x="285745" y="400345"/>
                    <a:pt x="285595" y="400345"/>
                  </a:cubicBezTo>
                  <a:lnTo>
                    <a:pt x="285595" y="459828"/>
                  </a:lnTo>
                  <a:cubicBezTo>
                    <a:pt x="290397" y="456082"/>
                    <a:pt x="295050" y="451288"/>
                    <a:pt x="299552" y="445594"/>
                  </a:cubicBezTo>
                  <a:cubicBezTo>
                    <a:pt x="307656" y="468818"/>
                    <a:pt x="317411" y="491142"/>
                    <a:pt x="328516" y="511219"/>
                  </a:cubicBezTo>
                  <a:cubicBezTo>
                    <a:pt x="305405" y="517512"/>
                    <a:pt x="282893" y="520209"/>
                    <a:pt x="259482" y="520209"/>
                  </a:cubicBezTo>
                  <a:cubicBezTo>
                    <a:pt x="118260" y="520209"/>
                    <a:pt x="0" y="404541"/>
                    <a:pt x="0" y="260104"/>
                  </a:cubicBezTo>
                  <a:cubicBezTo>
                    <a:pt x="0" y="115519"/>
                    <a:pt x="118560" y="0"/>
                    <a:pt x="25948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IN" sz="4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ïṣḻiďe"/>
            <p:cNvSpPr txBox="1"/>
            <p:nvPr/>
          </p:nvSpPr>
          <p:spPr>
            <a:xfrm>
              <a:off x="8160738" y="1815858"/>
              <a:ext cx="3359747" cy="378316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b="1" dirty="0"/>
                <a:t>CPU</a:t>
              </a:r>
              <a:r>
                <a:rPr lang="zh-CN" altLang="en-US" sz="1600" b="1" dirty="0"/>
                <a:t>和内存暴涨，不稳定</a:t>
              </a:r>
              <a:endParaRPr lang="en-IN" sz="1600" b="1" dirty="0"/>
            </a:p>
          </p:txBody>
        </p:sp>
        <p:sp>
          <p:nvSpPr>
            <p:cNvPr id="12" name="îṩ1îḑé"/>
            <p:cNvSpPr txBox="1"/>
            <p:nvPr/>
          </p:nvSpPr>
          <p:spPr>
            <a:xfrm>
              <a:off x="8160740" y="2093695"/>
              <a:ext cx="3359747" cy="26218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altLang="zh-CN" sz="1000" dirty="0"/>
            </a:p>
          </p:txBody>
        </p:sp>
      </p:grpSp>
      <p:grpSp>
        <p:nvGrpSpPr>
          <p:cNvPr id="13" name="ï$lïḑe"/>
          <p:cNvGrpSpPr/>
          <p:nvPr/>
        </p:nvGrpSpPr>
        <p:grpSpPr>
          <a:xfrm>
            <a:off x="6570219" y="2940142"/>
            <a:ext cx="5228019" cy="539672"/>
            <a:chOff x="7583622" y="1816212"/>
            <a:chExt cx="5228019" cy="539672"/>
          </a:xfrm>
        </p:grpSpPr>
        <p:sp>
          <p:nvSpPr>
            <p:cNvPr id="14" name="işḻïḋê"/>
            <p:cNvSpPr txBox="1"/>
            <p:nvPr/>
          </p:nvSpPr>
          <p:spPr>
            <a:xfrm>
              <a:off x="7583622" y="1816212"/>
              <a:ext cx="489374" cy="472381"/>
            </a:xfrm>
            <a:custGeom>
              <a:avLst/>
              <a:gdLst>
                <a:gd name="connsiteX0" fmla="*/ 147225 w 603618"/>
                <a:gd name="connsiteY0" fmla="*/ 418175 h 582659"/>
                <a:gd name="connsiteX1" fmla="*/ 129666 w 603618"/>
                <a:gd name="connsiteY1" fmla="*/ 424618 h 582659"/>
                <a:gd name="connsiteX2" fmla="*/ 159231 w 603618"/>
                <a:gd name="connsiteY2" fmla="*/ 444246 h 582659"/>
                <a:gd name="connsiteX3" fmla="*/ 147225 w 603618"/>
                <a:gd name="connsiteY3" fmla="*/ 418175 h 582659"/>
                <a:gd name="connsiteX4" fmla="*/ 235619 w 603618"/>
                <a:gd name="connsiteY4" fmla="*/ 400345 h 582659"/>
                <a:gd name="connsiteX5" fmla="*/ 196149 w 603618"/>
                <a:gd name="connsiteY5" fmla="*/ 405440 h 582659"/>
                <a:gd name="connsiteX6" fmla="*/ 235619 w 603618"/>
                <a:gd name="connsiteY6" fmla="*/ 461476 h 582659"/>
                <a:gd name="connsiteX7" fmla="*/ 453241 w 603618"/>
                <a:gd name="connsiteY7" fmla="*/ 335186 h 582659"/>
                <a:gd name="connsiteX8" fmla="*/ 453241 w 603618"/>
                <a:gd name="connsiteY8" fmla="*/ 501720 h 582659"/>
                <a:gd name="connsiteX9" fmla="*/ 410469 w 603618"/>
                <a:gd name="connsiteY9" fmla="*/ 458889 h 582659"/>
                <a:gd name="connsiteX10" fmla="*/ 379853 w 603618"/>
                <a:gd name="connsiteY10" fmla="*/ 363192 h 582659"/>
                <a:gd name="connsiteX11" fmla="*/ 453242 w 603618"/>
                <a:gd name="connsiteY11" fmla="*/ 304902 h 582659"/>
                <a:gd name="connsiteX12" fmla="*/ 444688 w 603618"/>
                <a:gd name="connsiteY12" fmla="*/ 306400 h 582659"/>
                <a:gd name="connsiteX13" fmla="*/ 364853 w 603618"/>
                <a:gd name="connsiteY13" fmla="*/ 336813 h 582659"/>
                <a:gd name="connsiteX14" fmla="*/ 349547 w 603618"/>
                <a:gd name="connsiteY14" fmla="*/ 361682 h 582659"/>
                <a:gd name="connsiteX15" fmla="*/ 453242 w 603618"/>
                <a:gd name="connsiteY15" fmla="*/ 531722 h 582659"/>
                <a:gd name="connsiteX16" fmla="*/ 556936 w 603618"/>
                <a:gd name="connsiteY16" fmla="*/ 361682 h 582659"/>
                <a:gd name="connsiteX17" fmla="*/ 541630 w 603618"/>
                <a:gd name="connsiteY17" fmla="*/ 336813 h 582659"/>
                <a:gd name="connsiteX18" fmla="*/ 461795 w 603618"/>
                <a:gd name="connsiteY18" fmla="*/ 306400 h 582659"/>
                <a:gd name="connsiteX19" fmla="*/ 453242 w 603618"/>
                <a:gd name="connsiteY19" fmla="*/ 304902 h 582659"/>
                <a:gd name="connsiteX20" fmla="*/ 170186 w 603618"/>
                <a:gd name="connsiteY20" fmla="*/ 285126 h 582659"/>
                <a:gd name="connsiteX21" fmla="*/ 180542 w 603618"/>
                <a:gd name="connsiteY21" fmla="*/ 357794 h 582659"/>
                <a:gd name="connsiteX22" fmla="*/ 235619 w 603618"/>
                <a:gd name="connsiteY22" fmla="*/ 350452 h 582659"/>
                <a:gd name="connsiteX23" fmla="*/ 235619 w 603618"/>
                <a:gd name="connsiteY23" fmla="*/ 285126 h 582659"/>
                <a:gd name="connsiteX24" fmla="*/ 51476 w 603618"/>
                <a:gd name="connsiteY24" fmla="*/ 285126 h 582659"/>
                <a:gd name="connsiteX25" fmla="*/ 92297 w 603618"/>
                <a:gd name="connsiteY25" fmla="*/ 386261 h 582659"/>
                <a:gd name="connsiteX26" fmla="*/ 132217 w 603618"/>
                <a:gd name="connsiteY26" fmla="*/ 370679 h 582659"/>
                <a:gd name="connsiteX27" fmla="*/ 120211 w 603618"/>
                <a:gd name="connsiteY27" fmla="*/ 285126 h 582659"/>
                <a:gd name="connsiteX28" fmla="*/ 453242 w 603618"/>
                <a:gd name="connsiteY28" fmla="*/ 253965 h 582659"/>
                <a:gd name="connsiteX29" fmla="*/ 465697 w 603618"/>
                <a:gd name="connsiteY29" fmla="*/ 256362 h 582659"/>
                <a:gd name="connsiteX30" fmla="*/ 581247 w 603618"/>
                <a:gd name="connsiteY30" fmla="*/ 300407 h 582659"/>
                <a:gd name="connsiteX31" fmla="*/ 603456 w 603618"/>
                <a:gd name="connsiteY31" fmla="*/ 336363 h 582659"/>
                <a:gd name="connsiteX32" fmla="*/ 453242 w 603618"/>
                <a:gd name="connsiteY32" fmla="*/ 582659 h 582659"/>
                <a:gd name="connsiteX33" fmla="*/ 303027 w 603618"/>
                <a:gd name="connsiteY33" fmla="*/ 336363 h 582659"/>
                <a:gd name="connsiteX34" fmla="*/ 325236 w 603618"/>
                <a:gd name="connsiteY34" fmla="*/ 300407 h 582659"/>
                <a:gd name="connsiteX35" fmla="*/ 440786 w 603618"/>
                <a:gd name="connsiteY35" fmla="*/ 256362 h 582659"/>
                <a:gd name="connsiteX36" fmla="*/ 453242 w 603618"/>
                <a:gd name="connsiteY36" fmla="*/ 253965 h 582659"/>
                <a:gd name="connsiteX37" fmla="*/ 338422 w 603618"/>
                <a:gd name="connsiteY37" fmla="*/ 162865 h 582659"/>
                <a:gd name="connsiteX38" fmla="*/ 285595 w 603618"/>
                <a:gd name="connsiteY38" fmla="*/ 169607 h 582659"/>
                <a:gd name="connsiteX39" fmla="*/ 285595 w 603618"/>
                <a:gd name="connsiteY39" fmla="*/ 235083 h 582659"/>
                <a:gd name="connsiteX40" fmla="*/ 348627 w 603618"/>
                <a:gd name="connsiteY40" fmla="*/ 235083 h 582659"/>
                <a:gd name="connsiteX41" fmla="*/ 338422 w 603618"/>
                <a:gd name="connsiteY41" fmla="*/ 162865 h 582659"/>
                <a:gd name="connsiteX42" fmla="*/ 180542 w 603618"/>
                <a:gd name="connsiteY42" fmla="*/ 162415 h 582659"/>
                <a:gd name="connsiteX43" fmla="*/ 170186 w 603618"/>
                <a:gd name="connsiteY43" fmla="*/ 235083 h 582659"/>
                <a:gd name="connsiteX44" fmla="*/ 235619 w 603618"/>
                <a:gd name="connsiteY44" fmla="*/ 235083 h 582659"/>
                <a:gd name="connsiteX45" fmla="*/ 235619 w 603618"/>
                <a:gd name="connsiteY45" fmla="*/ 169607 h 582659"/>
                <a:gd name="connsiteX46" fmla="*/ 180542 w 603618"/>
                <a:gd name="connsiteY46" fmla="*/ 162415 h 582659"/>
                <a:gd name="connsiteX47" fmla="*/ 92297 w 603618"/>
                <a:gd name="connsiteY47" fmla="*/ 133948 h 582659"/>
                <a:gd name="connsiteX48" fmla="*/ 51476 w 603618"/>
                <a:gd name="connsiteY48" fmla="*/ 235083 h 582659"/>
                <a:gd name="connsiteX49" fmla="*/ 120211 w 603618"/>
                <a:gd name="connsiteY49" fmla="*/ 235083 h 582659"/>
                <a:gd name="connsiteX50" fmla="*/ 132217 w 603618"/>
                <a:gd name="connsiteY50" fmla="*/ 149530 h 582659"/>
                <a:gd name="connsiteX51" fmla="*/ 92297 w 603618"/>
                <a:gd name="connsiteY51" fmla="*/ 133948 h 582659"/>
                <a:gd name="connsiteX52" fmla="*/ 159231 w 603618"/>
                <a:gd name="connsiteY52" fmla="*/ 75814 h 582659"/>
                <a:gd name="connsiteX53" fmla="*/ 129666 w 603618"/>
                <a:gd name="connsiteY53" fmla="*/ 95591 h 582659"/>
                <a:gd name="connsiteX54" fmla="*/ 147225 w 603618"/>
                <a:gd name="connsiteY54" fmla="*/ 102034 h 582659"/>
                <a:gd name="connsiteX55" fmla="*/ 159231 w 603618"/>
                <a:gd name="connsiteY55" fmla="*/ 75814 h 582659"/>
                <a:gd name="connsiteX56" fmla="*/ 358682 w 603618"/>
                <a:gd name="connsiteY56" fmla="*/ 74165 h 582659"/>
                <a:gd name="connsiteX57" fmla="*/ 371888 w 603618"/>
                <a:gd name="connsiteY57" fmla="*/ 102783 h 582659"/>
                <a:gd name="connsiteX58" fmla="*/ 391548 w 603618"/>
                <a:gd name="connsiteY58" fmla="*/ 95591 h 582659"/>
                <a:gd name="connsiteX59" fmla="*/ 358682 w 603618"/>
                <a:gd name="connsiteY59" fmla="*/ 74165 h 582659"/>
                <a:gd name="connsiteX60" fmla="*/ 285595 w 603618"/>
                <a:gd name="connsiteY60" fmla="*/ 60381 h 582659"/>
                <a:gd name="connsiteX61" fmla="*/ 285595 w 603618"/>
                <a:gd name="connsiteY61" fmla="*/ 119864 h 582659"/>
                <a:gd name="connsiteX62" fmla="*/ 322964 w 603618"/>
                <a:gd name="connsiteY62" fmla="*/ 115219 h 582659"/>
                <a:gd name="connsiteX63" fmla="*/ 285595 w 603618"/>
                <a:gd name="connsiteY63" fmla="*/ 60381 h 582659"/>
                <a:gd name="connsiteX64" fmla="*/ 235619 w 603618"/>
                <a:gd name="connsiteY64" fmla="*/ 58583 h 582659"/>
                <a:gd name="connsiteX65" fmla="*/ 196149 w 603618"/>
                <a:gd name="connsiteY65" fmla="*/ 114769 h 582659"/>
                <a:gd name="connsiteX66" fmla="*/ 235619 w 603618"/>
                <a:gd name="connsiteY66" fmla="*/ 119864 h 582659"/>
                <a:gd name="connsiteX67" fmla="*/ 259482 w 603618"/>
                <a:gd name="connsiteY67" fmla="*/ 0 h 582659"/>
                <a:gd name="connsiteX68" fmla="*/ 260532 w 603618"/>
                <a:gd name="connsiteY68" fmla="*/ 0 h 582659"/>
                <a:gd name="connsiteX69" fmla="*/ 520914 w 603618"/>
                <a:gd name="connsiteY69" fmla="*/ 247369 h 582659"/>
                <a:gd name="connsiteX70" fmla="*/ 475741 w 603618"/>
                <a:gd name="connsiteY70" fmla="*/ 230138 h 582659"/>
                <a:gd name="connsiteX71" fmla="*/ 468688 w 603618"/>
                <a:gd name="connsiteY71" fmla="*/ 228041 h 582659"/>
                <a:gd name="connsiteX72" fmla="*/ 428917 w 603618"/>
                <a:gd name="connsiteY72" fmla="*/ 133948 h 582659"/>
                <a:gd name="connsiteX73" fmla="*/ 386746 w 603618"/>
                <a:gd name="connsiteY73" fmla="*/ 150279 h 582659"/>
                <a:gd name="connsiteX74" fmla="*/ 398752 w 603618"/>
                <a:gd name="connsiteY74" fmla="*/ 235083 h 582659"/>
                <a:gd name="connsiteX75" fmla="*/ 417812 w 603618"/>
                <a:gd name="connsiteY75" fmla="*/ 235083 h 582659"/>
                <a:gd name="connsiteX76" fmla="*/ 315310 w 603618"/>
                <a:gd name="connsiteY76" fmla="*/ 274188 h 582659"/>
                <a:gd name="connsiteX77" fmla="*/ 297001 w 603618"/>
                <a:gd name="connsiteY77" fmla="*/ 285126 h 582659"/>
                <a:gd name="connsiteX78" fmla="*/ 285595 w 603618"/>
                <a:gd name="connsiteY78" fmla="*/ 285126 h 582659"/>
                <a:gd name="connsiteX79" fmla="*/ 285595 w 603618"/>
                <a:gd name="connsiteY79" fmla="*/ 297861 h 582659"/>
                <a:gd name="connsiteX80" fmla="*/ 275089 w 603618"/>
                <a:gd name="connsiteY80" fmla="*/ 339065 h 582659"/>
                <a:gd name="connsiteX81" fmla="*/ 285895 w 603618"/>
                <a:gd name="connsiteY81" fmla="*/ 400345 h 582659"/>
                <a:gd name="connsiteX82" fmla="*/ 285595 w 603618"/>
                <a:gd name="connsiteY82" fmla="*/ 400345 h 582659"/>
                <a:gd name="connsiteX83" fmla="*/ 285595 w 603618"/>
                <a:gd name="connsiteY83" fmla="*/ 459828 h 582659"/>
                <a:gd name="connsiteX84" fmla="*/ 299552 w 603618"/>
                <a:gd name="connsiteY84" fmla="*/ 445594 h 582659"/>
                <a:gd name="connsiteX85" fmla="*/ 328516 w 603618"/>
                <a:gd name="connsiteY85" fmla="*/ 511219 h 582659"/>
                <a:gd name="connsiteX86" fmla="*/ 259482 w 603618"/>
                <a:gd name="connsiteY86" fmla="*/ 520209 h 582659"/>
                <a:gd name="connsiteX87" fmla="*/ 0 w 603618"/>
                <a:gd name="connsiteY87" fmla="*/ 260104 h 582659"/>
                <a:gd name="connsiteX88" fmla="*/ 259482 w 603618"/>
                <a:gd name="connsiteY88" fmla="*/ 0 h 58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3618" h="582659">
                  <a:moveTo>
                    <a:pt x="147225" y="418175"/>
                  </a:moveTo>
                  <a:cubicBezTo>
                    <a:pt x="141372" y="420123"/>
                    <a:pt x="135519" y="422221"/>
                    <a:pt x="129666" y="424618"/>
                  </a:cubicBezTo>
                  <a:cubicBezTo>
                    <a:pt x="138970" y="431959"/>
                    <a:pt x="148875" y="438552"/>
                    <a:pt x="159231" y="444246"/>
                  </a:cubicBezTo>
                  <a:cubicBezTo>
                    <a:pt x="155179" y="436604"/>
                    <a:pt x="151277" y="428364"/>
                    <a:pt x="147225" y="418175"/>
                  </a:cubicBezTo>
                  <a:close/>
                  <a:moveTo>
                    <a:pt x="235619" y="400345"/>
                  </a:moveTo>
                  <a:cubicBezTo>
                    <a:pt x="222413" y="401244"/>
                    <a:pt x="209206" y="402893"/>
                    <a:pt x="196149" y="405440"/>
                  </a:cubicBezTo>
                  <a:cubicBezTo>
                    <a:pt x="204704" y="425367"/>
                    <a:pt x="217910" y="448740"/>
                    <a:pt x="235619" y="461476"/>
                  </a:cubicBezTo>
                  <a:close/>
                  <a:moveTo>
                    <a:pt x="453241" y="335186"/>
                  </a:moveTo>
                  <a:lnTo>
                    <a:pt x="453241" y="501720"/>
                  </a:lnTo>
                  <a:cubicBezTo>
                    <a:pt x="444386" y="501720"/>
                    <a:pt x="427728" y="490488"/>
                    <a:pt x="410469" y="458889"/>
                  </a:cubicBezTo>
                  <a:cubicBezTo>
                    <a:pt x="395161" y="431033"/>
                    <a:pt x="383605" y="394791"/>
                    <a:pt x="379853" y="363192"/>
                  </a:cubicBezTo>
                  <a:close/>
                  <a:moveTo>
                    <a:pt x="453242" y="304902"/>
                  </a:moveTo>
                  <a:cubicBezTo>
                    <a:pt x="450390" y="304902"/>
                    <a:pt x="447389" y="305351"/>
                    <a:pt x="444688" y="306400"/>
                  </a:cubicBezTo>
                  <a:lnTo>
                    <a:pt x="364853" y="336813"/>
                  </a:lnTo>
                  <a:cubicBezTo>
                    <a:pt x="354799" y="340708"/>
                    <a:pt x="348496" y="350896"/>
                    <a:pt x="349547" y="361682"/>
                  </a:cubicBezTo>
                  <a:cubicBezTo>
                    <a:pt x="356450" y="432395"/>
                    <a:pt x="400119" y="531722"/>
                    <a:pt x="453242" y="531722"/>
                  </a:cubicBezTo>
                  <a:cubicBezTo>
                    <a:pt x="506364" y="531722"/>
                    <a:pt x="550033" y="432395"/>
                    <a:pt x="556936" y="361682"/>
                  </a:cubicBezTo>
                  <a:cubicBezTo>
                    <a:pt x="558137" y="350896"/>
                    <a:pt x="551834" y="340708"/>
                    <a:pt x="541630" y="336813"/>
                  </a:cubicBezTo>
                  <a:lnTo>
                    <a:pt x="461795" y="306400"/>
                  </a:lnTo>
                  <a:cubicBezTo>
                    <a:pt x="459094" y="305351"/>
                    <a:pt x="456093" y="304902"/>
                    <a:pt x="453242" y="304902"/>
                  </a:cubicBezTo>
                  <a:close/>
                  <a:moveTo>
                    <a:pt x="170186" y="285126"/>
                  </a:moveTo>
                  <a:cubicBezTo>
                    <a:pt x="171687" y="310597"/>
                    <a:pt x="175139" y="335169"/>
                    <a:pt x="180542" y="357794"/>
                  </a:cubicBezTo>
                  <a:cubicBezTo>
                    <a:pt x="198701" y="354048"/>
                    <a:pt x="217160" y="351651"/>
                    <a:pt x="235619" y="350452"/>
                  </a:cubicBezTo>
                  <a:lnTo>
                    <a:pt x="235619" y="285126"/>
                  </a:lnTo>
                  <a:close/>
                  <a:moveTo>
                    <a:pt x="51476" y="285126"/>
                  </a:moveTo>
                  <a:cubicBezTo>
                    <a:pt x="55978" y="322733"/>
                    <a:pt x="70536" y="357344"/>
                    <a:pt x="92297" y="386261"/>
                  </a:cubicBezTo>
                  <a:cubicBezTo>
                    <a:pt x="105353" y="380268"/>
                    <a:pt x="118560" y="375174"/>
                    <a:pt x="132217" y="370679"/>
                  </a:cubicBezTo>
                  <a:cubicBezTo>
                    <a:pt x="125764" y="343860"/>
                    <a:pt x="121562" y="314942"/>
                    <a:pt x="120211" y="285126"/>
                  </a:cubicBezTo>
                  <a:close/>
                  <a:moveTo>
                    <a:pt x="453242" y="253965"/>
                  </a:moveTo>
                  <a:cubicBezTo>
                    <a:pt x="457443" y="253965"/>
                    <a:pt x="461645" y="254714"/>
                    <a:pt x="465697" y="256362"/>
                  </a:cubicBezTo>
                  <a:lnTo>
                    <a:pt x="581247" y="300407"/>
                  </a:lnTo>
                  <a:cubicBezTo>
                    <a:pt x="595953" y="305951"/>
                    <a:pt x="604957" y="320782"/>
                    <a:pt x="603456" y="336363"/>
                  </a:cubicBezTo>
                  <a:cubicBezTo>
                    <a:pt x="593402" y="438687"/>
                    <a:pt x="530075" y="582659"/>
                    <a:pt x="453242" y="582659"/>
                  </a:cubicBezTo>
                  <a:cubicBezTo>
                    <a:pt x="376408" y="582659"/>
                    <a:pt x="313081" y="438687"/>
                    <a:pt x="303027" y="336363"/>
                  </a:cubicBezTo>
                  <a:cubicBezTo>
                    <a:pt x="301526" y="320782"/>
                    <a:pt x="310530" y="305951"/>
                    <a:pt x="325236" y="300407"/>
                  </a:cubicBezTo>
                  <a:lnTo>
                    <a:pt x="440786" y="256362"/>
                  </a:lnTo>
                  <a:cubicBezTo>
                    <a:pt x="444838" y="254714"/>
                    <a:pt x="449040" y="253965"/>
                    <a:pt x="453242" y="253965"/>
                  </a:cubicBezTo>
                  <a:close/>
                  <a:moveTo>
                    <a:pt x="338422" y="162865"/>
                  </a:moveTo>
                  <a:cubicBezTo>
                    <a:pt x="321013" y="166311"/>
                    <a:pt x="303304" y="168558"/>
                    <a:pt x="285595" y="169607"/>
                  </a:cubicBezTo>
                  <a:lnTo>
                    <a:pt x="285595" y="235083"/>
                  </a:lnTo>
                  <a:lnTo>
                    <a:pt x="348627" y="235083"/>
                  </a:lnTo>
                  <a:cubicBezTo>
                    <a:pt x="347276" y="209761"/>
                    <a:pt x="343824" y="185339"/>
                    <a:pt x="338422" y="162865"/>
                  </a:cubicBezTo>
                  <a:close/>
                  <a:moveTo>
                    <a:pt x="180542" y="162415"/>
                  </a:moveTo>
                  <a:cubicBezTo>
                    <a:pt x="175139" y="185040"/>
                    <a:pt x="171687" y="209612"/>
                    <a:pt x="170186" y="235083"/>
                  </a:cubicBezTo>
                  <a:lnTo>
                    <a:pt x="235619" y="235083"/>
                  </a:lnTo>
                  <a:lnTo>
                    <a:pt x="235619" y="169607"/>
                  </a:lnTo>
                  <a:cubicBezTo>
                    <a:pt x="217160" y="168558"/>
                    <a:pt x="198701" y="166161"/>
                    <a:pt x="180542" y="162415"/>
                  </a:cubicBezTo>
                  <a:close/>
                  <a:moveTo>
                    <a:pt x="92297" y="133948"/>
                  </a:moveTo>
                  <a:cubicBezTo>
                    <a:pt x="70536" y="162865"/>
                    <a:pt x="55978" y="197475"/>
                    <a:pt x="51476" y="235083"/>
                  </a:cubicBezTo>
                  <a:lnTo>
                    <a:pt x="120211" y="235083"/>
                  </a:lnTo>
                  <a:cubicBezTo>
                    <a:pt x="121562" y="205117"/>
                    <a:pt x="125764" y="176349"/>
                    <a:pt x="132217" y="149530"/>
                  </a:cubicBezTo>
                  <a:cubicBezTo>
                    <a:pt x="118560" y="145035"/>
                    <a:pt x="105353" y="139791"/>
                    <a:pt x="92297" y="133948"/>
                  </a:cubicBezTo>
                  <a:close/>
                  <a:moveTo>
                    <a:pt x="159231" y="75814"/>
                  </a:moveTo>
                  <a:cubicBezTo>
                    <a:pt x="148875" y="81657"/>
                    <a:pt x="138970" y="88249"/>
                    <a:pt x="129666" y="95591"/>
                  </a:cubicBezTo>
                  <a:cubicBezTo>
                    <a:pt x="135519" y="97839"/>
                    <a:pt x="141372" y="100086"/>
                    <a:pt x="147225" y="102034"/>
                  </a:cubicBezTo>
                  <a:cubicBezTo>
                    <a:pt x="151277" y="91845"/>
                    <a:pt x="155179" y="83605"/>
                    <a:pt x="159231" y="75814"/>
                  </a:cubicBezTo>
                  <a:close/>
                  <a:moveTo>
                    <a:pt x="358682" y="74165"/>
                  </a:moveTo>
                  <a:cubicBezTo>
                    <a:pt x="363184" y="82556"/>
                    <a:pt x="367386" y="91546"/>
                    <a:pt x="371888" y="102783"/>
                  </a:cubicBezTo>
                  <a:cubicBezTo>
                    <a:pt x="378492" y="100536"/>
                    <a:pt x="385095" y="98138"/>
                    <a:pt x="391548" y="95591"/>
                  </a:cubicBezTo>
                  <a:cubicBezTo>
                    <a:pt x="381343" y="87500"/>
                    <a:pt x="370238" y="80309"/>
                    <a:pt x="358682" y="74165"/>
                  </a:cubicBezTo>
                  <a:close/>
                  <a:moveTo>
                    <a:pt x="285595" y="60381"/>
                  </a:moveTo>
                  <a:lnTo>
                    <a:pt x="285595" y="119864"/>
                  </a:lnTo>
                  <a:cubicBezTo>
                    <a:pt x="298051" y="118965"/>
                    <a:pt x="310507" y="117466"/>
                    <a:pt x="322964" y="115219"/>
                  </a:cubicBezTo>
                  <a:cubicBezTo>
                    <a:pt x="314559" y="95741"/>
                    <a:pt x="302253" y="73566"/>
                    <a:pt x="285595" y="60381"/>
                  </a:cubicBezTo>
                  <a:close/>
                  <a:moveTo>
                    <a:pt x="235619" y="58583"/>
                  </a:moveTo>
                  <a:cubicBezTo>
                    <a:pt x="217910" y="71469"/>
                    <a:pt x="204704" y="94692"/>
                    <a:pt x="196149" y="114769"/>
                  </a:cubicBezTo>
                  <a:cubicBezTo>
                    <a:pt x="209206" y="117167"/>
                    <a:pt x="222413" y="118965"/>
                    <a:pt x="235619" y="119864"/>
                  </a:cubicBezTo>
                  <a:close/>
                  <a:moveTo>
                    <a:pt x="259482" y="0"/>
                  </a:moveTo>
                  <a:lnTo>
                    <a:pt x="260532" y="0"/>
                  </a:lnTo>
                  <a:cubicBezTo>
                    <a:pt x="399953" y="0"/>
                    <a:pt x="514161" y="109825"/>
                    <a:pt x="520914" y="247369"/>
                  </a:cubicBezTo>
                  <a:lnTo>
                    <a:pt x="475741" y="230138"/>
                  </a:lnTo>
                  <a:cubicBezTo>
                    <a:pt x="473340" y="229239"/>
                    <a:pt x="471089" y="228640"/>
                    <a:pt x="468688" y="228041"/>
                  </a:cubicBezTo>
                  <a:cubicBezTo>
                    <a:pt x="463285" y="193130"/>
                    <a:pt x="449328" y="160917"/>
                    <a:pt x="428917" y="133948"/>
                  </a:cubicBezTo>
                  <a:cubicBezTo>
                    <a:pt x="415260" y="140240"/>
                    <a:pt x="401153" y="145634"/>
                    <a:pt x="386746" y="150279"/>
                  </a:cubicBezTo>
                  <a:cubicBezTo>
                    <a:pt x="393199" y="176799"/>
                    <a:pt x="397251" y="205416"/>
                    <a:pt x="398752" y="235083"/>
                  </a:cubicBezTo>
                  <a:lnTo>
                    <a:pt x="417812" y="235083"/>
                  </a:lnTo>
                  <a:lnTo>
                    <a:pt x="315310" y="274188"/>
                  </a:lnTo>
                  <a:cubicBezTo>
                    <a:pt x="308556" y="276885"/>
                    <a:pt x="302403" y="280481"/>
                    <a:pt x="297001" y="285126"/>
                  </a:cubicBezTo>
                  <a:lnTo>
                    <a:pt x="285595" y="285126"/>
                  </a:lnTo>
                  <a:lnTo>
                    <a:pt x="285595" y="297861"/>
                  </a:lnTo>
                  <a:cubicBezTo>
                    <a:pt x="277641" y="309698"/>
                    <a:pt x="273589" y="324231"/>
                    <a:pt x="275089" y="339065"/>
                  </a:cubicBezTo>
                  <a:cubicBezTo>
                    <a:pt x="277040" y="358992"/>
                    <a:pt x="280792" y="379669"/>
                    <a:pt x="285895" y="400345"/>
                  </a:cubicBezTo>
                  <a:cubicBezTo>
                    <a:pt x="285745" y="400345"/>
                    <a:pt x="285745" y="400345"/>
                    <a:pt x="285595" y="400345"/>
                  </a:cubicBezTo>
                  <a:lnTo>
                    <a:pt x="285595" y="459828"/>
                  </a:lnTo>
                  <a:cubicBezTo>
                    <a:pt x="290397" y="456082"/>
                    <a:pt x="295050" y="451288"/>
                    <a:pt x="299552" y="445594"/>
                  </a:cubicBezTo>
                  <a:cubicBezTo>
                    <a:pt x="307656" y="468818"/>
                    <a:pt x="317411" y="491142"/>
                    <a:pt x="328516" y="511219"/>
                  </a:cubicBezTo>
                  <a:cubicBezTo>
                    <a:pt x="305405" y="517512"/>
                    <a:pt x="282893" y="520209"/>
                    <a:pt x="259482" y="520209"/>
                  </a:cubicBezTo>
                  <a:cubicBezTo>
                    <a:pt x="118260" y="520209"/>
                    <a:pt x="0" y="404541"/>
                    <a:pt x="0" y="260104"/>
                  </a:cubicBezTo>
                  <a:cubicBezTo>
                    <a:pt x="0" y="115519"/>
                    <a:pt x="118560" y="0"/>
                    <a:pt x="25948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IN" sz="4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íSľíḓè"/>
            <p:cNvSpPr txBox="1"/>
            <p:nvPr/>
          </p:nvSpPr>
          <p:spPr>
            <a:xfrm>
              <a:off x="8160738" y="1829810"/>
              <a:ext cx="4650903" cy="424085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b="1" dirty="0"/>
                <a:t>隔离性差，出现消息堆积，消费慢会影响其它消费者</a:t>
              </a:r>
              <a:endParaRPr lang="en-IN" sz="1600" b="1" dirty="0"/>
            </a:p>
          </p:txBody>
        </p:sp>
        <p:sp>
          <p:nvSpPr>
            <p:cNvPr id="16" name="iśļîḍe"/>
            <p:cNvSpPr txBox="1"/>
            <p:nvPr/>
          </p:nvSpPr>
          <p:spPr>
            <a:xfrm>
              <a:off x="8160740" y="2093695"/>
              <a:ext cx="3359747" cy="26218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altLang="zh-CN" sz="1000" dirty="0"/>
            </a:p>
          </p:txBody>
        </p:sp>
      </p:grpSp>
      <p:grpSp>
        <p:nvGrpSpPr>
          <p:cNvPr id="17" name="íṣḷiďe"/>
          <p:cNvGrpSpPr/>
          <p:nvPr/>
        </p:nvGrpSpPr>
        <p:grpSpPr>
          <a:xfrm>
            <a:off x="6570219" y="3968340"/>
            <a:ext cx="3936863" cy="472381"/>
            <a:chOff x="7583622" y="1816212"/>
            <a:chExt cx="3936863" cy="472381"/>
          </a:xfrm>
        </p:grpSpPr>
        <p:sp>
          <p:nvSpPr>
            <p:cNvPr id="18" name="îṥľíḑè"/>
            <p:cNvSpPr txBox="1"/>
            <p:nvPr/>
          </p:nvSpPr>
          <p:spPr>
            <a:xfrm>
              <a:off x="7583622" y="1816212"/>
              <a:ext cx="489374" cy="472381"/>
            </a:xfrm>
            <a:custGeom>
              <a:avLst/>
              <a:gdLst>
                <a:gd name="connsiteX0" fmla="*/ 147225 w 603618"/>
                <a:gd name="connsiteY0" fmla="*/ 418175 h 582659"/>
                <a:gd name="connsiteX1" fmla="*/ 129666 w 603618"/>
                <a:gd name="connsiteY1" fmla="*/ 424618 h 582659"/>
                <a:gd name="connsiteX2" fmla="*/ 159231 w 603618"/>
                <a:gd name="connsiteY2" fmla="*/ 444246 h 582659"/>
                <a:gd name="connsiteX3" fmla="*/ 147225 w 603618"/>
                <a:gd name="connsiteY3" fmla="*/ 418175 h 582659"/>
                <a:gd name="connsiteX4" fmla="*/ 235619 w 603618"/>
                <a:gd name="connsiteY4" fmla="*/ 400345 h 582659"/>
                <a:gd name="connsiteX5" fmla="*/ 196149 w 603618"/>
                <a:gd name="connsiteY5" fmla="*/ 405440 h 582659"/>
                <a:gd name="connsiteX6" fmla="*/ 235619 w 603618"/>
                <a:gd name="connsiteY6" fmla="*/ 461476 h 582659"/>
                <a:gd name="connsiteX7" fmla="*/ 453241 w 603618"/>
                <a:gd name="connsiteY7" fmla="*/ 335186 h 582659"/>
                <a:gd name="connsiteX8" fmla="*/ 453241 w 603618"/>
                <a:gd name="connsiteY8" fmla="*/ 501720 h 582659"/>
                <a:gd name="connsiteX9" fmla="*/ 410469 w 603618"/>
                <a:gd name="connsiteY9" fmla="*/ 458889 h 582659"/>
                <a:gd name="connsiteX10" fmla="*/ 379853 w 603618"/>
                <a:gd name="connsiteY10" fmla="*/ 363192 h 582659"/>
                <a:gd name="connsiteX11" fmla="*/ 453242 w 603618"/>
                <a:gd name="connsiteY11" fmla="*/ 304902 h 582659"/>
                <a:gd name="connsiteX12" fmla="*/ 444688 w 603618"/>
                <a:gd name="connsiteY12" fmla="*/ 306400 h 582659"/>
                <a:gd name="connsiteX13" fmla="*/ 364853 w 603618"/>
                <a:gd name="connsiteY13" fmla="*/ 336813 h 582659"/>
                <a:gd name="connsiteX14" fmla="*/ 349547 w 603618"/>
                <a:gd name="connsiteY14" fmla="*/ 361682 h 582659"/>
                <a:gd name="connsiteX15" fmla="*/ 453242 w 603618"/>
                <a:gd name="connsiteY15" fmla="*/ 531722 h 582659"/>
                <a:gd name="connsiteX16" fmla="*/ 556936 w 603618"/>
                <a:gd name="connsiteY16" fmla="*/ 361682 h 582659"/>
                <a:gd name="connsiteX17" fmla="*/ 541630 w 603618"/>
                <a:gd name="connsiteY17" fmla="*/ 336813 h 582659"/>
                <a:gd name="connsiteX18" fmla="*/ 461795 w 603618"/>
                <a:gd name="connsiteY18" fmla="*/ 306400 h 582659"/>
                <a:gd name="connsiteX19" fmla="*/ 453242 w 603618"/>
                <a:gd name="connsiteY19" fmla="*/ 304902 h 582659"/>
                <a:gd name="connsiteX20" fmla="*/ 170186 w 603618"/>
                <a:gd name="connsiteY20" fmla="*/ 285126 h 582659"/>
                <a:gd name="connsiteX21" fmla="*/ 180542 w 603618"/>
                <a:gd name="connsiteY21" fmla="*/ 357794 h 582659"/>
                <a:gd name="connsiteX22" fmla="*/ 235619 w 603618"/>
                <a:gd name="connsiteY22" fmla="*/ 350452 h 582659"/>
                <a:gd name="connsiteX23" fmla="*/ 235619 w 603618"/>
                <a:gd name="connsiteY23" fmla="*/ 285126 h 582659"/>
                <a:gd name="connsiteX24" fmla="*/ 51476 w 603618"/>
                <a:gd name="connsiteY24" fmla="*/ 285126 h 582659"/>
                <a:gd name="connsiteX25" fmla="*/ 92297 w 603618"/>
                <a:gd name="connsiteY25" fmla="*/ 386261 h 582659"/>
                <a:gd name="connsiteX26" fmla="*/ 132217 w 603618"/>
                <a:gd name="connsiteY26" fmla="*/ 370679 h 582659"/>
                <a:gd name="connsiteX27" fmla="*/ 120211 w 603618"/>
                <a:gd name="connsiteY27" fmla="*/ 285126 h 582659"/>
                <a:gd name="connsiteX28" fmla="*/ 453242 w 603618"/>
                <a:gd name="connsiteY28" fmla="*/ 253965 h 582659"/>
                <a:gd name="connsiteX29" fmla="*/ 465697 w 603618"/>
                <a:gd name="connsiteY29" fmla="*/ 256362 h 582659"/>
                <a:gd name="connsiteX30" fmla="*/ 581247 w 603618"/>
                <a:gd name="connsiteY30" fmla="*/ 300407 h 582659"/>
                <a:gd name="connsiteX31" fmla="*/ 603456 w 603618"/>
                <a:gd name="connsiteY31" fmla="*/ 336363 h 582659"/>
                <a:gd name="connsiteX32" fmla="*/ 453242 w 603618"/>
                <a:gd name="connsiteY32" fmla="*/ 582659 h 582659"/>
                <a:gd name="connsiteX33" fmla="*/ 303027 w 603618"/>
                <a:gd name="connsiteY33" fmla="*/ 336363 h 582659"/>
                <a:gd name="connsiteX34" fmla="*/ 325236 w 603618"/>
                <a:gd name="connsiteY34" fmla="*/ 300407 h 582659"/>
                <a:gd name="connsiteX35" fmla="*/ 440786 w 603618"/>
                <a:gd name="connsiteY35" fmla="*/ 256362 h 582659"/>
                <a:gd name="connsiteX36" fmla="*/ 453242 w 603618"/>
                <a:gd name="connsiteY36" fmla="*/ 253965 h 582659"/>
                <a:gd name="connsiteX37" fmla="*/ 338422 w 603618"/>
                <a:gd name="connsiteY37" fmla="*/ 162865 h 582659"/>
                <a:gd name="connsiteX38" fmla="*/ 285595 w 603618"/>
                <a:gd name="connsiteY38" fmla="*/ 169607 h 582659"/>
                <a:gd name="connsiteX39" fmla="*/ 285595 w 603618"/>
                <a:gd name="connsiteY39" fmla="*/ 235083 h 582659"/>
                <a:gd name="connsiteX40" fmla="*/ 348627 w 603618"/>
                <a:gd name="connsiteY40" fmla="*/ 235083 h 582659"/>
                <a:gd name="connsiteX41" fmla="*/ 338422 w 603618"/>
                <a:gd name="connsiteY41" fmla="*/ 162865 h 582659"/>
                <a:gd name="connsiteX42" fmla="*/ 180542 w 603618"/>
                <a:gd name="connsiteY42" fmla="*/ 162415 h 582659"/>
                <a:gd name="connsiteX43" fmla="*/ 170186 w 603618"/>
                <a:gd name="connsiteY43" fmla="*/ 235083 h 582659"/>
                <a:gd name="connsiteX44" fmla="*/ 235619 w 603618"/>
                <a:gd name="connsiteY44" fmla="*/ 235083 h 582659"/>
                <a:gd name="connsiteX45" fmla="*/ 235619 w 603618"/>
                <a:gd name="connsiteY45" fmla="*/ 169607 h 582659"/>
                <a:gd name="connsiteX46" fmla="*/ 180542 w 603618"/>
                <a:gd name="connsiteY46" fmla="*/ 162415 h 582659"/>
                <a:gd name="connsiteX47" fmla="*/ 92297 w 603618"/>
                <a:gd name="connsiteY47" fmla="*/ 133948 h 582659"/>
                <a:gd name="connsiteX48" fmla="*/ 51476 w 603618"/>
                <a:gd name="connsiteY48" fmla="*/ 235083 h 582659"/>
                <a:gd name="connsiteX49" fmla="*/ 120211 w 603618"/>
                <a:gd name="connsiteY49" fmla="*/ 235083 h 582659"/>
                <a:gd name="connsiteX50" fmla="*/ 132217 w 603618"/>
                <a:gd name="connsiteY50" fmla="*/ 149530 h 582659"/>
                <a:gd name="connsiteX51" fmla="*/ 92297 w 603618"/>
                <a:gd name="connsiteY51" fmla="*/ 133948 h 582659"/>
                <a:gd name="connsiteX52" fmla="*/ 159231 w 603618"/>
                <a:gd name="connsiteY52" fmla="*/ 75814 h 582659"/>
                <a:gd name="connsiteX53" fmla="*/ 129666 w 603618"/>
                <a:gd name="connsiteY53" fmla="*/ 95591 h 582659"/>
                <a:gd name="connsiteX54" fmla="*/ 147225 w 603618"/>
                <a:gd name="connsiteY54" fmla="*/ 102034 h 582659"/>
                <a:gd name="connsiteX55" fmla="*/ 159231 w 603618"/>
                <a:gd name="connsiteY55" fmla="*/ 75814 h 582659"/>
                <a:gd name="connsiteX56" fmla="*/ 358682 w 603618"/>
                <a:gd name="connsiteY56" fmla="*/ 74165 h 582659"/>
                <a:gd name="connsiteX57" fmla="*/ 371888 w 603618"/>
                <a:gd name="connsiteY57" fmla="*/ 102783 h 582659"/>
                <a:gd name="connsiteX58" fmla="*/ 391548 w 603618"/>
                <a:gd name="connsiteY58" fmla="*/ 95591 h 582659"/>
                <a:gd name="connsiteX59" fmla="*/ 358682 w 603618"/>
                <a:gd name="connsiteY59" fmla="*/ 74165 h 582659"/>
                <a:gd name="connsiteX60" fmla="*/ 285595 w 603618"/>
                <a:gd name="connsiteY60" fmla="*/ 60381 h 582659"/>
                <a:gd name="connsiteX61" fmla="*/ 285595 w 603618"/>
                <a:gd name="connsiteY61" fmla="*/ 119864 h 582659"/>
                <a:gd name="connsiteX62" fmla="*/ 322964 w 603618"/>
                <a:gd name="connsiteY62" fmla="*/ 115219 h 582659"/>
                <a:gd name="connsiteX63" fmla="*/ 285595 w 603618"/>
                <a:gd name="connsiteY63" fmla="*/ 60381 h 582659"/>
                <a:gd name="connsiteX64" fmla="*/ 235619 w 603618"/>
                <a:gd name="connsiteY64" fmla="*/ 58583 h 582659"/>
                <a:gd name="connsiteX65" fmla="*/ 196149 w 603618"/>
                <a:gd name="connsiteY65" fmla="*/ 114769 h 582659"/>
                <a:gd name="connsiteX66" fmla="*/ 235619 w 603618"/>
                <a:gd name="connsiteY66" fmla="*/ 119864 h 582659"/>
                <a:gd name="connsiteX67" fmla="*/ 259482 w 603618"/>
                <a:gd name="connsiteY67" fmla="*/ 0 h 582659"/>
                <a:gd name="connsiteX68" fmla="*/ 260532 w 603618"/>
                <a:gd name="connsiteY68" fmla="*/ 0 h 582659"/>
                <a:gd name="connsiteX69" fmla="*/ 520914 w 603618"/>
                <a:gd name="connsiteY69" fmla="*/ 247369 h 582659"/>
                <a:gd name="connsiteX70" fmla="*/ 475741 w 603618"/>
                <a:gd name="connsiteY70" fmla="*/ 230138 h 582659"/>
                <a:gd name="connsiteX71" fmla="*/ 468688 w 603618"/>
                <a:gd name="connsiteY71" fmla="*/ 228041 h 582659"/>
                <a:gd name="connsiteX72" fmla="*/ 428917 w 603618"/>
                <a:gd name="connsiteY72" fmla="*/ 133948 h 582659"/>
                <a:gd name="connsiteX73" fmla="*/ 386746 w 603618"/>
                <a:gd name="connsiteY73" fmla="*/ 150279 h 582659"/>
                <a:gd name="connsiteX74" fmla="*/ 398752 w 603618"/>
                <a:gd name="connsiteY74" fmla="*/ 235083 h 582659"/>
                <a:gd name="connsiteX75" fmla="*/ 417812 w 603618"/>
                <a:gd name="connsiteY75" fmla="*/ 235083 h 582659"/>
                <a:gd name="connsiteX76" fmla="*/ 315310 w 603618"/>
                <a:gd name="connsiteY76" fmla="*/ 274188 h 582659"/>
                <a:gd name="connsiteX77" fmla="*/ 297001 w 603618"/>
                <a:gd name="connsiteY77" fmla="*/ 285126 h 582659"/>
                <a:gd name="connsiteX78" fmla="*/ 285595 w 603618"/>
                <a:gd name="connsiteY78" fmla="*/ 285126 h 582659"/>
                <a:gd name="connsiteX79" fmla="*/ 285595 w 603618"/>
                <a:gd name="connsiteY79" fmla="*/ 297861 h 582659"/>
                <a:gd name="connsiteX80" fmla="*/ 275089 w 603618"/>
                <a:gd name="connsiteY80" fmla="*/ 339065 h 582659"/>
                <a:gd name="connsiteX81" fmla="*/ 285895 w 603618"/>
                <a:gd name="connsiteY81" fmla="*/ 400345 h 582659"/>
                <a:gd name="connsiteX82" fmla="*/ 285595 w 603618"/>
                <a:gd name="connsiteY82" fmla="*/ 400345 h 582659"/>
                <a:gd name="connsiteX83" fmla="*/ 285595 w 603618"/>
                <a:gd name="connsiteY83" fmla="*/ 459828 h 582659"/>
                <a:gd name="connsiteX84" fmla="*/ 299552 w 603618"/>
                <a:gd name="connsiteY84" fmla="*/ 445594 h 582659"/>
                <a:gd name="connsiteX85" fmla="*/ 328516 w 603618"/>
                <a:gd name="connsiteY85" fmla="*/ 511219 h 582659"/>
                <a:gd name="connsiteX86" fmla="*/ 259482 w 603618"/>
                <a:gd name="connsiteY86" fmla="*/ 520209 h 582659"/>
                <a:gd name="connsiteX87" fmla="*/ 0 w 603618"/>
                <a:gd name="connsiteY87" fmla="*/ 260104 h 582659"/>
                <a:gd name="connsiteX88" fmla="*/ 259482 w 603618"/>
                <a:gd name="connsiteY88" fmla="*/ 0 h 58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3618" h="582659">
                  <a:moveTo>
                    <a:pt x="147225" y="418175"/>
                  </a:moveTo>
                  <a:cubicBezTo>
                    <a:pt x="141372" y="420123"/>
                    <a:pt x="135519" y="422221"/>
                    <a:pt x="129666" y="424618"/>
                  </a:cubicBezTo>
                  <a:cubicBezTo>
                    <a:pt x="138970" y="431959"/>
                    <a:pt x="148875" y="438552"/>
                    <a:pt x="159231" y="444246"/>
                  </a:cubicBezTo>
                  <a:cubicBezTo>
                    <a:pt x="155179" y="436604"/>
                    <a:pt x="151277" y="428364"/>
                    <a:pt x="147225" y="418175"/>
                  </a:cubicBezTo>
                  <a:close/>
                  <a:moveTo>
                    <a:pt x="235619" y="400345"/>
                  </a:moveTo>
                  <a:cubicBezTo>
                    <a:pt x="222413" y="401244"/>
                    <a:pt x="209206" y="402893"/>
                    <a:pt x="196149" y="405440"/>
                  </a:cubicBezTo>
                  <a:cubicBezTo>
                    <a:pt x="204704" y="425367"/>
                    <a:pt x="217910" y="448740"/>
                    <a:pt x="235619" y="461476"/>
                  </a:cubicBezTo>
                  <a:close/>
                  <a:moveTo>
                    <a:pt x="453241" y="335186"/>
                  </a:moveTo>
                  <a:lnTo>
                    <a:pt x="453241" y="501720"/>
                  </a:lnTo>
                  <a:cubicBezTo>
                    <a:pt x="444386" y="501720"/>
                    <a:pt x="427728" y="490488"/>
                    <a:pt x="410469" y="458889"/>
                  </a:cubicBezTo>
                  <a:cubicBezTo>
                    <a:pt x="395161" y="431033"/>
                    <a:pt x="383605" y="394791"/>
                    <a:pt x="379853" y="363192"/>
                  </a:cubicBezTo>
                  <a:close/>
                  <a:moveTo>
                    <a:pt x="453242" y="304902"/>
                  </a:moveTo>
                  <a:cubicBezTo>
                    <a:pt x="450390" y="304902"/>
                    <a:pt x="447389" y="305351"/>
                    <a:pt x="444688" y="306400"/>
                  </a:cubicBezTo>
                  <a:lnTo>
                    <a:pt x="364853" y="336813"/>
                  </a:lnTo>
                  <a:cubicBezTo>
                    <a:pt x="354799" y="340708"/>
                    <a:pt x="348496" y="350896"/>
                    <a:pt x="349547" y="361682"/>
                  </a:cubicBezTo>
                  <a:cubicBezTo>
                    <a:pt x="356450" y="432395"/>
                    <a:pt x="400119" y="531722"/>
                    <a:pt x="453242" y="531722"/>
                  </a:cubicBezTo>
                  <a:cubicBezTo>
                    <a:pt x="506364" y="531722"/>
                    <a:pt x="550033" y="432395"/>
                    <a:pt x="556936" y="361682"/>
                  </a:cubicBezTo>
                  <a:cubicBezTo>
                    <a:pt x="558137" y="350896"/>
                    <a:pt x="551834" y="340708"/>
                    <a:pt x="541630" y="336813"/>
                  </a:cubicBezTo>
                  <a:lnTo>
                    <a:pt x="461795" y="306400"/>
                  </a:lnTo>
                  <a:cubicBezTo>
                    <a:pt x="459094" y="305351"/>
                    <a:pt x="456093" y="304902"/>
                    <a:pt x="453242" y="304902"/>
                  </a:cubicBezTo>
                  <a:close/>
                  <a:moveTo>
                    <a:pt x="170186" y="285126"/>
                  </a:moveTo>
                  <a:cubicBezTo>
                    <a:pt x="171687" y="310597"/>
                    <a:pt x="175139" y="335169"/>
                    <a:pt x="180542" y="357794"/>
                  </a:cubicBezTo>
                  <a:cubicBezTo>
                    <a:pt x="198701" y="354048"/>
                    <a:pt x="217160" y="351651"/>
                    <a:pt x="235619" y="350452"/>
                  </a:cubicBezTo>
                  <a:lnTo>
                    <a:pt x="235619" y="285126"/>
                  </a:lnTo>
                  <a:close/>
                  <a:moveTo>
                    <a:pt x="51476" y="285126"/>
                  </a:moveTo>
                  <a:cubicBezTo>
                    <a:pt x="55978" y="322733"/>
                    <a:pt x="70536" y="357344"/>
                    <a:pt x="92297" y="386261"/>
                  </a:cubicBezTo>
                  <a:cubicBezTo>
                    <a:pt x="105353" y="380268"/>
                    <a:pt x="118560" y="375174"/>
                    <a:pt x="132217" y="370679"/>
                  </a:cubicBezTo>
                  <a:cubicBezTo>
                    <a:pt x="125764" y="343860"/>
                    <a:pt x="121562" y="314942"/>
                    <a:pt x="120211" y="285126"/>
                  </a:cubicBezTo>
                  <a:close/>
                  <a:moveTo>
                    <a:pt x="453242" y="253965"/>
                  </a:moveTo>
                  <a:cubicBezTo>
                    <a:pt x="457443" y="253965"/>
                    <a:pt x="461645" y="254714"/>
                    <a:pt x="465697" y="256362"/>
                  </a:cubicBezTo>
                  <a:lnTo>
                    <a:pt x="581247" y="300407"/>
                  </a:lnTo>
                  <a:cubicBezTo>
                    <a:pt x="595953" y="305951"/>
                    <a:pt x="604957" y="320782"/>
                    <a:pt x="603456" y="336363"/>
                  </a:cubicBezTo>
                  <a:cubicBezTo>
                    <a:pt x="593402" y="438687"/>
                    <a:pt x="530075" y="582659"/>
                    <a:pt x="453242" y="582659"/>
                  </a:cubicBezTo>
                  <a:cubicBezTo>
                    <a:pt x="376408" y="582659"/>
                    <a:pt x="313081" y="438687"/>
                    <a:pt x="303027" y="336363"/>
                  </a:cubicBezTo>
                  <a:cubicBezTo>
                    <a:pt x="301526" y="320782"/>
                    <a:pt x="310530" y="305951"/>
                    <a:pt x="325236" y="300407"/>
                  </a:cubicBezTo>
                  <a:lnTo>
                    <a:pt x="440786" y="256362"/>
                  </a:lnTo>
                  <a:cubicBezTo>
                    <a:pt x="444838" y="254714"/>
                    <a:pt x="449040" y="253965"/>
                    <a:pt x="453242" y="253965"/>
                  </a:cubicBezTo>
                  <a:close/>
                  <a:moveTo>
                    <a:pt x="338422" y="162865"/>
                  </a:moveTo>
                  <a:cubicBezTo>
                    <a:pt x="321013" y="166311"/>
                    <a:pt x="303304" y="168558"/>
                    <a:pt x="285595" y="169607"/>
                  </a:cubicBezTo>
                  <a:lnTo>
                    <a:pt x="285595" y="235083"/>
                  </a:lnTo>
                  <a:lnTo>
                    <a:pt x="348627" y="235083"/>
                  </a:lnTo>
                  <a:cubicBezTo>
                    <a:pt x="347276" y="209761"/>
                    <a:pt x="343824" y="185339"/>
                    <a:pt x="338422" y="162865"/>
                  </a:cubicBezTo>
                  <a:close/>
                  <a:moveTo>
                    <a:pt x="180542" y="162415"/>
                  </a:moveTo>
                  <a:cubicBezTo>
                    <a:pt x="175139" y="185040"/>
                    <a:pt x="171687" y="209612"/>
                    <a:pt x="170186" y="235083"/>
                  </a:cubicBezTo>
                  <a:lnTo>
                    <a:pt x="235619" y="235083"/>
                  </a:lnTo>
                  <a:lnTo>
                    <a:pt x="235619" y="169607"/>
                  </a:lnTo>
                  <a:cubicBezTo>
                    <a:pt x="217160" y="168558"/>
                    <a:pt x="198701" y="166161"/>
                    <a:pt x="180542" y="162415"/>
                  </a:cubicBezTo>
                  <a:close/>
                  <a:moveTo>
                    <a:pt x="92297" y="133948"/>
                  </a:moveTo>
                  <a:cubicBezTo>
                    <a:pt x="70536" y="162865"/>
                    <a:pt x="55978" y="197475"/>
                    <a:pt x="51476" y="235083"/>
                  </a:cubicBezTo>
                  <a:lnTo>
                    <a:pt x="120211" y="235083"/>
                  </a:lnTo>
                  <a:cubicBezTo>
                    <a:pt x="121562" y="205117"/>
                    <a:pt x="125764" y="176349"/>
                    <a:pt x="132217" y="149530"/>
                  </a:cubicBezTo>
                  <a:cubicBezTo>
                    <a:pt x="118560" y="145035"/>
                    <a:pt x="105353" y="139791"/>
                    <a:pt x="92297" y="133948"/>
                  </a:cubicBezTo>
                  <a:close/>
                  <a:moveTo>
                    <a:pt x="159231" y="75814"/>
                  </a:moveTo>
                  <a:cubicBezTo>
                    <a:pt x="148875" y="81657"/>
                    <a:pt x="138970" y="88249"/>
                    <a:pt x="129666" y="95591"/>
                  </a:cubicBezTo>
                  <a:cubicBezTo>
                    <a:pt x="135519" y="97839"/>
                    <a:pt x="141372" y="100086"/>
                    <a:pt x="147225" y="102034"/>
                  </a:cubicBezTo>
                  <a:cubicBezTo>
                    <a:pt x="151277" y="91845"/>
                    <a:pt x="155179" y="83605"/>
                    <a:pt x="159231" y="75814"/>
                  </a:cubicBezTo>
                  <a:close/>
                  <a:moveTo>
                    <a:pt x="358682" y="74165"/>
                  </a:moveTo>
                  <a:cubicBezTo>
                    <a:pt x="363184" y="82556"/>
                    <a:pt x="367386" y="91546"/>
                    <a:pt x="371888" y="102783"/>
                  </a:cubicBezTo>
                  <a:cubicBezTo>
                    <a:pt x="378492" y="100536"/>
                    <a:pt x="385095" y="98138"/>
                    <a:pt x="391548" y="95591"/>
                  </a:cubicBezTo>
                  <a:cubicBezTo>
                    <a:pt x="381343" y="87500"/>
                    <a:pt x="370238" y="80309"/>
                    <a:pt x="358682" y="74165"/>
                  </a:cubicBezTo>
                  <a:close/>
                  <a:moveTo>
                    <a:pt x="285595" y="60381"/>
                  </a:moveTo>
                  <a:lnTo>
                    <a:pt x="285595" y="119864"/>
                  </a:lnTo>
                  <a:cubicBezTo>
                    <a:pt x="298051" y="118965"/>
                    <a:pt x="310507" y="117466"/>
                    <a:pt x="322964" y="115219"/>
                  </a:cubicBezTo>
                  <a:cubicBezTo>
                    <a:pt x="314559" y="95741"/>
                    <a:pt x="302253" y="73566"/>
                    <a:pt x="285595" y="60381"/>
                  </a:cubicBezTo>
                  <a:close/>
                  <a:moveTo>
                    <a:pt x="235619" y="58583"/>
                  </a:moveTo>
                  <a:cubicBezTo>
                    <a:pt x="217910" y="71469"/>
                    <a:pt x="204704" y="94692"/>
                    <a:pt x="196149" y="114769"/>
                  </a:cubicBezTo>
                  <a:cubicBezTo>
                    <a:pt x="209206" y="117167"/>
                    <a:pt x="222413" y="118965"/>
                    <a:pt x="235619" y="119864"/>
                  </a:cubicBezTo>
                  <a:close/>
                  <a:moveTo>
                    <a:pt x="259482" y="0"/>
                  </a:moveTo>
                  <a:lnTo>
                    <a:pt x="260532" y="0"/>
                  </a:lnTo>
                  <a:cubicBezTo>
                    <a:pt x="399953" y="0"/>
                    <a:pt x="514161" y="109825"/>
                    <a:pt x="520914" y="247369"/>
                  </a:cubicBezTo>
                  <a:lnTo>
                    <a:pt x="475741" y="230138"/>
                  </a:lnTo>
                  <a:cubicBezTo>
                    <a:pt x="473340" y="229239"/>
                    <a:pt x="471089" y="228640"/>
                    <a:pt x="468688" y="228041"/>
                  </a:cubicBezTo>
                  <a:cubicBezTo>
                    <a:pt x="463285" y="193130"/>
                    <a:pt x="449328" y="160917"/>
                    <a:pt x="428917" y="133948"/>
                  </a:cubicBezTo>
                  <a:cubicBezTo>
                    <a:pt x="415260" y="140240"/>
                    <a:pt x="401153" y="145634"/>
                    <a:pt x="386746" y="150279"/>
                  </a:cubicBezTo>
                  <a:cubicBezTo>
                    <a:pt x="393199" y="176799"/>
                    <a:pt x="397251" y="205416"/>
                    <a:pt x="398752" y="235083"/>
                  </a:cubicBezTo>
                  <a:lnTo>
                    <a:pt x="417812" y="235083"/>
                  </a:lnTo>
                  <a:lnTo>
                    <a:pt x="315310" y="274188"/>
                  </a:lnTo>
                  <a:cubicBezTo>
                    <a:pt x="308556" y="276885"/>
                    <a:pt x="302403" y="280481"/>
                    <a:pt x="297001" y="285126"/>
                  </a:cubicBezTo>
                  <a:lnTo>
                    <a:pt x="285595" y="285126"/>
                  </a:lnTo>
                  <a:lnTo>
                    <a:pt x="285595" y="297861"/>
                  </a:lnTo>
                  <a:cubicBezTo>
                    <a:pt x="277641" y="309698"/>
                    <a:pt x="273589" y="324231"/>
                    <a:pt x="275089" y="339065"/>
                  </a:cubicBezTo>
                  <a:cubicBezTo>
                    <a:pt x="277040" y="358992"/>
                    <a:pt x="280792" y="379669"/>
                    <a:pt x="285895" y="400345"/>
                  </a:cubicBezTo>
                  <a:cubicBezTo>
                    <a:pt x="285745" y="400345"/>
                    <a:pt x="285745" y="400345"/>
                    <a:pt x="285595" y="400345"/>
                  </a:cubicBezTo>
                  <a:lnTo>
                    <a:pt x="285595" y="459828"/>
                  </a:lnTo>
                  <a:cubicBezTo>
                    <a:pt x="290397" y="456082"/>
                    <a:pt x="295050" y="451288"/>
                    <a:pt x="299552" y="445594"/>
                  </a:cubicBezTo>
                  <a:cubicBezTo>
                    <a:pt x="307656" y="468818"/>
                    <a:pt x="317411" y="491142"/>
                    <a:pt x="328516" y="511219"/>
                  </a:cubicBezTo>
                  <a:cubicBezTo>
                    <a:pt x="305405" y="517512"/>
                    <a:pt x="282893" y="520209"/>
                    <a:pt x="259482" y="520209"/>
                  </a:cubicBezTo>
                  <a:cubicBezTo>
                    <a:pt x="118260" y="520209"/>
                    <a:pt x="0" y="404541"/>
                    <a:pt x="0" y="260104"/>
                  </a:cubicBezTo>
                  <a:cubicBezTo>
                    <a:pt x="0" y="115519"/>
                    <a:pt x="118560" y="0"/>
                    <a:pt x="259482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IN" sz="4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ïṩlíḓê"/>
            <p:cNvSpPr txBox="1"/>
            <p:nvPr/>
          </p:nvSpPr>
          <p:spPr>
            <a:xfrm>
              <a:off x="8160738" y="1866670"/>
              <a:ext cx="3359747" cy="378316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b="1" dirty="0"/>
                <a:t>丢消息，消息不可靠传递</a:t>
              </a:r>
              <a:endParaRPr lang="en-IN" sz="1600" b="1" dirty="0"/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7239937" y="2672910"/>
            <a:ext cx="326714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39937" y="3730185"/>
            <a:ext cx="326714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íšľïďe"/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02</a:t>
            </a:r>
            <a:endParaRPr lang="en-US" altLang="zh-CN" sz="72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işļíḋê"/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1.0</a:t>
            </a:r>
            <a:r>
              <a:rPr lang="zh-CN" altLang="en-US" sz="3600" b="1" dirty="0"/>
              <a:t>简介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04191" y="2988696"/>
            <a:ext cx="50016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消息系统</a:t>
            </a:r>
            <a:r>
              <a:rPr lang="en-US" altLang="zh-CN" sz="4000" b="1" dirty="0"/>
              <a:t>2.0</a:t>
            </a:r>
            <a:r>
              <a:rPr lang="zh-CN" altLang="en-US" sz="4000" b="1" dirty="0"/>
              <a:t>自研之路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/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işļíḋê"/>
          <p:cNvSpPr txBox="1"/>
          <p:nvPr/>
        </p:nvSpPr>
        <p:spPr bwMode="auto">
          <a:xfrm>
            <a:off x="1232029" y="379237"/>
            <a:ext cx="5813664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自研之路：技术调研</a:t>
            </a:r>
            <a:endParaRPr lang="zh-CN" altLang="en-US" sz="36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10032"/>
            <a:ext cx="1392936" cy="15050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20" y="2996836"/>
            <a:ext cx="3243069" cy="640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042" y="2993968"/>
            <a:ext cx="2220686" cy="640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74" y="2993968"/>
            <a:ext cx="1990650" cy="6400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42380" y="524063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部署，运维监控复杂</a:t>
            </a:r>
            <a:endParaRPr 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036899" y="5232656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部分无</a:t>
            </a:r>
            <a:r>
              <a:rPr lang="en-US" altLang="zh-CN" sz="2400" dirty="0"/>
              <a:t>C#</a:t>
            </a:r>
            <a:r>
              <a:rPr lang="zh-CN" altLang="en-US" sz="2400" dirty="0"/>
              <a:t>客户端</a:t>
            </a:r>
            <a:endParaRPr 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478853" y="524063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企业级特性定制开发困难</a:t>
            </a:r>
            <a:endParaRPr lang="en-US" sz="2400" dirty="0"/>
          </a:p>
        </p:txBody>
      </p:sp>
      <p:sp>
        <p:nvSpPr>
          <p:cNvPr id="20" name="question-mark-in-a-shield_17200"/>
          <p:cNvSpPr>
            <a:spLocks noChangeAspect="1"/>
          </p:cNvSpPr>
          <p:nvPr/>
        </p:nvSpPr>
        <p:spPr bwMode="auto">
          <a:xfrm>
            <a:off x="455423" y="5162678"/>
            <a:ext cx="563119" cy="609685"/>
          </a:xfrm>
          <a:custGeom>
            <a:avLst/>
            <a:gdLst>
              <a:gd name="T0" fmla="*/ 4309 w 4331"/>
              <a:gd name="T1" fmla="*/ 1136 h 4696"/>
              <a:gd name="T2" fmla="*/ 4215 w 4331"/>
              <a:gd name="T3" fmla="*/ 1082 h 4696"/>
              <a:gd name="T4" fmla="*/ 3241 w 4331"/>
              <a:gd name="T5" fmla="*/ 561 h 4696"/>
              <a:gd name="T6" fmla="*/ 2155 w 4331"/>
              <a:gd name="T7" fmla="*/ 0 h 4696"/>
              <a:gd name="T8" fmla="*/ 953 w 4331"/>
              <a:gd name="T9" fmla="*/ 613 h 4696"/>
              <a:gd name="T10" fmla="*/ 95 w 4331"/>
              <a:gd name="T11" fmla="*/ 1082 h 4696"/>
              <a:gd name="T12" fmla="*/ 15 w 4331"/>
              <a:gd name="T13" fmla="*/ 1130 h 4696"/>
              <a:gd name="T14" fmla="*/ 0 w 4331"/>
              <a:gd name="T15" fmla="*/ 1207 h 4696"/>
              <a:gd name="T16" fmla="*/ 2155 w 4331"/>
              <a:gd name="T17" fmla="*/ 4696 h 4696"/>
              <a:gd name="T18" fmla="*/ 4331 w 4331"/>
              <a:gd name="T19" fmla="*/ 1236 h 4696"/>
              <a:gd name="T20" fmla="*/ 4309 w 4331"/>
              <a:gd name="T21" fmla="*/ 1136 h 4696"/>
              <a:gd name="T22" fmla="*/ 2128 w 4331"/>
              <a:gd name="T23" fmla="*/ 3663 h 4696"/>
              <a:gd name="T24" fmla="*/ 1837 w 4331"/>
              <a:gd name="T25" fmla="*/ 3363 h 4696"/>
              <a:gd name="T26" fmla="*/ 2131 w 4331"/>
              <a:gd name="T27" fmla="*/ 3060 h 4696"/>
              <a:gd name="T28" fmla="*/ 2422 w 4331"/>
              <a:gd name="T29" fmla="*/ 3363 h 4696"/>
              <a:gd name="T30" fmla="*/ 2128 w 4331"/>
              <a:gd name="T31" fmla="*/ 3663 h 4696"/>
              <a:gd name="T32" fmla="*/ 2509 w 4331"/>
              <a:gd name="T33" fmla="*/ 2238 h 4696"/>
              <a:gd name="T34" fmla="*/ 2360 w 4331"/>
              <a:gd name="T35" fmla="*/ 2609 h 4696"/>
              <a:gd name="T36" fmla="*/ 2364 w 4331"/>
              <a:gd name="T37" fmla="*/ 2691 h 4696"/>
              <a:gd name="T38" fmla="*/ 2333 w 4331"/>
              <a:gd name="T39" fmla="*/ 2772 h 4696"/>
              <a:gd name="T40" fmla="*/ 2253 w 4331"/>
              <a:gd name="T41" fmla="*/ 2806 h 4696"/>
              <a:gd name="T42" fmla="*/ 2015 w 4331"/>
              <a:gd name="T43" fmla="*/ 2806 h 4696"/>
              <a:gd name="T44" fmla="*/ 1904 w 4331"/>
              <a:gd name="T45" fmla="*/ 2703 h 4696"/>
              <a:gd name="T46" fmla="*/ 1898 w 4331"/>
              <a:gd name="T47" fmla="*/ 2624 h 4696"/>
              <a:gd name="T48" fmla="*/ 2113 w 4331"/>
              <a:gd name="T49" fmla="*/ 2016 h 4696"/>
              <a:gd name="T50" fmla="*/ 2301 w 4331"/>
              <a:gd name="T51" fmla="*/ 1669 h 4696"/>
              <a:gd name="T52" fmla="*/ 2120 w 4331"/>
              <a:gd name="T53" fmla="*/ 1518 h 4696"/>
              <a:gd name="T54" fmla="*/ 1881 w 4331"/>
              <a:gd name="T55" fmla="*/ 1590 h 4696"/>
              <a:gd name="T56" fmla="*/ 1782 w 4331"/>
              <a:gd name="T57" fmla="*/ 1608 h 4696"/>
              <a:gd name="T58" fmla="*/ 1710 w 4331"/>
              <a:gd name="T59" fmla="*/ 1541 h 4696"/>
              <a:gd name="T60" fmla="*/ 1637 w 4331"/>
              <a:gd name="T61" fmla="*/ 1349 h 4696"/>
              <a:gd name="T62" fmla="*/ 1675 w 4331"/>
              <a:gd name="T63" fmla="*/ 1220 h 4696"/>
              <a:gd name="T64" fmla="*/ 2177 w 4331"/>
              <a:gd name="T65" fmla="*/ 1076 h 4696"/>
              <a:gd name="T66" fmla="*/ 2797 w 4331"/>
              <a:gd name="T67" fmla="*/ 1636 h 4696"/>
              <a:gd name="T68" fmla="*/ 2509 w 4331"/>
              <a:gd name="T69" fmla="*/ 2238 h 4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31" h="4696">
                <a:moveTo>
                  <a:pt x="4309" y="1136"/>
                </a:moveTo>
                <a:cubicBezTo>
                  <a:pt x="4289" y="1101"/>
                  <a:pt x="4256" y="1082"/>
                  <a:pt x="4215" y="1082"/>
                </a:cubicBezTo>
                <a:cubicBezTo>
                  <a:pt x="4039" y="1082"/>
                  <a:pt x="3634" y="817"/>
                  <a:pt x="3241" y="561"/>
                </a:cubicBezTo>
                <a:cubicBezTo>
                  <a:pt x="2799" y="273"/>
                  <a:pt x="2382" y="0"/>
                  <a:pt x="2155" y="0"/>
                </a:cubicBezTo>
                <a:cubicBezTo>
                  <a:pt x="1916" y="0"/>
                  <a:pt x="1427" y="311"/>
                  <a:pt x="953" y="613"/>
                </a:cubicBezTo>
                <a:cubicBezTo>
                  <a:pt x="592" y="843"/>
                  <a:pt x="217" y="1082"/>
                  <a:pt x="95" y="1082"/>
                </a:cubicBezTo>
                <a:cubicBezTo>
                  <a:pt x="60" y="1082"/>
                  <a:pt x="32" y="1099"/>
                  <a:pt x="15" y="1130"/>
                </a:cubicBezTo>
                <a:cubicBezTo>
                  <a:pt x="5" y="1150"/>
                  <a:pt x="0" y="1175"/>
                  <a:pt x="0" y="1207"/>
                </a:cubicBezTo>
                <a:cubicBezTo>
                  <a:pt x="0" y="1660"/>
                  <a:pt x="1432" y="4696"/>
                  <a:pt x="2155" y="4696"/>
                </a:cubicBezTo>
                <a:cubicBezTo>
                  <a:pt x="2838" y="4696"/>
                  <a:pt x="4331" y="1791"/>
                  <a:pt x="4331" y="1236"/>
                </a:cubicBezTo>
                <a:cubicBezTo>
                  <a:pt x="4331" y="1194"/>
                  <a:pt x="4324" y="1161"/>
                  <a:pt x="4309" y="1136"/>
                </a:cubicBezTo>
                <a:close/>
                <a:moveTo>
                  <a:pt x="2128" y="3663"/>
                </a:moveTo>
                <a:cubicBezTo>
                  <a:pt x="1962" y="3663"/>
                  <a:pt x="1837" y="3534"/>
                  <a:pt x="1837" y="3363"/>
                </a:cubicBezTo>
                <a:cubicBezTo>
                  <a:pt x="1837" y="3187"/>
                  <a:pt x="1961" y="3060"/>
                  <a:pt x="2131" y="3060"/>
                </a:cubicBezTo>
                <a:cubicBezTo>
                  <a:pt x="2300" y="3060"/>
                  <a:pt x="2422" y="3187"/>
                  <a:pt x="2422" y="3363"/>
                </a:cubicBezTo>
                <a:cubicBezTo>
                  <a:pt x="2422" y="3536"/>
                  <a:pt x="2298" y="3663"/>
                  <a:pt x="2128" y="3663"/>
                </a:cubicBezTo>
                <a:close/>
                <a:moveTo>
                  <a:pt x="2509" y="2238"/>
                </a:moveTo>
                <a:cubicBezTo>
                  <a:pt x="2396" y="2372"/>
                  <a:pt x="2353" y="2479"/>
                  <a:pt x="2360" y="2609"/>
                </a:cubicBezTo>
                <a:lnTo>
                  <a:pt x="2364" y="2691"/>
                </a:lnTo>
                <a:cubicBezTo>
                  <a:pt x="2365" y="2721"/>
                  <a:pt x="2354" y="2750"/>
                  <a:pt x="2333" y="2772"/>
                </a:cubicBezTo>
                <a:cubicBezTo>
                  <a:pt x="2312" y="2793"/>
                  <a:pt x="2283" y="2806"/>
                  <a:pt x="2253" y="2806"/>
                </a:cubicBezTo>
                <a:lnTo>
                  <a:pt x="2015" y="2806"/>
                </a:lnTo>
                <a:cubicBezTo>
                  <a:pt x="1958" y="2806"/>
                  <a:pt x="1909" y="2761"/>
                  <a:pt x="1904" y="2703"/>
                </a:cubicBezTo>
                <a:lnTo>
                  <a:pt x="1898" y="2624"/>
                </a:lnTo>
                <a:cubicBezTo>
                  <a:pt x="1876" y="2422"/>
                  <a:pt x="1950" y="2212"/>
                  <a:pt x="2113" y="2016"/>
                </a:cubicBezTo>
                <a:cubicBezTo>
                  <a:pt x="2232" y="1877"/>
                  <a:pt x="2301" y="1775"/>
                  <a:pt x="2301" y="1669"/>
                </a:cubicBezTo>
                <a:cubicBezTo>
                  <a:pt x="2301" y="1568"/>
                  <a:pt x="2243" y="1520"/>
                  <a:pt x="2120" y="1518"/>
                </a:cubicBezTo>
                <a:cubicBezTo>
                  <a:pt x="2034" y="1518"/>
                  <a:pt x="1937" y="1547"/>
                  <a:pt x="1881" y="1590"/>
                </a:cubicBezTo>
                <a:cubicBezTo>
                  <a:pt x="1854" y="1610"/>
                  <a:pt x="1815" y="1618"/>
                  <a:pt x="1782" y="1608"/>
                </a:cubicBezTo>
                <a:cubicBezTo>
                  <a:pt x="1750" y="1599"/>
                  <a:pt x="1723" y="1573"/>
                  <a:pt x="1710" y="1541"/>
                </a:cubicBezTo>
                <a:lnTo>
                  <a:pt x="1637" y="1349"/>
                </a:lnTo>
                <a:cubicBezTo>
                  <a:pt x="1619" y="1302"/>
                  <a:pt x="1635" y="1249"/>
                  <a:pt x="1675" y="1220"/>
                </a:cubicBezTo>
                <a:cubicBezTo>
                  <a:pt x="1795" y="1133"/>
                  <a:pt x="1992" y="1076"/>
                  <a:pt x="2177" y="1076"/>
                </a:cubicBezTo>
                <a:cubicBezTo>
                  <a:pt x="2605" y="1076"/>
                  <a:pt x="2797" y="1357"/>
                  <a:pt x="2797" y="1636"/>
                </a:cubicBezTo>
                <a:cubicBezTo>
                  <a:pt x="2797" y="1876"/>
                  <a:pt x="2672" y="2044"/>
                  <a:pt x="2509" y="22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question-mark-in-a-shield_17200"/>
          <p:cNvSpPr>
            <a:spLocks noChangeAspect="1"/>
          </p:cNvSpPr>
          <p:nvPr/>
        </p:nvSpPr>
        <p:spPr bwMode="auto">
          <a:xfrm>
            <a:off x="4473780" y="5162678"/>
            <a:ext cx="563119" cy="609685"/>
          </a:xfrm>
          <a:custGeom>
            <a:avLst/>
            <a:gdLst>
              <a:gd name="T0" fmla="*/ 4309 w 4331"/>
              <a:gd name="T1" fmla="*/ 1136 h 4696"/>
              <a:gd name="T2" fmla="*/ 4215 w 4331"/>
              <a:gd name="T3" fmla="*/ 1082 h 4696"/>
              <a:gd name="T4" fmla="*/ 3241 w 4331"/>
              <a:gd name="T5" fmla="*/ 561 h 4696"/>
              <a:gd name="T6" fmla="*/ 2155 w 4331"/>
              <a:gd name="T7" fmla="*/ 0 h 4696"/>
              <a:gd name="T8" fmla="*/ 953 w 4331"/>
              <a:gd name="T9" fmla="*/ 613 h 4696"/>
              <a:gd name="T10" fmla="*/ 95 w 4331"/>
              <a:gd name="T11" fmla="*/ 1082 h 4696"/>
              <a:gd name="T12" fmla="*/ 15 w 4331"/>
              <a:gd name="T13" fmla="*/ 1130 h 4696"/>
              <a:gd name="T14" fmla="*/ 0 w 4331"/>
              <a:gd name="T15" fmla="*/ 1207 h 4696"/>
              <a:gd name="T16" fmla="*/ 2155 w 4331"/>
              <a:gd name="T17" fmla="*/ 4696 h 4696"/>
              <a:gd name="T18" fmla="*/ 4331 w 4331"/>
              <a:gd name="T19" fmla="*/ 1236 h 4696"/>
              <a:gd name="T20" fmla="*/ 4309 w 4331"/>
              <a:gd name="T21" fmla="*/ 1136 h 4696"/>
              <a:gd name="T22" fmla="*/ 2128 w 4331"/>
              <a:gd name="T23" fmla="*/ 3663 h 4696"/>
              <a:gd name="T24" fmla="*/ 1837 w 4331"/>
              <a:gd name="T25" fmla="*/ 3363 h 4696"/>
              <a:gd name="T26" fmla="*/ 2131 w 4331"/>
              <a:gd name="T27" fmla="*/ 3060 h 4696"/>
              <a:gd name="T28" fmla="*/ 2422 w 4331"/>
              <a:gd name="T29" fmla="*/ 3363 h 4696"/>
              <a:gd name="T30" fmla="*/ 2128 w 4331"/>
              <a:gd name="T31" fmla="*/ 3663 h 4696"/>
              <a:gd name="T32" fmla="*/ 2509 w 4331"/>
              <a:gd name="T33" fmla="*/ 2238 h 4696"/>
              <a:gd name="T34" fmla="*/ 2360 w 4331"/>
              <a:gd name="T35" fmla="*/ 2609 h 4696"/>
              <a:gd name="T36" fmla="*/ 2364 w 4331"/>
              <a:gd name="T37" fmla="*/ 2691 h 4696"/>
              <a:gd name="T38" fmla="*/ 2333 w 4331"/>
              <a:gd name="T39" fmla="*/ 2772 h 4696"/>
              <a:gd name="T40" fmla="*/ 2253 w 4331"/>
              <a:gd name="T41" fmla="*/ 2806 h 4696"/>
              <a:gd name="T42" fmla="*/ 2015 w 4331"/>
              <a:gd name="T43" fmla="*/ 2806 h 4696"/>
              <a:gd name="T44" fmla="*/ 1904 w 4331"/>
              <a:gd name="T45" fmla="*/ 2703 h 4696"/>
              <a:gd name="T46" fmla="*/ 1898 w 4331"/>
              <a:gd name="T47" fmla="*/ 2624 h 4696"/>
              <a:gd name="T48" fmla="*/ 2113 w 4331"/>
              <a:gd name="T49" fmla="*/ 2016 h 4696"/>
              <a:gd name="T50" fmla="*/ 2301 w 4331"/>
              <a:gd name="T51" fmla="*/ 1669 h 4696"/>
              <a:gd name="T52" fmla="*/ 2120 w 4331"/>
              <a:gd name="T53" fmla="*/ 1518 h 4696"/>
              <a:gd name="T54" fmla="*/ 1881 w 4331"/>
              <a:gd name="T55" fmla="*/ 1590 h 4696"/>
              <a:gd name="T56" fmla="*/ 1782 w 4331"/>
              <a:gd name="T57" fmla="*/ 1608 h 4696"/>
              <a:gd name="T58" fmla="*/ 1710 w 4331"/>
              <a:gd name="T59" fmla="*/ 1541 h 4696"/>
              <a:gd name="T60" fmla="*/ 1637 w 4331"/>
              <a:gd name="T61" fmla="*/ 1349 h 4696"/>
              <a:gd name="T62" fmla="*/ 1675 w 4331"/>
              <a:gd name="T63" fmla="*/ 1220 h 4696"/>
              <a:gd name="T64" fmla="*/ 2177 w 4331"/>
              <a:gd name="T65" fmla="*/ 1076 h 4696"/>
              <a:gd name="T66" fmla="*/ 2797 w 4331"/>
              <a:gd name="T67" fmla="*/ 1636 h 4696"/>
              <a:gd name="T68" fmla="*/ 2509 w 4331"/>
              <a:gd name="T69" fmla="*/ 2238 h 4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31" h="4696">
                <a:moveTo>
                  <a:pt x="4309" y="1136"/>
                </a:moveTo>
                <a:cubicBezTo>
                  <a:pt x="4289" y="1101"/>
                  <a:pt x="4256" y="1082"/>
                  <a:pt x="4215" y="1082"/>
                </a:cubicBezTo>
                <a:cubicBezTo>
                  <a:pt x="4039" y="1082"/>
                  <a:pt x="3634" y="817"/>
                  <a:pt x="3241" y="561"/>
                </a:cubicBezTo>
                <a:cubicBezTo>
                  <a:pt x="2799" y="273"/>
                  <a:pt x="2382" y="0"/>
                  <a:pt x="2155" y="0"/>
                </a:cubicBezTo>
                <a:cubicBezTo>
                  <a:pt x="1916" y="0"/>
                  <a:pt x="1427" y="311"/>
                  <a:pt x="953" y="613"/>
                </a:cubicBezTo>
                <a:cubicBezTo>
                  <a:pt x="592" y="843"/>
                  <a:pt x="217" y="1082"/>
                  <a:pt x="95" y="1082"/>
                </a:cubicBezTo>
                <a:cubicBezTo>
                  <a:pt x="60" y="1082"/>
                  <a:pt x="32" y="1099"/>
                  <a:pt x="15" y="1130"/>
                </a:cubicBezTo>
                <a:cubicBezTo>
                  <a:pt x="5" y="1150"/>
                  <a:pt x="0" y="1175"/>
                  <a:pt x="0" y="1207"/>
                </a:cubicBezTo>
                <a:cubicBezTo>
                  <a:pt x="0" y="1660"/>
                  <a:pt x="1432" y="4696"/>
                  <a:pt x="2155" y="4696"/>
                </a:cubicBezTo>
                <a:cubicBezTo>
                  <a:pt x="2838" y="4696"/>
                  <a:pt x="4331" y="1791"/>
                  <a:pt x="4331" y="1236"/>
                </a:cubicBezTo>
                <a:cubicBezTo>
                  <a:pt x="4331" y="1194"/>
                  <a:pt x="4324" y="1161"/>
                  <a:pt x="4309" y="1136"/>
                </a:cubicBezTo>
                <a:close/>
                <a:moveTo>
                  <a:pt x="2128" y="3663"/>
                </a:moveTo>
                <a:cubicBezTo>
                  <a:pt x="1962" y="3663"/>
                  <a:pt x="1837" y="3534"/>
                  <a:pt x="1837" y="3363"/>
                </a:cubicBezTo>
                <a:cubicBezTo>
                  <a:pt x="1837" y="3187"/>
                  <a:pt x="1961" y="3060"/>
                  <a:pt x="2131" y="3060"/>
                </a:cubicBezTo>
                <a:cubicBezTo>
                  <a:pt x="2300" y="3060"/>
                  <a:pt x="2422" y="3187"/>
                  <a:pt x="2422" y="3363"/>
                </a:cubicBezTo>
                <a:cubicBezTo>
                  <a:pt x="2422" y="3536"/>
                  <a:pt x="2298" y="3663"/>
                  <a:pt x="2128" y="3663"/>
                </a:cubicBezTo>
                <a:close/>
                <a:moveTo>
                  <a:pt x="2509" y="2238"/>
                </a:moveTo>
                <a:cubicBezTo>
                  <a:pt x="2396" y="2372"/>
                  <a:pt x="2353" y="2479"/>
                  <a:pt x="2360" y="2609"/>
                </a:cubicBezTo>
                <a:lnTo>
                  <a:pt x="2364" y="2691"/>
                </a:lnTo>
                <a:cubicBezTo>
                  <a:pt x="2365" y="2721"/>
                  <a:pt x="2354" y="2750"/>
                  <a:pt x="2333" y="2772"/>
                </a:cubicBezTo>
                <a:cubicBezTo>
                  <a:pt x="2312" y="2793"/>
                  <a:pt x="2283" y="2806"/>
                  <a:pt x="2253" y="2806"/>
                </a:cubicBezTo>
                <a:lnTo>
                  <a:pt x="2015" y="2806"/>
                </a:lnTo>
                <a:cubicBezTo>
                  <a:pt x="1958" y="2806"/>
                  <a:pt x="1909" y="2761"/>
                  <a:pt x="1904" y="2703"/>
                </a:cubicBezTo>
                <a:lnTo>
                  <a:pt x="1898" y="2624"/>
                </a:lnTo>
                <a:cubicBezTo>
                  <a:pt x="1876" y="2422"/>
                  <a:pt x="1950" y="2212"/>
                  <a:pt x="2113" y="2016"/>
                </a:cubicBezTo>
                <a:cubicBezTo>
                  <a:pt x="2232" y="1877"/>
                  <a:pt x="2301" y="1775"/>
                  <a:pt x="2301" y="1669"/>
                </a:cubicBezTo>
                <a:cubicBezTo>
                  <a:pt x="2301" y="1568"/>
                  <a:pt x="2243" y="1520"/>
                  <a:pt x="2120" y="1518"/>
                </a:cubicBezTo>
                <a:cubicBezTo>
                  <a:pt x="2034" y="1518"/>
                  <a:pt x="1937" y="1547"/>
                  <a:pt x="1881" y="1590"/>
                </a:cubicBezTo>
                <a:cubicBezTo>
                  <a:pt x="1854" y="1610"/>
                  <a:pt x="1815" y="1618"/>
                  <a:pt x="1782" y="1608"/>
                </a:cubicBezTo>
                <a:cubicBezTo>
                  <a:pt x="1750" y="1599"/>
                  <a:pt x="1723" y="1573"/>
                  <a:pt x="1710" y="1541"/>
                </a:cubicBezTo>
                <a:lnTo>
                  <a:pt x="1637" y="1349"/>
                </a:lnTo>
                <a:cubicBezTo>
                  <a:pt x="1619" y="1302"/>
                  <a:pt x="1635" y="1249"/>
                  <a:pt x="1675" y="1220"/>
                </a:cubicBezTo>
                <a:cubicBezTo>
                  <a:pt x="1795" y="1133"/>
                  <a:pt x="1992" y="1076"/>
                  <a:pt x="2177" y="1076"/>
                </a:cubicBezTo>
                <a:cubicBezTo>
                  <a:pt x="2605" y="1076"/>
                  <a:pt x="2797" y="1357"/>
                  <a:pt x="2797" y="1636"/>
                </a:cubicBezTo>
                <a:cubicBezTo>
                  <a:pt x="2797" y="1876"/>
                  <a:pt x="2672" y="2044"/>
                  <a:pt x="2509" y="22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" name="question-mark-in-a-shield_17200"/>
          <p:cNvSpPr>
            <a:spLocks noChangeAspect="1"/>
          </p:cNvSpPr>
          <p:nvPr/>
        </p:nvSpPr>
        <p:spPr bwMode="auto">
          <a:xfrm>
            <a:off x="7915734" y="5162678"/>
            <a:ext cx="563119" cy="609685"/>
          </a:xfrm>
          <a:custGeom>
            <a:avLst/>
            <a:gdLst>
              <a:gd name="T0" fmla="*/ 4309 w 4331"/>
              <a:gd name="T1" fmla="*/ 1136 h 4696"/>
              <a:gd name="T2" fmla="*/ 4215 w 4331"/>
              <a:gd name="T3" fmla="*/ 1082 h 4696"/>
              <a:gd name="T4" fmla="*/ 3241 w 4331"/>
              <a:gd name="T5" fmla="*/ 561 h 4696"/>
              <a:gd name="T6" fmla="*/ 2155 w 4331"/>
              <a:gd name="T7" fmla="*/ 0 h 4696"/>
              <a:gd name="T8" fmla="*/ 953 w 4331"/>
              <a:gd name="T9" fmla="*/ 613 h 4696"/>
              <a:gd name="T10" fmla="*/ 95 w 4331"/>
              <a:gd name="T11" fmla="*/ 1082 h 4696"/>
              <a:gd name="T12" fmla="*/ 15 w 4331"/>
              <a:gd name="T13" fmla="*/ 1130 h 4696"/>
              <a:gd name="T14" fmla="*/ 0 w 4331"/>
              <a:gd name="T15" fmla="*/ 1207 h 4696"/>
              <a:gd name="T16" fmla="*/ 2155 w 4331"/>
              <a:gd name="T17" fmla="*/ 4696 h 4696"/>
              <a:gd name="T18" fmla="*/ 4331 w 4331"/>
              <a:gd name="T19" fmla="*/ 1236 h 4696"/>
              <a:gd name="T20" fmla="*/ 4309 w 4331"/>
              <a:gd name="T21" fmla="*/ 1136 h 4696"/>
              <a:gd name="T22" fmla="*/ 2128 w 4331"/>
              <a:gd name="T23" fmla="*/ 3663 h 4696"/>
              <a:gd name="T24" fmla="*/ 1837 w 4331"/>
              <a:gd name="T25" fmla="*/ 3363 h 4696"/>
              <a:gd name="T26" fmla="*/ 2131 w 4331"/>
              <a:gd name="T27" fmla="*/ 3060 h 4696"/>
              <a:gd name="T28" fmla="*/ 2422 w 4331"/>
              <a:gd name="T29" fmla="*/ 3363 h 4696"/>
              <a:gd name="T30" fmla="*/ 2128 w 4331"/>
              <a:gd name="T31" fmla="*/ 3663 h 4696"/>
              <a:gd name="T32" fmla="*/ 2509 w 4331"/>
              <a:gd name="T33" fmla="*/ 2238 h 4696"/>
              <a:gd name="T34" fmla="*/ 2360 w 4331"/>
              <a:gd name="T35" fmla="*/ 2609 h 4696"/>
              <a:gd name="T36" fmla="*/ 2364 w 4331"/>
              <a:gd name="T37" fmla="*/ 2691 h 4696"/>
              <a:gd name="T38" fmla="*/ 2333 w 4331"/>
              <a:gd name="T39" fmla="*/ 2772 h 4696"/>
              <a:gd name="T40" fmla="*/ 2253 w 4331"/>
              <a:gd name="T41" fmla="*/ 2806 h 4696"/>
              <a:gd name="T42" fmla="*/ 2015 w 4331"/>
              <a:gd name="T43" fmla="*/ 2806 h 4696"/>
              <a:gd name="T44" fmla="*/ 1904 w 4331"/>
              <a:gd name="T45" fmla="*/ 2703 h 4696"/>
              <a:gd name="T46" fmla="*/ 1898 w 4331"/>
              <a:gd name="T47" fmla="*/ 2624 h 4696"/>
              <a:gd name="T48" fmla="*/ 2113 w 4331"/>
              <a:gd name="T49" fmla="*/ 2016 h 4696"/>
              <a:gd name="T50" fmla="*/ 2301 w 4331"/>
              <a:gd name="T51" fmla="*/ 1669 h 4696"/>
              <a:gd name="T52" fmla="*/ 2120 w 4331"/>
              <a:gd name="T53" fmla="*/ 1518 h 4696"/>
              <a:gd name="T54" fmla="*/ 1881 w 4331"/>
              <a:gd name="T55" fmla="*/ 1590 h 4696"/>
              <a:gd name="T56" fmla="*/ 1782 w 4331"/>
              <a:gd name="T57" fmla="*/ 1608 h 4696"/>
              <a:gd name="T58" fmla="*/ 1710 w 4331"/>
              <a:gd name="T59" fmla="*/ 1541 h 4696"/>
              <a:gd name="T60" fmla="*/ 1637 w 4331"/>
              <a:gd name="T61" fmla="*/ 1349 h 4696"/>
              <a:gd name="T62" fmla="*/ 1675 w 4331"/>
              <a:gd name="T63" fmla="*/ 1220 h 4696"/>
              <a:gd name="T64" fmla="*/ 2177 w 4331"/>
              <a:gd name="T65" fmla="*/ 1076 h 4696"/>
              <a:gd name="T66" fmla="*/ 2797 w 4331"/>
              <a:gd name="T67" fmla="*/ 1636 h 4696"/>
              <a:gd name="T68" fmla="*/ 2509 w 4331"/>
              <a:gd name="T69" fmla="*/ 2238 h 4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31" h="4696">
                <a:moveTo>
                  <a:pt x="4309" y="1136"/>
                </a:moveTo>
                <a:cubicBezTo>
                  <a:pt x="4289" y="1101"/>
                  <a:pt x="4256" y="1082"/>
                  <a:pt x="4215" y="1082"/>
                </a:cubicBezTo>
                <a:cubicBezTo>
                  <a:pt x="4039" y="1082"/>
                  <a:pt x="3634" y="817"/>
                  <a:pt x="3241" y="561"/>
                </a:cubicBezTo>
                <a:cubicBezTo>
                  <a:pt x="2799" y="273"/>
                  <a:pt x="2382" y="0"/>
                  <a:pt x="2155" y="0"/>
                </a:cubicBezTo>
                <a:cubicBezTo>
                  <a:pt x="1916" y="0"/>
                  <a:pt x="1427" y="311"/>
                  <a:pt x="953" y="613"/>
                </a:cubicBezTo>
                <a:cubicBezTo>
                  <a:pt x="592" y="843"/>
                  <a:pt x="217" y="1082"/>
                  <a:pt x="95" y="1082"/>
                </a:cubicBezTo>
                <a:cubicBezTo>
                  <a:pt x="60" y="1082"/>
                  <a:pt x="32" y="1099"/>
                  <a:pt x="15" y="1130"/>
                </a:cubicBezTo>
                <a:cubicBezTo>
                  <a:pt x="5" y="1150"/>
                  <a:pt x="0" y="1175"/>
                  <a:pt x="0" y="1207"/>
                </a:cubicBezTo>
                <a:cubicBezTo>
                  <a:pt x="0" y="1660"/>
                  <a:pt x="1432" y="4696"/>
                  <a:pt x="2155" y="4696"/>
                </a:cubicBezTo>
                <a:cubicBezTo>
                  <a:pt x="2838" y="4696"/>
                  <a:pt x="4331" y="1791"/>
                  <a:pt x="4331" y="1236"/>
                </a:cubicBezTo>
                <a:cubicBezTo>
                  <a:pt x="4331" y="1194"/>
                  <a:pt x="4324" y="1161"/>
                  <a:pt x="4309" y="1136"/>
                </a:cubicBezTo>
                <a:close/>
                <a:moveTo>
                  <a:pt x="2128" y="3663"/>
                </a:moveTo>
                <a:cubicBezTo>
                  <a:pt x="1962" y="3663"/>
                  <a:pt x="1837" y="3534"/>
                  <a:pt x="1837" y="3363"/>
                </a:cubicBezTo>
                <a:cubicBezTo>
                  <a:pt x="1837" y="3187"/>
                  <a:pt x="1961" y="3060"/>
                  <a:pt x="2131" y="3060"/>
                </a:cubicBezTo>
                <a:cubicBezTo>
                  <a:pt x="2300" y="3060"/>
                  <a:pt x="2422" y="3187"/>
                  <a:pt x="2422" y="3363"/>
                </a:cubicBezTo>
                <a:cubicBezTo>
                  <a:pt x="2422" y="3536"/>
                  <a:pt x="2298" y="3663"/>
                  <a:pt x="2128" y="3663"/>
                </a:cubicBezTo>
                <a:close/>
                <a:moveTo>
                  <a:pt x="2509" y="2238"/>
                </a:moveTo>
                <a:cubicBezTo>
                  <a:pt x="2396" y="2372"/>
                  <a:pt x="2353" y="2479"/>
                  <a:pt x="2360" y="2609"/>
                </a:cubicBezTo>
                <a:lnTo>
                  <a:pt x="2364" y="2691"/>
                </a:lnTo>
                <a:cubicBezTo>
                  <a:pt x="2365" y="2721"/>
                  <a:pt x="2354" y="2750"/>
                  <a:pt x="2333" y="2772"/>
                </a:cubicBezTo>
                <a:cubicBezTo>
                  <a:pt x="2312" y="2793"/>
                  <a:pt x="2283" y="2806"/>
                  <a:pt x="2253" y="2806"/>
                </a:cubicBezTo>
                <a:lnTo>
                  <a:pt x="2015" y="2806"/>
                </a:lnTo>
                <a:cubicBezTo>
                  <a:pt x="1958" y="2806"/>
                  <a:pt x="1909" y="2761"/>
                  <a:pt x="1904" y="2703"/>
                </a:cubicBezTo>
                <a:lnTo>
                  <a:pt x="1898" y="2624"/>
                </a:lnTo>
                <a:cubicBezTo>
                  <a:pt x="1876" y="2422"/>
                  <a:pt x="1950" y="2212"/>
                  <a:pt x="2113" y="2016"/>
                </a:cubicBezTo>
                <a:cubicBezTo>
                  <a:pt x="2232" y="1877"/>
                  <a:pt x="2301" y="1775"/>
                  <a:pt x="2301" y="1669"/>
                </a:cubicBezTo>
                <a:cubicBezTo>
                  <a:pt x="2301" y="1568"/>
                  <a:pt x="2243" y="1520"/>
                  <a:pt x="2120" y="1518"/>
                </a:cubicBezTo>
                <a:cubicBezTo>
                  <a:pt x="2034" y="1518"/>
                  <a:pt x="1937" y="1547"/>
                  <a:pt x="1881" y="1590"/>
                </a:cubicBezTo>
                <a:cubicBezTo>
                  <a:pt x="1854" y="1610"/>
                  <a:pt x="1815" y="1618"/>
                  <a:pt x="1782" y="1608"/>
                </a:cubicBezTo>
                <a:cubicBezTo>
                  <a:pt x="1750" y="1599"/>
                  <a:pt x="1723" y="1573"/>
                  <a:pt x="1710" y="1541"/>
                </a:cubicBezTo>
                <a:lnTo>
                  <a:pt x="1637" y="1349"/>
                </a:lnTo>
                <a:cubicBezTo>
                  <a:pt x="1619" y="1302"/>
                  <a:pt x="1635" y="1249"/>
                  <a:pt x="1675" y="1220"/>
                </a:cubicBezTo>
                <a:cubicBezTo>
                  <a:pt x="1795" y="1133"/>
                  <a:pt x="1992" y="1076"/>
                  <a:pt x="2177" y="1076"/>
                </a:cubicBezTo>
                <a:cubicBezTo>
                  <a:pt x="2605" y="1076"/>
                  <a:pt x="2797" y="1357"/>
                  <a:pt x="2797" y="1636"/>
                </a:cubicBezTo>
                <a:cubicBezTo>
                  <a:pt x="2797" y="1876"/>
                  <a:pt x="2672" y="2044"/>
                  <a:pt x="2509" y="22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3" name="文本框 22"/>
          <p:cNvSpPr txBox="1"/>
          <p:nvPr/>
        </p:nvSpPr>
        <p:spPr>
          <a:xfrm>
            <a:off x="5389081" y="1737301"/>
            <a:ext cx="252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业界已有产品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/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işļíḋê"/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自研之路：技术设计</a:t>
            </a:r>
            <a:endParaRPr lang="zh-CN" altLang="en-US" sz="3600" b="1" dirty="0"/>
          </a:p>
        </p:txBody>
      </p:sp>
      <p:grpSp>
        <p:nvGrpSpPr>
          <p:cNvPr id="17" name="íṩļïḓê"/>
          <p:cNvGrpSpPr/>
          <p:nvPr/>
        </p:nvGrpSpPr>
        <p:grpSpPr>
          <a:xfrm>
            <a:off x="5900305" y="3283213"/>
            <a:ext cx="1132493" cy="917645"/>
            <a:chOff x="4919663" y="1693863"/>
            <a:chExt cx="1389062" cy="1125540"/>
          </a:xfrm>
        </p:grpSpPr>
        <p:sp>
          <p:nvSpPr>
            <p:cNvPr id="60" name="ïśļíḋê"/>
            <p:cNvSpPr/>
            <p:nvPr/>
          </p:nvSpPr>
          <p:spPr bwMode="auto">
            <a:xfrm>
              <a:off x="4919663" y="2076451"/>
              <a:ext cx="996950" cy="742950"/>
            </a:xfrm>
            <a:custGeom>
              <a:avLst/>
              <a:gdLst>
                <a:gd name="T0" fmla="*/ 0 w 423"/>
                <a:gd name="T1" fmla="*/ 229 h 315"/>
                <a:gd name="T2" fmla="*/ 0 w 423"/>
                <a:gd name="T3" fmla="*/ 13 h 315"/>
                <a:gd name="T4" fmla="*/ 423 w 423"/>
                <a:gd name="T5" fmla="*/ 100 h 315"/>
                <a:gd name="T6" fmla="*/ 423 w 423"/>
                <a:gd name="T7" fmla="*/ 315 h 315"/>
                <a:gd name="T8" fmla="*/ 0 w 423"/>
                <a:gd name="T9" fmla="*/ 229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15">
                  <a:moveTo>
                    <a:pt x="0" y="22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44" y="0"/>
                    <a:pt x="423" y="100"/>
                  </a:cubicBezTo>
                  <a:cubicBezTo>
                    <a:pt x="423" y="315"/>
                    <a:pt x="423" y="315"/>
                    <a:pt x="423" y="315"/>
                  </a:cubicBezTo>
                  <a:cubicBezTo>
                    <a:pt x="423" y="315"/>
                    <a:pt x="255" y="219"/>
                    <a:pt x="0" y="22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íṩlîḍé"/>
            <p:cNvSpPr/>
            <p:nvPr/>
          </p:nvSpPr>
          <p:spPr bwMode="auto">
            <a:xfrm>
              <a:off x="4919663" y="1693863"/>
              <a:ext cx="1384300" cy="617538"/>
            </a:xfrm>
            <a:custGeom>
              <a:avLst/>
              <a:gdLst>
                <a:gd name="T0" fmla="*/ 0 w 587"/>
                <a:gd name="T1" fmla="*/ 175 h 262"/>
                <a:gd name="T2" fmla="*/ 0 w 587"/>
                <a:gd name="T3" fmla="*/ 0 h 262"/>
                <a:gd name="T4" fmla="*/ 587 w 587"/>
                <a:gd name="T5" fmla="*/ 104 h 262"/>
                <a:gd name="T6" fmla="*/ 423 w 587"/>
                <a:gd name="T7" fmla="*/ 262 h 262"/>
                <a:gd name="T8" fmla="*/ 0 w 587"/>
                <a:gd name="T9" fmla="*/ 17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7" h="262">
                  <a:moveTo>
                    <a:pt x="0" y="17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67" y="7"/>
                    <a:pt x="587" y="104"/>
                  </a:cubicBezTo>
                  <a:cubicBezTo>
                    <a:pt x="423" y="262"/>
                    <a:pt x="423" y="262"/>
                    <a:pt x="423" y="262"/>
                  </a:cubicBezTo>
                  <a:cubicBezTo>
                    <a:pt x="423" y="262"/>
                    <a:pt x="269" y="168"/>
                    <a:pt x="0" y="17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iṥľidê"/>
            <p:cNvSpPr/>
            <p:nvPr/>
          </p:nvSpPr>
          <p:spPr>
            <a:xfrm rot="16200000" flipH="1">
              <a:off x="5672930" y="2183608"/>
              <a:ext cx="879479" cy="392111"/>
            </a:xfrm>
            <a:custGeom>
              <a:avLst/>
              <a:gdLst>
                <a:gd name="connsiteX0" fmla="*/ 0 w 660404"/>
                <a:gd name="connsiteY0" fmla="*/ 388936 h 388936"/>
                <a:gd name="connsiteX1" fmla="*/ 156453 w 660404"/>
                <a:gd name="connsiteY1" fmla="*/ 0 h 388936"/>
                <a:gd name="connsiteX2" fmla="*/ 660404 w 660404"/>
                <a:gd name="connsiteY2" fmla="*/ 0 h 388936"/>
                <a:gd name="connsiteX3" fmla="*/ 503951 w 660404"/>
                <a:gd name="connsiteY3" fmla="*/ 388936 h 388936"/>
                <a:gd name="connsiteX4" fmla="*/ 0 w 660404"/>
                <a:gd name="connsiteY4" fmla="*/ 388936 h 388936"/>
                <a:gd name="connsiteX0-1" fmla="*/ 0 w 879479"/>
                <a:gd name="connsiteY0-2" fmla="*/ 392111 h 392111"/>
                <a:gd name="connsiteX1-3" fmla="*/ 375528 w 879479"/>
                <a:gd name="connsiteY1-4" fmla="*/ 0 h 392111"/>
                <a:gd name="connsiteX2-5" fmla="*/ 879479 w 879479"/>
                <a:gd name="connsiteY2-6" fmla="*/ 0 h 392111"/>
                <a:gd name="connsiteX3-7" fmla="*/ 723026 w 879479"/>
                <a:gd name="connsiteY3-8" fmla="*/ 388936 h 392111"/>
                <a:gd name="connsiteX4-9" fmla="*/ 0 w 879479"/>
                <a:gd name="connsiteY4-10" fmla="*/ 392111 h 392111"/>
                <a:gd name="connsiteX0-11" fmla="*/ 0 w 879479"/>
                <a:gd name="connsiteY0-12" fmla="*/ 392111 h 392111"/>
                <a:gd name="connsiteX1-13" fmla="*/ 375528 w 879479"/>
                <a:gd name="connsiteY1-14" fmla="*/ 0 h 392111"/>
                <a:gd name="connsiteX2-15" fmla="*/ 879479 w 879479"/>
                <a:gd name="connsiteY2-16" fmla="*/ 0 h 392111"/>
                <a:gd name="connsiteX3-17" fmla="*/ 564276 w 879479"/>
                <a:gd name="connsiteY3-18" fmla="*/ 382586 h 392111"/>
                <a:gd name="connsiteX4-19" fmla="*/ 0 w 879479"/>
                <a:gd name="connsiteY4-20" fmla="*/ 392111 h 3921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79479" h="392111">
                  <a:moveTo>
                    <a:pt x="0" y="392111"/>
                  </a:moveTo>
                  <a:lnTo>
                    <a:pt x="375528" y="0"/>
                  </a:lnTo>
                  <a:lnTo>
                    <a:pt x="879479" y="0"/>
                  </a:lnTo>
                  <a:lnTo>
                    <a:pt x="564276" y="382586"/>
                  </a:lnTo>
                  <a:lnTo>
                    <a:pt x="0" y="3921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</p:grpSp>
      <p:grpSp>
        <p:nvGrpSpPr>
          <p:cNvPr id="19" name="îṧḷiḋé"/>
          <p:cNvGrpSpPr/>
          <p:nvPr/>
        </p:nvGrpSpPr>
        <p:grpSpPr>
          <a:xfrm>
            <a:off x="6229054" y="3429468"/>
            <a:ext cx="2030723" cy="1991896"/>
            <a:chOff x="5322888" y="1873251"/>
            <a:chExt cx="2490788" cy="2443162"/>
          </a:xfrm>
        </p:grpSpPr>
        <p:sp>
          <p:nvSpPr>
            <p:cNvPr id="56" name="ís1ïdê"/>
            <p:cNvSpPr/>
            <p:nvPr/>
          </p:nvSpPr>
          <p:spPr bwMode="auto">
            <a:xfrm>
              <a:off x="5322888" y="1873251"/>
              <a:ext cx="2490788" cy="1639888"/>
            </a:xfrm>
            <a:custGeom>
              <a:avLst/>
              <a:gdLst>
                <a:gd name="T0" fmla="*/ 250 w 1057"/>
                <a:gd name="T1" fmla="*/ 101 h 695"/>
                <a:gd name="T2" fmla="*/ 473 w 1057"/>
                <a:gd name="T3" fmla="*/ 0 h 695"/>
                <a:gd name="T4" fmla="*/ 529 w 1057"/>
                <a:gd name="T5" fmla="*/ 613 h 695"/>
                <a:gd name="T6" fmla="*/ 598 w 1057"/>
                <a:gd name="T7" fmla="*/ 652 h 695"/>
                <a:gd name="T8" fmla="*/ 0 w 1057"/>
                <a:gd name="T9" fmla="*/ 695 h 695"/>
                <a:gd name="T10" fmla="*/ 196 w 1057"/>
                <a:gd name="T11" fmla="*/ 444 h 695"/>
                <a:gd name="T12" fmla="*/ 270 w 1057"/>
                <a:gd name="T13" fmla="*/ 483 h 695"/>
                <a:gd name="T14" fmla="*/ 250 w 1057"/>
                <a:gd name="T15" fmla="*/ 101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7" h="695">
                  <a:moveTo>
                    <a:pt x="250" y="101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473" y="0"/>
                    <a:pt x="1057" y="250"/>
                    <a:pt x="529" y="613"/>
                  </a:cubicBezTo>
                  <a:cubicBezTo>
                    <a:pt x="598" y="652"/>
                    <a:pt x="598" y="652"/>
                    <a:pt x="598" y="652"/>
                  </a:cubicBezTo>
                  <a:cubicBezTo>
                    <a:pt x="0" y="695"/>
                    <a:pt x="0" y="695"/>
                    <a:pt x="0" y="695"/>
                  </a:cubicBezTo>
                  <a:cubicBezTo>
                    <a:pt x="196" y="444"/>
                    <a:pt x="196" y="444"/>
                    <a:pt x="196" y="444"/>
                  </a:cubicBezTo>
                  <a:cubicBezTo>
                    <a:pt x="270" y="483"/>
                    <a:pt x="270" y="483"/>
                    <a:pt x="270" y="483"/>
                  </a:cubicBezTo>
                  <a:cubicBezTo>
                    <a:pt x="270" y="483"/>
                    <a:pt x="594" y="291"/>
                    <a:pt x="250" y="10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îş1íďè"/>
            <p:cNvSpPr/>
            <p:nvPr/>
          </p:nvSpPr>
          <p:spPr bwMode="auto">
            <a:xfrm>
              <a:off x="5911851" y="2111376"/>
              <a:ext cx="719138" cy="812800"/>
            </a:xfrm>
            <a:custGeom>
              <a:avLst/>
              <a:gdLst>
                <a:gd name="T0" fmla="*/ 71 w 305"/>
                <a:gd name="T1" fmla="*/ 344 h 344"/>
                <a:gd name="T2" fmla="*/ 2 w 305"/>
                <a:gd name="T3" fmla="*/ 300 h 344"/>
                <a:gd name="T4" fmla="*/ 0 w 305"/>
                <a:gd name="T5" fmla="*/ 0 h 344"/>
                <a:gd name="T6" fmla="*/ 71 w 305"/>
                <a:gd name="T7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344">
                  <a:moveTo>
                    <a:pt x="71" y="344"/>
                  </a:moveTo>
                  <a:cubicBezTo>
                    <a:pt x="71" y="344"/>
                    <a:pt x="60" y="327"/>
                    <a:pt x="2" y="3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05" y="139"/>
                    <a:pt x="71" y="34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ísliḋè"/>
            <p:cNvSpPr/>
            <p:nvPr/>
          </p:nvSpPr>
          <p:spPr bwMode="auto">
            <a:xfrm>
              <a:off x="6567488" y="2662238"/>
              <a:ext cx="527050" cy="1322388"/>
            </a:xfrm>
            <a:custGeom>
              <a:avLst/>
              <a:gdLst>
                <a:gd name="T0" fmla="*/ 69 w 224"/>
                <a:gd name="T1" fmla="*/ 317 h 561"/>
                <a:gd name="T2" fmla="*/ 0 w 224"/>
                <a:gd name="T3" fmla="*/ 279 h 561"/>
                <a:gd name="T4" fmla="*/ 220 w 224"/>
                <a:gd name="T5" fmla="*/ 0 h 561"/>
                <a:gd name="T6" fmla="*/ 214 w 224"/>
                <a:gd name="T7" fmla="*/ 285 h 561"/>
                <a:gd name="T8" fmla="*/ 66 w 224"/>
                <a:gd name="T9" fmla="*/ 561 h 561"/>
                <a:gd name="T10" fmla="*/ 69 w 224"/>
                <a:gd name="T11" fmla="*/ 317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561">
                  <a:moveTo>
                    <a:pt x="69" y="317"/>
                  </a:move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202" y="151"/>
                    <a:pt x="220" y="0"/>
                  </a:cubicBezTo>
                  <a:cubicBezTo>
                    <a:pt x="220" y="0"/>
                    <a:pt x="224" y="182"/>
                    <a:pt x="214" y="285"/>
                  </a:cubicBezTo>
                  <a:cubicBezTo>
                    <a:pt x="200" y="427"/>
                    <a:pt x="118" y="532"/>
                    <a:pt x="66" y="561"/>
                  </a:cubicBezTo>
                  <a:lnTo>
                    <a:pt x="69" y="31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îṡḷiḑè"/>
            <p:cNvSpPr/>
            <p:nvPr/>
          </p:nvSpPr>
          <p:spPr bwMode="auto">
            <a:xfrm>
              <a:off x="5322888" y="3411538"/>
              <a:ext cx="1409700" cy="904875"/>
            </a:xfrm>
            <a:custGeom>
              <a:avLst/>
              <a:gdLst>
                <a:gd name="T0" fmla="*/ 0 w 888"/>
                <a:gd name="T1" fmla="*/ 64 h 570"/>
                <a:gd name="T2" fmla="*/ 888 w 888"/>
                <a:gd name="T3" fmla="*/ 0 h 570"/>
                <a:gd name="T4" fmla="*/ 888 w 888"/>
                <a:gd name="T5" fmla="*/ 503 h 570"/>
                <a:gd name="T6" fmla="*/ 16 w 888"/>
                <a:gd name="T7" fmla="*/ 570 h 570"/>
                <a:gd name="T8" fmla="*/ 0 w 888"/>
                <a:gd name="T9" fmla="*/ 64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570">
                  <a:moveTo>
                    <a:pt x="0" y="64"/>
                  </a:moveTo>
                  <a:lnTo>
                    <a:pt x="888" y="0"/>
                  </a:lnTo>
                  <a:lnTo>
                    <a:pt x="888" y="503"/>
                  </a:lnTo>
                  <a:lnTo>
                    <a:pt x="16" y="57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4" name="íślïḍé"/>
          <p:cNvGrpSpPr/>
          <p:nvPr/>
        </p:nvGrpSpPr>
        <p:grpSpPr>
          <a:xfrm>
            <a:off x="4610543" y="3378989"/>
            <a:ext cx="1291060" cy="824456"/>
            <a:chOff x="3058972" y="2082641"/>
            <a:chExt cx="1291060" cy="824456"/>
          </a:xfrm>
        </p:grpSpPr>
        <p:sp>
          <p:nvSpPr>
            <p:cNvPr id="53" name="iṩḷiďé"/>
            <p:cNvSpPr/>
            <p:nvPr/>
          </p:nvSpPr>
          <p:spPr bwMode="auto">
            <a:xfrm>
              <a:off x="3528164" y="2421742"/>
              <a:ext cx="820573" cy="485355"/>
            </a:xfrm>
            <a:custGeom>
              <a:avLst/>
              <a:gdLst>
                <a:gd name="T0" fmla="*/ 2 w 427"/>
                <a:gd name="T1" fmla="*/ 252 h 252"/>
                <a:gd name="T2" fmla="*/ 0 w 427"/>
                <a:gd name="T3" fmla="*/ 91 h 252"/>
                <a:gd name="T4" fmla="*/ 427 w 427"/>
                <a:gd name="T5" fmla="*/ 6 h 252"/>
                <a:gd name="T6" fmla="*/ 427 w 427"/>
                <a:gd name="T7" fmla="*/ 165 h 252"/>
                <a:gd name="T8" fmla="*/ 2 w 427"/>
                <a:gd name="T9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252">
                  <a:moveTo>
                    <a:pt x="2" y="252"/>
                  </a:move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156" y="0"/>
                    <a:pt x="427" y="6"/>
                  </a:cubicBezTo>
                  <a:cubicBezTo>
                    <a:pt x="427" y="165"/>
                    <a:pt x="427" y="165"/>
                    <a:pt x="427" y="165"/>
                  </a:cubicBezTo>
                  <a:cubicBezTo>
                    <a:pt x="427" y="165"/>
                    <a:pt x="189" y="154"/>
                    <a:pt x="2" y="25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íṣ1îďè"/>
            <p:cNvSpPr/>
            <p:nvPr/>
          </p:nvSpPr>
          <p:spPr bwMode="auto">
            <a:xfrm>
              <a:off x="3068696" y="2082641"/>
              <a:ext cx="1281336" cy="513829"/>
            </a:xfrm>
            <a:custGeom>
              <a:avLst/>
              <a:gdLst>
                <a:gd name="T0" fmla="*/ 667 w 667"/>
                <a:gd name="T1" fmla="*/ 182 h 267"/>
                <a:gd name="T2" fmla="*/ 666 w 667"/>
                <a:gd name="T3" fmla="*/ 5 h 267"/>
                <a:gd name="T4" fmla="*/ 0 w 667"/>
                <a:gd name="T5" fmla="*/ 149 h 267"/>
                <a:gd name="T6" fmla="*/ 241 w 667"/>
                <a:gd name="T7" fmla="*/ 267 h 267"/>
                <a:gd name="T8" fmla="*/ 667 w 667"/>
                <a:gd name="T9" fmla="*/ 18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267">
                  <a:moveTo>
                    <a:pt x="667" y="182"/>
                  </a:moveTo>
                  <a:cubicBezTo>
                    <a:pt x="666" y="5"/>
                    <a:pt x="666" y="5"/>
                    <a:pt x="666" y="5"/>
                  </a:cubicBezTo>
                  <a:cubicBezTo>
                    <a:pt x="666" y="5"/>
                    <a:pt x="265" y="0"/>
                    <a:pt x="0" y="149"/>
                  </a:cubicBezTo>
                  <a:cubicBezTo>
                    <a:pt x="241" y="267"/>
                    <a:pt x="241" y="267"/>
                    <a:pt x="241" y="267"/>
                  </a:cubicBezTo>
                  <a:cubicBezTo>
                    <a:pt x="241" y="267"/>
                    <a:pt x="394" y="176"/>
                    <a:pt x="667" y="18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íslîďè"/>
            <p:cNvSpPr/>
            <p:nvPr/>
          </p:nvSpPr>
          <p:spPr bwMode="auto">
            <a:xfrm>
              <a:off x="3058972" y="2368029"/>
              <a:ext cx="475038" cy="538404"/>
            </a:xfrm>
            <a:custGeom>
              <a:avLst/>
              <a:gdLst>
                <a:gd name="T0" fmla="*/ 1 w 361"/>
                <a:gd name="T1" fmla="*/ 0 h 263"/>
                <a:gd name="T2" fmla="*/ 358 w 361"/>
                <a:gd name="T3" fmla="*/ 175 h 263"/>
                <a:gd name="T4" fmla="*/ 361 w 361"/>
                <a:gd name="T5" fmla="*/ 263 h 263"/>
                <a:gd name="T6" fmla="*/ 0 w 361"/>
                <a:gd name="T7" fmla="*/ 79 h 263"/>
                <a:gd name="T8" fmla="*/ 1 w 361"/>
                <a:gd name="T9" fmla="*/ 0 h 263"/>
                <a:gd name="connsiteX0" fmla="*/ 28 w 10042"/>
                <a:gd name="connsiteY0" fmla="*/ 0 h 15646"/>
                <a:gd name="connsiteX1" fmla="*/ 9917 w 10042"/>
                <a:gd name="connsiteY1" fmla="*/ 6654 h 15646"/>
                <a:gd name="connsiteX2" fmla="*/ 10042 w 10042"/>
                <a:gd name="connsiteY2" fmla="*/ 15646 h 15646"/>
                <a:gd name="connsiteX3" fmla="*/ 0 w 10042"/>
                <a:gd name="connsiteY3" fmla="*/ 3004 h 15646"/>
                <a:gd name="connsiteX4" fmla="*/ 28 w 10042"/>
                <a:gd name="connsiteY4" fmla="*/ 0 h 15646"/>
                <a:gd name="connsiteX0-1" fmla="*/ 153 w 10167"/>
                <a:gd name="connsiteY0-2" fmla="*/ 0 h 15646"/>
                <a:gd name="connsiteX1-3" fmla="*/ 10042 w 10167"/>
                <a:gd name="connsiteY1-4" fmla="*/ 6654 h 15646"/>
                <a:gd name="connsiteX2-5" fmla="*/ 10167 w 10167"/>
                <a:gd name="connsiteY2-6" fmla="*/ 15646 h 15646"/>
                <a:gd name="connsiteX3-7" fmla="*/ 0 w 10167"/>
                <a:gd name="connsiteY3-8" fmla="*/ 10361 h 15646"/>
                <a:gd name="connsiteX4-9" fmla="*/ 153 w 10167"/>
                <a:gd name="connsiteY4-10" fmla="*/ 0 h 15646"/>
                <a:gd name="connsiteX0-11" fmla="*/ 153 w 10167"/>
                <a:gd name="connsiteY0-12" fmla="*/ 0 h 15646"/>
                <a:gd name="connsiteX1-13" fmla="*/ 10042 w 10167"/>
                <a:gd name="connsiteY1-14" fmla="*/ 6654 h 15646"/>
                <a:gd name="connsiteX2-15" fmla="*/ 10167 w 10167"/>
                <a:gd name="connsiteY2-16" fmla="*/ 15646 h 15646"/>
                <a:gd name="connsiteX3-17" fmla="*/ 0 w 10167"/>
                <a:gd name="connsiteY3-18" fmla="*/ 9049 h 15646"/>
                <a:gd name="connsiteX4-19" fmla="*/ 153 w 10167"/>
                <a:gd name="connsiteY4-20" fmla="*/ 0 h 15646"/>
                <a:gd name="connsiteX0-21" fmla="*/ 153 w 10167"/>
                <a:gd name="connsiteY0-22" fmla="*/ 0 h 14391"/>
                <a:gd name="connsiteX1-23" fmla="*/ 10042 w 10167"/>
                <a:gd name="connsiteY1-24" fmla="*/ 6654 h 14391"/>
                <a:gd name="connsiteX2-25" fmla="*/ 10167 w 10167"/>
                <a:gd name="connsiteY2-26" fmla="*/ 14391 h 14391"/>
                <a:gd name="connsiteX3-27" fmla="*/ 0 w 10167"/>
                <a:gd name="connsiteY3-28" fmla="*/ 9049 h 14391"/>
                <a:gd name="connsiteX4-29" fmla="*/ 153 w 10167"/>
                <a:gd name="connsiteY4-30" fmla="*/ 0 h 14391"/>
                <a:gd name="connsiteX0-31" fmla="*/ 153 w 10167"/>
                <a:gd name="connsiteY0-32" fmla="*/ 0 h 15817"/>
                <a:gd name="connsiteX1-33" fmla="*/ 10042 w 10167"/>
                <a:gd name="connsiteY1-34" fmla="*/ 6654 h 15817"/>
                <a:gd name="connsiteX2-35" fmla="*/ 10167 w 10167"/>
                <a:gd name="connsiteY2-36" fmla="*/ 15817 h 15817"/>
                <a:gd name="connsiteX3-37" fmla="*/ 0 w 10167"/>
                <a:gd name="connsiteY3-38" fmla="*/ 9049 h 15817"/>
                <a:gd name="connsiteX4-39" fmla="*/ 153 w 10167"/>
                <a:gd name="connsiteY4-40" fmla="*/ 0 h 158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67" h="15817">
                  <a:moveTo>
                    <a:pt x="153" y="0"/>
                  </a:moveTo>
                  <a:lnTo>
                    <a:pt x="10042" y="6654"/>
                  </a:lnTo>
                  <a:cubicBezTo>
                    <a:pt x="10084" y="9651"/>
                    <a:pt x="10125" y="12820"/>
                    <a:pt x="10167" y="15817"/>
                  </a:cubicBezTo>
                  <a:lnTo>
                    <a:pt x="0" y="9049"/>
                  </a:lnTo>
                  <a:cubicBezTo>
                    <a:pt x="9" y="8048"/>
                    <a:pt x="144" y="1001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5" name="îşļíḍe"/>
          <p:cNvGrpSpPr/>
          <p:nvPr/>
        </p:nvGrpSpPr>
        <p:grpSpPr>
          <a:xfrm>
            <a:off x="4079259" y="3768573"/>
            <a:ext cx="1004361" cy="768803"/>
            <a:chOff x="2686051" y="2289176"/>
            <a:chExt cx="1231900" cy="942975"/>
          </a:xfrm>
        </p:grpSpPr>
        <p:sp>
          <p:nvSpPr>
            <p:cNvPr id="50" name="ïṧļîḋè"/>
            <p:cNvSpPr/>
            <p:nvPr/>
          </p:nvSpPr>
          <p:spPr bwMode="auto">
            <a:xfrm>
              <a:off x="2686051" y="3079751"/>
              <a:ext cx="804863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şliḑé"/>
            <p:cNvSpPr/>
            <p:nvPr/>
          </p:nvSpPr>
          <p:spPr bwMode="auto">
            <a:xfrm>
              <a:off x="3490913" y="2581276"/>
              <a:ext cx="427038" cy="650875"/>
            </a:xfrm>
            <a:custGeom>
              <a:avLst/>
              <a:gdLst>
                <a:gd name="T0" fmla="*/ 0 w 181"/>
                <a:gd name="T1" fmla="*/ 211 h 276"/>
                <a:gd name="T2" fmla="*/ 181 w 181"/>
                <a:gd name="T3" fmla="*/ 0 h 276"/>
                <a:gd name="T4" fmla="*/ 181 w 181"/>
                <a:gd name="T5" fmla="*/ 102 h 276"/>
                <a:gd name="T6" fmla="*/ 0 w 181"/>
                <a:gd name="T7" fmla="*/ 276 h 276"/>
                <a:gd name="T8" fmla="*/ 0 w 181"/>
                <a:gd name="T9" fmla="*/ 21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276">
                  <a:moveTo>
                    <a:pt x="0" y="211"/>
                  </a:moveTo>
                  <a:cubicBezTo>
                    <a:pt x="0" y="211"/>
                    <a:pt x="7" y="70"/>
                    <a:pt x="181" y="0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81" y="102"/>
                    <a:pt x="79" y="138"/>
                    <a:pt x="0" y="276"/>
                  </a:cubicBezTo>
                  <a:lnTo>
                    <a:pt x="0" y="21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iśļîḑé"/>
            <p:cNvSpPr/>
            <p:nvPr/>
          </p:nvSpPr>
          <p:spPr bwMode="auto">
            <a:xfrm>
              <a:off x="2686051" y="2289176"/>
              <a:ext cx="1231900" cy="790575"/>
            </a:xfrm>
            <a:custGeom>
              <a:avLst/>
              <a:gdLst>
                <a:gd name="T0" fmla="*/ 522 w 522"/>
                <a:gd name="T1" fmla="*/ 124 h 335"/>
                <a:gd name="T2" fmla="*/ 279 w 522"/>
                <a:gd name="T3" fmla="*/ 0 h 335"/>
                <a:gd name="T4" fmla="*/ 0 w 522"/>
                <a:gd name="T5" fmla="*/ 335 h 335"/>
                <a:gd name="T6" fmla="*/ 341 w 522"/>
                <a:gd name="T7" fmla="*/ 335 h 335"/>
                <a:gd name="T8" fmla="*/ 522 w 522"/>
                <a:gd name="T9" fmla="*/ 12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335">
                  <a:moveTo>
                    <a:pt x="522" y="124"/>
                  </a:moveTo>
                  <a:cubicBezTo>
                    <a:pt x="279" y="0"/>
                    <a:pt x="279" y="0"/>
                    <a:pt x="279" y="0"/>
                  </a:cubicBezTo>
                  <a:cubicBezTo>
                    <a:pt x="279" y="0"/>
                    <a:pt x="12" y="115"/>
                    <a:pt x="0" y="335"/>
                  </a:cubicBezTo>
                  <a:cubicBezTo>
                    <a:pt x="341" y="335"/>
                    <a:pt x="341" y="335"/>
                    <a:pt x="341" y="335"/>
                  </a:cubicBezTo>
                  <a:cubicBezTo>
                    <a:pt x="341" y="335"/>
                    <a:pt x="352" y="193"/>
                    <a:pt x="522" y="12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6" name="ïṧľíḑé"/>
          <p:cNvGrpSpPr/>
          <p:nvPr/>
        </p:nvGrpSpPr>
        <p:grpSpPr>
          <a:xfrm>
            <a:off x="3987364" y="4537372"/>
            <a:ext cx="1092372" cy="754566"/>
            <a:chOff x="2573338" y="3232151"/>
            <a:chExt cx="1339851" cy="925513"/>
          </a:xfrm>
        </p:grpSpPr>
        <p:sp>
          <p:nvSpPr>
            <p:cNvPr id="47" name="iṡ1íde"/>
            <p:cNvSpPr/>
            <p:nvPr/>
          </p:nvSpPr>
          <p:spPr bwMode="auto">
            <a:xfrm>
              <a:off x="3340101" y="3740151"/>
              <a:ext cx="573088" cy="417513"/>
            </a:xfrm>
            <a:custGeom>
              <a:avLst/>
              <a:gdLst>
                <a:gd name="T0" fmla="*/ 0 w 361"/>
                <a:gd name="T1" fmla="*/ 183 h 263"/>
                <a:gd name="T2" fmla="*/ 0 w 361"/>
                <a:gd name="T3" fmla="*/ 263 h 263"/>
                <a:gd name="T4" fmla="*/ 361 w 361"/>
                <a:gd name="T5" fmla="*/ 82 h 263"/>
                <a:gd name="T6" fmla="*/ 356 w 361"/>
                <a:gd name="T7" fmla="*/ 0 h 263"/>
                <a:gd name="T8" fmla="*/ 0 w 361"/>
                <a:gd name="T9" fmla="*/ 18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263">
                  <a:moveTo>
                    <a:pt x="0" y="183"/>
                  </a:moveTo>
                  <a:lnTo>
                    <a:pt x="0" y="263"/>
                  </a:lnTo>
                  <a:lnTo>
                    <a:pt x="361" y="82"/>
                  </a:lnTo>
                  <a:lnTo>
                    <a:pt x="356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íŝlïḓe"/>
            <p:cNvSpPr/>
            <p:nvPr/>
          </p:nvSpPr>
          <p:spPr bwMode="auto">
            <a:xfrm>
              <a:off x="2686051" y="3232151"/>
              <a:ext cx="1219200" cy="798513"/>
            </a:xfrm>
            <a:custGeom>
              <a:avLst/>
              <a:gdLst>
                <a:gd name="T0" fmla="*/ 517 w 517"/>
                <a:gd name="T1" fmla="*/ 215 h 338"/>
                <a:gd name="T2" fmla="*/ 341 w 517"/>
                <a:gd name="T3" fmla="*/ 0 h 338"/>
                <a:gd name="T4" fmla="*/ 0 w 517"/>
                <a:gd name="T5" fmla="*/ 0 h 338"/>
                <a:gd name="T6" fmla="*/ 277 w 517"/>
                <a:gd name="T7" fmla="*/ 338 h 338"/>
                <a:gd name="T8" fmla="*/ 517 w 517"/>
                <a:gd name="T9" fmla="*/ 21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338">
                  <a:moveTo>
                    <a:pt x="517" y="215"/>
                  </a:moveTo>
                  <a:cubicBezTo>
                    <a:pt x="517" y="215"/>
                    <a:pt x="342" y="141"/>
                    <a:pt x="3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8" y="173"/>
                    <a:pt x="277" y="338"/>
                  </a:cubicBezTo>
                  <a:lnTo>
                    <a:pt x="517" y="21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šľíḋê"/>
            <p:cNvSpPr/>
            <p:nvPr/>
          </p:nvSpPr>
          <p:spPr bwMode="auto">
            <a:xfrm>
              <a:off x="2573338" y="3232151"/>
              <a:ext cx="766763" cy="925513"/>
            </a:xfrm>
            <a:custGeom>
              <a:avLst/>
              <a:gdLst>
                <a:gd name="T0" fmla="*/ 325 w 325"/>
                <a:gd name="T1" fmla="*/ 392 h 392"/>
                <a:gd name="T2" fmla="*/ 325 w 325"/>
                <a:gd name="T3" fmla="*/ 338 h 392"/>
                <a:gd name="T4" fmla="*/ 48 w 325"/>
                <a:gd name="T5" fmla="*/ 0 h 392"/>
                <a:gd name="T6" fmla="*/ 325 w 325"/>
                <a:gd name="T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392">
                  <a:moveTo>
                    <a:pt x="325" y="392"/>
                  </a:moveTo>
                  <a:cubicBezTo>
                    <a:pt x="325" y="338"/>
                    <a:pt x="325" y="338"/>
                    <a:pt x="325" y="338"/>
                  </a:cubicBezTo>
                  <a:cubicBezTo>
                    <a:pt x="325" y="338"/>
                    <a:pt x="103" y="205"/>
                    <a:pt x="48" y="0"/>
                  </a:cubicBezTo>
                  <a:cubicBezTo>
                    <a:pt x="48" y="0"/>
                    <a:pt x="0" y="215"/>
                    <a:pt x="325" y="39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37" name="îsľídê"/>
          <p:cNvSpPr txBox="1"/>
          <p:nvPr/>
        </p:nvSpPr>
        <p:spPr bwMode="auto">
          <a:xfrm>
            <a:off x="4407359" y="2194130"/>
            <a:ext cx="2616696" cy="309958"/>
          </a:xfrm>
          <a:prstGeom prst="rect">
            <a:avLst/>
          </a:prstGeom>
          <a:noFill/>
        </p:spPr>
        <p:txBody>
          <a:bodyPr wrap="none" lIns="90000" tIns="46800" rIns="90000" bIns="46800">
            <a:normAutofit/>
          </a:bodyPr>
          <a:lstStyle/>
          <a:p>
            <a:pPr algn="l" latinLnBrk="0"/>
            <a:r>
              <a:rPr lang="en-US" altLang="zh-CN" sz="1400" b="1" dirty="0" smtClean="0">
                <a:effectLst/>
              </a:rPr>
              <a:t>4</a:t>
            </a:r>
            <a:r>
              <a:rPr lang="zh-CN" altLang="en-US" sz="1400" b="1" dirty="0" smtClean="0">
                <a:effectLst/>
              </a:rPr>
              <a:t>、</a:t>
            </a:r>
            <a:r>
              <a:rPr lang="zh-CN" altLang="en-US" sz="1400" b="1" dirty="0">
                <a:effectLst/>
              </a:rPr>
              <a:t>消息复用</a:t>
            </a:r>
            <a:endParaRPr lang="zh-CN" altLang="en-US" sz="1400" b="1" dirty="0">
              <a:effectLst/>
            </a:endParaRPr>
          </a:p>
        </p:txBody>
      </p:sp>
      <p:sp>
        <p:nvSpPr>
          <p:cNvPr id="39" name="islïḋè"/>
          <p:cNvSpPr txBox="1"/>
          <p:nvPr/>
        </p:nvSpPr>
        <p:spPr bwMode="auto">
          <a:xfrm>
            <a:off x="2873325" y="3032143"/>
            <a:ext cx="2616696" cy="309958"/>
          </a:xfrm>
          <a:prstGeom prst="rect">
            <a:avLst/>
          </a:prstGeom>
          <a:noFill/>
        </p:spPr>
        <p:txBody>
          <a:bodyPr wrap="none" lIns="90000" tIns="46800" rIns="90000" bIns="46800">
            <a:normAutofit/>
          </a:bodyPr>
          <a:lstStyle/>
          <a:p>
            <a:pPr algn="l" latinLnBrk="0"/>
            <a:r>
              <a:rPr lang="en-US" altLang="zh-CN" sz="1400" b="1" dirty="0" smtClean="0"/>
              <a:t>3</a:t>
            </a:r>
            <a:r>
              <a:rPr lang="zh-CN" altLang="en-US" sz="1400" b="1" dirty="0" smtClean="0"/>
              <a:t>、</a:t>
            </a:r>
            <a:r>
              <a:rPr lang="zh-CN" altLang="en-US" sz="1400" b="1" dirty="0"/>
              <a:t>高可用设计</a:t>
            </a:r>
            <a:endParaRPr lang="zh-CN" altLang="en-US" sz="1400" b="1" dirty="0">
              <a:effectLst/>
            </a:endParaRPr>
          </a:p>
        </p:txBody>
      </p:sp>
      <p:sp>
        <p:nvSpPr>
          <p:cNvPr id="41" name="íṡľiḑê"/>
          <p:cNvSpPr txBox="1"/>
          <p:nvPr/>
        </p:nvSpPr>
        <p:spPr bwMode="auto">
          <a:xfrm>
            <a:off x="1370667" y="4981980"/>
            <a:ext cx="2616696" cy="309958"/>
          </a:xfrm>
          <a:prstGeom prst="rect">
            <a:avLst/>
          </a:prstGeom>
          <a:noFill/>
        </p:spPr>
        <p:txBody>
          <a:bodyPr wrap="none" lIns="90000" tIns="46800" rIns="90000" bIns="46800">
            <a:normAutofit/>
          </a:bodyPr>
          <a:lstStyle/>
          <a:p>
            <a:pPr algn="r" latinLnBrk="0"/>
            <a:r>
              <a:rPr lang="en-US" altLang="zh-CN" sz="1400" b="1" dirty="0">
                <a:effectLst/>
              </a:rPr>
              <a:t>1</a:t>
            </a:r>
            <a:r>
              <a:rPr lang="zh-CN" altLang="en-US" sz="1400" b="1" dirty="0" smtClean="0"/>
              <a:t>、</a:t>
            </a:r>
            <a:r>
              <a:rPr lang="zh-CN" altLang="en-US" sz="1400" b="1" dirty="0"/>
              <a:t>消息</a:t>
            </a:r>
            <a:r>
              <a:rPr lang="zh-CN" altLang="en-US" sz="1400" b="1" dirty="0" smtClean="0">
                <a:effectLst/>
              </a:rPr>
              <a:t>模型</a:t>
            </a:r>
            <a:endParaRPr lang="zh-CN" altLang="en-US" sz="1400" b="1" dirty="0">
              <a:effectLst/>
            </a:endParaRPr>
          </a:p>
        </p:txBody>
      </p:sp>
      <p:sp>
        <p:nvSpPr>
          <p:cNvPr id="43" name="íŝḻidé"/>
          <p:cNvSpPr txBox="1"/>
          <p:nvPr/>
        </p:nvSpPr>
        <p:spPr bwMode="auto">
          <a:xfrm>
            <a:off x="1133817" y="3930226"/>
            <a:ext cx="2616696" cy="309958"/>
          </a:xfrm>
          <a:prstGeom prst="rect">
            <a:avLst/>
          </a:prstGeom>
          <a:noFill/>
        </p:spPr>
        <p:txBody>
          <a:bodyPr wrap="none" lIns="90000" tIns="46800" rIns="90000" bIns="46800">
            <a:normAutofit/>
          </a:bodyPr>
          <a:lstStyle/>
          <a:p>
            <a:pPr algn="r" latinLnBrk="0"/>
            <a:r>
              <a:rPr lang="en-US" altLang="zh-CN" sz="1400" b="1" dirty="0">
                <a:effectLst/>
              </a:rPr>
              <a:t>2</a:t>
            </a:r>
            <a:r>
              <a:rPr lang="zh-CN" altLang="en-US" sz="1400" b="1" dirty="0">
                <a:effectLst/>
              </a:rPr>
              <a:t>、</a:t>
            </a:r>
            <a:r>
              <a:rPr lang="en-US" altLang="zh-CN" sz="1400" b="1" dirty="0">
                <a:effectLst/>
              </a:rPr>
              <a:t>Push vs Pull</a:t>
            </a:r>
            <a:endParaRPr lang="zh-CN" altLang="en-US" sz="1400" b="1" dirty="0">
              <a:effectLst/>
            </a:endParaRPr>
          </a:p>
        </p:txBody>
      </p:sp>
      <p:sp>
        <p:nvSpPr>
          <p:cNvPr id="63" name="îsľídê"/>
          <p:cNvSpPr txBox="1"/>
          <p:nvPr/>
        </p:nvSpPr>
        <p:spPr bwMode="auto">
          <a:xfrm>
            <a:off x="6464610" y="2186078"/>
            <a:ext cx="2616696" cy="309958"/>
          </a:xfrm>
          <a:prstGeom prst="rect">
            <a:avLst/>
          </a:prstGeom>
          <a:noFill/>
        </p:spPr>
        <p:txBody>
          <a:bodyPr wrap="none" lIns="90000" tIns="46800" rIns="90000" bIns="46800">
            <a:normAutofit/>
          </a:bodyPr>
          <a:lstStyle/>
          <a:p>
            <a:pPr algn="l" latinLnBrk="0"/>
            <a:r>
              <a:rPr lang="en-US" altLang="zh-CN" sz="1400" b="1" dirty="0" smtClean="0"/>
              <a:t>5</a:t>
            </a:r>
            <a:r>
              <a:rPr lang="zh-CN" altLang="en-US" sz="1400" b="1" dirty="0" smtClean="0"/>
              <a:t>、</a:t>
            </a:r>
            <a:r>
              <a:rPr lang="zh-CN" altLang="en-US" sz="1400" b="1" dirty="0"/>
              <a:t>客户端消息消费</a:t>
            </a:r>
            <a:endParaRPr lang="zh-CN" altLang="en-US" sz="1400" b="1" dirty="0">
              <a:effectLst/>
            </a:endParaRPr>
          </a:p>
        </p:txBody>
      </p:sp>
      <p:sp>
        <p:nvSpPr>
          <p:cNvPr id="64" name="îsľídê"/>
          <p:cNvSpPr txBox="1"/>
          <p:nvPr/>
        </p:nvSpPr>
        <p:spPr bwMode="auto">
          <a:xfrm>
            <a:off x="7882047" y="3061639"/>
            <a:ext cx="2616696" cy="309958"/>
          </a:xfrm>
          <a:prstGeom prst="rect">
            <a:avLst/>
          </a:prstGeom>
          <a:noFill/>
        </p:spPr>
        <p:txBody>
          <a:bodyPr wrap="none" lIns="90000" tIns="46800" rIns="90000" bIns="46800">
            <a:normAutofit/>
          </a:bodyPr>
          <a:lstStyle/>
          <a:p>
            <a:pPr algn="l" latinLnBrk="0"/>
            <a:r>
              <a:rPr lang="en-US" altLang="zh-CN" sz="1400" b="1" dirty="0" smtClean="0">
                <a:effectLst/>
              </a:rPr>
              <a:t>6</a:t>
            </a:r>
            <a:r>
              <a:rPr lang="zh-CN" altLang="en-US" sz="1400" b="1" dirty="0" smtClean="0">
                <a:effectLst/>
              </a:rPr>
              <a:t>、</a:t>
            </a:r>
            <a:r>
              <a:rPr lang="zh-CN" altLang="en-US" sz="1400" b="1" dirty="0">
                <a:effectLst/>
              </a:rPr>
              <a:t>失败消息处理</a:t>
            </a:r>
            <a:endParaRPr lang="zh-CN" altLang="en-US" sz="1400" b="1" dirty="0">
              <a:effectLst/>
            </a:endParaRPr>
          </a:p>
        </p:txBody>
      </p:sp>
      <p:sp>
        <p:nvSpPr>
          <p:cNvPr id="65" name="îsľídê"/>
          <p:cNvSpPr txBox="1"/>
          <p:nvPr/>
        </p:nvSpPr>
        <p:spPr bwMode="auto">
          <a:xfrm>
            <a:off x="8259777" y="4024583"/>
            <a:ext cx="2616696" cy="309958"/>
          </a:xfrm>
          <a:prstGeom prst="rect">
            <a:avLst/>
          </a:prstGeom>
          <a:noFill/>
        </p:spPr>
        <p:txBody>
          <a:bodyPr wrap="none" lIns="90000" tIns="46800" rIns="90000" bIns="46800">
            <a:normAutofit/>
          </a:bodyPr>
          <a:lstStyle/>
          <a:p>
            <a:pPr algn="l" latinLnBrk="0"/>
            <a:r>
              <a:rPr lang="en-US" altLang="zh-CN" sz="1400" b="1" dirty="0" smtClean="0"/>
              <a:t>7</a:t>
            </a:r>
            <a:r>
              <a:rPr lang="zh-CN" altLang="en-US" sz="1400" b="1" dirty="0" smtClean="0"/>
              <a:t>、</a:t>
            </a:r>
            <a:r>
              <a:rPr lang="zh-CN" altLang="en-US" sz="1400" b="1" dirty="0"/>
              <a:t>历史消息处理</a:t>
            </a:r>
            <a:endParaRPr lang="zh-CN" altLang="en-US" sz="1400" b="1" dirty="0">
              <a:effectLst/>
            </a:endParaRPr>
          </a:p>
        </p:txBody>
      </p:sp>
      <p:sp>
        <p:nvSpPr>
          <p:cNvPr id="67" name="îsľídê"/>
          <p:cNvSpPr txBox="1"/>
          <p:nvPr/>
        </p:nvSpPr>
        <p:spPr bwMode="auto">
          <a:xfrm>
            <a:off x="7909029" y="5033417"/>
            <a:ext cx="2616696" cy="309958"/>
          </a:xfrm>
          <a:prstGeom prst="rect">
            <a:avLst/>
          </a:prstGeom>
          <a:noFill/>
        </p:spPr>
        <p:txBody>
          <a:bodyPr wrap="none" lIns="90000" tIns="46800" rIns="90000" bIns="46800">
            <a:normAutofit/>
          </a:bodyPr>
          <a:lstStyle/>
          <a:p>
            <a:pPr algn="l" latinLnBrk="0"/>
            <a:r>
              <a:rPr lang="en-US" altLang="zh-CN" sz="1400" b="1" dirty="0" smtClean="0">
                <a:effectLst/>
              </a:rPr>
              <a:t>8</a:t>
            </a:r>
            <a:r>
              <a:rPr lang="zh-CN" altLang="en-US" sz="1400" b="1" dirty="0" smtClean="0">
                <a:effectLst/>
              </a:rPr>
              <a:t>、</a:t>
            </a:r>
            <a:r>
              <a:rPr lang="zh-CN" altLang="en-US" sz="1400" b="1" dirty="0">
                <a:effectLst/>
              </a:rPr>
              <a:t>偏移量调整重置</a:t>
            </a:r>
            <a:endParaRPr lang="zh-CN" altLang="en-US" sz="1400" b="1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/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işļíḋê"/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消息系统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自研之路</a:t>
            </a:r>
            <a:r>
              <a:rPr lang="zh-CN" altLang="en-US" sz="3600" b="1" dirty="0" smtClean="0"/>
              <a:t>：</a:t>
            </a:r>
            <a:r>
              <a:rPr lang="zh-CN" altLang="en-US" sz="3600" b="1" dirty="0"/>
              <a:t>消息</a:t>
            </a:r>
            <a:r>
              <a:rPr lang="zh-CN" altLang="en-US" sz="3600" b="1" dirty="0" smtClean="0"/>
              <a:t>模型</a:t>
            </a:r>
            <a:endParaRPr lang="zh-CN" altLang="en-US" sz="3600" b="1" dirty="0"/>
          </a:p>
        </p:txBody>
      </p:sp>
      <p:sp>
        <p:nvSpPr>
          <p:cNvPr id="4" name="圆角矩形 38"/>
          <p:cNvSpPr/>
          <p:nvPr/>
        </p:nvSpPr>
        <p:spPr>
          <a:xfrm>
            <a:off x="2190191" y="1476818"/>
            <a:ext cx="2038539" cy="408008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39"/>
          <p:cNvSpPr/>
          <p:nvPr/>
        </p:nvSpPr>
        <p:spPr>
          <a:xfrm>
            <a:off x="5378656" y="1886462"/>
            <a:ext cx="1367073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6" name="圆角矩形 40"/>
          <p:cNvSpPr/>
          <p:nvPr/>
        </p:nvSpPr>
        <p:spPr>
          <a:xfrm>
            <a:off x="5405818" y="3143785"/>
            <a:ext cx="1367073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7" name="圆角矩形 44"/>
          <p:cNvSpPr/>
          <p:nvPr/>
        </p:nvSpPr>
        <p:spPr>
          <a:xfrm>
            <a:off x="5405818" y="4576542"/>
            <a:ext cx="1367073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4228730" y="2253127"/>
            <a:ext cx="1149926" cy="1263731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直接箭头连接符 8"/>
          <p:cNvCxnSpPr>
            <a:stCxn id="4" idx="3"/>
            <a:endCxn id="6" idx="1"/>
          </p:cNvCxnSpPr>
          <p:nvPr/>
        </p:nvCxnSpPr>
        <p:spPr>
          <a:xfrm flipV="1">
            <a:off x="4228730" y="3510450"/>
            <a:ext cx="1177088" cy="6408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箭头连接符 9"/>
          <p:cNvCxnSpPr>
            <a:stCxn id="4" idx="3"/>
            <a:endCxn id="7" idx="1"/>
          </p:cNvCxnSpPr>
          <p:nvPr/>
        </p:nvCxnSpPr>
        <p:spPr>
          <a:xfrm>
            <a:off x="4228730" y="3516858"/>
            <a:ext cx="1177088" cy="1426349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圆角矩形 50"/>
          <p:cNvSpPr/>
          <p:nvPr/>
        </p:nvSpPr>
        <p:spPr>
          <a:xfrm>
            <a:off x="8167126" y="1798957"/>
            <a:ext cx="1618306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Queue(table)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40525" y="3134731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1:n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3"/>
            <a:endCxn id="11" idx="1"/>
          </p:cNvCxnSpPr>
          <p:nvPr/>
        </p:nvCxnSpPr>
        <p:spPr>
          <a:xfrm flipV="1">
            <a:off x="6772891" y="2165622"/>
            <a:ext cx="1394235" cy="1344828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圆角矩形 58"/>
          <p:cNvSpPr/>
          <p:nvPr/>
        </p:nvSpPr>
        <p:spPr>
          <a:xfrm>
            <a:off x="8185989" y="3079556"/>
            <a:ext cx="1618306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Queue(table)</a:t>
            </a:r>
            <a:endParaRPr lang="zh-CN" altLang="en-US" dirty="0"/>
          </a:p>
        </p:txBody>
      </p:sp>
      <p:sp>
        <p:nvSpPr>
          <p:cNvPr id="15" name="圆角矩形 59"/>
          <p:cNvSpPr/>
          <p:nvPr/>
        </p:nvSpPr>
        <p:spPr>
          <a:xfrm>
            <a:off x="8185989" y="4448084"/>
            <a:ext cx="1618306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Queue(table)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6" idx="3"/>
          </p:cNvCxnSpPr>
          <p:nvPr/>
        </p:nvCxnSpPr>
        <p:spPr>
          <a:xfrm flipV="1">
            <a:off x="6772891" y="3504993"/>
            <a:ext cx="1394235" cy="5457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>
            <a:stCxn id="6" idx="3"/>
            <a:endCxn id="15" idx="1"/>
          </p:cNvCxnSpPr>
          <p:nvPr/>
        </p:nvCxnSpPr>
        <p:spPr>
          <a:xfrm>
            <a:off x="6772891" y="3510450"/>
            <a:ext cx="1413098" cy="1304299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文本框 17"/>
          <p:cNvSpPr txBox="1"/>
          <p:nvPr/>
        </p:nvSpPr>
        <p:spPr>
          <a:xfrm>
            <a:off x="7339830" y="331939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1:n</a:t>
            </a:r>
            <a:endParaRPr lang="zh-CN" altLang="en-US" dirty="0"/>
          </a:p>
        </p:txBody>
      </p:sp>
      <p:sp>
        <p:nvSpPr>
          <p:cNvPr id="19" name="圆角矩形 26"/>
          <p:cNvSpPr/>
          <p:nvPr/>
        </p:nvSpPr>
        <p:spPr>
          <a:xfrm>
            <a:off x="2525922" y="1674600"/>
            <a:ext cx="1367073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296389" y="1107485"/>
            <a:ext cx="182614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ConsumerGroup</a:t>
            </a:r>
            <a:endParaRPr lang="zh-CN" altLang="en-US" dirty="0"/>
          </a:p>
        </p:txBody>
      </p:sp>
      <p:sp>
        <p:nvSpPr>
          <p:cNvPr id="21" name="圆角矩形 28"/>
          <p:cNvSpPr/>
          <p:nvPr/>
        </p:nvSpPr>
        <p:spPr>
          <a:xfrm>
            <a:off x="2535491" y="2628597"/>
            <a:ext cx="1367073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22" name="圆角矩形 29"/>
          <p:cNvSpPr/>
          <p:nvPr/>
        </p:nvSpPr>
        <p:spPr>
          <a:xfrm>
            <a:off x="2525921" y="3658545"/>
            <a:ext cx="1367073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23" name="圆角矩形 31"/>
          <p:cNvSpPr/>
          <p:nvPr/>
        </p:nvSpPr>
        <p:spPr>
          <a:xfrm>
            <a:off x="2535490" y="4576542"/>
            <a:ext cx="1367073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868686" y="5777565"/>
            <a:ext cx="893065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ConsumerGroup</a:t>
            </a:r>
            <a:r>
              <a:rPr lang="zh-CN" altLang="en-US" dirty="0" smtClean="0"/>
              <a:t>：表示一些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的集合，被一些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订阅，形成一个消费者组。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/>
      <p:bldP spid="14" grpId="0" animBg="1"/>
      <p:bldP spid="15" grpId="0" animBg="1"/>
      <p:bldP spid="18" grpId="0"/>
      <p:bldP spid="19" grpId="0" animBg="1"/>
      <p:bldP spid="21" grpId="0" animBg="1"/>
      <p:bldP spid="22" grpId="0" animBg="1"/>
      <p:bldP spid="23" grpId="0" animBg="1"/>
    </p:bldLst>
  </p:timing>
</p:sld>
</file>

<file path=ppt/tags/tag1.xml><?xml version="1.0" encoding="utf-8"?>
<p:tagLst xmlns:p="http://schemas.openxmlformats.org/presentationml/2006/main">
  <p:tag name="ISLIDE.DIAGRAM" val="2690"/>
</p:tagLst>
</file>

<file path=ppt/tags/tag2.xml><?xml version="1.0" encoding="utf-8"?>
<p:tagLst xmlns:p="http://schemas.openxmlformats.org/presentationml/2006/main">
  <p:tag name="ISLIDE.DIAGRAM" val="3815"/>
</p:tagLst>
</file>

<file path=ppt/tags/tag3.xml><?xml version="1.0" encoding="utf-8"?>
<p:tagLst xmlns:p="http://schemas.openxmlformats.org/presentationml/2006/main">
  <p:tag name="ISLIDE.DIAGRAM" val="3815"/>
</p:tagLst>
</file>

<file path=ppt/tags/tag4.xml><?xml version="1.0" encoding="utf-8"?>
<p:tagLst xmlns:p="http://schemas.openxmlformats.org/presentationml/2006/main">
  <p:tag name="ISLIDE TOOLS.GUIDESSETTING" val="{&quot;Name&quot;:&quot;宽&quot;,&quot;HeaderHeight&quot;:15.0,&quot;TopMargin&quot;:0.0,&quot;FooterHeight&quot;:9.0,&quot;BottomMargin&quot;:0.0,&quot;SideMargin&quot;:5.5,&quot;IntervalMargin&quot;:1.4,&quot;Id&quot;:&quot;GuidesStyle_Wide&quot;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326964f5-82e1-4cc5-8d80-33f80867fedd"/>
</p:tagLst>
</file>

<file path=ppt/theme/theme1.xml><?xml version="1.0" encoding="utf-8"?>
<a:theme xmlns:a="http://schemas.openxmlformats.org/drawingml/2006/main" name="Office 主题">
  <a:themeElements>
    <a:clrScheme name="可视化模板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E811"/>
      </a:accent1>
      <a:accent2>
        <a:srgbClr val="73DCF9"/>
      </a:accent2>
      <a:accent3>
        <a:srgbClr val="00BBA6"/>
      </a:accent3>
      <a:accent4>
        <a:srgbClr val="FFCC0B"/>
      </a:accent4>
      <a:accent5>
        <a:srgbClr val="FB5442"/>
      </a:accent5>
      <a:accent6>
        <a:srgbClr val="C8006A"/>
      </a:accent6>
      <a:hlink>
        <a:srgbClr val="FFC000"/>
      </a:hlink>
      <a:folHlink>
        <a:srgbClr val="954F72"/>
      </a:folHlink>
    </a:clrScheme>
    <a:fontScheme name="latg1qdu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AE81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可视化模板6">
    <a:dk1>
      <a:srgbClr val="000000"/>
    </a:dk1>
    <a:lt1>
      <a:srgbClr val="FFFFFF"/>
    </a:lt1>
    <a:dk2>
      <a:srgbClr val="44546A"/>
    </a:dk2>
    <a:lt2>
      <a:srgbClr val="E7E6E6"/>
    </a:lt2>
    <a:accent1>
      <a:srgbClr val="BAE811"/>
    </a:accent1>
    <a:accent2>
      <a:srgbClr val="73DCF9"/>
    </a:accent2>
    <a:accent3>
      <a:srgbClr val="00BBA6"/>
    </a:accent3>
    <a:accent4>
      <a:srgbClr val="FFCC0B"/>
    </a:accent4>
    <a:accent5>
      <a:srgbClr val="FB5442"/>
    </a:accent5>
    <a:accent6>
      <a:srgbClr val="C8006A"/>
    </a:accent6>
    <a:hlink>
      <a:srgbClr val="FFC000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可视化模板6">
    <a:dk1>
      <a:srgbClr val="000000"/>
    </a:dk1>
    <a:lt1>
      <a:srgbClr val="FFFFFF"/>
    </a:lt1>
    <a:dk2>
      <a:srgbClr val="44546A"/>
    </a:dk2>
    <a:lt2>
      <a:srgbClr val="E7E6E6"/>
    </a:lt2>
    <a:accent1>
      <a:srgbClr val="BAE811"/>
    </a:accent1>
    <a:accent2>
      <a:srgbClr val="73DCF9"/>
    </a:accent2>
    <a:accent3>
      <a:srgbClr val="00BBA6"/>
    </a:accent3>
    <a:accent4>
      <a:srgbClr val="FFCC0B"/>
    </a:accent4>
    <a:accent5>
      <a:srgbClr val="FB5442"/>
    </a:accent5>
    <a:accent6>
      <a:srgbClr val="C8006A"/>
    </a:accent6>
    <a:hlink>
      <a:srgbClr val="FFC000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Simon_阿文</Template>
  <TotalTime>0</TotalTime>
  <Words>1929</Words>
  <Application>WPS 演示</Application>
  <PresentationFormat>宽屏</PresentationFormat>
  <Paragraphs>489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Impact</vt:lpstr>
      <vt:lpstr>微软雅黑</vt:lpstr>
      <vt:lpstr>Arial Unicode MS</vt:lpstr>
      <vt:lpstr>Calibri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Simon_阿文</dc:creator>
  <cp:lastModifiedBy>Lucky</cp:lastModifiedBy>
  <cp:revision>80</cp:revision>
  <cp:lastPrinted>2017-08-20T16:00:00Z</cp:lastPrinted>
  <dcterms:created xsi:type="dcterms:W3CDTF">2017-08-20T16:00:00Z</dcterms:created>
  <dcterms:modified xsi:type="dcterms:W3CDTF">2019-10-18T16:16:25Z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326964f5-82e1-4cc5-8d80-33f80867fedd</vt:lpwstr>
  </property>
  <property fmtid="{D5CDD505-2E9C-101B-9397-08002B2CF9AE}" pid="3" name="KSOProductBuildVer">
    <vt:lpwstr>2052-11.1.0.9098</vt:lpwstr>
  </property>
</Properties>
</file>