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38471E-F586-4F24-9AEC-4CC3391942CF}">
  <a:tblStyle styleId="{DB38471E-F586-4F24-9AEC-4CC339194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508959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508959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3a702d87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3a702d87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data will be stored in 4 different layers (raw, processed, integrated, data warehouse), on </a:t>
            </a:r>
            <a:r>
              <a:rPr lang="en">
                <a:solidFill>
                  <a:schemeClr val="dk1"/>
                </a:solidFill>
              </a:rPr>
              <a:t>cloud</a:t>
            </a:r>
            <a:r>
              <a:rPr lang="en">
                <a:solidFill>
                  <a:schemeClr val="dk1"/>
                </a:solidFill>
              </a:rPr>
              <a:t> or in cloud data warehouse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a7037ce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3a7037c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a7037c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a7037c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b4a14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b4a14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This process will create fact table and dimension tables. The core logic is create table fac_flight, dim_date and dim_origin_dest based on the flight data set.  In the following example, the 9 sample  source flight records will create 9 fact_flight record, 6 dim_date records (as it contains 6 unique dates) and 1 dim_origin_dest record (as it contains 1 unique origin-destination combination).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089598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089598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5089598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5089598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08956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508956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50895653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50895653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4400" y="1375925"/>
            <a:ext cx="769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Airline On-Time dataset, which consists of flight arrival and departure from 1987 to 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are available at Harvard Dataverse Repository.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chemeClr val="dk1"/>
                </a:solidFill>
              </a:rPr>
              <a:t>https://dataverse.harvard.edu/dataset.xhtml?persistentId=doi:10.7910/DVN/HG7NV7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project, we want to analyze this dataset and answer questions: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When is the best time of day/day of week/time of year to fly to minimum delays,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Do older planes suffer more delays?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does the number of people flying between different locations change over time?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7992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{DB38471E-F586-4F24-9AEC-4CC3391942CF}</a:tableStyleId>
              </a:tblPr>
              <a:tblGrid>
                <a:gridCol w="1180600"/>
                <a:gridCol w="5923175"/>
              </a:tblGrid>
              <a:tr h="6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 dataset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main dataset contains  flight  date, origin, destination, delay.   It includes 22 compress csv files, 120 million rows, 1.6 gb space compressed or 12 gb uncompressed.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9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Other datasets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It also contains  3 small data set “Airport”, “plane”, “carrier”, each with thousands rows.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296925" y="154400"/>
            <a:ext cx="710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Airline On-Time Analysis System</a:t>
            </a:r>
            <a:endParaRPr b="1" sz="2200"/>
          </a:p>
        </p:txBody>
      </p:sp>
      <p:sp>
        <p:nvSpPr>
          <p:cNvPr id="57" name="Google Shape;57;p13"/>
          <p:cNvSpPr txBox="1"/>
          <p:nvPr/>
        </p:nvSpPr>
        <p:spPr>
          <a:xfrm>
            <a:off x="373125" y="3378900"/>
            <a:ext cx="15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Datasets:</a:t>
            </a:r>
            <a:endParaRPr b="1" sz="1500"/>
          </a:p>
        </p:txBody>
      </p:sp>
      <p:sp>
        <p:nvSpPr>
          <p:cNvPr id="58" name="Google Shape;58;p13"/>
          <p:cNvSpPr txBox="1"/>
          <p:nvPr/>
        </p:nvSpPr>
        <p:spPr>
          <a:xfrm>
            <a:off x="381000" y="7620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Overview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663"/>
            <a:ext cx="9143999" cy="455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1076375" y="10500"/>
            <a:ext cx="69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Changes on the n</a:t>
            </a:r>
            <a:r>
              <a:rPr lang="en" sz="1200"/>
              <a:t>umber of flights departing from Seattle to </a:t>
            </a:r>
            <a:r>
              <a:rPr lang="en" sz="1200"/>
              <a:t>different</a:t>
            </a:r>
            <a:r>
              <a:rPr lang="en" sz="1200"/>
              <a:t> states between 1997 and 2006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50" y="1017725"/>
            <a:ext cx="6196776" cy="24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479950"/>
            <a:ext cx="72771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50" y="772100"/>
            <a:ext cx="830580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75775" y="228325"/>
            <a:ext cx="20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Storage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21225"/>
            <a:ext cx="733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"/>
              <a:t>1. ETL process</a:t>
            </a:r>
            <a:r>
              <a:rPr lang="en" sz="2020"/>
              <a:t> </a:t>
            </a:r>
            <a:r>
              <a:rPr lang="en" sz="1920"/>
              <a:t>(</a:t>
            </a:r>
            <a:r>
              <a:rPr lang="en" sz="1520"/>
              <a:t>Cleansing and transformation)</a:t>
            </a:r>
            <a:endParaRPr sz="132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27325"/>
            <a:ext cx="77343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1093925"/>
            <a:ext cx="7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will cleanse and transform the raw data and store the results  to the processed layer. Here is the logic: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48800" y="115650"/>
            <a:ext cx="198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Main process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2. </a:t>
            </a:r>
            <a:r>
              <a:rPr lang="en" sz="1920"/>
              <a:t>Integration (</a:t>
            </a:r>
            <a:r>
              <a:rPr lang="en" sz="1600"/>
              <a:t>DW </a:t>
            </a:r>
            <a:r>
              <a:rPr lang="en" sz="1600"/>
              <a:t>Dimension modeling</a:t>
            </a:r>
            <a:r>
              <a:rPr lang="en" sz="1920"/>
              <a:t>) process</a:t>
            </a:r>
            <a:endParaRPr sz="1920"/>
          </a:p>
        </p:txBody>
      </p:sp>
      <p:sp>
        <p:nvSpPr>
          <p:cNvPr id="85" name="Google Shape;85;p17"/>
          <p:cNvSpPr txBox="1"/>
          <p:nvPr/>
        </p:nvSpPr>
        <p:spPr>
          <a:xfrm>
            <a:off x="191375" y="777250"/>
            <a:ext cx="8640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process will create fact table and dimension tables. The core logic is to create fact  table ‘fact_flight’, dimension tables ‘dim_date’ and ‘dim_origin_dest’, based on the flight data set. 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 the following example, the 9 sample  records  from  source dataset  ‘flight’ will generate 9 ‘fact_flight’  records, 6 ‘dim_date’ records (as it contains 6 unique dates) and 1 ‘dim_origin_dest’ record (as it contains 1 unique origin-destination combination). </a:t>
            </a:r>
            <a:endParaRPr sz="13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1850"/>
            <a:ext cx="8921374" cy="27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562"/>
              <a:buNone/>
            </a:pPr>
            <a:r>
              <a:rPr lang="en" sz="1920"/>
              <a:t>3. </a:t>
            </a:r>
            <a:r>
              <a:rPr lang="en" sz="1920"/>
              <a:t>DW-ETL process:  </a:t>
            </a:r>
            <a:r>
              <a:rPr lang="en" sz="1850"/>
              <a:t>this process is to load data from the integrated layer to Snowflake data warehouse. Here are the steps:</a:t>
            </a:r>
            <a:endParaRPr sz="185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17725"/>
            <a:ext cx="65202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454100" y="0"/>
            <a:ext cx="360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Implementation and run</a:t>
            </a:r>
            <a:endParaRPr b="1" sz="21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875" y="507900"/>
            <a:ext cx="5938549" cy="4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87900" y="105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/>
              <a:t>Question</a:t>
            </a:r>
            <a:r>
              <a:rPr lang="en" sz="1400"/>
              <a:t>: When is the best time of day/day of week/time of year to fly to minimum delays?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4275"/>
            <a:ext cx="8839199" cy="353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765725" y="4544600"/>
            <a:ext cx="76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Answers</a:t>
            </a:r>
            <a:r>
              <a:rPr lang="en"/>
              <a:t>: T</a:t>
            </a:r>
            <a:r>
              <a:rPr lang="en"/>
              <a:t>he best month is Sep;   best day of week is Saturday;  best day of month is 8th. 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10050" y="206525"/>
            <a:ext cx="832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b="1" lang="en" sz="2100"/>
              <a:t>Analysis</a:t>
            </a:r>
            <a:r>
              <a:rPr b="1" lang="en" sz="2100"/>
              <a:t>:   </a:t>
            </a:r>
            <a:r>
              <a:rPr lang="en" sz="1500"/>
              <a:t>F</a:t>
            </a:r>
            <a:r>
              <a:rPr lang="en" sz="1500"/>
              <a:t>inally</a:t>
            </a:r>
            <a:r>
              <a:rPr lang="en" sz="1500"/>
              <a:t>,  we ran queries using our published layer data (Snowflow tables) or integrated layer (parquet files) and got </a:t>
            </a:r>
            <a:r>
              <a:rPr lang="en" sz="1500"/>
              <a:t>answers</a:t>
            </a:r>
            <a:r>
              <a:rPr lang="en" sz="1500"/>
              <a:t> to our questions.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Question</a:t>
            </a:r>
            <a:r>
              <a:rPr lang="en" sz="1400"/>
              <a:t>: Do older planes suffer more delays?</a:t>
            </a:r>
            <a:endParaRPr sz="14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5" y="928931"/>
            <a:ext cx="9144001" cy="3563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331225"/>
            <a:ext cx="52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Answer</a:t>
            </a:r>
            <a:r>
              <a:rPr lang="en" sz="1400"/>
              <a:t>: No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