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CAA552-0C40-42C2-854E-AA749FA80FDB}">
  <a:tblStyle styleId="{39CAA552-0C40-42C2-854E-AA749FA80FD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08959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08959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3a702d87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3a702d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will be stored in 4 different layers (raw, processed, integrated, data warehouse), on </a:t>
            </a:r>
            <a:r>
              <a:rPr lang="en">
                <a:solidFill>
                  <a:schemeClr val="dk1"/>
                </a:solidFill>
              </a:rPr>
              <a:t>cloud</a:t>
            </a:r>
            <a:r>
              <a:rPr lang="en">
                <a:solidFill>
                  <a:schemeClr val="dk1"/>
                </a:solidFill>
              </a:rPr>
              <a:t> or in cloud data warehouse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a7037c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a7037c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a7037c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a7037c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b4a1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b4a1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process will create fact table and dimension tables. The core logic is create table fac_flight, dim_date and dim_origin_dest based on the flight data set.  In the following example, the 9 sample  source flight records will create 9 fact_flight record, 6 dim_date records (as it contains 6 unique dates) and 1 dim_origin_dest record (as it contains 1 unique origin-destination combination).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089598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089598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089598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089598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0895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0895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089565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089565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94400" y="1375925"/>
            <a:ext cx="769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 Airline On-Time dataset, which consists of flight arrival and departure from 1987 to 2008</a:t>
            </a:r>
            <a:endParaRPr/>
          </a:p>
          <a:p>
            <a:pPr indent="0" lvl="0" marL="0" rtl="0" algn="l">
              <a:spcBef>
                <a:spcPts val="0"/>
              </a:spcBef>
              <a:spcAft>
                <a:spcPts val="0"/>
              </a:spcAft>
              <a:buNone/>
            </a:pPr>
            <a:r>
              <a:rPr lang="en"/>
              <a:t>details are available at Harvard Dataverse Repository.</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https://dataverse.harvard.edu/dataset.xhtml?persistentId=doi:10.7910/DVN/HG7NV7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project, we want to analyze this dataset and answer questions:</a:t>
            </a:r>
            <a:endParaRPr/>
          </a:p>
          <a:p>
            <a:pPr indent="-317500" lvl="0" marL="457200" rtl="0" algn="l">
              <a:spcBef>
                <a:spcPts val="0"/>
              </a:spcBef>
              <a:spcAft>
                <a:spcPts val="0"/>
              </a:spcAft>
              <a:buSzPts val="1400"/>
              <a:buChar char="●"/>
            </a:pPr>
            <a:r>
              <a:rPr lang="en"/>
              <a:t> When is the best time of day/day of week/time of year to fly to minimum delays, </a:t>
            </a:r>
            <a:endParaRPr/>
          </a:p>
          <a:p>
            <a:pPr indent="-317500" lvl="0" marL="457200" rtl="0" algn="l">
              <a:spcBef>
                <a:spcPts val="0"/>
              </a:spcBef>
              <a:spcAft>
                <a:spcPts val="0"/>
              </a:spcAft>
              <a:buSzPts val="1400"/>
              <a:buChar char="●"/>
            </a:pPr>
            <a:r>
              <a:rPr lang="en"/>
              <a:t> Do older planes suffer more delays?</a:t>
            </a:r>
            <a:endParaRPr/>
          </a:p>
          <a:p>
            <a:pPr indent="-317500" lvl="0" marL="457200" rtl="0" algn="l">
              <a:spcBef>
                <a:spcPts val="0"/>
              </a:spcBef>
              <a:spcAft>
                <a:spcPts val="0"/>
              </a:spcAft>
              <a:buSzPts val="1400"/>
              <a:buChar char="●"/>
            </a:pPr>
            <a:r>
              <a:rPr lang="en"/>
              <a:t>How does the number of people flying between different locations change over time?</a:t>
            </a:r>
            <a:endParaRPr/>
          </a:p>
        </p:txBody>
      </p:sp>
      <p:graphicFrame>
        <p:nvGraphicFramePr>
          <p:cNvPr id="55" name="Google Shape;55;p13"/>
          <p:cNvGraphicFramePr/>
          <p:nvPr/>
        </p:nvGraphicFramePr>
        <p:xfrm>
          <a:off x="799200" y="3733800"/>
          <a:ext cx="3000000" cy="3000000"/>
        </p:xfrm>
        <a:graphic>
          <a:graphicData uri="http://schemas.openxmlformats.org/drawingml/2006/table">
            <a:tbl>
              <a:tblPr>
                <a:noFill/>
                <a:tableStyleId>{39CAA552-0C40-42C2-854E-AA749FA80FDB}</a:tableStyleId>
              </a:tblPr>
              <a:tblGrid>
                <a:gridCol w="1180600"/>
                <a:gridCol w="5923175"/>
              </a:tblGrid>
              <a:tr h="627175">
                <a:tc>
                  <a:txBody>
                    <a:bodyPr/>
                    <a:lstStyle/>
                    <a:p>
                      <a:pPr indent="0" lvl="0" marL="0" rtl="0" algn="l">
                        <a:spcBef>
                          <a:spcPts val="0"/>
                        </a:spcBef>
                        <a:spcAft>
                          <a:spcPts val="0"/>
                        </a:spcAft>
                        <a:buNone/>
                      </a:pPr>
                      <a:r>
                        <a:rPr lang="en" sz="1100"/>
                        <a:t>Main dataset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The main dataset contains  flight  date, origin, destination, delay.   It includes 22 compress csv files, 120 million rows, 1.6 gb space compressed or 12 gb uncompressed.</a:t>
                      </a:r>
                      <a:endParaRPr sz="1100"/>
                    </a:p>
                  </a:txBody>
                  <a:tcPr marT="63500" marB="63500" marR="63500" marL="63500"/>
                </a:tc>
              </a:tr>
              <a:tr h="392000">
                <a:tc>
                  <a:txBody>
                    <a:bodyPr/>
                    <a:lstStyle/>
                    <a:p>
                      <a:pPr indent="0" lvl="0" marL="0" rtl="0" algn="l">
                        <a:lnSpc>
                          <a:spcPct val="115000"/>
                        </a:lnSpc>
                        <a:spcBef>
                          <a:spcPts val="0"/>
                        </a:spcBef>
                        <a:spcAft>
                          <a:spcPts val="0"/>
                        </a:spcAft>
                        <a:buNone/>
                      </a:pPr>
                      <a:r>
                        <a:rPr lang="en" sz="1100"/>
                        <a:t>Other datasets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It also contains  3 small data set “Airport”, “plane”, “carrier”, each with thousands rows.</a:t>
                      </a:r>
                      <a:endParaRPr sz="1100"/>
                    </a:p>
                  </a:txBody>
                  <a:tcPr marT="63500" marB="63500" marR="63500" marL="63500"/>
                </a:tc>
              </a:tr>
            </a:tbl>
          </a:graphicData>
        </a:graphic>
      </p:graphicFrame>
      <p:sp>
        <p:nvSpPr>
          <p:cNvPr id="56" name="Google Shape;56;p13"/>
          <p:cNvSpPr txBox="1"/>
          <p:nvPr/>
        </p:nvSpPr>
        <p:spPr>
          <a:xfrm>
            <a:off x="296925" y="154400"/>
            <a:ext cx="710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Airline On-Time Analysis System</a:t>
            </a:r>
            <a:endParaRPr b="1" sz="2300"/>
          </a:p>
        </p:txBody>
      </p:sp>
      <p:sp>
        <p:nvSpPr>
          <p:cNvPr id="57" name="Google Shape;57;p13"/>
          <p:cNvSpPr txBox="1"/>
          <p:nvPr/>
        </p:nvSpPr>
        <p:spPr>
          <a:xfrm>
            <a:off x="373125" y="3378900"/>
            <a:ext cx="15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Datasets:</a:t>
            </a:r>
            <a:endParaRPr b="1" sz="1500"/>
          </a:p>
        </p:txBody>
      </p:sp>
      <p:sp>
        <p:nvSpPr>
          <p:cNvPr id="58" name="Google Shape;58;p13"/>
          <p:cNvSpPr txBox="1"/>
          <p:nvPr/>
        </p:nvSpPr>
        <p:spPr>
          <a:xfrm>
            <a:off x="381000" y="7620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Overview</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28600" y="704125"/>
            <a:ext cx="8623551" cy="4299500"/>
          </a:xfrm>
          <a:prstGeom prst="rect">
            <a:avLst/>
          </a:prstGeom>
          <a:noFill/>
          <a:ln>
            <a:noFill/>
          </a:ln>
        </p:spPr>
      </p:pic>
      <p:sp>
        <p:nvSpPr>
          <p:cNvPr id="119" name="Google Shape;119;p22"/>
          <p:cNvSpPr txBox="1"/>
          <p:nvPr/>
        </p:nvSpPr>
        <p:spPr>
          <a:xfrm>
            <a:off x="60950" y="-85500"/>
            <a:ext cx="87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Question</a:t>
            </a:r>
            <a:r>
              <a:rPr lang="en" sz="1200"/>
              <a:t>: How does the number of people flying between different locations change over time?</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Answer:  </a:t>
            </a:r>
            <a:r>
              <a:rPr lang="en" sz="1200">
                <a:solidFill>
                  <a:schemeClr val="dk1"/>
                </a:solidFill>
              </a:rPr>
              <a:t>Below are number of flights departing from Seattle to different states over 10 years. We can see for some states, the number has increased significantly, such as IL, NV, FL. GA, etc; for some, it has not, such as AK, CA, WA.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Architecture</a:t>
            </a:r>
            <a:endParaRPr b="1" sz="2120"/>
          </a:p>
        </p:txBody>
      </p:sp>
      <p:pic>
        <p:nvPicPr>
          <p:cNvPr id="64" name="Google Shape;64;p14"/>
          <p:cNvPicPr preferRelativeResize="0"/>
          <p:nvPr/>
        </p:nvPicPr>
        <p:blipFill>
          <a:blip r:embed="rId3">
            <a:alphaModFix/>
          </a:blip>
          <a:stretch>
            <a:fillRect/>
          </a:stretch>
        </p:blipFill>
        <p:spPr>
          <a:xfrm>
            <a:off x="739650" y="1017725"/>
            <a:ext cx="6196776" cy="2423100"/>
          </a:xfrm>
          <a:prstGeom prst="rect">
            <a:avLst/>
          </a:prstGeom>
          <a:noFill/>
          <a:ln>
            <a:noFill/>
          </a:ln>
        </p:spPr>
      </p:pic>
      <p:pic>
        <p:nvPicPr>
          <p:cNvPr id="65" name="Google Shape;65;p14"/>
          <p:cNvPicPr preferRelativeResize="0"/>
          <p:nvPr/>
        </p:nvPicPr>
        <p:blipFill>
          <a:blip r:embed="rId4">
            <a:alphaModFix/>
          </a:blip>
          <a:stretch>
            <a:fillRect/>
          </a:stretch>
        </p:blipFill>
        <p:spPr>
          <a:xfrm>
            <a:off x="609600" y="3479950"/>
            <a:ext cx="7277100"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06875" y="638000"/>
            <a:ext cx="8305800" cy="4133850"/>
          </a:xfrm>
          <a:prstGeom prst="rect">
            <a:avLst/>
          </a:prstGeom>
          <a:noFill/>
          <a:ln>
            <a:noFill/>
          </a:ln>
        </p:spPr>
      </p:pic>
      <p:sp>
        <p:nvSpPr>
          <p:cNvPr id="71" name="Google Shape;71;p15"/>
          <p:cNvSpPr txBox="1"/>
          <p:nvPr/>
        </p:nvSpPr>
        <p:spPr>
          <a:xfrm>
            <a:off x="406300" y="94225"/>
            <a:ext cx="2086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Storage</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21225"/>
            <a:ext cx="733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t>1. ETL process</a:t>
            </a:r>
            <a:r>
              <a:rPr lang="en" sz="2020"/>
              <a:t> </a:t>
            </a:r>
            <a:r>
              <a:rPr lang="en" sz="1920"/>
              <a:t>(</a:t>
            </a:r>
            <a:r>
              <a:rPr lang="en" sz="1520"/>
              <a:t>Cleansing and transformation)</a:t>
            </a:r>
            <a:endParaRPr sz="1320"/>
          </a:p>
        </p:txBody>
      </p:sp>
      <p:pic>
        <p:nvPicPr>
          <p:cNvPr id="77" name="Google Shape;77;p16"/>
          <p:cNvPicPr preferRelativeResize="0"/>
          <p:nvPr/>
        </p:nvPicPr>
        <p:blipFill>
          <a:blip r:embed="rId3">
            <a:alphaModFix/>
          </a:blip>
          <a:stretch>
            <a:fillRect/>
          </a:stretch>
        </p:blipFill>
        <p:spPr>
          <a:xfrm>
            <a:off x="228600" y="1627325"/>
            <a:ext cx="7734300" cy="3352800"/>
          </a:xfrm>
          <a:prstGeom prst="rect">
            <a:avLst/>
          </a:prstGeom>
          <a:noFill/>
          <a:ln>
            <a:noFill/>
          </a:ln>
        </p:spPr>
      </p:pic>
      <p:sp>
        <p:nvSpPr>
          <p:cNvPr id="78" name="Google Shape;78;p16"/>
          <p:cNvSpPr txBox="1"/>
          <p:nvPr/>
        </p:nvSpPr>
        <p:spPr>
          <a:xfrm>
            <a:off x="311700" y="1093925"/>
            <a:ext cx="7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process will cleanse and transform the raw data and store the results  to the processed layer. Here is the logic:</a:t>
            </a:r>
            <a:endParaRPr/>
          </a:p>
        </p:txBody>
      </p:sp>
      <p:sp>
        <p:nvSpPr>
          <p:cNvPr id="79" name="Google Shape;79;p16"/>
          <p:cNvSpPr txBox="1"/>
          <p:nvPr/>
        </p:nvSpPr>
        <p:spPr>
          <a:xfrm>
            <a:off x="248800" y="115650"/>
            <a:ext cx="198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Main process</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2. </a:t>
            </a:r>
            <a:r>
              <a:rPr lang="en" sz="1920"/>
              <a:t>Integration (</a:t>
            </a:r>
            <a:r>
              <a:rPr lang="en" sz="1600"/>
              <a:t>DW </a:t>
            </a:r>
            <a:r>
              <a:rPr lang="en" sz="1600"/>
              <a:t>Dimension modeling</a:t>
            </a:r>
            <a:r>
              <a:rPr lang="en" sz="1920"/>
              <a:t>) process</a:t>
            </a:r>
            <a:endParaRPr sz="1920"/>
          </a:p>
        </p:txBody>
      </p:sp>
      <p:sp>
        <p:nvSpPr>
          <p:cNvPr id="85" name="Google Shape;85;p17"/>
          <p:cNvSpPr txBox="1"/>
          <p:nvPr/>
        </p:nvSpPr>
        <p:spPr>
          <a:xfrm>
            <a:off x="200350" y="668750"/>
            <a:ext cx="87588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This process will create fact table and dimension tables. The core logic is to create fact  table ‘fact_flight’, dimension tables ‘dim_date’ and ‘dim_origin_dest’, based on the flight data set.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following example, the 9 sample  records  from  source dataset  ‘flight’ will generate 9 ‘fact_flight’  records, 6 ‘dim_date’ records (as it contains 6 unique dates) and 1 ‘dim_origin_dest’ record (as it contains 1 unique origin-destination combination). </a:t>
            </a:r>
            <a:endParaRPr sz="1300"/>
          </a:p>
        </p:txBody>
      </p:sp>
      <p:pic>
        <p:nvPicPr>
          <p:cNvPr id="86" name="Google Shape;86;p17"/>
          <p:cNvPicPr preferRelativeResize="0"/>
          <p:nvPr/>
        </p:nvPicPr>
        <p:blipFill>
          <a:blip r:embed="rId3">
            <a:alphaModFix/>
          </a:blip>
          <a:stretch>
            <a:fillRect/>
          </a:stretch>
        </p:blipFill>
        <p:spPr>
          <a:xfrm>
            <a:off x="152400" y="1939450"/>
            <a:ext cx="8921374" cy="2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3. </a:t>
            </a:r>
            <a:r>
              <a:rPr lang="en" sz="1920"/>
              <a:t>DW-ETL process: </a:t>
            </a:r>
            <a:r>
              <a:rPr lang="en" sz="1550"/>
              <a:t> this process is to load data from the integrated layer to Snowflake. Steps:</a:t>
            </a:r>
            <a:endParaRPr sz="1550"/>
          </a:p>
        </p:txBody>
      </p:sp>
      <p:pic>
        <p:nvPicPr>
          <p:cNvPr id="92" name="Google Shape;92;p18"/>
          <p:cNvPicPr preferRelativeResize="0"/>
          <p:nvPr/>
        </p:nvPicPr>
        <p:blipFill>
          <a:blip r:embed="rId3">
            <a:alphaModFix/>
          </a:blip>
          <a:stretch>
            <a:fillRect/>
          </a:stretch>
        </p:blipFill>
        <p:spPr>
          <a:xfrm>
            <a:off x="807000" y="776175"/>
            <a:ext cx="6932476" cy="406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454100" y="0"/>
            <a:ext cx="360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and run</a:t>
            </a:r>
            <a:endParaRPr b="1" sz="2100"/>
          </a:p>
        </p:txBody>
      </p:sp>
      <p:pic>
        <p:nvPicPr>
          <p:cNvPr id="98" name="Google Shape;98;p19"/>
          <p:cNvPicPr preferRelativeResize="0"/>
          <p:nvPr/>
        </p:nvPicPr>
        <p:blipFill>
          <a:blip r:embed="rId3">
            <a:alphaModFix/>
          </a:blip>
          <a:stretch>
            <a:fillRect/>
          </a:stretch>
        </p:blipFill>
        <p:spPr>
          <a:xfrm>
            <a:off x="1230875" y="406750"/>
            <a:ext cx="6071775" cy="4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749825"/>
            <a:ext cx="85206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400"/>
              <a:t>Question</a:t>
            </a:r>
            <a:r>
              <a:rPr lang="en" sz="1400"/>
              <a:t>: When is the best time of day/day of week/time of year to fly to minimum delays?</a:t>
            </a:r>
            <a:endParaRPr sz="2000">
              <a:solidFill>
                <a:srgbClr val="24292F"/>
              </a:solidFill>
              <a:highlight>
                <a:srgbClr val="FFFFFF"/>
              </a:highlight>
            </a:endParaRPr>
          </a:p>
        </p:txBody>
      </p:sp>
      <p:pic>
        <p:nvPicPr>
          <p:cNvPr id="104" name="Google Shape;104;p20"/>
          <p:cNvPicPr preferRelativeResize="0"/>
          <p:nvPr/>
        </p:nvPicPr>
        <p:blipFill>
          <a:blip r:embed="rId3">
            <a:alphaModFix/>
          </a:blip>
          <a:stretch>
            <a:fillRect/>
          </a:stretch>
        </p:blipFill>
        <p:spPr>
          <a:xfrm>
            <a:off x="311700" y="1079475"/>
            <a:ext cx="8839199" cy="3535680"/>
          </a:xfrm>
          <a:prstGeom prst="rect">
            <a:avLst/>
          </a:prstGeom>
          <a:noFill/>
          <a:ln>
            <a:noFill/>
          </a:ln>
        </p:spPr>
      </p:pic>
      <p:sp>
        <p:nvSpPr>
          <p:cNvPr id="105" name="Google Shape;105;p20"/>
          <p:cNvSpPr txBox="1"/>
          <p:nvPr/>
        </p:nvSpPr>
        <p:spPr>
          <a:xfrm>
            <a:off x="517200" y="4291150"/>
            <a:ext cx="82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Above are the average delays in minutes against month, DayofWeek and DayofMonth.  We can see: t</a:t>
            </a:r>
            <a:r>
              <a:rPr lang="en"/>
              <a:t>he best month is September;   best day of week is Saturday;  best day of month is 8th. </a:t>
            </a:r>
            <a:endParaRPr/>
          </a:p>
        </p:txBody>
      </p:sp>
      <p:sp>
        <p:nvSpPr>
          <p:cNvPr id="106" name="Google Shape;106;p20"/>
          <p:cNvSpPr txBox="1"/>
          <p:nvPr/>
        </p:nvSpPr>
        <p:spPr>
          <a:xfrm>
            <a:off x="210050" y="-22075"/>
            <a:ext cx="869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b="1" lang="en" sz="2100"/>
              <a:t>Analysis</a:t>
            </a:r>
            <a:r>
              <a:rPr b="1" lang="en" sz="2100"/>
              <a:t>:   </a:t>
            </a:r>
            <a:r>
              <a:rPr lang="en" sz="1300"/>
              <a:t>F</a:t>
            </a:r>
            <a:r>
              <a:rPr lang="en" sz="1300"/>
              <a:t>inally</a:t>
            </a:r>
            <a:r>
              <a:rPr lang="en" sz="1300"/>
              <a:t>,  we ran queries on the published layer (Snowflake tables) or integrated layer (parquet files) to get  </a:t>
            </a:r>
            <a:r>
              <a:rPr lang="en" sz="1300"/>
              <a:t>answers</a:t>
            </a:r>
            <a:r>
              <a:rPr lang="en" sz="1300"/>
              <a:t> to our questions. Arrival-delay is used and negative values have been converted to 0.</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6425" y="216425"/>
            <a:ext cx="87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11"/>
              <a:t>Question</a:t>
            </a:r>
            <a:r>
              <a:rPr lang="en" sz="1511"/>
              <a:t>: Do older planes suffer more delays?</a:t>
            </a:r>
            <a:endParaRPr sz="1511"/>
          </a:p>
          <a:p>
            <a:pPr indent="0" lvl="0" marL="0" rtl="0" algn="l">
              <a:spcBef>
                <a:spcPts val="0"/>
              </a:spcBef>
              <a:spcAft>
                <a:spcPts val="0"/>
              </a:spcAft>
              <a:buNone/>
            </a:pPr>
            <a:r>
              <a:rPr b="1" lang="en" sz="1511"/>
              <a:t>Answer: </a:t>
            </a:r>
            <a:r>
              <a:rPr lang="en" sz="1511"/>
              <a:t>Below are the average delay against year of the planes. We can see the older planes don’t suffer more delay</a:t>
            </a:r>
            <a:r>
              <a:rPr lang="en" sz="1400"/>
              <a:t>s.</a:t>
            </a:r>
            <a:endParaRPr sz="1400"/>
          </a:p>
        </p:txBody>
      </p:sp>
      <p:pic>
        <p:nvPicPr>
          <p:cNvPr id="112" name="Google Shape;112;p21"/>
          <p:cNvPicPr preferRelativeResize="0"/>
          <p:nvPr/>
        </p:nvPicPr>
        <p:blipFill>
          <a:blip r:embed="rId3">
            <a:alphaModFix/>
          </a:blip>
          <a:stretch>
            <a:fillRect/>
          </a:stretch>
        </p:blipFill>
        <p:spPr>
          <a:xfrm>
            <a:off x="152400" y="975900"/>
            <a:ext cx="8839201" cy="3792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