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0" r:id="rId3"/>
    <p:sldId id="301" r:id="rId4"/>
    <p:sldId id="302" r:id="rId5"/>
    <p:sldId id="304" r:id="rId6"/>
    <p:sldId id="343" r:id="rId7"/>
    <p:sldId id="342" r:id="rId8"/>
    <p:sldId id="306" r:id="rId9"/>
    <p:sldId id="307" r:id="rId10"/>
    <p:sldId id="308" r:id="rId11"/>
    <p:sldId id="344" r:id="rId12"/>
    <p:sldId id="309" r:id="rId13"/>
    <p:sldId id="310" r:id="rId14"/>
    <p:sldId id="316" r:id="rId15"/>
    <p:sldId id="311" r:id="rId16"/>
    <p:sldId id="312" r:id="rId17"/>
    <p:sldId id="318" r:id="rId18"/>
    <p:sldId id="319" r:id="rId19"/>
    <p:sldId id="320" r:id="rId20"/>
    <p:sldId id="321" r:id="rId21"/>
    <p:sldId id="339" r:id="rId22"/>
    <p:sldId id="322" r:id="rId23"/>
    <p:sldId id="323" r:id="rId24"/>
    <p:sldId id="346" r:id="rId25"/>
    <p:sldId id="324" r:id="rId26"/>
    <p:sldId id="326" r:id="rId27"/>
    <p:sldId id="329" r:id="rId28"/>
    <p:sldId id="335" r:id="rId29"/>
    <p:sldId id="337" r:id="rId30"/>
    <p:sldId id="330" r:id="rId31"/>
    <p:sldId id="331" r:id="rId32"/>
    <p:sldId id="327" r:id="rId33"/>
    <p:sldId id="3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 autoAdjust="0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232" y="1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8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three local  optima in this landscape with different sizes basins of attraction. The global optimum is in the middle, and the leftmost local optimum has a broader peak than the rightmost, despite having a smaller </a:t>
            </a:r>
            <a:r>
              <a:rPr lang="en-GB">
                <a:solidFill>
                  <a:srgbClr val="FF0000"/>
                </a:solidFill>
              </a:rPr>
              <a:t>basin</a:t>
            </a:r>
            <a:r>
              <a:rPr lang="en-GB"/>
              <a:t> of attraction.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Might want to identify several peaks e.g. for design example where you might want solution from a broad peak as it may be more stable to minor perturbations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7AD7D-B5A4-F347-8CD5-93D936D0D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71895-81C0-3040-AA4C-00AF6BF3C687}"/>
              </a:ext>
            </a:extLst>
          </p:cNvPr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11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15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7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Fitness, Selection, and Population Management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selection: Exponential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48" y="1600201"/>
            <a:ext cx="10878052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Linear Ranking is limited in selection pressure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Exponential Ranking can allocate more than 2 copies to fittest individual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Normalise constant factor </a:t>
            </a:r>
            <a:r>
              <a:rPr lang="en-GB" sz="2400" i="1" dirty="0"/>
              <a:t>c</a:t>
            </a:r>
            <a:r>
              <a:rPr lang="en-GB" sz="2400" dirty="0"/>
              <a:t> according to population size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37574"/>
              </p:ext>
            </p:extLst>
          </p:nvPr>
        </p:nvGraphicFramePr>
        <p:xfrm>
          <a:off x="4429368" y="1711429"/>
          <a:ext cx="2428631" cy="86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300" imgH="406400" progId="Equation.3">
                  <p:embed/>
                </p:oleObj>
              </mc:Choice>
              <mc:Fallback>
                <p:oleObj name="Equation" r:id="rId3" imgW="1130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368" y="1711429"/>
                        <a:ext cx="2428631" cy="86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709384" y="1548216"/>
            <a:ext cx="2778268" cy="103028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for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=10 with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=0 and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=9</a:t>
            </a:r>
          </a:p>
        </p:txBody>
      </p:sp>
      <p:pic>
        <p:nvPicPr>
          <p:cNvPr id="8" name="Picture 7" descr="exponential1co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8" y="1317651"/>
            <a:ext cx="2721381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1A7259-D33E-09DF-ECD2-A8F0F49AA320}"/>
              </a:ext>
            </a:extLst>
          </p:cNvPr>
          <p:cNvGrpSpPr/>
          <p:nvPr/>
        </p:nvGrpSpPr>
        <p:grpSpPr>
          <a:xfrm>
            <a:off x="1749484" y="1607423"/>
            <a:ext cx="2586315" cy="3102390"/>
            <a:chOff x="2436816" y="1607423"/>
            <a:chExt cx="2586315" cy="3102390"/>
          </a:xfrm>
        </p:grpSpPr>
        <p:grpSp>
          <p:nvGrpSpPr>
            <p:cNvPr id="43" name="Group 42"/>
            <p:cNvGrpSpPr/>
            <p:nvPr/>
          </p:nvGrpSpPr>
          <p:grpSpPr>
            <a:xfrm>
              <a:off x="2565786" y="2394597"/>
              <a:ext cx="2328375" cy="2315216"/>
              <a:chOff x="1111270" y="2196147"/>
              <a:chExt cx="2328375" cy="231521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11270" y="2196147"/>
                <a:ext cx="2328375" cy="2315216"/>
                <a:chOff x="1111270" y="2196147"/>
                <a:chExt cx="2328375" cy="231521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111270" y="2196147"/>
                  <a:ext cx="2328375" cy="2315216"/>
                </a:xfrm>
                <a:prstGeom prst="ellipse">
                  <a:avLst/>
                </a:prstGeom>
                <a:noFill/>
                <a:ln w="571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2275458" y="2196147"/>
                  <a:ext cx="0" cy="23152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5" idx="7"/>
                  <a:endCxn id="5" idx="3"/>
                </p:cNvCxnSpPr>
                <p:nvPr/>
              </p:nvCxnSpPr>
              <p:spPr>
                <a:xfrm flipH="1">
                  <a:off x="1452253" y="2535203"/>
                  <a:ext cx="1646409" cy="163710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2275458" y="3168538"/>
                  <a:ext cx="1164187" cy="1719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164188" y="2983321"/>
                  <a:ext cx="1111270" cy="35720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367701" y="2475669"/>
                  <a:ext cx="318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452253" y="3252852"/>
                  <a:ext cx="297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39827" y="2613989"/>
                  <a:ext cx="29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785756" y="28588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898942" y="3802975"/>
                  <a:ext cx="326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665786" y="360700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34" name="Oval 33"/>
              <p:cNvSpPr/>
              <p:nvPr/>
            </p:nvSpPr>
            <p:spPr>
              <a:xfrm>
                <a:off x="1739827" y="2212684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36816" y="1607423"/>
              <a:ext cx="2586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Roulette wheel alg.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A1363-E21F-D5A4-69C6-3457416CFADC}"/>
              </a:ext>
            </a:extLst>
          </p:cNvPr>
          <p:cNvGrpSpPr/>
          <p:nvPr/>
        </p:nvGrpSpPr>
        <p:grpSpPr>
          <a:xfrm>
            <a:off x="6085283" y="1606872"/>
            <a:ext cx="4357233" cy="3241855"/>
            <a:chOff x="5917729" y="1606872"/>
            <a:chExt cx="4357233" cy="3241855"/>
          </a:xfrm>
        </p:grpSpPr>
        <p:grpSp>
          <p:nvGrpSpPr>
            <p:cNvPr id="44" name="Group 43"/>
            <p:cNvGrpSpPr/>
            <p:nvPr/>
          </p:nvGrpSpPr>
          <p:grpSpPr>
            <a:xfrm>
              <a:off x="6932158" y="2394598"/>
              <a:ext cx="2328375" cy="2454129"/>
              <a:chOff x="5075643" y="2265861"/>
              <a:chExt cx="2328375" cy="245412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075643" y="2335318"/>
                <a:ext cx="2328375" cy="2315216"/>
                <a:chOff x="1111270" y="2196147"/>
                <a:chExt cx="2328375" cy="231521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111270" y="2196147"/>
                  <a:ext cx="2328375" cy="2315216"/>
                </a:xfrm>
                <a:prstGeom prst="ellipse">
                  <a:avLst/>
                </a:prstGeom>
                <a:noFill/>
                <a:ln w="571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2275458" y="2196147"/>
                  <a:ext cx="0" cy="23152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7"/>
                  <a:endCxn id="23" idx="3"/>
                </p:cNvCxnSpPr>
                <p:nvPr/>
              </p:nvCxnSpPr>
              <p:spPr>
                <a:xfrm flipH="1">
                  <a:off x="1452253" y="2535203"/>
                  <a:ext cx="1646409" cy="163710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275458" y="3168538"/>
                  <a:ext cx="1164187" cy="1719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164188" y="2983321"/>
                  <a:ext cx="1111270" cy="35720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367701" y="2475669"/>
                  <a:ext cx="318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452253" y="3252852"/>
                  <a:ext cx="297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739827" y="2613989"/>
                  <a:ext cx="29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785756" y="28588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898942" y="3802975"/>
                  <a:ext cx="326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65786" y="360700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173683" y="2265861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73683" y="458107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84293" y="2822616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177677" y="404604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129182" y="278936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47559" y="4093385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917729" y="1606872"/>
              <a:ext cx="4357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Stochastic universal sampling alg.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720938" y="501952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 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71518" y="510280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49484" y="5818554"/>
            <a:ext cx="8297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Sampling mating pool from the selection probability distribution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9987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Tournament Selection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All methods above rely on </a:t>
            </a:r>
            <a:r>
              <a:rPr lang="en-GB" sz="2400" dirty="0">
                <a:solidFill>
                  <a:srgbClr val="FF0000"/>
                </a:solidFill>
              </a:rPr>
              <a:t>global population statistics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Could be a bottleneck especially on structured or very large populations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Relies on external fitness function which might not exist: e.g., evolving game playing strategies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Idea for using only </a:t>
            </a:r>
            <a:r>
              <a:rPr lang="en-GB" sz="2400" dirty="0">
                <a:solidFill>
                  <a:srgbClr val="FF0000"/>
                </a:solidFill>
              </a:rPr>
              <a:t>local fitness information</a:t>
            </a:r>
            <a:r>
              <a:rPr lang="en-GB" sz="2400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GB" sz="2000" dirty="0"/>
              <a:t>ick </a:t>
            </a:r>
            <a:r>
              <a:rPr lang="en-GB" sz="2000" i="1" dirty="0"/>
              <a:t>k</a:t>
            </a:r>
            <a:r>
              <a:rPr lang="en-GB" sz="2000" dirty="0"/>
              <a:t> members at random then select the best of these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Repeat to select more </a:t>
            </a:r>
            <a:r>
              <a:rPr lang="en-US" sz="2000" dirty="0"/>
              <a:t>individual</a:t>
            </a:r>
            <a:r>
              <a:rPr lang="en-GB" sz="2000" dirty="0"/>
              <a:t>s</a:t>
            </a:r>
          </a:p>
          <a:p>
            <a:pPr marL="0" indent="0">
              <a:spcBef>
                <a:spcPts val="1200"/>
              </a:spcBef>
              <a:buNone/>
            </a:pPr>
            <a:endParaRPr lang="nl-N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41BE8-AD48-A42B-89AD-1BA009526234}"/>
              </a:ext>
            </a:extLst>
          </p:cNvPr>
          <p:cNvSpPr txBox="1"/>
          <p:nvPr/>
        </p:nvSpPr>
        <p:spPr>
          <a:xfrm>
            <a:off x="7835284" y="4372618"/>
            <a:ext cx="3747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(How) would this work when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evolving game playing strategies?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Tournament Selection (2/2)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Probability of selecting individual </a:t>
            </a:r>
            <a:r>
              <a:rPr lang="en-US" sz="2400" i="1" dirty="0"/>
              <a:t>i</a:t>
            </a:r>
            <a:r>
              <a:rPr lang="en-GB" sz="2400" dirty="0"/>
              <a:t>  will depend on: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Rank of </a:t>
            </a:r>
            <a:r>
              <a:rPr lang="en-GB" sz="2000" i="1" dirty="0"/>
              <a:t>i</a:t>
            </a:r>
            <a:endParaRPr lang="en-GB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Size of sample </a:t>
            </a:r>
            <a:r>
              <a:rPr lang="en-GB" sz="2000" i="1" dirty="0"/>
              <a:t>k 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 higher</a:t>
            </a:r>
            <a:r>
              <a:rPr lang="en-GB" sz="1800" i="1" dirty="0"/>
              <a:t> k </a:t>
            </a:r>
            <a:r>
              <a:rPr lang="en-GB" sz="1800" dirty="0"/>
              <a:t>increases selection pressure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Whether contestants are picked with replacement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Picking without replacement increases selection pressure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Whether fittest contestant always wins (deterministic) or this happens with probability </a:t>
            </a:r>
            <a:r>
              <a:rPr lang="en-GB" sz="2000" i="1" dirty="0"/>
              <a:t>p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38782" y="2320173"/>
            <a:ext cx="244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What if k = </a:t>
            </a: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 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58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 Selection: Uniform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Parents are selected by uniform random distribution whenever an operator needs one (some) individual(s)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Uniform parent selection is unbiased - every individual has the same probability to be selected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When working with extremely large populations, over-selection can be used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67425"/>
              </p:ext>
            </p:extLst>
          </p:nvPr>
        </p:nvGraphicFramePr>
        <p:xfrm>
          <a:off x="4833939" y="1676400"/>
          <a:ext cx="17605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9" y="1676400"/>
                        <a:ext cx="17605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82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Select μ individuals to form the next generation from μ parents and </a:t>
            </a:r>
            <a:r>
              <a:rPr lang="en-GB" sz="2400" dirty="0" err="1"/>
              <a:t>λ</a:t>
            </a:r>
            <a:r>
              <a:rPr lang="en-GB" sz="2400" dirty="0"/>
              <a:t> offspring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Parent selection mechanisms can also be used for selecting survivors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Survivor selection can be divided into two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Fitness-based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Age-based selection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Fitness is not taken into account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In SSEA this can be implemented as “delete-random” (not recommended) or as first-in-first-out (a.k.a. delete-oldest) 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50091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3842"/>
            <a:ext cx="10972800" cy="533177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Elitism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Always </a:t>
            </a:r>
            <a:r>
              <a:rPr lang="en-GB" sz="1600" dirty="0">
                <a:solidFill>
                  <a:srgbClr val="FF0000"/>
                </a:solidFill>
              </a:rPr>
              <a:t>keep at least one copy of the fittest </a:t>
            </a:r>
            <a:r>
              <a:rPr lang="en-GB" sz="1600" dirty="0"/>
              <a:t>solution so far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Widely used in both population models (generational, steady-state)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Can keep more than one “champion”, </a:t>
            </a:r>
            <a:r>
              <a:rPr lang="en-GB" sz="1600" dirty="0"/>
              <a:t>e.g., the best N individuals or the best x %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Delete worst (a.k.a. GENITOR for historical reasons</a:t>
            </a:r>
            <a:r>
              <a:rPr lang="nl-NL" sz="1800" dirty="0"/>
              <a:t>)</a:t>
            </a:r>
            <a:endParaRPr lang="en-GB" sz="18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From Whitley’s original Steady-State algorithm (he also used linear </a:t>
            </a:r>
            <a:r>
              <a:rPr lang="en-GB" sz="1600" dirty="0" err="1"/>
              <a:t>ranki</a:t>
            </a:r>
            <a:r>
              <a:rPr lang="en-US" sz="1600" dirty="0"/>
              <a:t>n</a:t>
            </a:r>
            <a:r>
              <a:rPr lang="en-GB" sz="1600" dirty="0"/>
              <a:t>g for parent selection)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Rapid takeover: use with large populations or “no duplicates” policy</a:t>
            </a:r>
          </a:p>
          <a:p>
            <a:pPr marL="4572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Round-robin</a:t>
            </a:r>
            <a:r>
              <a:rPr lang="nl-NL" sz="1800" dirty="0"/>
              <a:t> </a:t>
            </a:r>
            <a:r>
              <a:rPr lang="nl-NL" sz="1800" dirty="0" err="1"/>
              <a:t>tournament</a:t>
            </a:r>
            <a:endParaRPr lang="nl-NL" sz="18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 is the set of μ parents, O is the set of </a:t>
            </a:r>
            <a:r>
              <a:rPr lang="en-GB" sz="1600" dirty="0" err="1"/>
              <a:t>λ</a:t>
            </a:r>
            <a:r>
              <a:rPr lang="en-GB" sz="1600" dirty="0"/>
              <a:t> offspring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Pairwise competitions in round-robin format: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Each solution x from P </a:t>
            </a:r>
            <a:r>
              <a:rPr lang="en-GB" sz="1400" dirty="0">
                <a:sym typeface="Symbol" pitchFamily="18" charset="2"/>
              </a:rPr>
              <a:t></a:t>
            </a:r>
            <a:r>
              <a:rPr lang="en-GB" sz="1400" dirty="0"/>
              <a:t> O is compared with </a:t>
            </a:r>
            <a:r>
              <a:rPr lang="en-GB" sz="1400" i="1" dirty="0"/>
              <a:t>q</a:t>
            </a:r>
            <a:r>
              <a:rPr lang="en-GB" sz="1400" dirty="0"/>
              <a:t> other randomly chosen solutions 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For each comparison, a "win" is assigned to x if it is better than its opponent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The μ  solutions with the greatest number of wins are selected to be parents of the next generation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Parameter </a:t>
            </a:r>
            <a:r>
              <a:rPr lang="en-GB" sz="1600" i="1" dirty="0"/>
              <a:t>q </a:t>
            </a:r>
            <a:r>
              <a:rPr lang="en-GB" sz="1600" dirty="0"/>
              <a:t>allows tuning selection pressure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Typically </a:t>
            </a:r>
            <a:r>
              <a:rPr lang="en-GB" sz="1600" i="1" dirty="0"/>
              <a:t>q</a:t>
            </a:r>
            <a:r>
              <a:rPr lang="en-GB" sz="1600" dirty="0"/>
              <a:t> = 10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477345" y="4008990"/>
            <a:ext cx="310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how does this compare to k-tournament selection?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A1329-ED98-DA91-B630-DE50B062052F}"/>
              </a:ext>
            </a:extLst>
          </p:cNvPr>
          <p:cNvSpPr txBox="1"/>
          <p:nvPr/>
        </p:nvSpPr>
        <p:spPr>
          <a:xfrm>
            <a:off x="9250428" y="4716876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</a:rPr>
              <a:t>menti.com</a:t>
            </a:r>
            <a:endParaRPr lang="en-US" sz="24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4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survivor selection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14621"/>
            <a:ext cx="10972799" cy="4859034"/>
          </a:xfrm>
        </p:spPr>
        <p:txBody>
          <a:bodyPr>
            <a:noAutofit/>
          </a:bodyPr>
          <a:lstStyle/>
          <a:p>
            <a:pPr marL="365125" lvl="1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,)-selection a.k.a. “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comma strategy</a:t>
            </a:r>
            <a:r>
              <a:rPr lang="en-GB" sz="2000" dirty="0">
                <a:sym typeface="Symbol" pitchFamily="18" charset="2"/>
              </a:rPr>
              <a:t>”</a:t>
            </a:r>
          </a:p>
          <a:p>
            <a:pPr marL="765175" lvl="2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based on t</a:t>
            </a:r>
            <a:r>
              <a:rPr lang="en-GB" sz="1800" dirty="0"/>
              <a:t>he set of </a:t>
            </a:r>
            <a:r>
              <a:rPr lang="en-GB" sz="1800" dirty="0">
                <a:solidFill>
                  <a:srgbClr val="FF0000"/>
                </a:solidFill>
              </a:rPr>
              <a:t>children only </a:t>
            </a:r>
            <a:r>
              <a:rPr lang="en-GB" sz="1800" dirty="0"/>
              <a:t>(</a:t>
            </a:r>
            <a:r>
              <a:rPr lang="en-GB" sz="1800" dirty="0">
                <a:sym typeface="Symbol" pitchFamily="18" charset="2"/>
              </a:rPr>
              <a:t> </a:t>
            </a:r>
            <a:r>
              <a:rPr lang="en-GB" sz="1800" dirty="0"/>
              <a:t>&gt; </a:t>
            </a:r>
            <a:r>
              <a:rPr lang="en-GB" sz="1800" dirty="0">
                <a:sym typeface="Symbol" pitchFamily="18" charset="2"/>
              </a:rPr>
              <a:t>)</a:t>
            </a:r>
            <a:endParaRPr lang="en-GB" sz="1800" dirty="0"/>
          </a:p>
          <a:p>
            <a:pPr marL="765175" lvl="2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choose best </a:t>
            </a:r>
            <a:r>
              <a:rPr lang="en-GB" sz="1800" dirty="0">
                <a:sym typeface="Symbol" pitchFamily="18" charset="2"/>
              </a:rPr>
              <a:t> out of </a:t>
            </a:r>
            <a:endParaRPr lang="en-GB" sz="1800" dirty="0"/>
          </a:p>
          <a:p>
            <a:pPr marL="365125" lvl="1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+)-selection a.k.a. “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plus strategy</a:t>
            </a:r>
            <a:r>
              <a:rPr lang="en-GB" sz="2000" dirty="0">
                <a:sym typeface="Symbol" pitchFamily="18" charset="2"/>
              </a:rPr>
              <a:t>”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based on t</a:t>
            </a:r>
            <a:r>
              <a:rPr lang="en-GB" sz="1800" dirty="0"/>
              <a:t>he set of </a:t>
            </a:r>
            <a:r>
              <a:rPr lang="en-GB" sz="1800" dirty="0">
                <a:solidFill>
                  <a:srgbClr val="FF0000"/>
                </a:solidFill>
              </a:rPr>
              <a:t>parents and children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choose best </a:t>
            </a:r>
            <a:r>
              <a:rPr lang="en-GB" sz="1800" dirty="0">
                <a:sym typeface="Symbol" pitchFamily="18" charset="2"/>
              </a:rPr>
              <a:t> out of +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Often </a:t>
            </a: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,)-selection is preferred because it can forget and hence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it is better in leaving local optima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it is better in following moving optima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using the + strategy bad  values can survive in </a:t>
            </a:r>
            <a:r>
              <a:rPr lang="en-GB" sz="1800" dirty="0">
                <a:sym typeface="Bookshelf Symbol 2" pitchFamily="2" charset="2"/>
              </a:rPr>
              <a:t>x,</a:t>
            </a:r>
            <a:r>
              <a:rPr lang="en-GB" sz="1800" dirty="0">
                <a:sym typeface="Symbol" pitchFamily="18" charset="2"/>
              </a:rPr>
              <a:t> too long if their host x is very fit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  7 </a:t>
            </a:r>
            <a:r>
              <a:rPr lang="en-GB" sz="2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 is a traditionally good setting (but   3 </a:t>
            </a:r>
            <a:r>
              <a:rPr lang="en-GB" sz="2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 seems more popular lately) </a:t>
            </a:r>
          </a:p>
        </p:txBody>
      </p:sp>
    </p:spTree>
    <p:extLst>
      <p:ext uri="{BB962C8B-B14F-4D97-AF65-F5344CB8AC3E}">
        <p14:creationId xmlns:p14="http://schemas.microsoft.com/office/powerpoint/2010/main" val="328140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6352"/>
            <a:ext cx="10972799" cy="48590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Takeover time </a:t>
            </a:r>
            <a:r>
              <a:rPr lang="en-US" sz="2400" i="1" dirty="0" err="1"/>
              <a:t>τ</a:t>
            </a:r>
            <a:r>
              <a:rPr lang="en-US" sz="2400" i="1" baseline="30000" dirty="0"/>
              <a:t>*</a:t>
            </a:r>
            <a:r>
              <a:rPr lang="en-US" sz="2400" baseline="30000" dirty="0"/>
              <a:t> </a:t>
            </a:r>
            <a:r>
              <a:rPr lang="en-US" sz="2400" dirty="0"/>
              <a:t>is a measure to quantify the selection pressure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It is the number of generations it takes until the application of selection completely fills the population with copies of the best individual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Goldberg and Deb showed (for evolution strategies):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Specific values for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an evolution strategy with </a:t>
            </a:r>
            <a:r>
              <a:rPr lang="en-GB" sz="2000" dirty="0">
                <a:sym typeface="Symbol" pitchFamily="18" charset="2"/>
              </a:rPr>
              <a:t>  = 15 and  = 100: </a:t>
            </a:r>
            <a:r>
              <a:rPr lang="en-US" sz="2000" i="1" dirty="0" err="1"/>
              <a:t>τ</a:t>
            </a:r>
            <a:r>
              <a:rPr lang="en-US" sz="2000" i="1" baseline="30000" dirty="0"/>
              <a:t>*</a:t>
            </a:r>
            <a:r>
              <a:rPr lang="en-US" sz="2000" baseline="30000" dirty="0"/>
              <a:t> </a:t>
            </a:r>
            <a:r>
              <a:rPr lang="en-GB" sz="2000" dirty="0">
                <a:sym typeface="Symbol" pitchFamily="18" charset="2"/>
              </a:rPr>
              <a:t> 2</a:t>
            </a: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GA  with and proportional selection: </a:t>
            </a:r>
            <a:r>
              <a:rPr lang="en-US" sz="2000" i="1" dirty="0" err="1"/>
              <a:t>τ</a:t>
            </a:r>
            <a:r>
              <a:rPr lang="en-US" sz="2000" i="1" baseline="30000" dirty="0"/>
              <a:t>*</a:t>
            </a:r>
            <a:r>
              <a:rPr lang="en-US" sz="2000" baseline="30000" dirty="0"/>
              <a:t> = </a:t>
            </a:r>
            <a:r>
              <a:rPr lang="en-US" sz="2000" dirty="0"/>
              <a:t>460 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26923"/>
              </p:ext>
            </p:extLst>
          </p:nvPr>
        </p:nvGraphicFramePr>
        <p:xfrm>
          <a:off x="4588234" y="3429000"/>
          <a:ext cx="1801301" cy="9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431800" progId="Equation.3">
                  <p:embed/>
                </p:oleObj>
              </mc:Choice>
              <mc:Fallback>
                <p:oleObj name="Equation" r:id="rId2" imgW="86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8234" y="3429000"/>
                        <a:ext cx="1801301" cy="900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5843" y="4790651"/>
            <a:ext cx="281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which one is more “aggressive”?</a:t>
            </a:r>
          </a:p>
        </p:txBody>
      </p:sp>
    </p:spTree>
    <p:extLst>
      <p:ext uri="{BB962C8B-B14F-4D97-AF65-F5344CB8AC3E}">
        <p14:creationId xmlns:p14="http://schemas.microsoft.com/office/powerpoint/2010/main" val="40269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Multimodality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Most interesting problems have more than one locally optimal solution.</a:t>
            </a:r>
          </a:p>
        </p:txBody>
      </p:sp>
      <p:pic>
        <p:nvPicPr>
          <p:cNvPr id="218116" name="Picture 4" descr="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4" y="2636913"/>
            <a:ext cx="5578475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Fitness, Selection, Population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Selection is one of the two fundamental forces in evolutionary systems</a:t>
            </a:r>
          </a:p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Selection increases quality, decreases diversity</a:t>
            </a:r>
          </a:p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Related machinery in EC contains: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Population management models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Selection operators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Diversity preserving tricks </a:t>
            </a:r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Multimodality: Genetic Drift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Finite population with global mixing (e.g., </a:t>
            </a:r>
            <a:r>
              <a:rPr lang="en-GB" sz="2400" dirty="0">
                <a:solidFill>
                  <a:srgbClr val="FF0000"/>
                </a:solidFill>
              </a:rPr>
              <a:t>panmictic system</a:t>
            </a:r>
            <a:r>
              <a:rPr lang="en-GB" sz="2400" dirty="0"/>
              <a:t>, where everybody can mate with everybody) implies that population eventually converges around one optimum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But we often might want to identify several possible peaks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Sub-optimum can be more attractive, e.g., if more stable or easier to make / manufacture</a:t>
            </a:r>
          </a:p>
        </p:txBody>
      </p:sp>
    </p:spTree>
    <p:extLst>
      <p:ext uri="{BB962C8B-B14F-4D97-AF65-F5344CB8AC3E}">
        <p14:creationId xmlns:p14="http://schemas.microsoft.com/office/powerpoint/2010/main" val="69347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Preserving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55804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err="1"/>
              <a:t>vs</a:t>
            </a:r>
            <a:r>
              <a:rPr lang="en-US" sz="2400" dirty="0"/>
              <a:t> implicit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Explicit approaches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Make similar individuals compete for resources (e.g., resource is fitness, fight for better fitness)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Make similar individuals compete with each other for survival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Implicit approaches: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Impose an equivalent of geographical separation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Impose an equivalent of speciation</a:t>
            </a:r>
          </a:p>
        </p:txBody>
      </p:sp>
    </p:spTree>
    <p:extLst>
      <p:ext uri="{BB962C8B-B14F-4D97-AF65-F5344CB8AC3E}">
        <p14:creationId xmlns:p14="http://schemas.microsoft.com/office/powerpoint/2010/main" val="304195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Approaches for Preserving Diversity</a:t>
            </a:r>
            <a:r>
              <a:rPr lang="en-GB" sz="3200" dirty="0"/>
              <a:t>: Fitness Sharing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11253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Restricts the number of individuals within a given niche by “sharing” their fitness, so as to </a:t>
            </a:r>
            <a:r>
              <a:rPr lang="en-GB" sz="2400" dirty="0">
                <a:solidFill>
                  <a:srgbClr val="FF0000"/>
                </a:solidFill>
              </a:rPr>
              <a:t>allocate individuals to niches in proportion to the niche fitness</a:t>
            </a:r>
            <a:r>
              <a:rPr lang="en-GB" sz="2400" dirty="0"/>
              <a:t>, meaning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High fitness region: many individuals, low fitness region: few individuals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Need to set the “geometrical” size of the niche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 by distance </a:t>
            </a:r>
            <a:r>
              <a:rPr lang="en-GB" sz="2400" dirty="0"/>
              <a:t>in either genotype or phenotype space (thus: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/>
              <a:t>is NOT the nr of individuals in that niche)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Run EA as normal but after each generation set f(</a:t>
            </a:r>
            <a:r>
              <a:rPr lang="en-GB" sz="2400" dirty="0" err="1"/>
              <a:t>i</a:t>
            </a:r>
            <a:r>
              <a:rPr lang="en-GB" sz="2400" dirty="0"/>
              <a:t>) to f’(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64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Approaches for Preserving Diversity</a:t>
            </a:r>
            <a:r>
              <a:rPr lang="en-GB" sz="3200" dirty="0"/>
              <a:t>: Fitness Sharing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3326821"/>
            <a:ext cx="10972799" cy="323512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Note: if we used </a:t>
            </a:r>
            <a:r>
              <a:rPr lang="en-GB" sz="2400" dirty="0" err="1"/>
              <a:t>sh</a:t>
            </a:r>
            <a:r>
              <a:rPr lang="en-GB" sz="2400" dirty="0"/>
              <a:t>(d) = 1 instead of </a:t>
            </a:r>
            <a:r>
              <a:rPr lang="en-GB" sz="2400" dirty="0" err="1"/>
              <a:t>sh</a:t>
            </a:r>
            <a:r>
              <a:rPr lang="en-GB" sz="2400" dirty="0"/>
              <a:t>(d) = 1 – d/</a:t>
            </a:r>
            <a:r>
              <a:rPr lang="en-GB" sz="2400" dirty="0">
                <a:sym typeface="Symbol" pitchFamily="18" charset="2"/>
              </a:rPr>
              <a:t> </a:t>
            </a:r>
            <a:r>
              <a:rPr lang="en-GB" sz="2400" dirty="0"/>
              <a:t>then the sum that reduces the fitness would simply count the number of neighbours, i.e., individuals closer than</a:t>
            </a:r>
            <a:r>
              <a:rPr lang="en-GB" sz="2400" dirty="0">
                <a:sym typeface="Symbol" pitchFamily="18" charset="2"/>
              </a:rPr>
              <a:t>  (a.k.a. 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)</a:t>
            </a:r>
            <a:endParaRPr lang="en-GB" sz="2400" baseline="-250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GB" sz="2400" dirty="0"/>
              <a:t>This creates an </a:t>
            </a:r>
            <a:r>
              <a:rPr lang="en-GB" sz="2400" dirty="0">
                <a:solidFill>
                  <a:srgbClr val="FF0000"/>
                </a:solidFill>
              </a:rPr>
              <a:t>advantage of being alone in the neighbourhood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Using 1 – d/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/>
              <a:t> instead of 1 implies that </a:t>
            </a:r>
            <a:r>
              <a:rPr lang="en-GB" sz="2400" dirty="0">
                <a:solidFill>
                  <a:srgbClr val="FF0000"/>
                </a:solidFill>
              </a:rPr>
              <a:t>we count distant neighbours less than close neighbours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72609"/>
              </p:ext>
            </p:extLst>
          </p:nvPr>
        </p:nvGraphicFramePr>
        <p:xfrm>
          <a:off x="1440220" y="1388050"/>
          <a:ext cx="3429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647640" progId="Equation.3">
                  <p:embed/>
                </p:oleObj>
              </mc:Choice>
              <mc:Fallback>
                <p:oleObj name="Equation" r:id="rId3" imgW="1320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20" y="1388050"/>
                        <a:ext cx="3429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18779"/>
              </p:ext>
            </p:extLst>
          </p:nvPr>
        </p:nvGraphicFramePr>
        <p:xfrm>
          <a:off x="6131215" y="1309051"/>
          <a:ext cx="4654524" cy="179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711200" progId="Equation.3">
                  <p:embed/>
                </p:oleObj>
              </mc:Choice>
              <mc:Fallback>
                <p:oleObj name="Equation" r:id="rId5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215" y="1309051"/>
                        <a:ext cx="4654524" cy="179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86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Sharing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453" y="3187301"/>
            <a:ext cx="2151357" cy="266837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GB" sz="2000" dirty="0">
                <a:sym typeface="Symbol" pitchFamily="18" charset="2"/>
              </a:rPr>
              <a:t>Let 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=3</a:t>
            </a:r>
            <a:r>
              <a:rPr lang="en-GB" sz="2000" dirty="0">
                <a:sym typeface="Symbol" pitchFamily="18" charset="2"/>
              </a:rPr>
              <a:t> and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f(2)=2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f(3)=2,5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f(4)=3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f(10)=4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f(12)=5</a:t>
            </a:r>
            <a:endParaRPr lang="en-GB" sz="20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56759"/>
              </p:ext>
            </p:extLst>
          </p:nvPr>
        </p:nvGraphicFramePr>
        <p:xfrm>
          <a:off x="2256692" y="1409357"/>
          <a:ext cx="262890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647640" progId="Equation.3">
                  <p:embed/>
                </p:oleObj>
              </mc:Choice>
              <mc:Fallback>
                <p:oleObj name="Equation" r:id="rId2" imgW="1320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692" y="1409357"/>
                        <a:ext cx="2628900" cy="125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69480"/>
              </p:ext>
            </p:extLst>
          </p:nvPr>
        </p:nvGraphicFramePr>
        <p:xfrm>
          <a:off x="6190092" y="1455351"/>
          <a:ext cx="3381562" cy="130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711200" progId="Equation.3">
                  <p:embed/>
                </p:oleObj>
              </mc:Choice>
              <mc:Fallback>
                <p:oleObj name="Equation" r:id="rId4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092" y="1455351"/>
                        <a:ext cx="3381562" cy="1305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737599" y="3548463"/>
            <a:ext cx="3746963" cy="1567536"/>
            <a:chOff x="4145392" y="2986362"/>
            <a:chExt cx="3746963" cy="1567536"/>
          </a:xfrm>
        </p:grpSpPr>
        <p:sp>
          <p:nvSpPr>
            <p:cNvPr id="6" name="Freeform 5"/>
            <p:cNvSpPr/>
            <p:nvPr/>
          </p:nvSpPr>
          <p:spPr>
            <a:xfrm>
              <a:off x="4145392" y="3100559"/>
              <a:ext cx="3746963" cy="1453339"/>
            </a:xfrm>
            <a:custGeom>
              <a:avLst/>
              <a:gdLst>
                <a:gd name="connsiteX0" fmla="*/ 0 w 3746963"/>
                <a:gd name="connsiteY0" fmla="*/ 1285752 h 1453339"/>
                <a:gd name="connsiteX1" fmla="*/ 752528 w 3746963"/>
                <a:gd name="connsiteY1" fmla="*/ 689916 h 1453339"/>
                <a:gd name="connsiteX2" fmla="*/ 1646155 w 3746963"/>
                <a:gd name="connsiteY2" fmla="*/ 1442551 h 1453339"/>
                <a:gd name="connsiteX3" fmla="*/ 2853336 w 3746963"/>
                <a:gd name="connsiteY3" fmla="*/ 0 h 1453339"/>
                <a:gd name="connsiteX4" fmla="*/ 3746963 w 3746963"/>
                <a:gd name="connsiteY4" fmla="*/ 1442551 h 1453339"/>
                <a:gd name="connsiteX5" fmla="*/ 3746963 w 3746963"/>
                <a:gd name="connsiteY5" fmla="*/ 1442551 h 1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6963" h="1453339">
                  <a:moveTo>
                    <a:pt x="0" y="1285752"/>
                  </a:moveTo>
                  <a:cubicBezTo>
                    <a:pt x="239084" y="974767"/>
                    <a:pt x="478169" y="663783"/>
                    <a:pt x="752528" y="689916"/>
                  </a:cubicBezTo>
                  <a:cubicBezTo>
                    <a:pt x="1026887" y="716049"/>
                    <a:pt x="1296020" y="1557537"/>
                    <a:pt x="1646155" y="1442551"/>
                  </a:cubicBezTo>
                  <a:cubicBezTo>
                    <a:pt x="1996290" y="1327565"/>
                    <a:pt x="2503201" y="0"/>
                    <a:pt x="2853336" y="0"/>
                  </a:cubicBezTo>
                  <a:cubicBezTo>
                    <a:pt x="3203471" y="0"/>
                    <a:pt x="3746963" y="1442551"/>
                    <a:pt x="3746963" y="1442551"/>
                  </a:cubicBezTo>
                  <a:lnTo>
                    <a:pt x="3746963" y="1442551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587" y="3696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8060" y="357742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3673" y="3882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6784" y="29863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1832" y="323452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8617119" y="4668050"/>
            <a:ext cx="2742541" cy="1036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f’(2) = 2/(1+1/3+2/3)=1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f’(10) = 4/(1+1/3)=3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46056" y="3506969"/>
            <a:ext cx="3036343" cy="1036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 err="1">
                <a:sym typeface="Symbol" pitchFamily="18" charset="2"/>
              </a:rPr>
              <a:t>Indiv</a:t>
            </a:r>
            <a:r>
              <a:rPr lang="en-GB" sz="2000" dirty="0">
                <a:sym typeface="Symbol" pitchFamily="18" charset="2"/>
              </a:rPr>
              <a:t>. 2 has 2 neighbours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 err="1">
                <a:sym typeface="Symbol" pitchFamily="18" charset="2"/>
              </a:rPr>
              <a:t>Indiv</a:t>
            </a:r>
            <a:r>
              <a:rPr lang="en-GB" sz="2000" dirty="0">
                <a:sym typeface="Symbol" pitchFamily="18" charset="2"/>
              </a:rPr>
              <a:t>. 10 has 1 neighbour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DB13FD-96DE-1744-A967-BCC70CB373C2}"/>
              </a:ext>
            </a:extLst>
          </p:cNvPr>
          <p:cNvCxnSpPr/>
          <p:nvPr/>
        </p:nvCxnSpPr>
        <p:spPr>
          <a:xfrm>
            <a:off x="3737599" y="5660468"/>
            <a:ext cx="3746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FBCF1C-3EB6-9447-90CD-23CCDD925759}"/>
              </a:ext>
            </a:extLst>
          </p:cNvPr>
          <p:cNvSpPr txBox="1"/>
          <p:nvPr/>
        </p:nvSpPr>
        <p:spPr>
          <a:xfrm>
            <a:off x="3795084" y="572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421EA-22C2-0149-8E05-A866BA37BAF3}"/>
              </a:ext>
            </a:extLst>
          </p:cNvPr>
          <p:cNvSpPr txBox="1"/>
          <p:nvPr/>
        </p:nvSpPr>
        <p:spPr>
          <a:xfrm>
            <a:off x="4028580" y="572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9F9E2-7C49-0147-8FAA-43D2DBC269EC}"/>
              </a:ext>
            </a:extLst>
          </p:cNvPr>
          <p:cNvSpPr txBox="1"/>
          <p:nvPr/>
        </p:nvSpPr>
        <p:spPr>
          <a:xfrm>
            <a:off x="4262076" y="5725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44ED9-A08E-DC4A-8140-292566289BF7}"/>
              </a:ext>
            </a:extLst>
          </p:cNvPr>
          <p:cNvSpPr txBox="1"/>
          <p:nvPr/>
        </p:nvSpPr>
        <p:spPr>
          <a:xfrm>
            <a:off x="5952700" y="5725272"/>
            <a:ext cx="46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C7693-B272-6F42-AA53-BBE77F55DBEF}"/>
              </a:ext>
            </a:extLst>
          </p:cNvPr>
          <p:cNvSpPr txBox="1"/>
          <p:nvPr/>
        </p:nvSpPr>
        <p:spPr>
          <a:xfrm>
            <a:off x="6572263" y="5725272"/>
            <a:ext cx="46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3A610-70DF-C50F-326E-09DB82DC98AE}"/>
              </a:ext>
            </a:extLst>
          </p:cNvPr>
          <p:cNvSpPr txBox="1">
            <a:spLocks/>
          </p:cNvSpPr>
          <p:nvPr/>
        </p:nvSpPr>
        <p:spPr>
          <a:xfrm>
            <a:off x="376269" y="5909937"/>
            <a:ext cx="2742541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10 is twice as good as 2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730AED-F6DD-7AA8-BEB6-737F854717CA}"/>
              </a:ext>
            </a:extLst>
          </p:cNvPr>
          <p:cNvSpPr txBox="1">
            <a:spLocks/>
          </p:cNvSpPr>
          <p:nvPr/>
        </p:nvSpPr>
        <p:spPr>
          <a:xfrm>
            <a:off x="8405446" y="5909936"/>
            <a:ext cx="3314700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10 is three times as good as 2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4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Explicit Approaches for Preserving Diversity</a:t>
            </a:r>
            <a:r>
              <a:rPr lang="en-GB" sz="3600" dirty="0"/>
              <a:t>: Crowding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Attempts to </a:t>
            </a:r>
            <a:r>
              <a:rPr lang="en-GB" sz="2400" dirty="0">
                <a:solidFill>
                  <a:srgbClr val="FF0000"/>
                </a:solidFill>
              </a:rPr>
              <a:t>distribute individuals evenly amongst niches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relies on the assumption that offspring will be close to parents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uses a distance metric in either phenotype or genotype space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take 2 parents and their 2 offspring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set up parent vs. child tournaments such that the inter-tournament distances are minimal, that is, number the two p’s (parents )and the two o’s (offspring) such that 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d(p</a:t>
            </a:r>
            <a:r>
              <a:rPr lang="en-GB" sz="2000" baseline="-25000" dirty="0"/>
              <a:t>1</a:t>
            </a:r>
            <a:r>
              <a:rPr lang="en-GB" sz="2000" dirty="0"/>
              <a:t>,o</a:t>
            </a:r>
            <a:r>
              <a:rPr lang="en-GB" sz="2000" baseline="-25000" dirty="0"/>
              <a:t>1</a:t>
            </a:r>
            <a:r>
              <a:rPr lang="en-GB" sz="2000" dirty="0"/>
              <a:t>) + d(p</a:t>
            </a:r>
            <a:r>
              <a:rPr lang="en-GB" sz="2000" baseline="-25000" dirty="0"/>
              <a:t>2</a:t>
            </a:r>
            <a:r>
              <a:rPr lang="en-GB" sz="2000" dirty="0"/>
              <a:t>,o</a:t>
            </a:r>
            <a:r>
              <a:rPr lang="en-GB" sz="2000" baseline="-25000" dirty="0"/>
              <a:t>2</a:t>
            </a:r>
            <a:r>
              <a:rPr lang="en-GB" sz="2000" dirty="0"/>
              <a:t>) &lt; d(p</a:t>
            </a:r>
            <a:r>
              <a:rPr lang="en-GB" sz="2000" baseline="-25000" dirty="0"/>
              <a:t>1</a:t>
            </a:r>
            <a:r>
              <a:rPr lang="en-GB" sz="2000" dirty="0"/>
              <a:t>,o</a:t>
            </a:r>
            <a:r>
              <a:rPr lang="en-GB" sz="2000" baseline="-25000" dirty="0"/>
              <a:t>2</a:t>
            </a:r>
            <a:r>
              <a:rPr lang="en-GB" sz="2000" dirty="0"/>
              <a:t>) + d(p</a:t>
            </a:r>
            <a:r>
              <a:rPr lang="en-GB" sz="2000" baseline="-25000" dirty="0"/>
              <a:t>2</a:t>
            </a:r>
            <a:r>
              <a:rPr lang="en-GB" sz="2000" dirty="0"/>
              <a:t>,o</a:t>
            </a:r>
            <a:r>
              <a:rPr lang="en-GB" sz="2000" baseline="-25000" dirty="0"/>
              <a:t>1</a:t>
            </a:r>
            <a:r>
              <a:rPr lang="en-GB" sz="2000" dirty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and let o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compete with p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and o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compete with p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endParaRPr lang="en-GB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79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Crowding vs. Fitness sharing</a:t>
            </a:r>
          </a:p>
        </p:txBody>
      </p:sp>
      <p:pic>
        <p:nvPicPr>
          <p:cNvPr id="8" name="Picture 5" descr="9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31" y="1676788"/>
            <a:ext cx="8079516" cy="44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4653" y="1120087"/>
            <a:ext cx="5742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Observe the number of individuals per niche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0475" y="2454120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Fitness sharing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619" y="4608282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28633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920"/>
            <a:ext cx="11110546" cy="872287"/>
          </a:xfrm>
        </p:spPr>
        <p:txBody>
          <a:bodyPr>
            <a:noAutofit/>
          </a:bodyPr>
          <a:lstStyle/>
          <a:p>
            <a:r>
              <a:rPr lang="en-US" sz="3200" dirty="0"/>
              <a:t>Implicit Approaches for Preserving Diversity</a:t>
            </a:r>
            <a:r>
              <a:rPr lang="en-GB" sz="3200" dirty="0"/>
              <a:t>: Automatic Speciation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Restrict mating to genotypically / phenotypically similar individuals</a:t>
            </a:r>
            <a:r>
              <a:rPr lang="en-GB" sz="2000" dirty="0"/>
              <a:t>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or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Restrict mating to individuals that have the same (or very similar) tag, where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 tag is an extra bit (or bits) in the genotype that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initialized randomly and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subject to recombination and mutation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6939" y="5147098"/>
            <a:ext cx="414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what is a species in biology?</a:t>
            </a:r>
          </a:p>
        </p:txBody>
      </p:sp>
    </p:spTree>
    <p:extLst>
      <p:ext uri="{BB962C8B-B14F-4D97-AF65-F5344CB8AC3E}">
        <p14:creationId xmlns:p14="http://schemas.microsoft.com/office/powerpoint/2010/main" val="353232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Implicit Approaches for Preserving Diversity</a:t>
            </a:r>
            <a:r>
              <a:rPr lang="en-GB" sz="2800" dirty="0"/>
              <a:t>: Island Model Parallel EAs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073082" y="2141648"/>
            <a:ext cx="32525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Periodic migration of individuals </a:t>
            </a:r>
          </a:p>
          <a:p>
            <a:r>
              <a:rPr lang="en-GB" dirty="0"/>
              <a:t>between subpopulations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4354A-07B9-E348-B1A9-3E7C07FD8C50}"/>
              </a:ext>
            </a:extLst>
          </p:cNvPr>
          <p:cNvGrpSpPr/>
          <p:nvPr/>
        </p:nvGrpSpPr>
        <p:grpSpPr>
          <a:xfrm>
            <a:off x="2523024" y="1584838"/>
            <a:ext cx="3904573" cy="1844162"/>
            <a:chOff x="1893326" y="1783290"/>
            <a:chExt cx="5675313" cy="2971800"/>
          </a:xfrm>
        </p:grpSpPr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4103126" y="1973793"/>
              <a:ext cx="1066800" cy="636588"/>
              <a:chOff x="1392" y="2064"/>
              <a:chExt cx="672" cy="401"/>
            </a:xfrm>
          </p:grpSpPr>
          <p:sp>
            <p:nvSpPr>
              <p:cNvPr id="31" name="Oval 4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EA</a:t>
                </a:r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1893326" y="2354793"/>
              <a:ext cx="1066800" cy="636588"/>
              <a:chOff x="1392" y="2064"/>
              <a:chExt cx="672" cy="401"/>
            </a:xfrm>
          </p:grpSpPr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2731526" y="3726393"/>
              <a:ext cx="1066800" cy="636588"/>
              <a:chOff x="1392" y="2064"/>
              <a:chExt cx="672" cy="401"/>
            </a:xfrm>
          </p:grpSpPr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5017526" y="3802593"/>
              <a:ext cx="1066800" cy="636588"/>
              <a:chOff x="1392" y="2064"/>
              <a:chExt cx="672" cy="401"/>
            </a:xfrm>
          </p:grpSpPr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6008126" y="2507193"/>
              <a:ext cx="1066800" cy="636588"/>
              <a:chOff x="1392" y="2064"/>
              <a:chExt cx="672" cy="401"/>
            </a:xfrm>
          </p:grpSpPr>
          <p:sp>
            <p:nvSpPr>
              <p:cNvPr id="43" name="Oval 20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2579126" y="1783290"/>
              <a:ext cx="1676400" cy="571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 rot="1627655">
              <a:off x="5093726" y="1821390"/>
              <a:ext cx="1524000" cy="6096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 rot="8221263">
              <a:off x="5892239" y="3242203"/>
              <a:ext cx="1676400" cy="952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 rot="15314927">
              <a:off x="1585351" y="3219978"/>
              <a:ext cx="1371600" cy="6858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 rot="802192" flipH="1" flipV="1">
              <a:off x="3569726" y="4183590"/>
              <a:ext cx="1676400" cy="571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</p:grpSp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8117673" y="1958456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145A72A-CD1E-CE4C-854C-9B2C2224D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787519"/>
            <a:ext cx="10972800" cy="24958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Run multiple populations in parallel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After a (usually fixed) number of generations </a:t>
            </a:r>
            <a:r>
              <a:rPr lang="mr-IN" sz="2400" dirty="0"/>
              <a:t>–</a:t>
            </a:r>
            <a:r>
              <a:rPr lang="en-GB" sz="2400" dirty="0"/>
              <a:t>called an </a:t>
            </a:r>
            <a:r>
              <a:rPr lang="en-GB" sz="2400" b="1" i="1" dirty="0"/>
              <a:t>epoch</a:t>
            </a:r>
            <a:r>
              <a:rPr lang="mr-IN" sz="2400" dirty="0"/>
              <a:t>–</a:t>
            </a:r>
            <a:r>
              <a:rPr lang="en-GB" sz="2400" dirty="0"/>
              <a:t> exchange individuals with neighbours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Repeat until stopping criteria met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Partially inspired by parallel/clustered systems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75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Island Model: Parameters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31185"/>
            <a:ext cx="10972799" cy="528942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How often to exchange individuals ?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too quick and all sub-populations converge to same solution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too slow and waste time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most authors use a range of 25-150 generations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do it adaptively (stop each pop when no improvement for X generations)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How many individuals, which individuals to exchange ?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usually ~2-5, but depends on population size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Copied vs. moved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Some results show that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better to exchange randomly selected individuals than best individuals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“multi-</a:t>
            </a:r>
            <a:r>
              <a:rPr lang="en-GB" sz="1800" dirty="0" err="1"/>
              <a:t>culti</a:t>
            </a:r>
            <a:r>
              <a:rPr lang="en-GB" sz="1800" dirty="0"/>
              <a:t>” is even better (exchange most different ones)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Variation operators can differ per sub-population / island</a:t>
            </a:r>
          </a:p>
        </p:txBody>
      </p:sp>
    </p:spTree>
    <p:extLst>
      <p:ext uri="{BB962C8B-B14F-4D97-AF65-F5344CB8AC3E}">
        <p14:creationId xmlns:p14="http://schemas.microsoft.com/office/powerpoint/2010/main" val="22356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Population Management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Two different population management models exist: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Generational model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each individual survives for exactly one generation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the entire set of  parents is replaced by the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Steady-state model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 few new individuals (children) are generated per generation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 few old members of the population are replaced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Generation Gap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The proportion of the population replaced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Parameter, value 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= 1.0 means Generational EA, 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&lt; 1.0 </a:t>
            </a:r>
            <a:r>
              <a:rPr lang="en-GB" sz="1800" dirty="0">
                <a:sym typeface="Symbol" pitchFamily="18" charset="2"/>
              </a:rPr>
              <a:t>means Steady State 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091" y="2287244"/>
            <a:ext cx="341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Can someone survive?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18CC3-D6CC-3AB7-CF74-E4DEE4414BE3}"/>
              </a:ext>
            </a:extLst>
          </p:cNvPr>
          <p:cNvSpPr txBox="1"/>
          <p:nvPr/>
        </p:nvSpPr>
        <p:spPr>
          <a:xfrm>
            <a:off x="9097801" y="2748909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</a:rPr>
              <a:t>menti.com</a:t>
            </a:r>
            <a:endParaRPr lang="en-US" sz="24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143" y="65696"/>
            <a:ext cx="10981515" cy="872287"/>
          </a:xfrm>
        </p:spPr>
        <p:txBody>
          <a:bodyPr>
            <a:noAutofit/>
          </a:bodyPr>
          <a:lstStyle/>
          <a:p>
            <a:r>
              <a:rPr lang="en-US" sz="3600" dirty="0"/>
              <a:t>Implicit Approaches for Preserving Diversity</a:t>
            </a:r>
            <a:r>
              <a:rPr lang="en-GB" sz="3600" dirty="0"/>
              <a:t>: Cellular EAs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591290" y="3274005"/>
            <a:ext cx="10984375" cy="294073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Consider each individual to exist on a point on a grid (usually a rectangular toroid)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Selection (hence recombination) and replacement happen using concept of a neighbourhood a.k.a. </a:t>
            </a:r>
            <a:r>
              <a:rPr lang="en-GB" sz="2400" b="1" i="1" dirty="0"/>
              <a:t>deme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Leads to different parts of grid searching different parts of space, good solutions diffuse across grid over a number of generations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EF8B7-4C71-354F-B9D4-9934A940D281}"/>
              </a:ext>
            </a:extLst>
          </p:cNvPr>
          <p:cNvGrpSpPr/>
          <p:nvPr/>
        </p:nvGrpSpPr>
        <p:grpSpPr>
          <a:xfrm>
            <a:off x="3631100" y="1425516"/>
            <a:ext cx="4275286" cy="1460265"/>
            <a:chOff x="2332101" y="3008040"/>
            <a:chExt cx="5962210" cy="2438400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id="{E3FB4229-DC86-A543-AC5E-853408990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101" y="3008040"/>
              <a:ext cx="3505200" cy="2438400"/>
              <a:chOff x="1728" y="2544"/>
              <a:chExt cx="2208" cy="1536"/>
            </a:xfrm>
          </p:grpSpPr>
          <p:grpSp>
            <p:nvGrpSpPr>
              <p:cNvPr id="10" name="Group 61">
                <a:extLst>
                  <a:ext uri="{FF2B5EF4-FFF2-40B4-BE49-F238E27FC236}">
                    <a16:creationId xmlns:a16="http://schemas.microsoft.com/office/drawing/2014/main" id="{E84D1BE7-816D-B141-8902-4519AAD2C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544"/>
                <a:ext cx="2208" cy="1536"/>
                <a:chOff x="1728" y="2544"/>
                <a:chExt cx="2208" cy="1536"/>
              </a:xfrm>
            </p:grpSpPr>
            <p:grpSp>
              <p:nvGrpSpPr>
                <p:cNvPr id="20" name="Group 14">
                  <a:extLst>
                    <a:ext uri="{FF2B5EF4-FFF2-40B4-BE49-F238E27FC236}">
                      <a16:creationId xmlns:a16="http://schemas.microsoft.com/office/drawing/2014/main" id="{537AD85A-211B-284B-803A-8ACE4DD0DF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544"/>
                  <a:ext cx="2208" cy="384"/>
                  <a:chOff x="1104" y="2784"/>
                  <a:chExt cx="2688" cy="672"/>
                </a:xfrm>
              </p:grpSpPr>
              <p:sp>
                <p:nvSpPr>
                  <p:cNvPr id="56" name="Line 4">
                    <a:extLst>
                      <a:ext uri="{FF2B5EF4-FFF2-40B4-BE49-F238E27FC236}">
                        <a16:creationId xmlns:a16="http://schemas.microsoft.com/office/drawing/2014/main" id="{66BC4E44-26AB-E647-AE56-F5EE89A96A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7" name="Line 5">
                    <a:extLst>
                      <a:ext uri="{FF2B5EF4-FFF2-40B4-BE49-F238E27FC236}">
                        <a16:creationId xmlns:a16="http://schemas.microsoft.com/office/drawing/2014/main" id="{2F251A31-609D-C243-BC02-27EB4290D7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8" name="Line 6">
                    <a:extLst>
                      <a:ext uri="{FF2B5EF4-FFF2-40B4-BE49-F238E27FC236}">
                        <a16:creationId xmlns:a16="http://schemas.microsoft.com/office/drawing/2014/main" id="{673F9816-84F1-C443-BB2A-A07CD88081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9" name="Line 7">
                    <a:extLst>
                      <a:ext uri="{FF2B5EF4-FFF2-40B4-BE49-F238E27FC236}">
                        <a16:creationId xmlns:a16="http://schemas.microsoft.com/office/drawing/2014/main" id="{37E6DB48-B1F7-B04D-9FC9-619C3424EF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0" name="Line 8">
                    <a:extLst>
                      <a:ext uri="{FF2B5EF4-FFF2-40B4-BE49-F238E27FC236}">
                        <a16:creationId xmlns:a16="http://schemas.microsoft.com/office/drawing/2014/main" id="{E9F90903-8081-6947-9251-007D463BC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1" name="Line 10">
                    <a:extLst>
                      <a:ext uri="{FF2B5EF4-FFF2-40B4-BE49-F238E27FC236}">
                        <a16:creationId xmlns:a16="http://schemas.microsoft.com/office/drawing/2014/main" id="{79513938-D32A-0A48-93B5-D70FDA21F4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2" name="Line 11">
                    <a:extLst>
                      <a:ext uri="{FF2B5EF4-FFF2-40B4-BE49-F238E27FC236}">
                        <a16:creationId xmlns:a16="http://schemas.microsoft.com/office/drawing/2014/main" id="{AFE7021E-38F9-8E4B-87A9-29D791F948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08ACD2AF-DFAE-0448-9FE9-43D62802C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4" name="Line 13">
                    <a:extLst>
                      <a:ext uri="{FF2B5EF4-FFF2-40B4-BE49-F238E27FC236}">
                        <a16:creationId xmlns:a16="http://schemas.microsoft.com/office/drawing/2014/main" id="{2DA54921-6A4A-924E-8F27-856709FD35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1" name="Group 15">
                  <a:extLst>
                    <a:ext uri="{FF2B5EF4-FFF2-40B4-BE49-F238E27FC236}">
                      <a16:creationId xmlns:a16="http://schemas.microsoft.com/office/drawing/2014/main" id="{45B9570C-8E27-4441-9F9A-67DA6669D2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928"/>
                  <a:ext cx="2208" cy="384"/>
                  <a:chOff x="1104" y="2784"/>
                  <a:chExt cx="2688" cy="672"/>
                </a:xfrm>
              </p:grpSpPr>
              <p:sp>
                <p:nvSpPr>
                  <p:cNvPr id="47" name="Line 16">
                    <a:extLst>
                      <a:ext uri="{FF2B5EF4-FFF2-40B4-BE49-F238E27FC236}">
                        <a16:creationId xmlns:a16="http://schemas.microsoft.com/office/drawing/2014/main" id="{5637D24F-FB15-1340-A097-F53B6AA7C5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8" name="Line 17">
                    <a:extLst>
                      <a:ext uri="{FF2B5EF4-FFF2-40B4-BE49-F238E27FC236}">
                        <a16:creationId xmlns:a16="http://schemas.microsoft.com/office/drawing/2014/main" id="{A41EEF6A-A5C5-FA45-AB10-8F0A37D00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9" name="Line 18">
                    <a:extLst>
                      <a:ext uri="{FF2B5EF4-FFF2-40B4-BE49-F238E27FC236}">
                        <a16:creationId xmlns:a16="http://schemas.microsoft.com/office/drawing/2014/main" id="{7EAFF25B-10BF-2044-971F-6635230141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0" name="Line 19">
                    <a:extLst>
                      <a:ext uri="{FF2B5EF4-FFF2-40B4-BE49-F238E27FC236}">
                        <a16:creationId xmlns:a16="http://schemas.microsoft.com/office/drawing/2014/main" id="{3ED90D79-683A-3F4D-BB86-265AD606B4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1" name="Line 20">
                    <a:extLst>
                      <a:ext uri="{FF2B5EF4-FFF2-40B4-BE49-F238E27FC236}">
                        <a16:creationId xmlns:a16="http://schemas.microsoft.com/office/drawing/2014/main" id="{30DE1E00-9CA2-6945-8062-224AB1ABDB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2" name="Line 21">
                    <a:extLst>
                      <a:ext uri="{FF2B5EF4-FFF2-40B4-BE49-F238E27FC236}">
                        <a16:creationId xmlns:a16="http://schemas.microsoft.com/office/drawing/2014/main" id="{AF33B67C-43A3-F840-BF17-13460A63F8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3" name="Line 22">
                    <a:extLst>
                      <a:ext uri="{FF2B5EF4-FFF2-40B4-BE49-F238E27FC236}">
                        <a16:creationId xmlns:a16="http://schemas.microsoft.com/office/drawing/2014/main" id="{8C378B7C-0E8B-AF48-A066-B6F06413A1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4" name="Line 23">
                    <a:extLst>
                      <a:ext uri="{FF2B5EF4-FFF2-40B4-BE49-F238E27FC236}">
                        <a16:creationId xmlns:a16="http://schemas.microsoft.com/office/drawing/2014/main" id="{518B4235-628D-924D-A138-4C1221A29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5" name="Line 24">
                    <a:extLst>
                      <a:ext uri="{FF2B5EF4-FFF2-40B4-BE49-F238E27FC236}">
                        <a16:creationId xmlns:a16="http://schemas.microsoft.com/office/drawing/2014/main" id="{E35B4ECE-6CDB-3848-800C-F8B7691338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2" name="Group 35">
                  <a:extLst>
                    <a:ext uri="{FF2B5EF4-FFF2-40B4-BE49-F238E27FC236}">
                      <a16:creationId xmlns:a16="http://schemas.microsoft.com/office/drawing/2014/main" id="{DB9B10B7-234E-A247-AC05-B1C5D82455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3312"/>
                  <a:ext cx="2208" cy="384"/>
                  <a:chOff x="1104" y="2784"/>
                  <a:chExt cx="2688" cy="672"/>
                </a:xfrm>
              </p:grpSpPr>
              <p:sp>
                <p:nvSpPr>
                  <p:cNvPr id="38" name="Line 36">
                    <a:extLst>
                      <a:ext uri="{FF2B5EF4-FFF2-40B4-BE49-F238E27FC236}">
                        <a16:creationId xmlns:a16="http://schemas.microsoft.com/office/drawing/2014/main" id="{443EE545-DD38-7743-97B7-60B8F5CCFA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9" name="Line 37">
                    <a:extLst>
                      <a:ext uri="{FF2B5EF4-FFF2-40B4-BE49-F238E27FC236}">
                        <a16:creationId xmlns:a16="http://schemas.microsoft.com/office/drawing/2014/main" id="{959624FE-55F9-0347-BF66-F0D7941B37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0" name="Line 38">
                    <a:extLst>
                      <a:ext uri="{FF2B5EF4-FFF2-40B4-BE49-F238E27FC236}">
                        <a16:creationId xmlns:a16="http://schemas.microsoft.com/office/drawing/2014/main" id="{7C3CC72D-0961-9E42-B2F9-341E7DF88E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1" name="Line 39">
                    <a:extLst>
                      <a:ext uri="{FF2B5EF4-FFF2-40B4-BE49-F238E27FC236}">
                        <a16:creationId xmlns:a16="http://schemas.microsoft.com/office/drawing/2014/main" id="{EA89C046-B49F-954B-9109-D47A02C2D9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2" name="Line 40">
                    <a:extLst>
                      <a:ext uri="{FF2B5EF4-FFF2-40B4-BE49-F238E27FC236}">
                        <a16:creationId xmlns:a16="http://schemas.microsoft.com/office/drawing/2014/main" id="{96516C74-1615-C048-A1DF-4012B459A7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3" name="Line 41">
                    <a:extLst>
                      <a:ext uri="{FF2B5EF4-FFF2-40B4-BE49-F238E27FC236}">
                        <a16:creationId xmlns:a16="http://schemas.microsoft.com/office/drawing/2014/main" id="{43FB52B9-9535-E14F-921A-BCF0834309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4" name="Line 42">
                    <a:extLst>
                      <a:ext uri="{FF2B5EF4-FFF2-40B4-BE49-F238E27FC236}">
                        <a16:creationId xmlns:a16="http://schemas.microsoft.com/office/drawing/2014/main" id="{386613F0-2F46-134C-8127-5A39D6637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5" name="Line 43">
                    <a:extLst>
                      <a:ext uri="{FF2B5EF4-FFF2-40B4-BE49-F238E27FC236}">
                        <a16:creationId xmlns:a16="http://schemas.microsoft.com/office/drawing/2014/main" id="{B5F32347-1B88-9746-9E6B-F44E0C569E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6" name="Line 44">
                    <a:extLst>
                      <a:ext uri="{FF2B5EF4-FFF2-40B4-BE49-F238E27FC236}">
                        <a16:creationId xmlns:a16="http://schemas.microsoft.com/office/drawing/2014/main" id="{6E88B4D7-7677-3D44-A10C-55594A5148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3" name="Group 55">
                  <a:extLst>
                    <a:ext uri="{FF2B5EF4-FFF2-40B4-BE49-F238E27FC236}">
                      <a16:creationId xmlns:a16="http://schemas.microsoft.com/office/drawing/2014/main" id="{F7014A71-D4F6-B84B-A188-F9AB23DBAC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3696"/>
                  <a:ext cx="2208" cy="0"/>
                  <a:chOff x="1728" y="3696"/>
                  <a:chExt cx="2208" cy="0"/>
                </a:xfrm>
              </p:grpSpPr>
              <p:sp>
                <p:nvSpPr>
                  <p:cNvPr id="34" name="Line 46">
                    <a:extLst>
                      <a:ext uri="{FF2B5EF4-FFF2-40B4-BE49-F238E27FC236}">
                        <a16:creationId xmlns:a16="http://schemas.microsoft.com/office/drawing/2014/main" id="{5BFF65E6-B9ED-FF43-A9F7-56FDF72C5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5" name="Line 47">
                    <a:extLst>
                      <a:ext uri="{FF2B5EF4-FFF2-40B4-BE49-F238E27FC236}">
                        <a16:creationId xmlns:a16="http://schemas.microsoft.com/office/drawing/2014/main" id="{DE27D0BF-0AF8-1D47-A633-6671B5157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0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6" name="Line 48">
                    <a:extLst>
                      <a:ext uri="{FF2B5EF4-FFF2-40B4-BE49-F238E27FC236}">
                        <a16:creationId xmlns:a16="http://schemas.microsoft.com/office/drawing/2014/main" id="{8BA72040-5EB9-AF45-BE13-8EB89AE5C9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7" name="Line 49">
                    <a:extLst>
                      <a:ext uri="{FF2B5EF4-FFF2-40B4-BE49-F238E27FC236}">
                        <a16:creationId xmlns:a16="http://schemas.microsoft.com/office/drawing/2014/main" id="{C4D66CFF-B428-694F-82E6-D175525578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84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sp>
              <p:nvSpPr>
                <p:cNvPr id="24" name="Line 50">
                  <a:extLst>
                    <a:ext uri="{FF2B5EF4-FFF2-40B4-BE49-F238E27FC236}">
                      <a16:creationId xmlns:a16="http://schemas.microsoft.com/office/drawing/2014/main" id="{9A21C130-A1C2-AB43-A535-048FCA7DF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536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5" name="Line 51">
                  <a:extLst>
                    <a:ext uri="{FF2B5EF4-FFF2-40B4-BE49-F238E27FC236}">
                      <a16:creationId xmlns:a16="http://schemas.microsoft.com/office/drawing/2014/main" id="{83E55B2F-5718-4D4F-A586-BA38A7E49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088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6" name="Line 52">
                  <a:extLst>
                    <a:ext uri="{FF2B5EF4-FFF2-40B4-BE49-F238E27FC236}">
                      <a16:creationId xmlns:a16="http://schemas.microsoft.com/office/drawing/2014/main" id="{E0D929E1-4B97-8B4F-8760-42E79DC1B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640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7" name="Line 53">
                  <a:extLst>
                    <a:ext uri="{FF2B5EF4-FFF2-40B4-BE49-F238E27FC236}">
                      <a16:creationId xmlns:a16="http://schemas.microsoft.com/office/drawing/2014/main" id="{44E96B2B-97F9-4B49-8F12-9CD1656FB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92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8" name="Line 54">
                  <a:extLst>
                    <a:ext uri="{FF2B5EF4-FFF2-40B4-BE49-F238E27FC236}">
                      <a16:creationId xmlns:a16="http://schemas.microsoft.com/office/drawing/2014/main" id="{45AD32BE-ACA9-E041-A8C8-F75354565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744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grpSp>
              <p:nvGrpSpPr>
                <p:cNvPr id="29" name="Group 56">
                  <a:extLst>
                    <a:ext uri="{FF2B5EF4-FFF2-40B4-BE49-F238E27FC236}">
                      <a16:creationId xmlns:a16="http://schemas.microsoft.com/office/drawing/2014/main" id="{41D141C5-976F-E949-8F14-00B103F3EA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4080"/>
                  <a:ext cx="2208" cy="0"/>
                  <a:chOff x="1728" y="3696"/>
                  <a:chExt cx="2208" cy="0"/>
                </a:xfrm>
              </p:grpSpPr>
              <p:sp>
                <p:nvSpPr>
                  <p:cNvPr id="30" name="Line 57">
                    <a:extLst>
                      <a:ext uri="{FF2B5EF4-FFF2-40B4-BE49-F238E27FC236}">
                        <a16:creationId xmlns:a16="http://schemas.microsoft.com/office/drawing/2014/main" id="{A956F106-9AD3-C745-8593-290D8D75C2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1" name="Line 58">
                    <a:extLst>
                      <a:ext uri="{FF2B5EF4-FFF2-40B4-BE49-F238E27FC236}">
                        <a16:creationId xmlns:a16="http://schemas.microsoft.com/office/drawing/2014/main" id="{B49660A0-BC6F-0746-9968-08D5FE927C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0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2" name="Line 59">
                    <a:extLst>
                      <a:ext uri="{FF2B5EF4-FFF2-40B4-BE49-F238E27FC236}">
                        <a16:creationId xmlns:a16="http://schemas.microsoft.com/office/drawing/2014/main" id="{9FB21B08-BEAE-2241-B4CC-F592B383E6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3" name="Line 60">
                    <a:extLst>
                      <a:ext uri="{FF2B5EF4-FFF2-40B4-BE49-F238E27FC236}">
                        <a16:creationId xmlns:a16="http://schemas.microsoft.com/office/drawing/2014/main" id="{438CB94B-42A1-B64F-A142-439A24AA89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84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</p:grpSp>
          <p:sp>
            <p:nvSpPr>
              <p:cNvPr id="11" name="Oval 62">
                <a:extLst>
                  <a:ext uri="{FF2B5EF4-FFF2-40B4-BE49-F238E27FC236}">
                    <a16:creationId xmlns:a16="http://schemas.microsoft.com/office/drawing/2014/main" id="{8F1A4BDE-D2C3-2449-8993-635B40BE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2" name="Oval 63">
                <a:extLst>
                  <a:ext uri="{FF2B5EF4-FFF2-40B4-BE49-F238E27FC236}">
                    <a16:creationId xmlns:a16="http://schemas.microsoft.com/office/drawing/2014/main" id="{DB577800-D987-A043-BE47-A87F3EF46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" name="Oval 69">
                <a:extLst>
                  <a:ext uri="{FF2B5EF4-FFF2-40B4-BE49-F238E27FC236}">
                    <a16:creationId xmlns:a16="http://schemas.microsoft.com/office/drawing/2014/main" id="{ED2A2EC8-D940-1C49-9F3E-061F8701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4" name="Oval 70">
                <a:extLst>
                  <a:ext uri="{FF2B5EF4-FFF2-40B4-BE49-F238E27FC236}">
                    <a16:creationId xmlns:a16="http://schemas.microsoft.com/office/drawing/2014/main" id="{59217CA1-81D6-8843-805F-A60A76B09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5" name="Oval 71">
                <a:extLst>
                  <a:ext uri="{FF2B5EF4-FFF2-40B4-BE49-F238E27FC236}">
                    <a16:creationId xmlns:a16="http://schemas.microsoft.com/office/drawing/2014/main" id="{C184CC31-ABEC-AB44-A7A6-C148E890B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6" name="Oval 72">
                <a:extLst>
                  <a:ext uri="{FF2B5EF4-FFF2-40B4-BE49-F238E27FC236}">
                    <a16:creationId xmlns:a16="http://schemas.microsoft.com/office/drawing/2014/main" id="{A1ECAB83-81DE-B44A-9BE2-B8861532E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7" name="Oval 73">
                <a:extLst>
                  <a:ext uri="{FF2B5EF4-FFF2-40B4-BE49-F238E27FC236}">
                    <a16:creationId xmlns:a16="http://schemas.microsoft.com/office/drawing/2014/main" id="{29C34E27-E454-C44D-8048-88245B72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" name="Oval 74">
                <a:extLst>
                  <a:ext uri="{FF2B5EF4-FFF2-40B4-BE49-F238E27FC236}">
                    <a16:creationId xmlns:a16="http://schemas.microsoft.com/office/drawing/2014/main" id="{BBBF485C-9370-E54B-A51C-D236A570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9" name="Oval 75">
                <a:extLst>
                  <a:ext uri="{FF2B5EF4-FFF2-40B4-BE49-F238E27FC236}">
                    <a16:creationId xmlns:a16="http://schemas.microsoft.com/office/drawing/2014/main" id="{A4F85463-B6D7-9D4B-BDB4-1003A7C92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6" name="Oval 76">
              <a:extLst>
                <a:ext uri="{FF2B5EF4-FFF2-40B4-BE49-F238E27FC236}">
                  <a16:creationId xmlns:a16="http://schemas.microsoft.com/office/drawing/2014/main" id="{13E40F29-D11C-7D40-BE8D-560656DE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296" y="4606449"/>
              <a:ext cx="15240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" name="Oval 77">
              <a:extLst>
                <a:ext uri="{FF2B5EF4-FFF2-40B4-BE49-F238E27FC236}">
                  <a16:creationId xmlns:a16="http://schemas.microsoft.com/office/drawing/2014/main" id="{D855D861-0D20-594F-A53A-422642E2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296" y="369204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31C1CCAE-D55B-1D4E-9FE3-D89BC0F5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897" y="3387249"/>
              <a:ext cx="1531771" cy="107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</a:p>
            <a:p>
              <a:r>
                <a:rPr lang="en-GB" dirty="0"/>
                <a:t>individual</a:t>
              </a:r>
            </a:p>
          </p:txBody>
        </p:sp>
        <p:sp>
          <p:nvSpPr>
            <p:cNvPr id="9" name="Text Box 79">
              <a:extLst>
                <a:ext uri="{FF2B5EF4-FFF2-40B4-BE49-F238E27FC236}">
                  <a16:creationId xmlns:a16="http://schemas.microsoft.com/office/drawing/2014/main" id="{EC8270CB-D73B-874B-898F-1F6D01AE9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121" y="4530249"/>
              <a:ext cx="1763190" cy="616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/>
                <a:t>Neighbours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34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466"/>
            <a:ext cx="10972800" cy="872287"/>
          </a:xfrm>
        </p:spPr>
        <p:txBody>
          <a:bodyPr>
            <a:noAutofit/>
          </a:bodyPr>
          <a:lstStyle/>
          <a:p>
            <a:r>
              <a:rPr lang="en-US" sz="3600" dirty="0"/>
              <a:t>Implicit Approaches for Preserving Diversity</a:t>
            </a:r>
            <a:r>
              <a:rPr lang="en-GB" sz="3600" dirty="0"/>
              <a:t>: Cellular EAs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Equivalent of 1 generation is: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pick individual in pop at random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pick one of its neighbours using roulette wheel (or some other method)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apply crossover to produce 1 child, mutate the child to get final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replace individual if offspring is fitter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circle through population until done</a:t>
            </a:r>
          </a:p>
        </p:txBody>
      </p:sp>
    </p:spTree>
    <p:extLst>
      <p:ext uri="{BB962C8B-B14F-4D97-AF65-F5344CB8AC3E}">
        <p14:creationId xmlns:p14="http://schemas.microsoft.com/office/powerpoint/2010/main" val="274255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Different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91" y="1211025"/>
            <a:ext cx="10972799" cy="531508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Genotype</a:t>
            </a:r>
            <a:r>
              <a:rPr lang="en-US" sz="2000" dirty="0"/>
              <a:t> space (always)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Set of representable solutions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Phenotype</a:t>
            </a:r>
            <a:r>
              <a:rPr lang="en-US" sz="2000" dirty="0"/>
              <a:t> space (always; it may be = genotype space)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object coded by the genotype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Neighbourhood</a:t>
            </a:r>
            <a:r>
              <a:rPr lang="en-US" sz="1800" dirty="0"/>
              <a:t> structure may bear little relation with genotype space 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Fitness</a:t>
            </a:r>
            <a:r>
              <a:rPr lang="en-US" sz="2000" dirty="0"/>
              <a:t> space (if quantifiable fitness is given)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space of fitness values: (multi-dimensional) real numbers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Algorithmic</a:t>
            </a:r>
            <a:r>
              <a:rPr lang="en-US" sz="2000" dirty="0"/>
              <a:t> space (if a spatially structured EA is used)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structure of the population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Akin to the geographical space on which life on earth has evolved</a:t>
            </a:r>
            <a:endParaRPr lang="en-US" sz="2000" b="1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Distance in these spaces may (and will) differ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26EA3-61A5-284D-8D56-BC535700B7C1}"/>
              </a:ext>
            </a:extLst>
          </p:cNvPr>
          <p:cNvSpPr txBox="1"/>
          <p:nvPr/>
        </p:nvSpPr>
        <p:spPr>
          <a:xfrm>
            <a:off x="8088779" y="3611394"/>
            <a:ext cx="3994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Which of these distances exist in cellular EAs?</a:t>
            </a:r>
          </a:p>
        </p:txBody>
      </p:sp>
    </p:spTree>
    <p:extLst>
      <p:ext uri="{BB962C8B-B14F-4D97-AF65-F5344CB8AC3E}">
        <p14:creationId xmlns:p14="http://schemas.microsoft.com/office/powerpoint/2010/main" val="263458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5843"/>
            <a:ext cx="10972800" cy="506745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Selection increases quality, decreases diversity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can occur at two places in the evolutionary loop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parent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survivor selection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selection operators can be used for both purposes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Selection pressure is an important feature of EAs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selection </a:t>
            </a:r>
            <a:r>
              <a:rPr lang="en-US" sz="2000" dirty="0">
                <a:sym typeface="Wingdings"/>
              </a:rPr>
              <a:t> (too) fast </a:t>
            </a:r>
            <a:r>
              <a:rPr lang="en-US" sz="2000" dirty="0"/>
              <a:t>convergence, possibly local optimum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Weak selection </a:t>
            </a:r>
            <a:r>
              <a:rPr lang="en-US" sz="2000" dirty="0">
                <a:sym typeface="Wingdings"/>
              </a:rPr>
              <a:t> slow progress, almost random walk</a:t>
            </a: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Keeping up diversity is important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There are specific mechanisms for this in EAs</a:t>
            </a:r>
          </a:p>
        </p:txBody>
      </p:sp>
    </p:spTree>
    <p:extLst>
      <p:ext uri="{BB962C8B-B14F-4D97-AF65-F5344CB8AC3E}">
        <p14:creationId xmlns:p14="http://schemas.microsoft.com/office/powerpoint/2010/main" val="20505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Fitness based competition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can occur at two places: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individuals from current generation to take part in mating (</a:t>
            </a:r>
            <a:r>
              <a:rPr lang="en-GB" sz="2000" b="1" dirty="0">
                <a:solidFill>
                  <a:srgbClr val="FF0000"/>
                </a:solidFill>
              </a:rPr>
              <a:t>parent selection</a:t>
            </a:r>
            <a:r>
              <a:rPr lang="en-GB" sz="2000" dirty="0"/>
              <a:t>)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individuals from parents + offspring to go into next generation (</a:t>
            </a:r>
            <a:r>
              <a:rPr lang="en-GB" sz="2000" b="1" dirty="0">
                <a:solidFill>
                  <a:srgbClr val="FF0000"/>
                </a:solidFill>
              </a:rPr>
              <a:t>survivor selection</a:t>
            </a:r>
            <a:r>
              <a:rPr lang="en-GB" sz="2000" dirty="0"/>
              <a:t>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operators work on whole individuals, hence they </a:t>
            </a:r>
            <a:r>
              <a:rPr lang="en-GB" sz="2400" dirty="0">
                <a:solidFill>
                  <a:srgbClr val="000000"/>
                </a:solidFill>
              </a:rPr>
              <a:t>are representation-independent 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Distinction between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Operators: define selection probabilities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Algorithms: define how probabilities are implemented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distinction is often forgotten or deemed irrelevant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2754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Fitness-Proportionate Selection (FPS)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0392"/>
            <a:ext cx="10972800" cy="48672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Probability for individual </a:t>
            </a:r>
            <a:r>
              <a:rPr lang="en-GB" sz="2400" i="1" dirty="0" err="1"/>
              <a:t>i</a:t>
            </a:r>
            <a:r>
              <a:rPr lang="en-GB" sz="2400" i="1" dirty="0"/>
              <a:t> </a:t>
            </a:r>
            <a:r>
              <a:rPr lang="en-GB" sz="2400" dirty="0"/>
              <a:t>to be selected for mating in a population of size </a:t>
            </a:r>
            <a:r>
              <a:rPr lang="en-GB" sz="2400" i="1" dirty="0"/>
              <a:t>μ </a:t>
            </a:r>
            <a:r>
              <a:rPr lang="en-GB" sz="2400" dirty="0"/>
              <a:t>with FPS is </a:t>
            </a:r>
            <a:endParaRPr lang="en-GB" sz="2400" i="1" dirty="0"/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This method has problems including: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Premature Convergence: </a:t>
            </a:r>
            <a:r>
              <a:rPr lang="en-GB" sz="2000" dirty="0"/>
              <a:t>One highly fit member can rapidly take over, if the rest of the population is much less fit </a:t>
            </a:r>
            <a:r>
              <a:rPr lang="en-GB" sz="2000" dirty="0">
                <a:sym typeface="Wingdings"/>
              </a:rPr>
              <a:t>and population members become (nearly) identical. When this happens too early, </a:t>
            </a:r>
            <a:r>
              <a:rPr lang="en-GB" sz="2000" dirty="0"/>
              <a:t>we can end up in a local optimum.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Loss of selection pressure: At the end of runs when fitness values are similar, EA can degrade to random search 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Highly sensitive to function transposition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ym typeface="Symbol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nl-NL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1368"/>
              </p:ext>
            </p:extLst>
          </p:nvPr>
        </p:nvGraphicFramePr>
        <p:xfrm>
          <a:off x="4848214" y="2210206"/>
          <a:ext cx="2003202" cy="749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2200" imgH="482600" progId="Equation.3">
                  <p:embed/>
                </p:oleObj>
              </mc:Choice>
              <mc:Fallback>
                <p:oleObj name="Equation" r:id="rId3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214" y="2210206"/>
                        <a:ext cx="2003202" cy="749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73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FPS and function transposition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96301"/>
              </p:ext>
            </p:extLst>
          </p:nvPr>
        </p:nvGraphicFramePr>
        <p:xfrm>
          <a:off x="754674" y="1776045"/>
          <a:ext cx="10682651" cy="330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6518">
                <a:tc>
                  <a:txBody>
                    <a:bodyPr/>
                    <a:lstStyle/>
                    <a:p>
                      <a:r>
                        <a:rPr lang="en-US" sz="2400" b="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Fitness for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Sel. Prob. for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Fitness for f+10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Sel. Prob. for f</a:t>
                      </a:r>
                      <a:r>
                        <a:rPr lang="en-US" sz="2400" b="0" baseline="0" dirty="0"/>
                        <a:t> + 10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Fitness for f+100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Sel. Prob. for f</a:t>
                      </a:r>
                      <a:r>
                        <a:rPr lang="en-US" sz="2400" b="0" baseline="0" dirty="0"/>
                        <a:t> + 100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 Selection: Scaling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9862"/>
            <a:ext cx="10972799" cy="427256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Windowing: </a:t>
            </a:r>
            <a:endParaRPr lang="en-GB" sz="2400" i="1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GB" sz="2000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where</a:t>
            </a:r>
            <a:r>
              <a:rPr lang="en-GB" sz="2000" i="1" dirty="0">
                <a:sym typeface="Symbol" pitchFamily="18" charset="2"/>
              </a:rPr>
              <a:t>  </a:t>
            </a:r>
            <a:r>
              <a:rPr lang="en-GB" sz="2000" dirty="0">
                <a:sym typeface="Symbol" pitchFamily="18" charset="2"/>
              </a:rPr>
              <a:t>is worst fitness in the last n generations (n=0 </a:t>
            </a:r>
            <a:r>
              <a:rPr lang="en-GB" sz="2000" dirty="0">
                <a:sym typeface="Wingdings"/>
              </a:rPr>
              <a:t> in this generation)</a:t>
            </a:r>
            <a:endParaRPr lang="en-GB" sz="20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endParaRPr lang="en-GB" sz="24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Sigma Scaling: 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2000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     = avg. fitness in the population,            = </a:t>
            </a:r>
            <a:r>
              <a:rPr lang="en-GB" sz="2000" dirty="0" err="1">
                <a:sym typeface="Symbol" pitchFamily="18" charset="2"/>
              </a:rPr>
              <a:t>st.</a:t>
            </a:r>
            <a:r>
              <a:rPr lang="en-GB" sz="2000" dirty="0">
                <a:sym typeface="Symbol" pitchFamily="18" charset="2"/>
              </a:rPr>
              <a:t> dev. of fitness,    </a:t>
            </a:r>
            <a:r>
              <a:rPr lang="en-GB" sz="2000" i="1" dirty="0">
                <a:sym typeface="Symbol" pitchFamily="18" charset="2"/>
              </a:rPr>
              <a:t>c</a:t>
            </a:r>
            <a:r>
              <a:rPr lang="en-GB" sz="2000" dirty="0">
                <a:sym typeface="Symbol" pitchFamily="18" charset="2"/>
              </a:rPr>
              <a:t> is a constant, usually 2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Tries to “flatten” selection pressure over the course of evolution</a:t>
            </a:r>
            <a:endParaRPr lang="en-GB" sz="2800" dirty="0">
              <a:sym typeface="Symbol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81407"/>
              </p:ext>
            </p:extLst>
          </p:nvPr>
        </p:nvGraphicFramePr>
        <p:xfrm>
          <a:off x="4554538" y="1704976"/>
          <a:ext cx="16684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100" imgH="203200" progId="Equation.3">
                  <p:embed/>
                </p:oleObj>
              </mc:Choice>
              <mc:Fallback>
                <p:oleObj name="Equation" r:id="rId3" imgW="927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538" y="1704976"/>
                        <a:ext cx="16684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62728"/>
              </p:ext>
            </p:extLst>
          </p:nvPr>
        </p:nvGraphicFramePr>
        <p:xfrm>
          <a:off x="4417223" y="3918106"/>
          <a:ext cx="378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100" imgH="266700" progId="Equation.3">
                  <p:embed/>
                </p:oleObj>
              </mc:Choice>
              <mc:Fallback>
                <p:oleObj name="Equation" r:id="rId5" imgW="2070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7223" y="3918106"/>
                        <a:ext cx="37846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97304"/>
              </p:ext>
            </p:extLst>
          </p:nvPr>
        </p:nvGraphicFramePr>
        <p:xfrm>
          <a:off x="4826024" y="4448759"/>
          <a:ext cx="425450" cy="4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200" imgH="228600" progId="Equation.3">
                  <p:embed/>
                </p:oleObj>
              </mc:Choice>
              <mc:Fallback>
                <p:oleObj name="Equation" r:id="rId7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24" y="4448759"/>
                        <a:ext cx="425450" cy="4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04629" y="1614081"/>
            <a:ext cx="332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Q: Which problem (1, 2, or 3)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can windowing fix?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25659"/>
              </p:ext>
            </p:extLst>
          </p:nvPr>
        </p:nvGraphicFramePr>
        <p:xfrm>
          <a:off x="1036646" y="4426594"/>
          <a:ext cx="343746" cy="4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" imgH="228600" progId="Equation.3">
                  <p:embed/>
                </p:oleObj>
              </mc:Choice>
              <mc:Fallback>
                <p:oleObj name="Equation" r:id="rId9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6646" y="4426594"/>
                        <a:ext cx="343746" cy="49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1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87435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Attempt to remove problems of FPS by basing selection probabilities on </a:t>
            </a:r>
            <a:r>
              <a:rPr lang="en-GB" sz="2400" b="1" i="1" dirty="0">
                <a:solidFill>
                  <a:srgbClr val="FF0000"/>
                </a:solidFill>
              </a:rPr>
              <a:t>relative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rather than </a:t>
            </a:r>
            <a:r>
              <a:rPr lang="en-GB" sz="2400" b="1" i="1" dirty="0">
                <a:solidFill>
                  <a:srgbClr val="FF0000"/>
                </a:solidFill>
              </a:rPr>
              <a:t>absolute</a:t>
            </a:r>
            <a:r>
              <a:rPr lang="en-GB" sz="2400" dirty="0">
                <a:solidFill>
                  <a:srgbClr val="FF0000"/>
                </a:solidFill>
              </a:rPr>
              <a:t> fitness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Idea: rank population according to fitness and base selection probabilities on rank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This imposes a sorting overhead on the algorithm, but this is usually negligible compared to the </a:t>
            </a:r>
            <a:r>
              <a:rPr lang="en-US" sz="2400" dirty="0"/>
              <a:t>fitness </a:t>
            </a:r>
            <a:r>
              <a:rPr lang="en-GB" sz="2400" dirty="0"/>
              <a:t>evaluation time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02002"/>
              </p:ext>
            </p:extLst>
          </p:nvPr>
        </p:nvGraphicFramePr>
        <p:xfrm>
          <a:off x="4459727" y="4173558"/>
          <a:ext cx="3272547" cy="187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191">
                <a:tc>
                  <a:txBody>
                    <a:bodyPr/>
                    <a:lstStyle/>
                    <a:p>
                      <a:r>
                        <a:rPr lang="en-US" sz="2000" b="1" dirty="0"/>
                        <a:t>Population size</a:t>
                      </a:r>
                      <a:r>
                        <a:rPr lang="en-US" sz="2000" b="1" baseline="0" dirty="0"/>
                        <a:t> =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ym typeface="Symbol" pitchFamily="18" charset="2"/>
                        </a:rPr>
                        <a:t>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76">
                <a:tc>
                  <a:txBody>
                    <a:bodyPr/>
                    <a:lstStyle/>
                    <a:p>
                      <a:r>
                        <a:rPr lang="en-US" sz="2000" dirty="0"/>
                        <a:t>Rank</a:t>
                      </a:r>
                      <a:r>
                        <a:rPr lang="en-US" sz="2000" baseline="0" dirty="0"/>
                        <a:t> of best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0" dirty="0">
                          <a:sym typeface="Symbol" pitchFamily="18" charset="2"/>
                        </a:rPr>
                        <a:t> - 1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6">
                <a:tc>
                  <a:txBody>
                    <a:bodyPr/>
                    <a:lstStyle/>
                    <a:p>
                      <a:r>
                        <a:rPr lang="mr-IN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6">
                <a:tc>
                  <a:txBody>
                    <a:bodyPr/>
                    <a:lstStyle/>
                    <a:p>
                      <a:r>
                        <a:rPr lang="en-US" sz="2000" dirty="0"/>
                        <a:t>Rank of 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Selection: Linear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Parameterised by factor </a:t>
            </a:r>
            <a:r>
              <a:rPr lang="en-GB" sz="2400" i="1" dirty="0"/>
              <a:t>s: </a:t>
            </a:r>
            <a:r>
              <a:rPr lang="en-GB" sz="2400" dirty="0"/>
              <a:t>1 &lt; </a:t>
            </a:r>
            <a:r>
              <a:rPr lang="en-GB" sz="2400" i="1" dirty="0"/>
              <a:t>s</a:t>
            </a:r>
            <a:r>
              <a:rPr lang="en-GB" sz="2400" dirty="0"/>
              <a:t> ≤</a:t>
            </a:r>
            <a:r>
              <a:rPr lang="en-GB" sz="2400" dirty="0">
                <a:sym typeface="Symbol" pitchFamily="18" charset="2"/>
              </a:rPr>
              <a:t> 2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s measures advantage of best individual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Simple 3 member example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10174"/>
              </p:ext>
            </p:extLst>
          </p:nvPr>
        </p:nvGraphicFramePr>
        <p:xfrm>
          <a:off x="4386263" y="1600201"/>
          <a:ext cx="26209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263" y="1600201"/>
                        <a:ext cx="2620962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4348424"/>
            <a:ext cx="6134100" cy="1409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015165" y="1881313"/>
            <a:ext cx="3502758" cy="15607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s =1 and s =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w/ the hand. P(best) = ? </a:t>
            </a:r>
          </a:p>
        </p:txBody>
      </p:sp>
    </p:spTree>
    <p:extLst>
      <p:ext uri="{BB962C8B-B14F-4D97-AF65-F5344CB8AC3E}">
        <p14:creationId xmlns:p14="http://schemas.microsoft.com/office/powerpoint/2010/main" val="3757894149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oie-slides" id="{46D9F949-0C0D-0D4F-9297-9C03F304A96F}" vid="{BC4F6D59-A4D0-044B-B11A-CDF8259E5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</Template>
  <TotalTime>484</TotalTime>
  <Words>2490</Words>
  <Application>Microsoft Macintosh PowerPoint</Application>
  <PresentationFormat>Widescreen</PresentationFormat>
  <Paragraphs>355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Symbol</vt:lpstr>
      <vt:lpstr>mooie-slides</vt:lpstr>
      <vt:lpstr>Equation</vt:lpstr>
      <vt:lpstr>Evolutionary Computing</vt:lpstr>
      <vt:lpstr>Fitness, Selection, Population Management</vt:lpstr>
      <vt:lpstr>Population Management</vt:lpstr>
      <vt:lpstr>Fitness based competition</vt:lpstr>
      <vt:lpstr>Fitness-Proportionate Selection (FPS)</vt:lpstr>
      <vt:lpstr>FPS and function transposition</vt:lpstr>
      <vt:lpstr>Parent Selection: Scaling</vt:lpstr>
      <vt:lpstr>Rank-based Selection</vt:lpstr>
      <vt:lpstr>Rank-based Selection: Linear Ranking</vt:lpstr>
      <vt:lpstr>Rank-based selection: Exponential Ranking</vt:lpstr>
      <vt:lpstr>Sampling algorithms</vt:lpstr>
      <vt:lpstr>Tournament Selection (1/2)</vt:lpstr>
      <vt:lpstr>Tournament Selection (2/2)</vt:lpstr>
      <vt:lpstr>Parent Selection: Uniform</vt:lpstr>
      <vt:lpstr>Survivor Selection</vt:lpstr>
      <vt:lpstr>Fitness-based survivor selection</vt:lpstr>
      <vt:lpstr>Fitness-based survivor selection</vt:lpstr>
      <vt:lpstr>Selection Pressure</vt:lpstr>
      <vt:lpstr>Multimodality</vt:lpstr>
      <vt:lpstr>Multimodality: Genetic Drift</vt:lpstr>
      <vt:lpstr>Approaches for Preserving Diversity</vt:lpstr>
      <vt:lpstr>Explicit Approaches for Preserving Diversity: Fitness Sharing</vt:lpstr>
      <vt:lpstr>Explicit Approaches for Preserving Diversity: Fitness Sharing</vt:lpstr>
      <vt:lpstr>Fitness Sharing example </vt:lpstr>
      <vt:lpstr>Explicit Approaches for Preserving Diversity: Crowding</vt:lpstr>
      <vt:lpstr>Crowding vs. Fitness sharing</vt:lpstr>
      <vt:lpstr>Implicit Approaches for Preserving Diversity: Automatic Speciation</vt:lpstr>
      <vt:lpstr>Implicit Approaches for Preserving Diversity: Island Model Parallel EAs</vt:lpstr>
      <vt:lpstr>Island Model: Parameters</vt:lpstr>
      <vt:lpstr>Implicit Approaches for Preserving Diversity: Cellular EAs</vt:lpstr>
      <vt:lpstr>Implicit Approaches for Preserving Diversity: Cellular EAs</vt:lpstr>
      <vt:lpstr>Different spaces</vt:lpstr>
      <vt:lpstr>Important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飞 黄</cp:lastModifiedBy>
  <cp:revision>629</cp:revision>
  <dcterms:created xsi:type="dcterms:W3CDTF">2014-06-19T13:47:47Z</dcterms:created>
  <dcterms:modified xsi:type="dcterms:W3CDTF">2023-10-22T23:40:00Z</dcterms:modified>
  <cp:category/>
</cp:coreProperties>
</file>