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54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84" r:id="rId19"/>
    <p:sldId id="277" r:id="rId20"/>
    <p:sldId id="278" r:id="rId21"/>
    <p:sldId id="279" r:id="rId22"/>
    <p:sldId id="280" r:id="rId23"/>
    <p:sldId id="283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85B"/>
    <a:srgbClr val="F1C544"/>
    <a:srgbClr val="943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5138" autoAdjust="0"/>
    <p:restoredTop sz="94599"/>
  </p:normalViewPr>
  <p:slideViewPr>
    <p:cSldViewPr snapToGrid="0" snapToObjects="1">
      <p:cViewPr varScale="1">
        <p:scale>
          <a:sx n="66" d="100"/>
          <a:sy n="66" d="100"/>
        </p:scale>
        <p:origin x="787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65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CC91E-81C7-1B49-B3E1-860434022CDC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2C285-161B-014E-BE62-39679C7D5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55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FBA2E-585D-BB46-A4B5-F0AA486081A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7AD7D-B5A4-F347-8CD5-93D936D0D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824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95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5784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A74F879A-79E2-854D-B301-1E462EB0AB5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14400" y="3600451"/>
            <a:ext cx="10363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3215472" y="11895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7295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A.E. Eiben and J.E. Smith, Introduction to Evolutionary Computing 2014, Chapter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0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A.E. Eiben and J.E. Smith, Introduction to Evolutionary Computing 2014, Chapter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2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920"/>
            <a:ext cx="10972800" cy="872287"/>
          </a:xfrm>
        </p:spPr>
        <p:txBody>
          <a:bodyPr tIns="0" bIns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912199"/>
            <a:ext cx="10972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7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A.E. Eiben and J.E. Smith, Introduction to Evolutionary Computing 2014, Chapter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2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A.E. Eiben and J.E. Smith, Introduction to Evolutionary Computing 2014, Chapter 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3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A.E. Eiben and J.E. Smith, Introduction to Evolutionary Computing 2014, Chapter 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5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A.E. Eiben and J.E. Smith, Introduction to Evolutionary Computing 2014, Chapter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A.E. Eiben and J.E. Smith, Introduction to Evolutionary Computing 2014, Chapter 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A.E. Eiben and J.E. Smith, Introduction to Evolutionary Computing 2014, Chapter 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9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A.E. Eiben and J.E. Smith, Introduction to Evolutionary Computing 2014, Chapter 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6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277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56" r:id="rId2"/>
    <p:sldLayoutId id="2147484157" r:id="rId3"/>
    <p:sldLayoutId id="2147484158" r:id="rId4"/>
    <p:sldLayoutId id="2147484159" r:id="rId5"/>
    <p:sldLayoutId id="2147484160" r:id="rId6"/>
    <p:sldLayoutId id="2147484161" r:id="rId7"/>
    <p:sldLayoutId id="2147484162" r:id="rId8"/>
    <p:sldLayoutId id="2147484163" r:id="rId9"/>
    <p:sldLayoutId id="2147484164" r:id="rId10"/>
    <p:sldLayoutId id="2147484165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vu.nl/~gusz/papers/2014-Parameter%20Control%20in%20Evolutionary%20Algorithms-Trends%20and%20Challenges.pdf" TargetMode="Externa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Evolutionary Computing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8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Parameter Control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8656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Varying mutation step size, option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  <a:buSzPct val="95000"/>
            </a:pPr>
            <a:r>
              <a:rPr lang="nl-NL" sz="2400" dirty="0">
                <a:cs typeface="Arial" charset="0"/>
              </a:rPr>
              <a:t>Assign a personal </a:t>
            </a:r>
            <a:r>
              <a:rPr lang="el-GR" sz="2400" b="1" dirty="0"/>
              <a:t>σ</a:t>
            </a:r>
            <a:r>
              <a:rPr lang="nl-NL" sz="2400" dirty="0">
                <a:cs typeface="Arial" charset="0"/>
              </a:rPr>
              <a:t> to each variable in each individual </a:t>
            </a:r>
          </a:p>
          <a:p>
            <a:pPr>
              <a:spcBef>
                <a:spcPts val="1200"/>
              </a:spcBef>
              <a:buSzPct val="95000"/>
            </a:pPr>
            <a:r>
              <a:rPr lang="nl-NL" sz="2400" dirty="0">
                <a:cs typeface="Arial" charset="0"/>
              </a:rPr>
              <a:t>Incorporate </a:t>
            </a:r>
            <a:r>
              <a:rPr lang="el-GR" sz="2400" b="1" dirty="0"/>
              <a:t>σ</a:t>
            </a:r>
            <a:r>
              <a:rPr lang="nl-NL" sz="2400" dirty="0">
                <a:cs typeface="Arial" charset="0"/>
              </a:rPr>
              <a:t>’s into the chromosomes: </a:t>
            </a:r>
            <a:r>
              <a:rPr lang="en-GB" sz="2400" dirty="0">
                <a:cs typeface="Arial" charset="0"/>
              </a:rPr>
              <a:t>(x</a:t>
            </a:r>
            <a:r>
              <a:rPr lang="en-GB" sz="2400" baseline="-25000" dirty="0">
                <a:cs typeface="Arial" charset="0"/>
              </a:rPr>
              <a:t>1</a:t>
            </a:r>
            <a:r>
              <a:rPr lang="en-GB" sz="2400" dirty="0">
                <a:cs typeface="Arial" charset="0"/>
              </a:rPr>
              <a:t>, …, </a:t>
            </a:r>
            <a:r>
              <a:rPr lang="en-GB" sz="2400" dirty="0" err="1">
                <a:cs typeface="Arial" charset="0"/>
              </a:rPr>
              <a:t>x</a:t>
            </a:r>
            <a:r>
              <a:rPr lang="en-GB" sz="2400" baseline="-25000" dirty="0" err="1">
                <a:cs typeface="Arial" charset="0"/>
              </a:rPr>
              <a:t>n</a:t>
            </a:r>
            <a:r>
              <a:rPr lang="en-GB" sz="2400" dirty="0">
                <a:cs typeface="Arial" charset="0"/>
              </a:rPr>
              <a:t>, </a:t>
            </a:r>
            <a:r>
              <a:rPr lang="el-GR" sz="2400" b="1" dirty="0"/>
              <a:t>σ</a:t>
            </a:r>
            <a:r>
              <a:rPr lang="en-GB" sz="2400" baseline="-25000" dirty="0">
                <a:cs typeface="Arial" charset="0"/>
              </a:rPr>
              <a:t>1</a:t>
            </a:r>
            <a:r>
              <a:rPr lang="en-GB" sz="2400" dirty="0">
                <a:cs typeface="Arial" charset="0"/>
              </a:rPr>
              <a:t>, …, </a:t>
            </a:r>
            <a:r>
              <a:rPr lang="el-GR" sz="2400" b="1" dirty="0"/>
              <a:t>σ</a:t>
            </a:r>
            <a:r>
              <a:rPr lang="en-GB" sz="2400" baseline="-25000" dirty="0">
                <a:cs typeface="Arial" charset="0"/>
              </a:rPr>
              <a:t>n</a:t>
            </a:r>
            <a:r>
              <a:rPr lang="en-GB" sz="2400" dirty="0">
                <a:cs typeface="Arial" charset="0"/>
              </a:rPr>
              <a:t>) </a:t>
            </a:r>
          </a:p>
          <a:p>
            <a:pPr>
              <a:spcBef>
                <a:spcPts val="1200"/>
              </a:spcBef>
              <a:buSzPct val="95000"/>
            </a:pPr>
            <a:r>
              <a:rPr lang="en-GB" sz="2400" dirty="0">
                <a:cs typeface="Arial" charset="0"/>
              </a:rPr>
              <a:t>Apply variation operators to x</a:t>
            </a:r>
            <a:r>
              <a:rPr lang="en-GB" sz="2400" baseline="-25000" dirty="0">
                <a:cs typeface="Arial" charset="0"/>
              </a:rPr>
              <a:t>i</a:t>
            </a:r>
            <a:r>
              <a:rPr lang="en-GB" sz="2400" dirty="0">
                <a:cs typeface="Arial" charset="0"/>
              </a:rPr>
              <a:t>‘s and </a:t>
            </a:r>
            <a:r>
              <a:rPr lang="el-GR" sz="2400" b="1" dirty="0"/>
              <a:t>σ</a:t>
            </a:r>
            <a:r>
              <a:rPr lang="en-GB" sz="2400" baseline="-25000" dirty="0">
                <a:cs typeface="Arial" charset="0"/>
              </a:rPr>
              <a:t>i</a:t>
            </a:r>
            <a:r>
              <a:rPr lang="en-GB" sz="2400" dirty="0">
                <a:cs typeface="Arial" charset="0"/>
              </a:rPr>
              <a:t>‘s </a:t>
            </a:r>
          </a:p>
          <a:p>
            <a:pPr>
              <a:spcBef>
                <a:spcPts val="1200"/>
              </a:spcBef>
              <a:buSzPct val="95000"/>
              <a:buFont typeface="Arial" panose="020B0604020202020204" pitchFamily="34" charset="0"/>
              <a:buChar char="•"/>
            </a:pPr>
            <a:endParaRPr lang="en-GB" sz="2400" dirty="0">
              <a:cs typeface="Arial" charset="0"/>
            </a:endParaRPr>
          </a:p>
          <a:p>
            <a:pPr>
              <a:spcBef>
                <a:spcPts val="1200"/>
              </a:spcBef>
              <a:buSzPct val="95000"/>
              <a:buFont typeface="Arial" panose="020B0604020202020204" pitchFamily="34" charset="0"/>
              <a:buChar char="•"/>
            </a:pPr>
            <a:endParaRPr lang="en-GB" sz="2400" dirty="0">
              <a:cs typeface="Arial" charset="0"/>
            </a:endParaRPr>
          </a:p>
          <a:p>
            <a:pPr marL="0" indent="0" eaLnBrk="0" hangingPunct="0">
              <a:spcBef>
                <a:spcPts val="1200"/>
              </a:spcBef>
              <a:buSzPct val="95000"/>
              <a:buNone/>
            </a:pPr>
            <a:r>
              <a:rPr lang="nl-NL" sz="2400" dirty="0">
                <a:cs typeface="Arial" charset="0"/>
              </a:rPr>
              <a:t>Features:</a:t>
            </a:r>
          </a:p>
          <a:p>
            <a:pPr eaLnBrk="0" hangingPunct="0"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nl-NL" sz="2400" dirty="0">
                <a:cs typeface="Arial" charset="0"/>
              </a:rPr>
              <a:t>changes in </a:t>
            </a:r>
            <a:r>
              <a:rPr lang="el-GR" sz="2400" b="1" dirty="0"/>
              <a:t>σ</a:t>
            </a:r>
            <a:r>
              <a:rPr lang="en-GB" sz="2400" baseline="-25000" dirty="0" err="1">
                <a:cs typeface="Arial" charset="0"/>
              </a:rPr>
              <a:t>i</a:t>
            </a:r>
            <a:r>
              <a:rPr lang="nl-NL" sz="2400" dirty="0">
                <a:cs typeface="Arial" charset="0"/>
              </a:rPr>
              <a:t> are results of natural selection</a:t>
            </a:r>
          </a:p>
          <a:p>
            <a:pPr eaLnBrk="0" hangingPunct="0"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nl-NL" sz="2400" dirty="0">
                <a:cs typeface="Arial" charset="0"/>
              </a:rPr>
              <a:t>(almost) no user control of </a:t>
            </a:r>
            <a:r>
              <a:rPr lang="el-GR" sz="2400" b="1" dirty="0"/>
              <a:t>σ</a:t>
            </a:r>
            <a:r>
              <a:rPr lang="en-GB" sz="2400" baseline="-25000" dirty="0" err="1">
                <a:cs typeface="Arial" charset="0"/>
              </a:rPr>
              <a:t>i</a:t>
            </a:r>
            <a:endParaRPr lang="en-GB" sz="2400" baseline="-25000" dirty="0">
              <a:cs typeface="Arial" charset="0"/>
            </a:endParaRPr>
          </a:p>
          <a:p>
            <a:pPr eaLnBrk="0" hangingPunct="0"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el-GR" sz="2400" b="1" dirty="0"/>
              <a:t>σ</a:t>
            </a:r>
            <a:r>
              <a:rPr lang="en-GB" sz="2400" baseline="-25000" dirty="0" err="1">
                <a:cs typeface="Arial" charset="0"/>
              </a:rPr>
              <a:t>i</a:t>
            </a:r>
            <a:r>
              <a:rPr lang="nl-NL" sz="2400" dirty="0">
                <a:cs typeface="Arial" charset="0"/>
              </a:rPr>
              <a:t> is not predictable</a:t>
            </a:r>
          </a:p>
          <a:p>
            <a:pPr eaLnBrk="0" hangingPunct="0"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nl-NL" sz="2400" dirty="0">
                <a:cs typeface="Arial" charset="0"/>
              </a:rPr>
              <a:t>a given </a:t>
            </a:r>
            <a:r>
              <a:rPr lang="el-GR" sz="2400" b="1" dirty="0"/>
              <a:t>σ</a:t>
            </a:r>
            <a:r>
              <a:rPr lang="en-GB" sz="2400" baseline="-25000" dirty="0" err="1">
                <a:cs typeface="Arial" charset="0"/>
              </a:rPr>
              <a:t>i</a:t>
            </a:r>
            <a:r>
              <a:rPr lang="nl-NL" sz="2400" dirty="0">
                <a:cs typeface="Arial" charset="0"/>
              </a:rPr>
              <a:t> acts on </a:t>
            </a:r>
            <a:r>
              <a:rPr lang="sl-SI" sz="2400" dirty="0">
                <a:cs typeface="Arial" charset="0"/>
              </a:rPr>
              <a:t>one</a:t>
            </a:r>
            <a:r>
              <a:rPr lang="nl-NL" sz="2400" dirty="0">
                <a:cs typeface="Arial" charset="0"/>
              </a:rPr>
              <a:t> gene of one individual</a:t>
            </a:r>
          </a:p>
          <a:p>
            <a:pPr>
              <a:spcBef>
                <a:spcPts val="1200"/>
              </a:spcBef>
              <a:buSzPct val="95000"/>
              <a:buFont typeface="Arial" panose="020B0604020202020204" pitchFamily="34" charset="0"/>
              <a:buChar char="•"/>
            </a:pPr>
            <a:endParaRPr lang="nl-NL" sz="2400" dirty="0">
              <a:cs typeface="Arial" charset="0"/>
            </a:endParaRPr>
          </a:p>
          <a:p>
            <a:pPr>
              <a:spcBef>
                <a:spcPts val="1200"/>
              </a:spcBef>
              <a:buSzPct val="95000"/>
              <a:buFont typeface="Arial" panose="020B0604020202020204" pitchFamily="34" charset="0"/>
              <a:buChar char="•"/>
            </a:pPr>
            <a:endParaRPr lang="nl-NL" sz="2400" dirty="0">
              <a:cs typeface="Arial" charset="0"/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917748"/>
              </p:ext>
            </p:extLst>
          </p:nvPr>
        </p:nvGraphicFramePr>
        <p:xfrm>
          <a:off x="3595688" y="3122613"/>
          <a:ext cx="23431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7" name="Equation" r:id="rId3" imgW="977900" imgH="241300" progId="Equation.3">
                  <p:embed/>
                </p:oleObj>
              </mc:Choice>
              <mc:Fallback>
                <p:oleObj name="Equation" r:id="rId3" imgW="977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3122613"/>
                        <a:ext cx="2343150" cy="6127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750806"/>
              </p:ext>
            </p:extLst>
          </p:nvPr>
        </p:nvGraphicFramePr>
        <p:xfrm>
          <a:off x="3584576" y="3812664"/>
          <a:ext cx="27098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8" name="Equation" r:id="rId5" imgW="1079500" imgH="215900" progId="Equation.3">
                  <p:embed/>
                </p:oleObj>
              </mc:Choice>
              <mc:Fallback>
                <p:oleObj name="Equation" r:id="rId5" imgW="10795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76" y="3812664"/>
                        <a:ext cx="2709863" cy="5397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084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Varying penalties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SzPct val="95000"/>
              <a:buNone/>
            </a:pPr>
            <a:r>
              <a:rPr lang="nl-NL" sz="2400" dirty="0" err="1">
                <a:cs typeface="Arial" charset="0"/>
              </a:rPr>
              <a:t>Constraints</a:t>
            </a:r>
            <a:endParaRPr lang="nl-NL" sz="2400" dirty="0">
              <a:cs typeface="Arial" charset="0"/>
            </a:endParaRPr>
          </a:p>
          <a:p>
            <a:pPr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nl-NL" sz="2400" dirty="0">
                <a:cs typeface="Arial" charset="0"/>
              </a:rPr>
              <a:t>g</a:t>
            </a:r>
            <a:r>
              <a:rPr lang="nl-NL" sz="2400" baseline="-25000" dirty="0">
                <a:cs typeface="Arial" charset="0"/>
              </a:rPr>
              <a:t>i</a:t>
            </a:r>
            <a:r>
              <a:rPr lang="nl-NL" sz="2400" dirty="0">
                <a:cs typeface="Arial" charset="0"/>
              </a:rPr>
              <a:t> (x) </a:t>
            </a:r>
            <a:r>
              <a:rPr lang="nl-NL" sz="2400" b="1" dirty="0">
                <a:cs typeface="Arial" charset="0"/>
              </a:rPr>
              <a:t>≠</a:t>
            </a:r>
            <a:r>
              <a:rPr lang="nl-NL" sz="2400" dirty="0">
                <a:cs typeface="Arial" charset="0"/>
              </a:rPr>
              <a:t> 0 		for i = 1,…,q		inequality constraints</a:t>
            </a:r>
          </a:p>
          <a:p>
            <a:pPr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nl-NL" sz="2400" dirty="0">
                <a:cs typeface="Arial" charset="0"/>
              </a:rPr>
              <a:t>h</a:t>
            </a:r>
            <a:r>
              <a:rPr lang="nl-NL" sz="2400" baseline="-25000" dirty="0">
                <a:cs typeface="Arial" charset="0"/>
              </a:rPr>
              <a:t>i</a:t>
            </a:r>
            <a:r>
              <a:rPr lang="nl-NL" sz="2400" dirty="0">
                <a:cs typeface="Arial" charset="0"/>
              </a:rPr>
              <a:t> (x) = 0 		for i = q+1,…,m	equality constraints</a:t>
            </a:r>
          </a:p>
          <a:p>
            <a:pPr>
              <a:spcBef>
                <a:spcPts val="1200"/>
              </a:spcBef>
              <a:buSzPct val="95000"/>
              <a:buNone/>
            </a:pPr>
            <a:r>
              <a:rPr lang="nl-NL" sz="2400" dirty="0">
                <a:cs typeface="Arial" charset="0"/>
              </a:rPr>
              <a:t>are </a:t>
            </a:r>
            <a:r>
              <a:rPr lang="nl-NL" sz="2400" dirty="0" err="1">
                <a:cs typeface="Arial" charset="0"/>
              </a:rPr>
              <a:t>handled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by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penalties</a:t>
            </a:r>
            <a:r>
              <a:rPr lang="nl-NL" sz="2400" dirty="0">
                <a:cs typeface="Arial" charset="0"/>
              </a:rPr>
              <a:t>:</a:t>
            </a:r>
          </a:p>
          <a:p>
            <a:pPr>
              <a:spcBef>
                <a:spcPts val="1200"/>
              </a:spcBef>
              <a:buSzPct val="95000"/>
              <a:buNone/>
            </a:pPr>
            <a:endParaRPr lang="nl-NL" sz="2400" dirty="0">
              <a:cs typeface="Arial" charset="0"/>
            </a:endParaRPr>
          </a:p>
          <a:p>
            <a:pPr>
              <a:spcBef>
                <a:spcPts val="1200"/>
              </a:spcBef>
              <a:buSzPct val="95000"/>
              <a:buNone/>
            </a:pPr>
            <a:r>
              <a:rPr lang="nl-NL" sz="2400" i="1" dirty="0" err="1">
                <a:solidFill>
                  <a:srgbClr val="FF0000"/>
                </a:solidFill>
                <a:cs typeface="Arial" charset="0"/>
              </a:rPr>
              <a:t>eval</a:t>
            </a:r>
            <a:r>
              <a:rPr lang="nl-NL" sz="2400" i="1" dirty="0">
                <a:solidFill>
                  <a:srgbClr val="FF0000"/>
                </a:solidFill>
                <a:cs typeface="Arial" charset="0"/>
              </a:rPr>
              <a:t>(x) = f(x) + W × penalty(x)</a:t>
            </a:r>
            <a:br>
              <a:rPr lang="nl-NL" sz="2400" i="1" dirty="0">
                <a:solidFill>
                  <a:srgbClr val="FF0000"/>
                </a:solidFill>
                <a:cs typeface="Arial" charset="0"/>
              </a:rPr>
            </a:br>
            <a:endParaRPr lang="nl-NL" sz="2400" dirty="0">
              <a:solidFill>
                <a:srgbClr val="FF0000"/>
              </a:solidFill>
              <a:cs typeface="Arial" charset="0"/>
            </a:endParaRPr>
          </a:p>
          <a:p>
            <a:pPr>
              <a:spcBef>
                <a:spcPts val="1200"/>
              </a:spcBef>
              <a:buSzPct val="95000"/>
              <a:buNone/>
            </a:pPr>
            <a:r>
              <a:rPr lang="nl-NL" sz="2400" dirty="0" err="1">
                <a:cs typeface="Arial" charset="0"/>
              </a:rPr>
              <a:t>where</a:t>
            </a:r>
            <a:r>
              <a:rPr lang="nl-NL" sz="2400" dirty="0">
                <a:cs typeface="Arial" charset="0"/>
              </a:rPr>
              <a:t> </a:t>
            </a:r>
          </a:p>
          <a:p>
            <a:pPr>
              <a:spcBef>
                <a:spcPts val="1200"/>
              </a:spcBef>
              <a:buSzPct val="95000"/>
              <a:buNone/>
            </a:pPr>
            <a:r>
              <a:rPr lang="nl-NL" sz="2400" dirty="0">
                <a:cs typeface="Arial" charset="0"/>
              </a:rPr>
              <a:t>				</a:t>
            </a:r>
          </a:p>
          <a:p>
            <a:pPr>
              <a:spcBef>
                <a:spcPts val="1200"/>
              </a:spcBef>
              <a:buSzPct val="95000"/>
              <a:buNone/>
            </a:pPr>
            <a:endParaRPr lang="nl-NL" sz="2400" dirty="0">
              <a:cs typeface="Arial" charset="0"/>
            </a:endParaRPr>
          </a:p>
          <a:p>
            <a:pPr>
              <a:spcBef>
                <a:spcPts val="1200"/>
              </a:spcBef>
            </a:pPr>
            <a:endParaRPr lang="en-US" sz="2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156536"/>
              </p:ext>
            </p:extLst>
          </p:nvPr>
        </p:nvGraphicFramePr>
        <p:xfrm>
          <a:off x="3778682" y="4868783"/>
          <a:ext cx="54149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9" name="Equation" r:id="rId3" imgW="2781000" imgH="457200" progId="Equation.3">
                  <p:embed/>
                </p:oleObj>
              </mc:Choice>
              <mc:Fallback>
                <p:oleObj name="Equation" r:id="rId3" imgW="2781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8682" y="4868783"/>
                        <a:ext cx="54149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806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Varying penalties, option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buSzPct val="95000"/>
              <a:buNone/>
            </a:pPr>
            <a:r>
              <a:rPr lang="nl-NL" sz="2400" dirty="0" err="1">
                <a:cs typeface="Arial" charset="0"/>
              </a:rPr>
              <a:t>Replace</a:t>
            </a:r>
            <a:r>
              <a:rPr lang="nl-NL" sz="2400" dirty="0">
                <a:cs typeface="Arial" charset="0"/>
              </a:rPr>
              <a:t> the constant </a:t>
            </a:r>
            <a:r>
              <a:rPr lang="en-GB" sz="2400" dirty="0">
                <a:cs typeface="Arial" charset="0"/>
              </a:rPr>
              <a:t>W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by</a:t>
            </a:r>
            <a:r>
              <a:rPr lang="nl-NL" sz="2400" dirty="0">
                <a:cs typeface="Arial" charset="0"/>
              </a:rPr>
              <a:t> a </a:t>
            </a:r>
            <a:r>
              <a:rPr lang="nl-NL" sz="2400" dirty="0" err="1">
                <a:cs typeface="Arial" charset="0"/>
              </a:rPr>
              <a:t>function</a:t>
            </a:r>
            <a:r>
              <a:rPr lang="nl-NL" sz="2400" dirty="0">
                <a:cs typeface="Arial" charset="0"/>
              </a:rPr>
              <a:t> W(t)</a:t>
            </a:r>
          </a:p>
          <a:p>
            <a:pPr>
              <a:spcBef>
                <a:spcPts val="1200"/>
              </a:spcBef>
              <a:buSzPct val="95000"/>
              <a:buNone/>
            </a:pPr>
            <a:endParaRPr lang="nl-NL" sz="2400" dirty="0">
              <a:cs typeface="Arial" charset="0"/>
            </a:endParaRPr>
          </a:p>
          <a:p>
            <a:pPr>
              <a:spcBef>
                <a:spcPts val="1200"/>
              </a:spcBef>
              <a:buSzPct val="95000"/>
              <a:buNone/>
            </a:pPr>
            <a:endParaRPr lang="nl-NL" sz="2400" dirty="0">
              <a:cs typeface="Arial" charset="0"/>
            </a:endParaRPr>
          </a:p>
          <a:p>
            <a:pPr>
              <a:spcBef>
                <a:spcPts val="1200"/>
              </a:spcBef>
              <a:buSzPct val="95000"/>
              <a:buNone/>
            </a:pPr>
            <a:r>
              <a:rPr lang="nl-NL" sz="2400" dirty="0">
                <a:cs typeface="Arial" charset="0"/>
              </a:rPr>
              <a:t>0 </a:t>
            </a:r>
            <a:r>
              <a:rPr lang="nl-NL" sz="2400" b="1" dirty="0">
                <a:cs typeface="Arial" charset="0"/>
              </a:rPr>
              <a:t>&lt;</a:t>
            </a:r>
            <a:r>
              <a:rPr lang="nl-NL" sz="2400" dirty="0">
                <a:cs typeface="Arial" charset="0"/>
              </a:rPr>
              <a:t> t </a:t>
            </a:r>
            <a:r>
              <a:rPr lang="nl-NL" sz="2400" b="1" dirty="0">
                <a:cs typeface="Arial" charset="0"/>
              </a:rPr>
              <a:t>&lt;= </a:t>
            </a:r>
            <a:r>
              <a:rPr lang="nl-NL" sz="2400" dirty="0">
                <a:cs typeface="Arial" charset="0"/>
              </a:rPr>
              <a:t>T is the current generation number</a:t>
            </a:r>
          </a:p>
          <a:p>
            <a:pPr marL="0" indent="0" eaLnBrk="0" hangingPunct="0">
              <a:spcBef>
                <a:spcPts val="1200"/>
              </a:spcBef>
              <a:buSzPct val="95000"/>
              <a:buNone/>
            </a:pPr>
            <a:r>
              <a:rPr lang="nl-NL" sz="2400" dirty="0">
                <a:cs typeface="Arial" charset="0"/>
              </a:rPr>
              <a:t>Features:</a:t>
            </a:r>
          </a:p>
          <a:p>
            <a:pPr eaLnBrk="0" hangingPunct="0"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nl-NL" sz="2400" dirty="0">
                <a:cs typeface="Arial" charset="0"/>
              </a:rPr>
              <a:t>changes in </a:t>
            </a:r>
            <a:r>
              <a:rPr lang="en-GB" sz="2400" dirty="0">
                <a:cs typeface="Arial" charset="0"/>
              </a:rPr>
              <a:t>W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independently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from</a:t>
            </a:r>
            <a:r>
              <a:rPr lang="nl-NL" sz="2400" dirty="0">
                <a:cs typeface="Arial" charset="0"/>
              </a:rPr>
              <a:t> the search </a:t>
            </a:r>
            <a:r>
              <a:rPr lang="nl-NL" sz="2400" dirty="0" err="1">
                <a:cs typeface="Arial" charset="0"/>
              </a:rPr>
              <a:t>progress</a:t>
            </a:r>
            <a:endParaRPr lang="nl-NL" sz="2400" dirty="0">
              <a:cs typeface="Arial" charset="0"/>
            </a:endParaRPr>
          </a:p>
          <a:p>
            <a:pPr eaLnBrk="0" hangingPunct="0"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nl-NL" sz="2400" dirty="0">
                <a:cs typeface="Arial" charset="0"/>
              </a:rPr>
              <a:t>strong user control of </a:t>
            </a:r>
            <a:r>
              <a:rPr lang="en-GB" sz="2400" dirty="0">
                <a:cs typeface="Arial" charset="0"/>
              </a:rPr>
              <a:t>W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by</a:t>
            </a:r>
            <a:r>
              <a:rPr lang="nl-NL" sz="2400" dirty="0">
                <a:cs typeface="Arial" charset="0"/>
              </a:rPr>
              <a:t> the </a:t>
            </a:r>
            <a:r>
              <a:rPr lang="nl-NL" sz="2400" dirty="0" err="1">
                <a:cs typeface="Arial" charset="0"/>
              </a:rPr>
              <a:t>above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formula</a:t>
            </a:r>
            <a:endParaRPr lang="nl-NL" sz="2400" dirty="0">
              <a:cs typeface="Arial" charset="0"/>
            </a:endParaRPr>
          </a:p>
          <a:p>
            <a:pPr eaLnBrk="0" hangingPunct="0"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en-GB" sz="2400" dirty="0">
                <a:cs typeface="Arial" charset="0"/>
              </a:rPr>
              <a:t>W</a:t>
            </a:r>
            <a:r>
              <a:rPr lang="nl-NL" sz="2400" dirty="0">
                <a:cs typeface="Arial" charset="0"/>
              </a:rPr>
              <a:t> is </a:t>
            </a:r>
            <a:r>
              <a:rPr lang="nl-NL" sz="2400" dirty="0" err="1">
                <a:cs typeface="Arial" charset="0"/>
              </a:rPr>
              <a:t>fully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predictable</a:t>
            </a:r>
            <a:endParaRPr lang="nl-NL" sz="2400" dirty="0">
              <a:cs typeface="Arial" charset="0"/>
            </a:endParaRPr>
          </a:p>
          <a:p>
            <a:pPr eaLnBrk="0" hangingPunct="0"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nl-NL" sz="2400" dirty="0">
                <a:cs typeface="Arial" charset="0"/>
              </a:rPr>
              <a:t>a </a:t>
            </a:r>
            <a:r>
              <a:rPr lang="nl-NL" sz="2400" dirty="0" err="1">
                <a:cs typeface="Arial" charset="0"/>
              </a:rPr>
              <a:t>given</a:t>
            </a:r>
            <a:r>
              <a:rPr lang="nl-NL" sz="2400" dirty="0">
                <a:cs typeface="Arial" charset="0"/>
              </a:rPr>
              <a:t> </a:t>
            </a:r>
            <a:r>
              <a:rPr lang="en-GB" sz="2400" dirty="0">
                <a:cs typeface="Arial" charset="0"/>
              </a:rPr>
              <a:t>W</a:t>
            </a:r>
            <a:r>
              <a:rPr lang="nl-NL" sz="2400" dirty="0">
                <a:cs typeface="Arial" charset="0"/>
              </a:rPr>
              <a:t> acts on all individuals of the population</a:t>
            </a:r>
          </a:p>
          <a:p>
            <a:pPr>
              <a:spcBef>
                <a:spcPts val="1200"/>
              </a:spcBef>
              <a:buSzPct val="95000"/>
              <a:buNone/>
            </a:pPr>
            <a:endParaRPr lang="nl-NL" sz="2400" dirty="0">
              <a:cs typeface="Arial" charset="0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157939"/>
              </p:ext>
            </p:extLst>
          </p:nvPr>
        </p:nvGraphicFramePr>
        <p:xfrm>
          <a:off x="3409951" y="2197101"/>
          <a:ext cx="22764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3" name="Equation" r:id="rId3" imgW="914400" imgH="228600" progId="Equation.3">
                  <p:embed/>
                </p:oleObj>
              </mc:Choice>
              <mc:Fallback>
                <p:oleObj name="Equation" r:id="rId3" imgW="914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1" y="2197101"/>
                        <a:ext cx="2276475" cy="581025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6378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Varying penalties, option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048" y="1600201"/>
            <a:ext cx="8229600" cy="493376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200"/>
              </a:spcBef>
              <a:buSzPct val="95000"/>
              <a:buNone/>
            </a:pPr>
            <a:r>
              <a:rPr lang="nl-NL" sz="2400" dirty="0" err="1">
                <a:cs typeface="Arial" charset="0"/>
              </a:rPr>
              <a:t>Replace</a:t>
            </a:r>
            <a:r>
              <a:rPr lang="nl-NL" sz="2400" dirty="0">
                <a:cs typeface="Arial" charset="0"/>
              </a:rPr>
              <a:t> the constant </a:t>
            </a:r>
            <a:r>
              <a:rPr lang="en-GB" sz="2400" dirty="0">
                <a:cs typeface="Arial" charset="0"/>
              </a:rPr>
              <a:t>W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by</a:t>
            </a:r>
            <a:r>
              <a:rPr lang="nl-NL" sz="2400" dirty="0">
                <a:cs typeface="Arial" charset="0"/>
              </a:rPr>
              <a:t> </a:t>
            </a:r>
            <a:r>
              <a:rPr lang="en-GB" sz="2400" dirty="0">
                <a:cs typeface="Arial" charset="0"/>
              </a:rPr>
              <a:t>W</a:t>
            </a:r>
            <a:r>
              <a:rPr lang="nl-NL" sz="2400" dirty="0">
                <a:cs typeface="Arial" charset="0"/>
              </a:rPr>
              <a:t>(t) </a:t>
            </a:r>
            <a:r>
              <a:rPr lang="nl-NL" sz="2400" dirty="0" err="1">
                <a:cs typeface="Arial" charset="0"/>
              </a:rPr>
              <a:t>updated</a:t>
            </a:r>
            <a:r>
              <a:rPr lang="nl-NL" sz="2400" dirty="0">
                <a:cs typeface="Arial" charset="0"/>
              </a:rPr>
              <a:t> in </a:t>
            </a:r>
            <a:r>
              <a:rPr lang="nl-NL" sz="2400" dirty="0" err="1">
                <a:cs typeface="Arial" charset="0"/>
              </a:rPr>
              <a:t>each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generation</a:t>
            </a:r>
            <a:endParaRPr lang="nl-NL" sz="2400" dirty="0">
              <a:cs typeface="Arial" charset="0"/>
            </a:endParaRPr>
          </a:p>
          <a:p>
            <a:pPr>
              <a:spcBef>
                <a:spcPts val="1200"/>
              </a:spcBef>
              <a:buSzPct val="95000"/>
              <a:buNone/>
            </a:pPr>
            <a:endParaRPr lang="nl-NL" sz="2400" dirty="0">
              <a:cs typeface="Arial" charset="0"/>
            </a:endParaRPr>
          </a:p>
          <a:p>
            <a:pPr>
              <a:spcBef>
                <a:spcPts val="1200"/>
              </a:spcBef>
              <a:buSzPct val="95000"/>
              <a:buNone/>
            </a:pPr>
            <a:endParaRPr lang="nl-NL" sz="2400" dirty="0">
              <a:cs typeface="Arial" charset="0"/>
            </a:endParaRPr>
          </a:p>
          <a:p>
            <a:pPr>
              <a:spcBef>
                <a:spcPts val="1200"/>
              </a:spcBef>
              <a:buSzPct val="95000"/>
              <a:buNone/>
            </a:pPr>
            <a:endParaRPr lang="nl-NL" sz="2400" dirty="0">
              <a:cs typeface="Arial" charset="0"/>
            </a:endParaRPr>
          </a:p>
          <a:p>
            <a:pPr>
              <a:spcBef>
                <a:spcPts val="1200"/>
              </a:spcBef>
              <a:buSzPct val="95000"/>
              <a:buNone/>
            </a:pPr>
            <a:endParaRPr lang="nl-NL" sz="2400" dirty="0">
              <a:cs typeface="Arial" charset="0"/>
            </a:endParaRPr>
          </a:p>
          <a:p>
            <a:pPr>
              <a:spcBef>
                <a:spcPts val="1200"/>
              </a:spcBef>
              <a:buSzPct val="95000"/>
              <a:buNone/>
            </a:pPr>
            <a:r>
              <a:rPr lang="nl-NL" sz="2400" dirty="0">
                <a:latin typeface="Symbol" charset="0"/>
                <a:cs typeface="Arial" charset="0"/>
              </a:rPr>
              <a:t></a:t>
            </a:r>
            <a:r>
              <a:rPr lang="nl-NL" sz="2400" dirty="0">
                <a:latin typeface="Arial" charset="0"/>
                <a:cs typeface="Arial" charset="0"/>
              </a:rPr>
              <a:t> &lt; 1, </a:t>
            </a:r>
            <a:r>
              <a:rPr lang="nl-NL" sz="2400" dirty="0">
                <a:latin typeface="Symbol" charset="0"/>
                <a:cs typeface="Arial" charset="0"/>
              </a:rPr>
              <a:t></a:t>
            </a:r>
            <a:r>
              <a:rPr lang="nl-NL" sz="2400" dirty="0">
                <a:latin typeface="Arial" charset="0"/>
                <a:cs typeface="Arial" charset="0"/>
              </a:rPr>
              <a:t> &gt; 1, </a:t>
            </a:r>
            <a:r>
              <a:rPr lang="nl-NL" sz="2400" dirty="0">
                <a:latin typeface="Symbol" charset="0"/>
                <a:cs typeface="Arial" charset="0"/>
              </a:rPr>
              <a:t></a:t>
            </a:r>
            <a:r>
              <a:rPr lang="nl-NL" sz="2400" dirty="0">
                <a:latin typeface="Arial" charset="0"/>
                <a:cs typeface="Arial" charset="0"/>
              </a:rPr>
              <a:t> </a:t>
            </a:r>
            <a:r>
              <a:rPr lang="nl-NL" sz="2400" dirty="0">
                <a:latin typeface="Symbol" charset="0"/>
                <a:cs typeface="Arial" charset="0"/>
              </a:rPr>
              <a:t></a:t>
            </a:r>
            <a:r>
              <a:rPr lang="nl-NL" sz="2400" dirty="0">
                <a:latin typeface="Arial" charset="0"/>
                <a:cs typeface="Arial" charset="0"/>
              </a:rPr>
              <a:t> </a:t>
            </a:r>
            <a:r>
              <a:rPr lang="nl-NL" sz="2400" dirty="0">
                <a:latin typeface="Symbol" charset="0"/>
                <a:cs typeface="Arial" charset="0"/>
              </a:rPr>
              <a:t></a:t>
            </a:r>
            <a:r>
              <a:rPr lang="nl-NL" sz="2400" dirty="0">
                <a:latin typeface="Arial" charset="0"/>
                <a:cs typeface="Arial" charset="0"/>
              </a:rPr>
              <a:t> </a:t>
            </a:r>
            <a:r>
              <a:rPr lang="nl-NL" sz="2400" dirty="0">
                <a:latin typeface="Symbol" charset="0"/>
                <a:cs typeface="Arial" charset="0"/>
              </a:rPr>
              <a:t></a:t>
            </a:r>
            <a:r>
              <a:rPr lang="nl-NL" sz="2400" dirty="0">
                <a:latin typeface="Arial" charset="0"/>
                <a:cs typeface="Arial" charset="0"/>
              </a:rPr>
              <a:t> 1, </a:t>
            </a:r>
            <a:r>
              <a:rPr lang="nl-NL" sz="2400" dirty="0" err="1">
                <a:latin typeface="Arial" charset="0"/>
                <a:cs typeface="Arial" charset="0"/>
              </a:rPr>
              <a:t>champion</a:t>
            </a:r>
            <a:r>
              <a:rPr lang="nl-NL" sz="2400" dirty="0">
                <a:latin typeface="Arial" charset="0"/>
                <a:cs typeface="Arial" charset="0"/>
              </a:rPr>
              <a:t>: best of </a:t>
            </a:r>
            <a:r>
              <a:rPr lang="nl-NL" sz="2400" dirty="0" err="1">
                <a:latin typeface="Arial" charset="0"/>
                <a:cs typeface="Arial" charset="0"/>
              </a:rPr>
              <a:t>its</a:t>
            </a:r>
            <a:r>
              <a:rPr lang="nl-NL" sz="2400" dirty="0">
                <a:latin typeface="Arial" charset="0"/>
                <a:cs typeface="Arial" charset="0"/>
              </a:rPr>
              <a:t> </a:t>
            </a:r>
            <a:r>
              <a:rPr lang="nl-NL" sz="2400" dirty="0" err="1">
                <a:latin typeface="Arial" charset="0"/>
                <a:cs typeface="Arial" charset="0"/>
              </a:rPr>
              <a:t>generation</a:t>
            </a:r>
            <a:endParaRPr lang="nl-NL" sz="2400" dirty="0">
              <a:latin typeface="Arial" charset="0"/>
              <a:cs typeface="Arial" charset="0"/>
            </a:endParaRPr>
          </a:p>
          <a:p>
            <a:pPr>
              <a:spcBef>
                <a:spcPts val="1200"/>
              </a:spcBef>
              <a:buSzPct val="95000"/>
              <a:buNone/>
            </a:pPr>
            <a:endParaRPr lang="nl-NL" sz="2400" dirty="0">
              <a:cs typeface="Arial" charset="0"/>
            </a:endParaRPr>
          </a:p>
          <a:p>
            <a:pPr marL="0" indent="0">
              <a:spcBef>
                <a:spcPts val="1200"/>
              </a:spcBef>
              <a:buSzPct val="95000"/>
              <a:buNone/>
            </a:pPr>
            <a:r>
              <a:rPr lang="nl-NL" sz="2400" dirty="0">
                <a:cs typeface="Arial" charset="0"/>
              </a:rPr>
              <a:t>Features:</a:t>
            </a:r>
          </a:p>
          <a:p>
            <a:pPr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nl-NL" sz="2400" dirty="0">
                <a:cs typeface="Arial" charset="0"/>
              </a:rPr>
              <a:t>changes in </a:t>
            </a:r>
            <a:r>
              <a:rPr lang="en-GB" sz="2400" dirty="0">
                <a:cs typeface="Arial" charset="0"/>
              </a:rPr>
              <a:t>W</a:t>
            </a:r>
            <a:r>
              <a:rPr lang="nl-NL" sz="2400" dirty="0">
                <a:cs typeface="Arial" charset="0"/>
              </a:rPr>
              <a:t> are </a:t>
            </a:r>
            <a:r>
              <a:rPr lang="nl-NL" sz="2400" dirty="0" err="1">
                <a:cs typeface="Arial" charset="0"/>
              </a:rPr>
              <a:t>based</a:t>
            </a:r>
            <a:r>
              <a:rPr lang="nl-NL" sz="2400" dirty="0">
                <a:cs typeface="Arial" charset="0"/>
              </a:rPr>
              <a:t> on feedback </a:t>
            </a:r>
            <a:r>
              <a:rPr lang="nl-NL" sz="2400" dirty="0" err="1">
                <a:cs typeface="Arial" charset="0"/>
              </a:rPr>
              <a:t>from</a:t>
            </a:r>
            <a:r>
              <a:rPr lang="nl-NL" sz="2400" dirty="0">
                <a:cs typeface="Arial" charset="0"/>
              </a:rPr>
              <a:t> the search </a:t>
            </a:r>
            <a:r>
              <a:rPr lang="nl-NL" sz="2400" dirty="0" err="1">
                <a:cs typeface="Arial" charset="0"/>
              </a:rPr>
              <a:t>progress</a:t>
            </a:r>
            <a:endParaRPr lang="nl-NL" sz="2400" dirty="0">
              <a:cs typeface="Arial" charset="0"/>
            </a:endParaRPr>
          </a:p>
          <a:p>
            <a:pPr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nl-NL" sz="2400" dirty="0" err="1">
                <a:cs typeface="Arial" charset="0"/>
              </a:rPr>
              <a:t>some</a:t>
            </a:r>
            <a:r>
              <a:rPr lang="nl-NL" sz="2400" dirty="0">
                <a:cs typeface="Arial" charset="0"/>
              </a:rPr>
              <a:t> user control of </a:t>
            </a:r>
            <a:r>
              <a:rPr lang="en-GB" sz="2400" dirty="0">
                <a:cs typeface="Arial" charset="0"/>
              </a:rPr>
              <a:t>W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by</a:t>
            </a:r>
            <a:r>
              <a:rPr lang="nl-NL" sz="2400" dirty="0">
                <a:cs typeface="Arial" charset="0"/>
              </a:rPr>
              <a:t> the </a:t>
            </a:r>
            <a:r>
              <a:rPr lang="nl-NL" sz="2400" dirty="0" err="1">
                <a:cs typeface="Arial" charset="0"/>
              </a:rPr>
              <a:t>above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formula</a:t>
            </a:r>
            <a:endParaRPr lang="nl-NL" sz="2400" dirty="0">
              <a:cs typeface="Arial" charset="0"/>
            </a:endParaRPr>
          </a:p>
          <a:p>
            <a:pPr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en-GB" sz="2400" dirty="0">
                <a:cs typeface="Arial" charset="0"/>
              </a:rPr>
              <a:t>W</a:t>
            </a:r>
            <a:r>
              <a:rPr lang="nl-NL" sz="2400" dirty="0">
                <a:cs typeface="Arial" charset="0"/>
              </a:rPr>
              <a:t> is </a:t>
            </a:r>
            <a:r>
              <a:rPr lang="nl-NL" sz="2400" dirty="0" err="1">
                <a:cs typeface="Arial" charset="0"/>
              </a:rPr>
              <a:t>not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predictable</a:t>
            </a:r>
            <a:endParaRPr lang="nl-NL" sz="2400" dirty="0">
              <a:cs typeface="Arial" charset="0"/>
            </a:endParaRPr>
          </a:p>
          <a:p>
            <a:pPr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nl-NL" sz="2400" dirty="0">
                <a:cs typeface="Arial" charset="0"/>
              </a:rPr>
              <a:t>a </a:t>
            </a:r>
            <a:r>
              <a:rPr lang="nl-NL" sz="2400" dirty="0" err="1">
                <a:cs typeface="Arial" charset="0"/>
              </a:rPr>
              <a:t>given</a:t>
            </a:r>
            <a:r>
              <a:rPr lang="nl-NL" sz="2400" dirty="0">
                <a:cs typeface="Arial" charset="0"/>
              </a:rPr>
              <a:t> </a:t>
            </a:r>
            <a:r>
              <a:rPr lang="en-GB" sz="2400" dirty="0">
                <a:cs typeface="Arial" charset="0"/>
              </a:rPr>
              <a:t>W</a:t>
            </a:r>
            <a:r>
              <a:rPr lang="nl-NL" sz="2400" dirty="0">
                <a:cs typeface="Arial" charset="0"/>
              </a:rPr>
              <a:t> acts on all individuals of the population</a:t>
            </a:r>
            <a:endParaRPr lang="nl-NL" sz="1400" dirty="0">
              <a:cs typeface="Arial" charset="0"/>
            </a:endParaRPr>
          </a:p>
          <a:p>
            <a:pPr>
              <a:spcBef>
                <a:spcPts val="1200"/>
              </a:spcBef>
              <a:buSzPct val="95000"/>
              <a:buNone/>
            </a:pPr>
            <a:endParaRPr lang="nl-NL" sz="2400" dirty="0">
              <a:cs typeface="Arial" charset="0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353515"/>
              </p:ext>
            </p:extLst>
          </p:nvPr>
        </p:nvGraphicFramePr>
        <p:xfrm>
          <a:off x="2577038" y="2120716"/>
          <a:ext cx="6148387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9" name="Equation" r:id="rId3" imgW="3479760" imgH="939600" progId="Equation.3">
                  <p:embed/>
                </p:oleObj>
              </mc:Choice>
              <mc:Fallback>
                <p:oleObj name="Equation" r:id="rId3" imgW="34797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7038" y="2120716"/>
                        <a:ext cx="6148387" cy="1744663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7358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Varying penalties, option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buSzPct val="95000"/>
              <a:buNone/>
            </a:pPr>
            <a:r>
              <a:rPr lang="nl-NL" sz="2400" dirty="0" err="1">
                <a:cs typeface="Arial" charset="0"/>
              </a:rPr>
              <a:t>Assign</a:t>
            </a:r>
            <a:r>
              <a:rPr lang="nl-NL" sz="2400" dirty="0">
                <a:cs typeface="Arial" charset="0"/>
              </a:rPr>
              <a:t> a personal </a:t>
            </a:r>
            <a:r>
              <a:rPr lang="en-GB" sz="2400" dirty="0">
                <a:cs typeface="Arial" charset="0"/>
              </a:rPr>
              <a:t>W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to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each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individual</a:t>
            </a:r>
            <a:r>
              <a:rPr lang="nl-NL" sz="2400" dirty="0">
                <a:cs typeface="Arial" charset="0"/>
              </a:rPr>
              <a:t> </a:t>
            </a:r>
          </a:p>
          <a:p>
            <a:pPr>
              <a:spcBef>
                <a:spcPts val="1200"/>
              </a:spcBef>
              <a:buSzPct val="95000"/>
              <a:buNone/>
            </a:pPr>
            <a:r>
              <a:rPr lang="nl-NL" sz="2400" dirty="0" err="1">
                <a:cs typeface="Arial" charset="0"/>
              </a:rPr>
              <a:t>Incorporate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this</a:t>
            </a:r>
            <a:r>
              <a:rPr lang="nl-NL" sz="2400" dirty="0">
                <a:cs typeface="Arial" charset="0"/>
              </a:rPr>
              <a:t> </a:t>
            </a:r>
            <a:r>
              <a:rPr lang="en-GB" sz="2400" dirty="0">
                <a:cs typeface="Arial" charset="0"/>
              </a:rPr>
              <a:t>W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into</a:t>
            </a:r>
            <a:r>
              <a:rPr lang="nl-NL" sz="2400" dirty="0">
                <a:cs typeface="Arial" charset="0"/>
              </a:rPr>
              <a:t> the </a:t>
            </a:r>
            <a:r>
              <a:rPr lang="nl-NL" sz="2400" dirty="0" err="1">
                <a:cs typeface="Arial" charset="0"/>
              </a:rPr>
              <a:t>chromosome</a:t>
            </a:r>
            <a:r>
              <a:rPr lang="nl-NL" sz="2400" dirty="0">
                <a:cs typeface="Arial" charset="0"/>
              </a:rPr>
              <a:t>: </a:t>
            </a:r>
            <a:r>
              <a:rPr lang="en-GB" sz="2400" dirty="0">
                <a:cs typeface="Arial" charset="0"/>
              </a:rPr>
              <a:t>(x</a:t>
            </a:r>
            <a:r>
              <a:rPr lang="en-GB" sz="2400" baseline="-25000" dirty="0">
                <a:cs typeface="Arial" charset="0"/>
              </a:rPr>
              <a:t>1</a:t>
            </a:r>
            <a:r>
              <a:rPr lang="en-GB" sz="2400" dirty="0">
                <a:cs typeface="Arial" charset="0"/>
              </a:rPr>
              <a:t>, …, </a:t>
            </a:r>
            <a:r>
              <a:rPr lang="en-GB" sz="2400" dirty="0" err="1">
                <a:cs typeface="Arial" charset="0"/>
              </a:rPr>
              <a:t>x</a:t>
            </a:r>
            <a:r>
              <a:rPr lang="en-GB" sz="2400" baseline="-25000" dirty="0" err="1">
                <a:cs typeface="Arial" charset="0"/>
              </a:rPr>
              <a:t>n</a:t>
            </a:r>
            <a:r>
              <a:rPr lang="en-GB" sz="2400" dirty="0">
                <a:cs typeface="Arial" charset="0"/>
              </a:rPr>
              <a:t>, W)</a:t>
            </a:r>
          </a:p>
          <a:p>
            <a:pPr>
              <a:spcBef>
                <a:spcPts val="1200"/>
              </a:spcBef>
              <a:buSzPct val="95000"/>
              <a:buNone/>
            </a:pPr>
            <a:r>
              <a:rPr lang="en-GB" sz="2400" dirty="0">
                <a:cs typeface="Arial" charset="0"/>
              </a:rPr>
              <a:t>Apply variation operators to x</a:t>
            </a:r>
            <a:r>
              <a:rPr lang="en-GB" sz="2400" baseline="-25000" dirty="0">
                <a:cs typeface="Arial" charset="0"/>
              </a:rPr>
              <a:t>i</a:t>
            </a:r>
            <a:r>
              <a:rPr lang="en-GB" sz="2400" dirty="0">
                <a:cs typeface="Arial" charset="0"/>
              </a:rPr>
              <a:t>‘s and W</a:t>
            </a:r>
          </a:p>
          <a:p>
            <a:pPr>
              <a:spcBef>
                <a:spcPts val="1200"/>
              </a:spcBef>
              <a:buSzPct val="95000"/>
              <a:buNone/>
            </a:pPr>
            <a:endParaRPr lang="en-GB" sz="2400" dirty="0">
              <a:cs typeface="Arial" charset="0"/>
            </a:endParaRPr>
          </a:p>
          <a:p>
            <a:pPr>
              <a:spcBef>
                <a:spcPts val="1200"/>
              </a:spcBef>
              <a:buSzPct val="95000"/>
              <a:buNone/>
            </a:pPr>
            <a:r>
              <a:rPr lang="en-GB" sz="2400" dirty="0">
                <a:cs typeface="Arial" charset="0"/>
              </a:rPr>
              <a:t>Alert:</a:t>
            </a:r>
          </a:p>
          <a:p>
            <a:pPr>
              <a:spcBef>
                <a:spcPts val="1200"/>
              </a:spcBef>
              <a:buSzPct val="95000"/>
              <a:buNone/>
            </a:pPr>
            <a:r>
              <a:rPr lang="nl-NL" sz="2400" i="1" dirty="0">
                <a:cs typeface="Arial" charset="0"/>
              </a:rPr>
              <a:t>		</a:t>
            </a:r>
            <a:r>
              <a:rPr lang="nl-NL" sz="2400" i="1" dirty="0" err="1">
                <a:cs typeface="Arial" charset="0"/>
              </a:rPr>
              <a:t>eval</a:t>
            </a:r>
            <a:r>
              <a:rPr lang="nl-NL" sz="2400" i="1" dirty="0">
                <a:cs typeface="Arial" charset="0"/>
              </a:rPr>
              <a:t> </a:t>
            </a:r>
            <a:r>
              <a:rPr lang="en-GB" sz="2400" dirty="0">
                <a:cs typeface="Arial" charset="0"/>
              </a:rPr>
              <a:t>((x, W))</a:t>
            </a:r>
            <a:r>
              <a:rPr lang="nl-NL" sz="2400" i="1" dirty="0">
                <a:cs typeface="Arial" charset="0"/>
              </a:rPr>
              <a:t> = f </a:t>
            </a:r>
            <a:r>
              <a:rPr lang="en-GB" sz="2400" dirty="0">
                <a:cs typeface="Arial" charset="0"/>
              </a:rPr>
              <a:t>(x)</a:t>
            </a:r>
            <a:r>
              <a:rPr lang="nl-NL" sz="2400" i="1" dirty="0">
                <a:cs typeface="Arial" charset="0"/>
              </a:rPr>
              <a:t> + W × penalty(x)</a:t>
            </a:r>
          </a:p>
          <a:p>
            <a:pPr>
              <a:spcBef>
                <a:spcPts val="1200"/>
              </a:spcBef>
              <a:buSzPct val="95000"/>
              <a:buNone/>
            </a:pPr>
            <a:r>
              <a:rPr lang="nl-NL" sz="2400" dirty="0" err="1">
                <a:cs typeface="Arial" charset="0"/>
              </a:rPr>
              <a:t>while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for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mutation</a:t>
            </a:r>
            <a:r>
              <a:rPr lang="nl-NL" sz="2400" dirty="0">
                <a:cs typeface="Arial" charset="0"/>
              </a:rPr>
              <a:t> step </a:t>
            </a:r>
            <a:r>
              <a:rPr lang="nl-NL" sz="2400" dirty="0" err="1">
                <a:cs typeface="Arial" charset="0"/>
              </a:rPr>
              <a:t>sizes</a:t>
            </a:r>
            <a:r>
              <a:rPr lang="nl-NL" sz="2400" dirty="0">
                <a:cs typeface="Arial" charset="0"/>
              </a:rPr>
              <a:t> we had</a:t>
            </a:r>
          </a:p>
          <a:p>
            <a:pPr>
              <a:spcBef>
                <a:spcPts val="1200"/>
              </a:spcBef>
              <a:buSzPct val="95000"/>
              <a:buNone/>
            </a:pPr>
            <a:r>
              <a:rPr lang="nl-NL" sz="2400" i="1" dirty="0">
                <a:cs typeface="Arial" charset="0"/>
              </a:rPr>
              <a:t>		</a:t>
            </a:r>
            <a:r>
              <a:rPr lang="nl-NL" sz="2400" i="1" dirty="0" err="1">
                <a:cs typeface="Arial" charset="0"/>
              </a:rPr>
              <a:t>eval</a:t>
            </a:r>
            <a:r>
              <a:rPr lang="nl-NL" sz="2400" i="1" dirty="0">
                <a:cs typeface="Arial" charset="0"/>
              </a:rPr>
              <a:t> </a:t>
            </a:r>
            <a:r>
              <a:rPr lang="en-GB" sz="2400" dirty="0">
                <a:cs typeface="Arial" charset="0"/>
              </a:rPr>
              <a:t>((x, </a:t>
            </a:r>
            <a:r>
              <a:rPr lang="el-GR" sz="2400" b="1" dirty="0"/>
              <a:t>σ</a:t>
            </a:r>
            <a:r>
              <a:rPr lang="en-GB" sz="2400" dirty="0">
                <a:cs typeface="Arial" charset="0"/>
              </a:rPr>
              <a:t>))</a:t>
            </a:r>
            <a:r>
              <a:rPr lang="nl-NL" sz="2400" i="1" dirty="0">
                <a:cs typeface="Arial" charset="0"/>
              </a:rPr>
              <a:t> = f </a:t>
            </a:r>
            <a:r>
              <a:rPr lang="en-GB" sz="2400" dirty="0">
                <a:cs typeface="Arial" charset="0"/>
              </a:rPr>
              <a:t>(x)</a:t>
            </a:r>
          </a:p>
          <a:p>
            <a:pPr>
              <a:spcBef>
                <a:spcPts val="1200"/>
              </a:spcBef>
              <a:buSzPct val="95000"/>
              <a:buNone/>
            </a:pPr>
            <a:r>
              <a:rPr lang="nl-NL" sz="2400" dirty="0">
                <a:cs typeface="Arial" charset="0"/>
              </a:rPr>
              <a:t>this option is thus sensitive “cheating” &amp; makes no sense</a:t>
            </a:r>
          </a:p>
        </p:txBody>
      </p:sp>
    </p:spTree>
    <p:extLst>
      <p:ext uri="{BB962C8B-B14F-4D97-AF65-F5344CB8AC3E}">
        <p14:creationId xmlns:p14="http://schemas.microsoft.com/office/powerpoint/2010/main" val="1864243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 learned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buSzPct val="95000"/>
              <a:buNone/>
            </a:pPr>
            <a:r>
              <a:rPr lang="nl-NL" sz="2400" dirty="0" err="1">
                <a:cs typeface="Arial" charset="0"/>
              </a:rPr>
              <a:t>Various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forms</a:t>
            </a:r>
            <a:r>
              <a:rPr lang="nl-NL" sz="2400" dirty="0">
                <a:cs typeface="Arial" charset="0"/>
              </a:rPr>
              <a:t> of parameter control </a:t>
            </a:r>
            <a:r>
              <a:rPr lang="nl-NL" sz="2400" dirty="0" err="1">
                <a:cs typeface="Arial" charset="0"/>
              </a:rPr>
              <a:t>can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be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distinguished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by</a:t>
            </a:r>
            <a:r>
              <a:rPr lang="nl-NL" sz="2400" dirty="0">
                <a:cs typeface="Arial" charset="0"/>
              </a:rPr>
              <a:t>:</a:t>
            </a:r>
          </a:p>
          <a:p>
            <a:pPr>
              <a:spcBef>
                <a:spcPts val="1200"/>
              </a:spcBef>
              <a:buSzPct val="95000"/>
              <a:buNone/>
            </a:pPr>
            <a:endParaRPr lang="nl-NL" sz="2400" dirty="0">
              <a:cs typeface="Arial" charset="0"/>
            </a:endParaRPr>
          </a:p>
          <a:p>
            <a:pPr>
              <a:spcBef>
                <a:spcPts val="1200"/>
              </a:spcBef>
              <a:buSzPct val="95000"/>
              <a:buFont typeface="Arial" panose="020B0604020202020204" pitchFamily="34" charset="0"/>
              <a:buChar char="•"/>
            </a:pPr>
            <a:r>
              <a:rPr lang="nl-NL" sz="2400" dirty="0" err="1">
                <a:cs typeface="Arial" charset="0"/>
              </a:rPr>
              <a:t>primary</a:t>
            </a:r>
            <a:r>
              <a:rPr lang="nl-NL" sz="2400" dirty="0">
                <a:cs typeface="Arial" charset="0"/>
              </a:rPr>
              <a:t> features:</a:t>
            </a:r>
          </a:p>
          <a:p>
            <a:pPr lvl="1"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rgbClr val="E46C0A"/>
                </a:solidFill>
                <a:cs typeface="Arial" charset="0"/>
              </a:rPr>
              <a:t>what</a:t>
            </a:r>
            <a:r>
              <a:rPr lang="nl-NL" sz="2400" dirty="0">
                <a:solidFill>
                  <a:srgbClr val="E46C0A"/>
                </a:solidFill>
                <a:cs typeface="Arial" charset="0"/>
              </a:rPr>
              <a:t> </a:t>
            </a:r>
            <a:r>
              <a:rPr lang="nl-NL" sz="2400" dirty="0">
                <a:cs typeface="Arial" charset="0"/>
              </a:rPr>
              <a:t>component of the EA is </a:t>
            </a:r>
            <a:r>
              <a:rPr lang="nl-NL" sz="2400" dirty="0" err="1">
                <a:cs typeface="Arial" charset="0"/>
              </a:rPr>
              <a:t>changed</a:t>
            </a:r>
            <a:r>
              <a:rPr lang="nl-NL" sz="2400" dirty="0">
                <a:cs typeface="Arial" charset="0"/>
              </a:rPr>
              <a:t> </a:t>
            </a:r>
          </a:p>
          <a:p>
            <a:pPr lvl="1"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rgbClr val="E46C0A"/>
                </a:solidFill>
                <a:cs typeface="Arial" charset="0"/>
              </a:rPr>
              <a:t>how</a:t>
            </a:r>
            <a:r>
              <a:rPr lang="nl-NL" sz="2400" dirty="0">
                <a:solidFill>
                  <a:srgbClr val="E46C0A"/>
                </a:solidFill>
                <a:cs typeface="Arial" charset="0"/>
              </a:rPr>
              <a:t> </a:t>
            </a:r>
            <a:r>
              <a:rPr lang="nl-NL" sz="2400" dirty="0">
                <a:cs typeface="Arial" charset="0"/>
              </a:rPr>
              <a:t>the change is made </a:t>
            </a:r>
          </a:p>
          <a:p>
            <a:pPr>
              <a:spcBef>
                <a:spcPts val="1200"/>
              </a:spcBef>
              <a:buSzPct val="95000"/>
              <a:buFont typeface="Arial" panose="020B0604020202020204" pitchFamily="34" charset="0"/>
              <a:buChar char="•"/>
            </a:pPr>
            <a:endParaRPr lang="nl-NL" sz="2400" dirty="0">
              <a:cs typeface="Arial" charset="0"/>
            </a:endParaRPr>
          </a:p>
          <a:p>
            <a:pPr>
              <a:spcBef>
                <a:spcPts val="1200"/>
              </a:spcBef>
              <a:buSzPct val="95000"/>
              <a:buFont typeface="Arial" panose="020B0604020202020204" pitchFamily="34" charset="0"/>
              <a:buChar char="•"/>
            </a:pPr>
            <a:r>
              <a:rPr lang="nl-NL" sz="2400" dirty="0" err="1">
                <a:cs typeface="Arial" charset="0"/>
              </a:rPr>
              <a:t>secondary</a:t>
            </a:r>
            <a:r>
              <a:rPr lang="nl-NL" sz="2400" dirty="0">
                <a:cs typeface="Arial" charset="0"/>
              </a:rPr>
              <a:t> features:</a:t>
            </a:r>
          </a:p>
          <a:p>
            <a:pPr lvl="1"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rgbClr val="E46C0A"/>
                </a:solidFill>
                <a:cs typeface="Arial" charset="0"/>
              </a:rPr>
              <a:t>evidence</a:t>
            </a:r>
            <a:r>
              <a:rPr lang="nl-NL" sz="2400" dirty="0">
                <a:solidFill>
                  <a:srgbClr val="E46C0A"/>
                </a:solidFill>
                <a:cs typeface="Arial" charset="0"/>
              </a:rPr>
              <a:t>/data </a:t>
            </a:r>
            <a:r>
              <a:rPr lang="nl-NL" sz="2400" dirty="0">
                <a:cs typeface="Arial" charset="0"/>
              </a:rPr>
              <a:t>backing up changes</a:t>
            </a:r>
          </a:p>
          <a:p>
            <a:pPr lvl="1"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E46C0A"/>
                </a:solidFill>
                <a:cs typeface="Arial" charset="0"/>
              </a:rPr>
              <a:t>level/scope </a:t>
            </a:r>
            <a:r>
              <a:rPr lang="nl-NL" sz="2400" dirty="0">
                <a:cs typeface="Arial" charset="0"/>
              </a:rPr>
              <a:t>of change</a:t>
            </a:r>
          </a:p>
          <a:p>
            <a:pPr>
              <a:spcBef>
                <a:spcPts val="12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7980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component  is controlled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SzPct val="95000"/>
              <a:buNone/>
            </a:pPr>
            <a:r>
              <a:rPr lang="nl-NL" sz="2400" dirty="0" err="1">
                <a:cs typeface="Arial" charset="0"/>
              </a:rPr>
              <a:t>Practically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any</a:t>
            </a:r>
            <a:r>
              <a:rPr lang="nl-NL" sz="2400" dirty="0">
                <a:cs typeface="Arial" charset="0"/>
              </a:rPr>
              <a:t> EA component </a:t>
            </a:r>
            <a:r>
              <a:rPr lang="nl-NL" sz="2400" dirty="0" err="1">
                <a:cs typeface="Arial" charset="0"/>
              </a:rPr>
              <a:t>can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be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parameterized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and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thus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controlled</a:t>
            </a:r>
            <a:r>
              <a:rPr lang="nl-NL" sz="2400" dirty="0">
                <a:cs typeface="Arial" charset="0"/>
              </a:rPr>
              <a:t> on-the-</a:t>
            </a:r>
            <a:r>
              <a:rPr lang="nl-NL" sz="2400" dirty="0" err="1">
                <a:cs typeface="Arial" charset="0"/>
              </a:rPr>
              <a:t>fly</a:t>
            </a:r>
            <a:r>
              <a:rPr lang="nl-NL" sz="2400" dirty="0">
                <a:cs typeface="Arial" charset="0"/>
              </a:rPr>
              <a:t>:</a:t>
            </a:r>
          </a:p>
          <a:p>
            <a:pPr>
              <a:spcBef>
                <a:spcPts val="1200"/>
              </a:spcBef>
              <a:buSzPct val="95000"/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rgbClr val="E46C0A"/>
                </a:solidFill>
                <a:cs typeface="Arial" charset="0"/>
              </a:rPr>
              <a:t>representation</a:t>
            </a:r>
            <a:endParaRPr lang="nl-NL" sz="2400" dirty="0">
              <a:solidFill>
                <a:srgbClr val="E46C0A"/>
              </a:solidFill>
              <a:cs typeface="Arial" charset="0"/>
            </a:endParaRPr>
          </a:p>
          <a:p>
            <a:pPr>
              <a:spcBef>
                <a:spcPts val="1200"/>
              </a:spcBef>
              <a:buSzPct val="95000"/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rgbClr val="E46C0A"/>
                </a:solidFill>
                <a:cs typeface="Arial" charset="0"/>
              </a:rPr>
              <a:t>evaluation</a:t>
            </a:r>
            <a:r>
              <a:rPr lang="nl-NL" sz="2400" dirty="0">
                <a:solidFill>
                  <a:srgbClr val="E46C0A"/>
                </a:solidFill>
                <a:cs typeface="Arial" charset="0"/>
              </a:rPr>
              <a:t> </a:t>
            </a:r>
            <a:r>
              <a:rPr lang="nl-NL" sz="2400" dirty="0" err="1">
                <a:solidFill>
                  <a:srgbClr val="E46C0A"/>
                </a:solidFill>
                <a:cs typeface="Arial" charset="0"/>
              </a:rPr>
              <a:t>function</a:t>
            </a:r>
            <a:endParaRPr lang="nl-NL" sz="2400" dirty="0">
              <a:solidFill>
                <a:srgbClr val="E46C0A"/>
              </a:solidFill>
              <a:cs typeface="Arial" charset="0"/>
            </a:endParaRPr>
          </a:p>
          <a:p>
            <a:pPr>
              <a:spcBef>
                <a:spcPts val="1200"/>
              </a:spcBef>
              <a:buSzPct val="95000"/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rgbClr val="E46C0A"/>
                </a:solidFill>
                <a:cs typeface="Arial" charset="0"/>
              </a:rPr>
              <a:t>variation</a:t>
            </a:r>
            <a:r>
              <a:rPr lang="nl-NL" sz="2400" dirty="0">
                <a:solidFill>
                  <a:srgbClr val="E46C0A"/>
                </a:solidFill>
                <a:cs typeface="Arial" charset="0"/>
              </a:rPr>
              <a:t> operators</a:t>
            </a:r>
          </a:p>
          <a:p>
            <a:pPr>
              <a:spcBef>
                <a:spcPts val="1200"/>
              </a:spcBef>
              <a:buSzPct val="95000"/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rgbClr val="E46C0A"/>
                </a:solidFill>
                <a:cs typeface="Arial" charset="0"/>
              </a:rPr>
              <a:t>selection</a:t>
            </a:r>
            <a:r>
              <a:rPr lang="nl-NL" sz="2400" dirty="0">
                <a:solidFill>
                  <a:srgbClr val="E46C0A"/>
                </a:solidFill>
                <a:cs typeface="Arial" charset="0"/>
              </a:rPr>
              <a:t> operator </a:t>
            </a:r>
            <a:r>
              <a:rPr lang="nl-NL" sz="2400" dirty="0">
                <a:cs typeface="Arial" charset="0"/>
              </a:rPr>
              <a:t>(</a:t>
            </a:r>
            <a:r>
              <a:rPr lang="nl-NL" sz="2400" dirty="0" err="1">
                <a:cs typeface="Arial" charset="0"/>
              </a:rPr>
              <a:t>parent</a:t>
            </a:r>
            <a:r>
              <a:rPr lang="nl-NL" sz="2400" dirty="0">
                <a:cs typeface="Arial" charset="0"/>
              </a:rPr>
              <a:t> or </a:t>
            </a:r>
            <a:r>
              <a:rPr lang="nl-NL" sz="2400" dirty="0" err="1">
                <a:cs typeface="Arial" charset="0"/>
              </a:rPr>
              <a:t>mating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selection</a:t>
            </a:r>
            <a:r>
              <a:rPr lang="nl-NL" sz="2400" dirty="0">
                <a:cs typeface="Arial" charset="0"/>
              </a:rPr>
              <a:t>)</a:t>
            </a:r>
          </a:p>
          <a:p>
            <a:pPr>
              <a:spcBef>
                <a:spcPts val="1200"/>
              </a:spcBef>
              <a:buSzPct val="95000"/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rgbClr val="E46C0A"/>
                </a:solidFill>
                <a:cs typeface="Arial" charset="0"/>
              </a:rPr>
              <a:t>replacement</a:t>
            </a:r>
            <a:r>
              <a:rPr lang="nl-NL" sz="2400" dirty="0">
                <a:solidFill>
                  <a:srgbClr val="E46C0A"/>
                </a:solidFill>
                <a:cs typeface="Arial" charset="0"/>
              </a:rPr>
              <a:t> operator </a:t>
            </a:r>
            <a:r>
              <a:rPr lang="nl-NL" sz="2400" dirty="0">
                <a:cs typeface="Arial" charset="0"/>
              </a:rPr>
              <a:t>(survival or </a:t>
            </a:r>
            <a:r>
              <a:rPr lang="nl-NL" sz="2400" dirty="0" err="1">
                <a:cs typeface="Arial" charset="0"/>
              </a:rPr>
              <a:t>environmental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selection</a:t>
            </a:r>
            <a:r>
              <a:rPr lang="nl-NL" sz="2400" dirty="0">
                <a:cs typeface="Arial" charset="0"/>
              </a:rPr>
              <a:t>)</a:t>
            </a:r>
          </a:p>
          <a:p>
            <a:pPr>
              <a:spcBef>
                <a:spcPts val="1200"/>
              </a:spcBef>
              <a:buSzPct val="95000"/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rgbClr val="E46C0A"/>
                </a:solidFill>
                <a:cs typeface="Arial" charset="0"/>
              </a:rPr>
              <a:t>population</a:t>
            </a:r>
            <a:r>
              <a:rPr lang="nl-NL" sz="2400" dirty="0">
                <a:solidFill>
                  <a:srgbClr val="E46C0A"/>
                </a:solidFill>
                <a:cs typeface="Arial" charset="0"/>
              </a:rPr>
              <a:t> </a:t>
            </a:r>
            <a:r>
              <a:rPr lang="nl-NL" sz="2400" dirty="0">
                <a:cs typeface="Arial" charset="0"/>
              </a:rPr>
              <a:t>(</a:t>
            </a:r>
            <a:r>
              <a:rPr lang="nl-NL" sz="2400" dirty="0" err="1">
                <a:cs typeface="Arial" charset="0"/>
              </a:rPr>
              <a:t>size</a:t>
            </a:r>
            <a:r>
              <a:rPr lang="nl-NL" sz="2400" dirty="0">
                <a:cs typeface="Arial" charset="0"/>
              </a:rPr>
              <a:t>, </a:t>
            </a:r>
            <a:r>
              <a:rPr lang="nl-NL" sz="2400" dirty="0" err="1">
                <a:cs typeface="Arial" charset="0"/>
              </a:rPr>
              <a:t>topology</a:t>
            </a:r>
            <a:r>
              <a:rPr lang="nl-NL" sz="2400" dirty="0"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2905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parameters controlled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  <a:buSzPct val="95000"/>
              <a:buNone/>
            </a:pPr>
            <a:r>
              <a:rPr lang="nl-NL" sz="2400" dirty="0">
                <a:cs typeface="Arial" charset="0"/>
              </a:rPr>
              <a:t>Three major types of parameter control:</a:t>
            </a:r>
          </a:p>
          <a:p>
            <a:pPr>
              <a:spcBef>
                <a:spcPts val="600"/>
              </a:spcBef>
              <a:buSzPct val="95000"/>
              <a:buNone/>
            </a:pPr>
            <a:endParaRPr lang="nl-NL" sz="2400" dirty="0">
              <a:cs typeface="Arial" charset="0"/>
            </a:endParaRPr>
          </a:p>
          <a:p>
            <a:pPr>
              <a:spcBef>
                <a:spcPts val="1200"/>
              </a:spcBef>
              <a:buSzPct val="95000"/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rgbClr val="E46C0A"/>
                </a:solidFill>
                <a:cs typeface="Arial" charset="0"/>
              </a:rPr>
              <a:t>deterministic</a:t>
            </a:r>
            <a:r>
              <a:rPr lang="nl-NL" sz="2400" dirty="0">
                <a:cs typeface="Arial" charset="0"/>
              </a:rPr>
              <a:t>: </a:t>
            </a:r>
            <a:r>
              <a:rPr lang="nl-NL" sz="2400" dirty="0" err="1">
                <a:cs typeface="Arial" charset="0"/>
              </a:rPr>
              <a:t>some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rule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modifies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strategy</a:t>
            </a:r>
            <a:r>
              <a:rPr lang="nl-NL" sz="2400" dirty="0">
                <a:cs typeface="Arial" charset="0"/>
              </a:rPr>
              <a:t> parameter without feedback </a:t>
            </a:r>
            <a:r>
              <a:rPr lang="nl-NL" sz="2400" dirty="0" err="1">
                <a:cs typeface="Arial" charset="0"/>
              </a:rPr>
              <a:t>from</a:t>
            </a:r>
            <a:r>
              <a:rPr lang="nl-NL" sz="2400" dirty="0">
                <a:cs typeface="Arial" charset="0"/>
              </a:rPr>
              <a:t> the search (</a:t>
            </a:r>
            <a:r>
              <a:rPr lang="nl-NL" sz="2400" dirty="0" err="1">
                <a:cs typeface="Arial" charset="0"/>
              </a:rPr>
              <a:t>based</a:t>
            </a:r>
            <a:r>
              <a:rPr lang="nl-NL" sz="2400" dirty="0">
                <a:cs typeface="Arial" charset="0"/>
              </a:rPr>
              <a:t> on </a:t>
            </a:r>
            <a:r>
              <a:rPr lang="nl-NL" sz="2400" dirty="0" err="1">
                <a:cs typeface="Arial" charset="0"/>
              </a:rPr>
              <a:t>some</a:t>
            </a:r>
            <a:r>
              <a:rPr lang="nl-NL" sz="2400" dirty="0">
                <a:cs typeface="Arial" charset="0"/>
              </a:rPr>
              <a:t> counter) </a:t>
            </a:r>
          </a:p>
          <a:p>
            <a:pPr>
              <a:spcBef>
                <a:spcPts val="1200"/>
              </a:spcBef>
              <a:buSzPct val="95000"/>
              <a:buFont typeface="Arial" panose="020B0604020202020204" pitchFamily="34" charset="0"/>
              <a:buChar char="•"/>
            </a:pPr>
            <a:endParaRPr lang="nl-NL" sz="2400" dirty="0">
              <a:solidFill>
                <a:srgbClr val="FF0000"/>
              </a:solidFill>
              <a:cs typeface="Arial" charset="0"/>
            </a:endParaRPr>
          </a:p>
          <a:p>
            <a:pPr>
              <a:spcBef>
                <a:spcPts val="1200"/>
              </a:spcBef>
              <a:buSzPct val="95000"/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rgbClr val="E46C0A"/>
                </a:solidFill>
                <a:cs typeface="Arial" charset="0"/>
              </a:rPr>
              <a:t>adaptive</a:t>
            </a:r>
            <a:r>
              <a:rPr lang="nl-NL" sz="2400" dirty="0">
                <a:cs typeface="Arial" charset="0"/>
              </a:rPr>
              <a:t>: feedback </a:t>
            </a:r>
            <a:r>
              <a:rPr lang="nl-NL" sz="2400" dirty="0" err="1">
                <a:cs typeface="Arial" charset="0"/>
              </a:rPr>
              <a:t>rule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based</a:t>
            </a:r>
            <a:r>
              <a:rPr lang="nl-NL" sz="2400" dirty="0">
                <a:cs typeface="Arial" charset="0"/>
              </a:rPr>
              <a:t> on </a:t>
            </a:r>
            <a:r>
              <a:rPr lang="nl-NL" sz="2400" dirty="0" err="1">
                <a:cs typeface="Arial" charset="0"/>
              </a:rPr>
              <a:t>some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measure</a:t>
            </a:r>
            <a:r>
              <a:rPr lang="nl-NL" sz="2400" dirty="0">
                <a:cs typeface="Arial" charset="0"/>
              </a:rPr>
              <a:t> monitoring search </a:t>
            </a:r>
            <a:r>
              <a:rPr lang="nl-NL" sz="2400" dirty="0" err="1">
                <a:cs typeface="Arial" charset="0"/>
              </a:rPr>
              <a:t>progress</a:t>
            </a:r>
            <a:r>
              <a:rPr lang="nl-NL" sz="2400" dirty="0">
                <a:cs typeface="Arial" charset="0"/>
              </a:rPr>
              <a:t> </a:t>
            </a:r>
          </a:p>
          <a:p>
            <a:pPr>
              <a:spcBef>
                <a:spcPts val="1200"/>
              </a:spcBef>
              <a:buSzPct val="95000"/>
              <a:buFont typeface="Arial" panose="020B0604020202020204" pitchFamily="34" charset="0"/>
              <a:buChar char="•"/>
            </a:pPr>
            <a:endParaRPr lang="nl-NL" sz="2400" dirty="0">
              <a:cs typeface="Arial" charset="0"/>
            </a:endParaRPr>
          </a:p>
          <a:p>
            <a:pPr>
              <a:spcBef>
                <a:spcPts val="1200"/>
              </a:spcBef>
              <a:buSzPct val="95000"/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rgbClr val="E46C0A"/>
                </a:solidFill>
                <a:cs typeface="Arial" charset="0"/>
              </a:rPr>
              <a:t>self-adaptative</a:t>
            </a:r>
            <a:r>
              <a:rPr lang="nl-NL" sz="2400" dirty="0">
                <a:cs typeface="Arial" charset="0"/>
              </a:rPr>
              <a:t>: parameter </a:t>
            </a:r>
            <a:r>
              <a:rPr lang="nl-NL" sz="2400" dirty="0" err="1">
                <a:cs typeface="Arial" charset="0"/>
              </a:rPr>
              <a:t>values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evolve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along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with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solutions</a:t>
            </a:r>
            <a:r>
              <a:rPr lang="nl-NL" sz="2400" dirty="0">
                <a:cs typeface="Arial" charset="0"/>
              </a:rPr>
              <a:t>; </a:t>
            </a:r>
            <a:r>
              <a:rPr lang="nl-NL" sz="2400" dirty="0" err="1">
                <a:cs typeface="Arial" charset="0"/>
              </a:rPr>
              <a:t>encoded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onto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chromosomes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they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undergo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variation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and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selection</a:t>
            </a:r>
            <a:endParaRPr lang="nl-NL" sz="2400" dirty="0">
              <a:cs typeface="Arial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8290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taxonomy </a:t>
            </a:r>
            <a:r>
              <a:rPr lang="mr-IN" dirty="0"/>
              <a:t>–</a:t>
            </a:r>
            <a:r>
              <a:rPr lang="en-US" dirty="0"/>
              <a:t> now well-founded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000251" y="2408239"/>
            <a:ext cx="8404225" cy="2509837"/>
            <a:chOff x="300" y="1517"/>
            <a:chExt cx="5294" cy="1581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" y="1517"/>
              <a:ext cx="5294" cy="1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00" y="1517"/>
              <a:ext cx="5294" cy="1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5793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Evidence: Informing the change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SzPct val="95000"/>
              <a:buNone/>
            </a:pPr>
            <a:r>
              <a:rPr lang="nl-NL" sz="2400" dirty="0">
                <a:cs typeface="Arial" charset="0"/>
              </a:rPr>
              <a:t>The parameter changes </a:t>
            </a:r>
            <a:r>
              <a:rPr lang="nl-NL" sz="2400" dirty="0" err="1">
                <a:cs typeface="Arial" charset="0"/>
              </a:rPr>
              <a:t>may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be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based</a:t>
            </a:r>
            <a:r>
              <a:rPr lang="nl-NL" sz="2400" dirty="0">
                <a:cs typeface="Arial" charset="0"/>
              </a:rPr>
              <a:t> on: </a:t>
            </a:r>
          </a:p>
          <a:p>
            <a:pPr>
              <a:spcBef>
                <a:spcPts val="1200"/>
              </a:spcBef>
              <a:buSzPct val="95000"/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E46C0A"/>
                </a:solidFill>
                <a:cs typeface="Arial" charset="0"/>
              </a:rPr>
              <a:t>time or nr. of </a:t>
            </a:r>
            <a:r>
              <a:rPr lang="nl-NL" sz="2400" dirty="0" err="1">
                <a:solidFill>
                  <a:srgbClr val="E46C0A"/>
                </a:solidFill>
                <a:cs typeface="Arial" charset="0"/>
              </a:rPr>
              <a:t>evaluations</a:t>
            </a:r>
            <a:r>
              <a:rPr lang="nl-NL" sz="2400" dirty="0">
                <a:solidFill>
                  <a:srgbClr val="E46C0A"/>
                </a:solidFill>
                <a:cs typeface="Arial" charset="0"/>
              </a:rPr>
              <a:t> </a:t>
            </a:r>
            <a:r>
              <a:rPr lang="nl-NL" sz="2400" dirty="0">
                <a:cs typeface="Arial" charset="0"/>
              </a:rPr>
              <a:t>(</a:t>
            </a:r>
            <a:r>
              <a:rPr lang="nl-NL" sz="2400" dirty="0" err="1">
                <a:cs typeface="Arial" charset="0"/>
              </a:rPr>
              <a:t>deterministic</a:t>
            </a:r>
            <a:r>
              <a:rPr lang="nl-NL" sz="2400" dirty="0">
                <a:cs typeface="Arial" charset="0"/>
              </a:rPr>
              <a:t> control)</a:t>
            </a:r>
          </a:p>
          <a:p>
            <a:pPr>
              <a:spcBef>
                <a:spcPts val="1200"/>
              </a:spcBef>
              <a:buSzPct val="95000"/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rgbClr val="E46C0A"/>
                </a:solidFill>
                <a:cs typeface="Arial" charset="0"/>
              </a:rPr>
              <a:t>population</a:t>
            </a:r>
            <a:r>
              <a:rPr lang="nl-NL" sz="2400" dirty="0">
                <a:solidFill>
                  <a:srgbClr val="E46C0A"/>
                </a:solidFill>
                <a:cs typeface="Arial" charset="0"/>
              </a:rPr>
              <a:t> </a:t>
            </a:r>
            <a:r>
              <a:rPr lang="nl-NL" sz="2400" dirty="0" err="1">
                <a:solidFill>
                  <a:srgbClr val="E46C0A"/>
                </a:solidFill>
                <a:cs typeface="Arial" charset="0"/>
              </a:rPr>
              <a:t>statistics</a:t>
            </a:r>
            <a:r>
              <a:rPr lang="nl-NL" sz="2400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nl-NL" sz="2400" dirty="0">
                <a:cs typeface="Arial" charset="0"/>
              </a:rPr>
              <a:t>(</a:t>
            </a:r>
            <a:r>
              <a:rPr lang="nl-NL" sz="2400" dirty="0" err="1">
                <a:cs typeface="Arial" charset="0"/>
              </a:rPr>
              <a:t>adaptive</a:t>
            </a:r>
            <a:r>
              <a:rPr lang="nl-NL" sz="2400" dirty="0">
                <a:cs typeface="Arial" charset="0"/>
              </a:rPr>
              <a:t> control)</a:t>
            </a:r>
          </a:p>
          <a:p>
            <a:pPr lvl="1"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nl-NL" sz="2000" dirty="0" err="1">
                <a:cs typeface="Arial" charset="0"/>
              </a:rPr>
              <a:t>progress</a:t>
            </a:r>
            <a:r>
              <a:rPr lang="nl-NL" sz="2000" dirty="0">
                <a:cs typeface="Arial" charset="0"/>
              </a:rPr>
              <a:t> made</a:t>
            </a:r>
          </a:p>
          <a:p>
            <a:pPr lvl="1"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nl-NL" sz="2000" dirty="0" err="1">
                <a:cs typeface="Arial" charset="0"/>
              </a:rPr>
              <a:t>population</a:t>
            </a:r>
            <a:r>
              <a:rPr lang="nl-NL" sz="2000" dirty="0">
                <a:cs typeface="Arial" charset="0"/>
              </a:rPr>
              <a:t> </a:t>
            </a:r>
            <a:r>
              <a:rPr lang="nl-NL" sz="2000" dirty="0" err="1">
                <a:cs typeface="Arial" charset="0"/>
              </a:rPr>
              <a:t>diversity</a:t>
            </a:r>
            <a:endParaRPr lang="nl-NL" sz="2000" dirty="0">
              <a:cs typeface="Arial" charset="0"/>
            </a:endParaRPr>
          </a:p>
          <a:p>
            <a:pPr lvl="1"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nl-NL" sz="2000" dirty="0">
                <a:cs typeface="Arial" charset="0"/>
              </a:rPr>
              <a:t>gene </a:t>
            </a:r>
            <a:r>
              <a:rPr lang="nl-NL" sz="2000" dirty="0" err="1">
                <a:cs typeface="Arial" charset="0"/>
              </a:rPr>
              <a:t>distribution</a:t>
            </a:r>
            <a:r>
              <a:rPr lang="nl-NL" sz="2000" dirty="0">
                <a:cs typeface="Arial" charset="0"/>
              </a:rPr>
              <a:t>, etc.</a:t>
            </a:r>
          </a:p>
          <a:p>
            <a:pPr>
              <a:spcBef>
                <a:spcPts val="1200"/>
              </a:spcBef>
              <a:buSzPct val="95000"/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rgbClr val="E46C0A"/>
                </a:solidFill>
                <a:cs typeface="Arial" charset="0"/>
              </a:rPr>
              <a:t>relative</a:t>
            </a:r>
            <a:r>
              <a:rPr lang="nl-NL" sz="2400" dirty="0">
                <a:solidFill>
                  <a:srgbClr val="E46C0A"/>
                </a:solidFill>
                <a:cs typeface="Arial" charset="0"/>
              </a:rPr>
              <a:t> fitness </a:t>
            </a:r>
            <a:r>
              <a:rPr lang="nl-NL" sz="2400" dirty="0">
                <a:cs typeface="Arial" charset="0"/>
              </a:rPr>
              <a:t>of </a:t>
            </a:r>
            <a:r>
              <a:rPr lang="nl-NL" sz="2400" dirty="0" err="1">
                <a:cs typeface="Arial" charset="0"/>
              </a:rPr>
              <a:t>individuals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created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with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given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values</a:t>
            </a:r>
            <a:r>
              <a:rPr lang="nl-NL" sz="2400" dirty="0">
                <a:cs typeface="Arial" charset="0"/>
              </a:rPr>
              <a:t> (</a:t>
            </a:r>
            <a:r>
              <a:rPr lang="nl-NL" sz="2400" dirty="0" err="1">
                <a:cs typeface="Arial" charset="0"/>
              </a:rPr>
              <a:t>adaptive</a:t>
            </a:r>
            <a:r>
              <a:rPr lang="nl-NL" sz="2400" dirty="0">
                <a:cs typeface="Arial" charset="0"/>
              </a:rPr>
              <a:t> or </a:t>
            </a:r>
            <a:r>
              <a:rPr lang="nl-NL" sz="2400" dirty="0" err="1">
                <a:cs typeface="Arial" charset="0"/>
              </a:rPr>
              <a:t>self-adaptive</a:t>
            </a:r>
            <a:r>
              <a:rPr lang="nl-NL" sz="2400" dirty="0">
                <a:cs typeface="Arial" charset="0"/>
              </a:rPr>
              <a:t> control)</a:t>
            </a:r>
          </a:p>
          <a:p>
            <a:pPr>
              <a:spcBef>
                <a:spcPts val="12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270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Parameter Control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nl-NL" sz="2400" dirty="0" err="1"/>
              <a:t>Motivation</a:t>
            </a:r>
            <a:endParaRPr lang="nl-NL" sz="2400" dirty="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nl-NL" sz="2400" dirty="0"/>
              <a:t>Parameter setting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nl-NL" sz="2000" dirty="0" err="1"/>
              <a:t>Tuning</a:t>
            </a:r>
            <a:endParaRPr lang="nl-NL" sz="2000" dirty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nl-NL" sz="2000" dirty="0"/>
              <a:t>Control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nl-NL" sz="2400" dirty="0" err="1"/>
              <a:t>Examples</a:t>
            </a:r>
            <a:endParaRPr lang="nl-NL" sz="2400" dirty="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nl-NL" sz="2400" dirty="0"/>
              <a:t>Extended / </a:t>
            </a:r>
            <a:r>
              <a:rPr lang="nl-NL" sz="2400" dirty="0" err="1"/>
              <a:t>refined</a:t>
            </a:r>
            <a:r>
              <a:rPr lang="nl-NL" sz="2400" dirty="0"/>
              <a:t> </a:t>
            </a:r>
            <a:r>
              <a:rPr lang="nl-NL" sz="2400" dirty="0" err="1"/>
              <a:t>taxonomy</a:t>
            </a:r>
            <a:endParaRPr lang="nl-NL" sz="2400" dirty="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nl-NL" sz="2400" dirty="0" err="1"/>
              <a:t>Some</a:t>
            </a:r>
            <a:r>
              <a:rPr lang="nl-NL" sz="2400" dirty="0"/>
              <a:t> </a:t>
            </a:r>
            <a:r>
              <a:rPr lang="nl-NL" sz="2400" dirty="0" err="1"/>
              <a:t>figures</a:t>
            </a:r>
            <a:r>
              <a:rPr lang="nl-NL" sz="2400" dirty="0"/>
              <a:t> </a:t>
            </a:r>
            <a:r>
              <a:rPr lang="nl-NL" sz="2400" dirty="0" err="1"/>
              <a:t>about</a:t>
            </a:r>
            <a:r>
              <a:rPr lang="nl-NL" sz="2400" dirty="0"/>
              <a:t> </a:t>
            </a:r>
            <a:r>
              <a:rPr lang="nl-NL" sz="2400" dirty="0" err="1"/>
              <a:t>related</a:t>
            </a:r>
            <a:r>
              <a:rPr lang="nl-NL" sz="2400" dirty="0"/>
              <a:t> </a:t>
            </a:r>
            <a:r>
              <a:rPr lang="nl-NL" sz="2400" dirty="0" err="1"/>
              <a:t>work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95492019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Evidence: Informing the change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SzPct val="9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46C0A"/>
                </a:solidFill>
                <a:cs typeface="Arial" charset="0"/>
              </a:rPr>
              <a:t>Absolute evidence</a:t>
            </a:r>
            <a:r>
              <a:rPr lang="en-US" sz="2400" dirty="0">
                <a:cs typeface="Arial" charset="0"/>
              </a:rPr>
              <a:t>: predefined event triggers change, e.g. increase p</a:t>
            </a:r>
            <a:r>
              <a:rPr lang="en-US" sz="2400" baseline="-25000" dirty="0">
                <a:cs typeface="Arial" charset="0"/>
              </a:rPr>
              <a:t>m</a:t>
            </a:r>
            <a:r>
              <a:rPr lang="en-US" sz="2400" dirty="0">
                <a:cs typeface="Arial" charset="0"/>
              </a:rPr>
              <a:t> by 10% if population diversity falls under threshold x </a:t>
            </a:r>
          </a:p>
          <a:p>
            <a:pPr>
              <a:lnSpc>
                <a:spcPct val="90000"/>
              </a:lnSpc>
              <a:spcBef>
                <a:spcPts val="1200"/>
              </a:spcBef>
              <a:buSzPct val="95000"/>
              <a:buFont typeface="Arial" panose="020B0604020202020204" pitchFamily="34" charset="0"/>
              <a:buChar char="•"/>
            </a:pPr>
            <a:r>
              <a:rPr lang="en-US" sz="2400" dirty="0">
                <a:cs typeface="Arial" charset="0"/>
              </a:rPr>
              <a:t>Direction and magnitude of change is fixed</a:t>
            </a:r>
          </a:p>
          <a:p>
            <a:pPr>
              <a:lnSpc>
                <a:spcPct val="90000"/>
              </a:lnSpc>
              <a:spcBef>
                <a:spcPts val="1200"/>
              </a:spcBef>
              <a:buSzPct val="9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46C0A"/>
                </a:solidFill>
                <a:cs typeface="Arial" charset="0"/>
              </a:rPr>
              <a:t>Relative evidence</a:t>
            </a:r>
            <a:r>
              <a:rPr lang="en-US" sz="2400" dirty="0">
                <a:cs typeface="Arial" charset="0"/>
              </a:rPr>
              <a:t>: compare values through solutions created with them, e.g. increase p</a:t>
            </a:r>
            <a:r>
              <a:rPr lang="en-US" sz="2400" baseline="-25000" dirty="0">
                <a:cs typeface="Arial" charset="0"/>
              </a:rPr>
              <a:t>m</a:t>
            </a:r>
            <a:r>
              <a:rPr lang="en-US" sz="2400" dirty="0">
                <a:cs typeface="Arial" charset="0"/>
              </a:rPr>
              <a:t> by x% if top x% offspring came by high mut</a:t>
            </a:r>
            <a:r>
              <a:rPr lang="sl-SI" sz="2400" dirty="0">
                <a:cs typeface="Arial" charset="0"/>
              </a:rPr>
              <a:t>ation </a:t>
            </a:r>
            <a:r>
              <a:rPr lang="en-US" sz="2400" dirty="0">
                <a:cs typeface="Arial" charset="0"/>
              </a:rPr>
              <a:t>rates, decrease otherwise</a:t>
            </a:r>
          </a:p>
          <a:p>
            <a:pPr>
              <a:lnSpc>
                <a:spcPct val="90000"/>
              </a:lnSpc>
              <a:spcBef>
                <a:spcPts val="1200"/>
              </a:spcBef>
              <a:buSzPct val="95000"/>
              <a:buFont typeface="Arial" panose="020B0604020202020204" pitchFamily="34" charset="0"/>
              <a:buChar char="•"/>
            </a:pPr>
            <a:r>
              <a:rPr lang="en-US" sz="2400" dirty="0">
                <a:cs typeface="Arial" charset="0"/>
              </a:rPr>
              <a:t>Direction and magnitude  of change is not fixed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8862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Evidence: Refined taxonomy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60698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cs typeface="Arial" charset="0"/>
              </a:rPr>
              <a:t>Combinations of types and evidences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cs typeface="Arial" charset="0"/>
              </a:rPr>
              <a:t>Possible: +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cs typeface="Arial" charset="0"/>
              </a:rPr>
              <a:t>Impossible: -</a:t>
            </a:r>
          </a:p>
          <a:p>
            <a:pPr>
              <a:spcBef>
                <a:spcPts val="700"/>
              </a:spcBef>
              <a:buSzPct val="95000"/>
              <a:buNone/>
            </a:pPr>
            <a:endParaRPr lang="en-US" sz="2800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011" y="3342607"/>
            <a:ext cx="8072315" cy="2049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8195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Scope/level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491600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SzPct val="95000"/>
              <a:buNone/>
            </a:pPr>
            <a:r>
              <a:rPr lang="nl-NL" sz="2400" dirty="0">
                <a:latin typeface="Arial" charset="0"/>
                <a:cs typeface="Arial" charset="0"/>
              </a:rPr>
              <a:t>The parameter </a:t>
            </a:r>
            <a:r>
              <a:rPr lang="nl-NL" sz="2400" dirty="0" err="1">
                <a:latin typeface="Arial" charset="0"/>
                <a:cs typeface="Arial" charset="0"/>
              </a:rPr>
              <a:t>may</a:t>
            </a:r>
            <a:r>
              <a:rPr lang="nl-NL" sz="2400" dirty="0">
                <a:latin typeface="Arial" charset="0"/>
                <a:cs typeface="Arial" charset="0"/>
              </a:rPr>
              <a:t> take effect on different levels: </a:t>
            </a:r>
          </a:p>
          <a:p>
            <a:pPr>
              <a:spcBef>
                <a:spcPts val="1200"/>
              </a:spcBef>
              <a:buSzPct val="95000"/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E46C0A"/>
                </a:solidFill>
                <a:latin typeface="Arial" charset="0"/>
                <a:cs typeface="Arial" charset="0"/>
              </a:rPr>
              <a:t>environment</a:t>
            </a:r>
            <a:r>
              <a:rPr lang="nl-NL" sz="2400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nl-NL" sz="2400" dirty="0">
                <a:latin typeface="Arial" charset="0"/>
                <a:cs typeface="Arial" charset="0"/>
              </a:rPr>
              <a:t>(fitness </a:t>
            </a:r>
            <a:r>
              <a:rPr lang="nl-NL" sz="2400" dirty="0" err="1">
                <a:latin typeface="Arial" charset="0"/>
                <a:cs typeface="Arial" charset="0"/>
              </a:rPr>
              <a:t>function</a:t>
            </a:r>
            <a:r>
              <a:rPr lang="nl-NL" sz="2400" dirty="0">
                <a:latin typeface="Arial" charset="0"/>
                <a:cs typeface="Arial" charset="0"/>
              </a:rPr>
              <a:t>)</a:t>
            </a:r>
          </a:p>
          <a:p>
            <a:pPr>
              <a:spcBef>
                <a:spcPts val="1200"/>
              </a:spcBef>
              <a:buSzPct val="95000"/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rgbClr val="E46C0A"/>
                </a:solidFill>
                <a:latin typeface="Arial" charset="0"/>
                <a:cs typeface="Arial" charset="0"/>
              </a:rPr>
              <a:t>population</a:t>
            </a:r>
            <a:r>
              <a:rPr lang="nl-NL" sz="2400" dirty="0">
                <a:solidFill>
                  <a:srgbClr val="E46C0A"/>
                </a:solidFill>
                <a:latin typeface="Arial" charset="0"/>
                <a:cs typeface="Arial" charset="0"/>
              </a:rPr>
              <a:t> </a:t>
            </a:r>
          </a:p>
          <a:p>
            <a:pPr>
              <a:spcBef>
                <a:spcPts val="1200"/>
              </a:spcBef>
              <a:buSzPct val="95000"/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rgbClr val="E46C0A"/>
                </a:solidFill>
                <a:latin typeface="Arial" charset="0"/>
                <a:cs typeface="Arial" charset="0"/>
              </a:rPr>
              <a:t>individual</a:t>
            </a:r>
            <a:endParaRPr lang="nl-NL" sz="2400" dirty="0">
              <a:solidFill>
                <a:srgbClr val="E46C0A"/>
              </a:solidFill>
              <a:latin typeface="Arial" charset="0"/>
              <a:cs typeface="Arial" charset="0"/>
            </a:endParaRPr>
          </a:p>
          <a:p>
            <a:pPr>
              <a:spcBef>
                <a:spcPts val="1200"/>
              </a:spcBef>
              <a:buSzPct val="95000"/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E46C0A"/>
                </a:solidFill>
                <a:latin typeface="Arial" charset="0"/>
                <a:cs typeface="Arial" charset="0"/>
              </a:rPr>
              <a:t>sub-</a:t>
            </a:r>
            <a:r>
              <a:rPr lang="nl-NL" sz="2400" dirty="0" err="1">
                <a:solidFill>
                  <a:srgbClr val="E46C0A"/>
                </a:solidFill>
                <a:latin typeface="Arial" charset="0"/>
                <a:cs typeface="Arial" charset="0"/>
              </a:rPr>
              <a:t>individual</a:t>
            </a:r>
            <a:endParaRPr lang="nl-NL" sz="2400" dirty="0">
              <a:solidFill>
                <a:srgbClr val="E46C0A"/>
              </a:solidFill>
              <a:latin typeface="Arial" charset="0"/>
              <a:cs typeface="Arial" charset="0"/>
            </a:endParaRPr>
          </a:p>
          <a:p>
            <a:pPr>
              <a:spcBef>
                <a:spcPts val="1200"/>
              </a:spcBef>
              <a:buSzPct val="95000"/>
              <a:buNone/>
            </a:pPr>
            <a:endParaRPr lang="nl-NL" sz="2400" dirty="0">
              <a:latin typeface="Arial" charset="0"/>
              <a:cs typeface="Arial" charset="0"/>
            </a:endParaRPr>
          </a:p>
          <a:p>
            <a:pPr marL="0" indent="0">
              <a:spcBef>
                <a:spcPts val="1200"/>
              </a:spcBef>
              <a:buSzPct val="95000"/>
              <a:buNone/>
            </a:pPr>
            <a:r>
              <a:rPr lang="nl-NL" sz="2400" dirty="0">
                <a:latin typeface="Arial" charset="0"/>
                <a:cs typeface="Arial" charset="0"/>
              </a:rPr>
              <a:t>Note: given component (parameter) determines possibilities</a:t>
            </a:r>
          </a:p>
          <a:p>
            <a:pPr marL="0" indent="0">
              <a:spcBef>
                <a:spcPts val="1200"/>
              </a:spcBef>
              <a:buSzPct val="95000"/>
              <a:buNone/>
            </a:pPr>
            <a:r>
              <a:rPr lang="nl-NL" sz="2400" dirty="0">
                <a:latin typeface="Arial" charset="0"/>
                <a:cs typeface="Arial" charset="0"/>
              </a:rPr>
              <a:t>Thus: scope/level is a derived or secondary feature in the classification scheme</a:t>
            </a:r>
          </a:p>
        </p:txBody>
      </p:sp>
    </p:spTree>
    <p:extLst>
      <p:ext uri="{BB962C8B-B14F-4D97-AF65-F5344CB8AC3E}">
        <p14:creationId xmlns:p14="http://schemas.microsoft.com/office/powerpoint/2010/main" val="2538964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 learned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809258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SzPct val="95000"/>
              <a:buNone/>
            </a:pPr>
            <a:r>
              <a:rPr lang="en-GB" sz="2400" dirty="0">
                <a:cs typeface="Arial" charset="0"/>
              </a:rPr>
              <a:t>Various forms of parameter control can be distinguished by:</a:t>
            </a:r>
          </a:p>
        </p:txBody>
      </p:sp>
      <p:graphicFrame>
        <p:nvGraphicFramePr>
          <p:cNvPr id="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17553"/>
              </p:ext>
            </p:extLst>
          </p:nvPr>
        </p:nvGraphicFramePr>
        <p:xfrm>
          <a:off x="1664432" y="2565321"/>
          <a:ext cx="8865427" cy="3098801"/>
        </p:xfrm>
        <a:graphic>
          <a:graphicData uri="http://schemas.openxmlformats.org/drawingml/2006/table">
            <a:tbl>
              <a:tblPr/>
              <a:tblGrid>
                <a:gridCol w="1107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7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3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4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73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2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6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WenQuanYi Micro Hei" charset="0"/>
                      </a:endParaRPr>
                    </a:p>
                  </a:txBody>
                  <a:tcPr marL="90000" marR="90000" marT="34624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σ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(t) = 1-0.9*t/T</a:t>
                      </a:r>
                    </a:p>
                  </a:txBody>
                  <a:tcPr marL="90000" marR="90000" marT="2091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σ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' =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σ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/c,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if r &gt; 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Ubuntu" charset="0"/>
                          <a:ea typeface="ＭＳ Ｐゴシック" charset="0"/>
                          <a:cs typeface="Ubuntu" charset="0"/>
                        </a:rPr>
                        <a:t>⅕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...</a:t>
                      </a:r>
                    </a:p>
                  </a:txBody>
                  <a:tcPr marL="90000" marR="90000" marT="2091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(x</a:t>
                      </a:r>
                      <a:r>
                        <a:rPr kumimoji="0" lang="en-US" sz="1000" b="0" i="0" u="none" strike="noStrike" cap="none" normalizeH="0" baseline="-33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1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, ...,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x</a:t>
                      </a:r>
                      <a:r>
                        <a:rPr kumimoji="0" lang="en-US" sz="1000" b="0" i="0" u="none" strike="noStrike" cap="none" normalizeH="0" baseline="-3300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n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,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σ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)</a:t>
                      </a:r>
                    </a:p>
                  </a:txBody>
                  <a:tcPr marL="90000" marR="90000" marT="19726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(x</a:t>
                      </a:r>
                      <a:r>
                        <a:rPr kumimoji="0" lang="en-US" sz="1000" b="0" i="0" u="none" strike="noStrike" cap="none" normalizeH="0" baseline="-33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1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, …,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x</a:t>
                      </a:r>
                      <a:r>
                        <a:rPr kumimoji="0" lang="en-US" sz="1000" b="0" i="0" u="none" strike="noStrike" cap="none" normalizeH="0" baseline="-3300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n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, 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σ</a:t>
                      </a:r>
                      <a:r>
                        <a:rPr kumimoji="0" lang="en-US" sz="1000" b="0" i="0" u="none" strike="noStrike" cap="none" normalizeH="0" baseline="-33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, …,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σ</a:t>
                      </a:r>
                      <a:r>
                        <a:rPr kumimoji="0" lang="en-US" sz="1000" b="0" i="0" u="none" strike="noStrike" cap="none" normalizeH="0" baseline="-3300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)</a:t>
                      </a:r>
                    </a:p>
                  </a:txBody>
                  <a:tcPr marL="90000" marR="90000" marT="19726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6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WenQuanYi Micro Hei" charset="0"/>
                        </a:rPr>
                        <a:t>W(t) = (C*t)</a:t>
                      </a:r>
                      <a:r>
                        <a:rPr kumimoji="0" lang="en-US" sz="10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Ubuntu" charset="0"/>
                          <a:ea typeface="ＭＳ Ｐゴシック" charset="0"/>
                          <a:cs typeface="Ubuntu" charset="0"/>
                        </a:rPr>
                        <a:t>α</a:t>
                      </a:r>
                    </a:p>
                  </a:txBody>
                  <a:tcPr marL="90000" marR="90000" marT="23032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6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WenQuanYi Micro Hei" charset="0"/>
                        </a:rPr>
                        <a:t>W'=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Ubuntu" charset="0"/>
                          <a:ea typeface="ＭＳ Ｐゴシック" charset="0"/>
                          <a:cs typeface="Ubuntu" charset="0"/>
                        </a:rPr>
                        <a:t>β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Ubuntu" charset="0"/>
                        </a:rPr>
                        <a:t>*W, if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Ubuntu" charset="0"/>
                        </a:rPr>
                        <a:t>b</a:t>
                      </a:r>
                      <a:r>
                        <a:rPr kumimoji="0" lang="en-US" sz="1000" b="0" i="0" u="none" strike="noStrike" cap="none" normalizeH="0" baseline="-3300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Ubuntu" charset="0"/>
                        </a:rPr>
                        <a:t>i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OpenSymbol" charset="0"/>
                          <a:ea typeface="ＭＳ Ｐゴシック" charset="0"/>
                          <a:cs typeface="OpenSymbol" charset="0"/>
                        </a:rPr>
                        <a:t>∈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URW Chancery L" charset="0"/>
                          <a:ea typeface="ＭＳ Ｐゴシック" charset="0"/>
                          <a:cs typeface="OpenSymbol" charset="0"/>
                        </a:rPr>
                        <a:t>F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URW Chancery L" charset="0"/>
                        <a:ea typeface="ＭＳ Ｐゴシック" charset="0"/>
                        <a:cs typeface="OpenSymbol" charset="0"/>
                      </a:endParaRPr>
                    </a:p>
                  </a:txBody>
                  <a:tcPr marL="90000" marR="90000" marT="23032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(x</a:t>
                      </a:r>
                      <a:r>
                        <a:rPr kumimoji="0" lang="en-US" sz="1000" b="0" i="0" u="none" strike="noStrike" cap="none" normalizeH="0" baseline="-33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1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, ...,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x</a:t>
                      </a:r>
                      <a:r>
                        <a:rPr kumimoji="0" lang="en-US" sz="1000" b="0" i="0" u="none" strike="noStrike" cap="none" normalizeH="0" baseline="-3300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n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, 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W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)</a:t>
                      </a:r>
                    </a:p>
                  </a:txBody>
                  <a:tcPr marL="90000" marR="90000" marT="19726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What</a:t>
                      </a:r>
                    </a:p>
                  </a:txBody>
                  <a:tcPr marL="90000" marR="90000" marT="22077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Step size</a:t>
                      </a:r>
                    </a:p>
                  </a:txBody>
                  <a:tcPr marL="90000" marR="90000" marT="22077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Step size</a:t>
                      </a:r>
                    </a:p>
                  </a:txBody>
                  <a:tcPr marL="90000" marR="90000" marT="22077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Step size</a:t>
                      </a:r>
                    </a:p>
                  </a:txBody>
                  <a:tcPr marL="90000" marR="90000" marT="22077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Step size</a:t>
                      </a:r>
                    </a:p>
                  </a:txBody>
                  <a:tcPr marL="90000" marR="90000" marT="22077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Penalty weight</a:t>
                      </a:r>
                    </a:p>
                  </a:txBody>
                  <a:tcPr marL="90000" marR="90000" marT="22077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Penalty weight</a:t>
                      </a:r>
                    </a:p>
                  </a:txBody>
                  <a:tcPr marL="90000" marR="90000" marT="22077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Penalty weight</a:t>
                      </a:r>
                    </a:p>
                  </a:txBody>
                  <a:tcPr marL="90000" marR="90000" marT="22077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How</a:t>
                      </a:r>
                    </a:p>
                  </a:txBody>
                  <a:tcPr marL="90000" marR="90000" marT="22077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Deterministic</a:t>
                      </a:r>
                    </a:p>
                  </a:txBody>
                  <a:tcPr marL="90000" marR="90000" marT="2091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Adaptive</a:t>
                      </a:r>
                    </a:p>
                  </a:txBody>
                  <a:tcPr marL="90000" marR="90000" marT="2091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Self-adaptive</a:t>
                      </a:r>
                    </a:p>
                  </a:txBody>
                  <a:tcPr marL="90000" marR="90000" marT="2091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Self-adaptive</a:t>
                      </a:r>
                    </a:p>
                  </a:txBody>
                  <a:tcPr marL="90000" marR="90000" marT="2091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Deterministic</a:t>
                      </a:r>
                    </a:p>
                  </a:txBody>
                  <a:tcPr marL="90000" marR="90000" marT="2091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Adaptive</a:t>
                      </a:r>
                    </a:p>
                  </a:txBody>
                  <a:tcPr marL="90000" marR="90000" marT="2091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Self-adaptive</a:t>
                      </a:r>
                    </a:p>
                  </a:txBody>
                  <a:tcPr marL="90000" marR="90000" marT="2091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Evidence</a:t>
                      </a:r>
                    </a:p>
                  </a:txBody>
                  <a:tcPr marL="90000" marR="90000" marT="22077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Time</a:t>
                      </a:r>
                    </a:p>
                  </a:txBody>
                  <a:tcPr marL="90000" marR="90000" marT="2091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Successful mutations rate</a:t>
                      </a:r>
                    </a:p>
                  </a:txBody>
                  <a:tcPr marL="90000" marR="90000" marT="19726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(Fitness)</a:t>
                      </a:r>
                    </a:p>
                  </a:txBody>
                  <a:tcPr marL="90000" marR="90000" marT="2091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(Fitness)</a:t>
                      </a:r>
                    </a:p>
                  </a:txBody>
                  <a:tcPr marL="90000" marR="90000" marT="2091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Time</a:t>
                      </a:r>
                    </a:p>
                  </a:txBody>
                  <a:tcPr marL="90000" marR="90000" marT="2091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Constraint satisfaction history</a:t>
                      </a:r>
                    </a:p>
                  </a:txBody>
                  <a:tcPr marL="90000" marR="90000" marT="2091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(Fitness)</a:t>
                      </a:r>
                    </a:p>
                  </a:txBody>
                  <a:tcPr marL="90000" marR="90000" marT="2091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Scope</a:t>
                      </a:r>
                    </a:p>
                  </a:txBody>
                  <a:tcPr marL="90000" marR="90000" marT="22077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Population</a:t>
                      </a:r>
                    </a:p>
                  </a:txBody>
                  <a:tcPr marL="90000" marR="90000" marT="19726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Population</a:t>
                      </a:r>
                    </a:p>
                  </a:txBody>
                  <a:tcPr marL="90000" marR="90000" marT="19726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Individual</a:t>
                      </a:r>
                    </a:p>
                  </a:txBody>
                  <a:tcPr marL="90000" marR="90000" marT="2091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Gene</a:t>
                      </a:r>
                    </a:p>
                  </a:txBody>
                  <a:tcPr marL="90000" marR="90000" marT="2091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Population</a:t>
                      </a:r>
                    </a:p>
                  </a:txBody>
                  <a:tcPr marL="90000" marR="90000" marT="19726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Population</a:t>
                      </a:r>
                    </a:p>
                  </a:txBody>
                  <a:tcPr marL="90000" marR="90000" marT="19726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Individual</a:t>
                      </a:r>
                    </a:p>
                  </a:txBody>
                  <a:tcPr marL="90000" marR="90000" marT="2091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172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Evaluation/Summary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SzPct val="95000"/>
              <a:buFont typeface="Arial" panose="020B0604020202020204" pitchFamily="34" charset="0"/>
              <a:buChar char="•"/>
            </a:pPr>
            <a:r>
              <a:rPr lang="nl-NL" sz="2400" dirty="0">
                <a:cs typeface="Arial" charset="0"/>
              </a:rPr>
              <a:t>Parameter control offers the </a:t>
            </a:r>
            <a:r>
              <a:rPr lang="nl-NL" sz="2400" dirty="0" err="1">
                <a:cs typeface="Arial" charset="0"/>
              </a:rPr>
              <a:t>possibility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to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use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solidFill>
                  <a:srgbClr val="E46C0A"/>
                </a:solidFill>
                <a:cs typeface="Arial" charset="0"/>
              </a:rPr>
              <a:t>appropriate</a:t>
            </a:r>
            <a:r>
              <a:rPr lang="nl-NL" sz="2400" dirty="0">
                <a:solidFill>
                  <a:srgbClr val="E46C0A"/>
                </a:solidFill>
                <a:cs typeface="Arial" charset="0"/>
              </a:rPr>
              <a:t> </a:t>
            </a:r>
            <a:r>
              <a:rPr lang="nl-NL" sz="2400" dirty="0" err="1">
                <a:solidFill>
                  <a:srgbClr val="E46C0A"/>
                </a:solidFill>
                <a:cs typeface="Arial" charset="0"/>
              </a:rPr>
              <a:t>values</a:t>
            </a:r>
            <a:r>
              <a:rPr lang="nl-NL" sz="2400" dirty="0">
                <a:solidFill>
                  <a:srgbClr val="E46C0A"/>
                </a:solidFill>
                <a:cs typeface="Arial" charset="0"/>
              </a:rPr>
              <a:t> in </a:t>
            </a:r>
            <a:r>
              <a:rPr lang="nl-NL" sz="2400" dirty="0" err="1">
                <a:solidFill>
                  <a:srgbClr val="E46C0A"/>
                </a:solidFill>
                <a:cs typeface="Arial" charset="0"/>
              </a:rPr>
              <a:t>various</a:t>
            </a:r>
            <a:r>
              <a:rPr lang="nl-NL" sz="2400" dirty="0">
                <a:solidFill>
                  <a:srgbClr val="E46C0A"/>
                </a:solidFill>
                <a:cs typeface="Arial" charset="0"/>
              </a:rPr>
              <a:t> stages of the search</a:t>
            </a:r>
          </a:p>
          <a:p>
            <a:pPr>
              <a:spcBef>
                <a:spcPts val="1200"/>
              </a:spcBef>
              <a:buSzPct val="95000"/>
              <a:buFont typeface="Arial" panose="020B0604020202020204" pitchFamily="34" charset="0"/>
              <a:buChar char="•"/>
            </a:pPr>
            <a:endParaRPr lang="sl-SI" sz="2400" dirty="0">
              <a:cs typeface="Arial" charset="0"/>
            </a:endParaRPr>
          </a:p>
          <a:p>
            <a:pPr>
              <a:spcBef>
                <a:spcPts val="1200"/>
              </a:spcBef>
              <a:buSzPct val="95000"/>
              <a:buFont typeface="Arial" panose="020B0604020202020204" pitchFamily="34" charset="0"/>
              <a:buChar char="•"/>
            </a:pPr>
            <a:r>
              <a:rPr lang="nl-NL" sz="2400" dirty="0">
                <a:cs typeface="Arial" charset="0"/>
              </a:rPr>
              <a:t>Adaptive and self-adaptive parameter control </a:t>
            </a:r>
          </a:p>
          <a:p>
            <a:pPr lvl="1"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nl-NL" sz="2000" dirty="0">
                <a:cs typeface="Arial" charset="0"/>
              </a:rPr>
              <a:t>offer users </a:t>
            </a:r>
            <a:r>
              <a:rPr lang="nl-NL" sz="2000" dirty="0">
                <a:solidFill>
                  <a:srgbClr val="E46C0A"/>
                </a:solidFill>
                <a:cs typeface="Arial" charset="0"/>
              </a:rPr>
              <a:t>“</a:t>
            </a:r>
            <a:r>
              <a:rPr lang="nl-NL" sz="2000" dirty="0" err="1">
                <a:solidFill>
                  <a:srgbClr val="E46C0A"/>
                </a:solidFill>
                <a:cs typeface="Arial" charset="0"/>
              </a:rPr>
              <a:t>liberation</a:t>
            </a:r>
            <a:r>
              <a:rPr lang="nl-NL" sz="2000" dirty="0">
                <a:solidFill>
                  <a:srgbClr val="E46C0A"/>
                </a:solidFill>
                <a:cs typeface="Arial" charset="0"/>
              </a:rPr>
              <a:t>” </a:t>
            </a:r>
            <a:r>
              <a:rPr lang="nl-NL" sz="2000" dirty="0" err="1">
                <a:solidFill>
                  <a:srgbClr val="E46C0A"/>
                </a:solidFill>
                <a:cs typeface="Arial" charset="0"/>
              </a:rPr>
              <a:t>from</a:t>
            </a:r>
            <a:r>
              <a:rPr lang="nl-NL" sz="2000" dirty="0">
                <a:solidFill>
                  <a:srgbClr val="E46C0A"/>
                </a:solidFill>
                <a:cs typeface="Arial" charset="0"/>
              </a:rPr>
              <a:t> parameter </a:t>
            </a:r>
            <a:r>
              <a:rPr lang="nl-NL" sz="2000" dirty="0" err="1">
                <a:solidFill>
                  <a:srgbClr val="E46C0A"/>
                </a:solidFill>
                <a:cs typeface="Arial" charset="0"/>
              </a:rPr>
              <a:t>tuning</a:t>
            </a:r>
            <a:endParaRPr lang="nl-NL" sz="2000" dirty="0">
              <a:solidFill>
                <a:srgbClr val="E46C0A"/>
              </a:solidFill>
              <a:cs typeface="Arial" charset="0"/>
            </a:endParaRPr>
          </a:p>
          <a:p>
            <a:pPr lvl="1"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nl-NL" sz="2000" dirty="0" err="1">
                <a:cs typeface="Arial" charset="0"/>
              </a:rPr>
              <a:t>delegate</a:t>
            </a:r>
            <a:r>
              <a:rPr lang="nl-NL" sz="2000" dirty="0">
                <a:cs typeface="Arial" charset="0"/>
              </a:rPr>
              <a:t> </a:t>
            </a:r>
            <a:r>
              <a:rPr lang="nl-NL" sz="2000" dirty="0">
                <a:solidFill>
                  <a:srgbClr val="E46C0A"/>
                </a:solidFill>
                <a:cs typeface="Arial" charset="0"/>
              </a:rPr>
              <a:t>parameter setting </a:t>
            </a:r>
            <a:r>
              <a:rPr lang="nl-NL" sz="2000" dirty="0" err="1">
                <a:solidFill>
                  <a:srgbClr val="E46C0A"/>
                </a:solidFill>
                <a:cs typeface="Arial" charset="0"/>
              </a:rPr>
              <a:t>task</a:t>
            </a:r>
            <a:r>
              <a:rPr lang="nl-NL" sz="2000" dirty="0">
                <a:solidFill>
                  <a:srgbClr val="E46C0A"/>
                </a:solidFill>
                <a:cs typeface="Arial" charset="0"/>
              </a:rPr>
              <a:t> </a:t>
            </a:r>
            <a:r>
              <a:rPr lang="nl-NL" sz="2000" dirty="0" err="1">
                <a:solidFill>
                  <a:srgbClr val="E46C0A"/>
                </a:solidFill>
                <a:cs typeface="Arial" charset="0"/>
              </a:rPr>
              <a:t>to</a:t>
            </a:r>
            <a:r>
              <a:rPr lang="nl-NL" sz="2000" dirty="0">
                <a:solidFill>
                  <a:srgbClr val="E46C0A"/>
                </a:solidFill>
                <a:cs typeface="Arial" charset="0"/>
              </a:rPr>
              <a:t> the </a:t>
            </a:r>
            <a:r>
              <a:rPr lang="nl-NL" sz="2000" dirty="0" err="1">
                <a:solidFill>
                  <a:srgbClr val="E46C0A"/>
                </a:solidFill>
                <a:cs typeface="Arial" charset="0"/>
              </a:rPr>
              <a:t>evolutionary</a:t>
            </a:r>
            <a:r>
              <a:rPr lang="nl-NL" sz="2000" dirty="0">
                <a:solidFill>
                  <a:srgbClr val="E46C0A"/>
                </a:solidFill>
                <a:cs typeface="Arial" charset="0"/>
              </a:rPr>
              <a:t> </a:t>
            </a:r>
            <a:r>
              <a:rPr lang="nl-NL" sz="2000" dirty="0" err="1">
                <a:solidFill>
                  <a:srgbClr val="E46C0A"/>
                </a:solidFill>
                <a:cs typeface="Arial" charset="0"/>
              </a:rPr>
              <a:t>process</a:t>
            </a:r>
            <a:endParaRPr lang="nl-NL" sz="2000" dirty="0">
              <a:solidFill>
                <a:srgbClr val="E46C0A"/>
              </a:solidFill>
              <a:cs typeface="Arial" charset="0"/>
            </a:endParaRPr>
          </a:p>
          <a:p>
            <a:pPr lvl="1"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nl-NL" sz="2000" dirty="0">
                <a:cs typeface="Arial" charset="0"/>
              </a:rPr>
              <a:t>the latter implies a double task for an EA: problem solving + </a:t>
            </a:r>
            <a:r>
              <a:rPr lang="nl-NL" sz="2000" dirty="0">
                <a:solidFill>
                  <a:srgbClr val="E46C0A"/>
                </a:solidFill>
                <a:cs typeface="Arial" charset="0"/>
              </a:rPr>
              <a:t>self-calibrating (overhead) </a:t>
            </a:r>
          </a:p>
        </p:txBody>
      </p:sp>
    </p:spTree>
    <p:extLst>
      <p:ext uri="{BB962C8B-B14F-4D97-AF65-F5344CB8AC3E}">
        <p14:creationId xmlns:p14="http://schemas.microsoft.com/office/powerpoint/2010/main" val="3813632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Publications per category overview</a:t>
            </a:r>
          </a:p>
        </p:txBody>
      </p:sp>
      <p:pic>
        <p:nvPicPr>
          <p:cNvPr id="10" name="Picture 9" descr="history cop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08" y="1617369"/>
            <a:ext cx="4797309" cy="37291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28321" y="3078448"/>
            <a:ext cx="5717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00111" y="362253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Variation </a:t>
            </a:r>
          </a:p>
          <a:p>
            <a:r>
              <a:rPr lang="en-US" dirty="0">
                <a:solidFill>
                  <a:srgbClr val="FF0000"/>
                </a:solidFill>
              </a:rPr>
              <a:t>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7872A9-1127-AF49-A11F-6A6EAC27F470}"/>
              </a:ext>
            </a:extLst>
          </p:cNvPr>
          <p:cNvSpPr txBox="1"/>
          <p:nvPr/>
        </p:nvSpPr>
        <p:spPr>
          <a:xfrm>
            <a:off x="1959901" y="5640053"/>
            <a:ext cx="8272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G. </a:t>
            </a:r>
            <a:r>
              <a:rPr lang="en-US" sz="1600" dirty="0" err="1"/>
              <a:t>Karafotias</a:t>
            </a:r>
            <a:r>
              <a:rPr lang="en-US" sz="1600" dirty="0"/>
              <a:t>, M. </a:t>
            </a:r>
            <a:r>
              <a:rPr lang="en-US" sz="1600" dirty="0" err="1"/>
              <a:t>Hoogendoorn</a:t>
            </a:r>
            <a:r>
              <a:rPr lang="en-US" sz="1600" dirty="0"/>
              <a:t>, and A.E. </a:t>
            </a:r>
            <a:r>
              <a:rPr lang="en-US" sz="1600" dirty="0" err="1"/>
              <a:t>Eiben</a:t>
            </a:r>
            <a:r>
              <a:rPr lang="en-US" sz="1600" dirty="0"/>
              <a:t>, </a:t>
            </a:r>
            <a:r>
              <a:rPr lang="en-US" sz="1600" dirty="0">
                <a:hlinkClick r:id="rId3"/>
              </a:rPr>
              <a:t>Parameter Control in Evolutionary Algorithms:</a:t>
            </a:r>
          </a:p>
          <a:p>
            <a:r>
              <a:rPr lang="en-US" sz="1600" dirty="0">
                <a:hlinkClick r:id="rId3"/>
              </a:rPr>
              <a:t>Trends and Challenges</a:t>
            </a:r>
            <a:r>
              <a:rPr lang="en-US" sz="1600" dirty="0"/>
              <a:t>, </a:t>
            </a:r>
            <a:r>
              <a:rPr lang="en-US" sz="1600" i="1" dirty="0"/>
              <a:t>IEEE Transactions on Evolutionary Computation</a:t>
            </a:r>
            <a:r>
              <a:rPr lang="en-US" sz="1600" dirty="0"/>
              <a:t>, 19(2):167-187, 2015</a:t>
            </a:r>
          </a:p>
        </p:txBody>
      </p:sp>
    </p:spTree>
    <p:extLst>
      <p:ext uri="{BB962C8B-B14F-4D97-AF65-F5344CB8AC3E}">
        <p14:creationId xmlns:p14="http://schemas.microsoft.com/office/powerpoint/2010/main" val="206068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SzPct val="95000"/>
              <a:buNone/>
              <a:defRPr/>
            </a:pPr>
            <a:r>
              <a:rPr lang="nl-NL" sz="2400" dirty="0">
                <a:cs typeface="Arial" charset="0"/>
              </a:rPr>
              <a:t>An EA has </a:t>
            </a:r>
            <a:r>
              <a:rPr lang="nl-NL" sz="2400" dirty="0" err="1">
                <a:cs typeface="Arial" charset="0"/>
              </a:rPr>
              <a:t>many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strategy</a:t>
            </a:r>
            <a:r>
              <a:rPr lang="nl-NL" sz="2400" dirty="0">
                <a:cs typeface="Arial" charset="0"/>
              </a:rPr>
              <a:t> parameters, e.g.</a:t>
            </a:r>
          </a:p>
          <a:p>
            <a:pPr>
              <a:lnSpc>
                <a:spcPct val="90000"/>
              </a:lnSpc>
              <a:spcBef>
                <a:spcPts val="1200"/>
              </a:spcBef>
              <a:buSzPct val="95000"/>
              <a:buFont typeface="Arial" panose="020B0604020202020204" pitchFamily="34" charset="0"/>
              <a:buChar char="•"/>
              <a:defRPr/>
            </a:pPr>
            <a:r>
              <a:rPr lang="nl-NL" sz="2400" dirty="0" err="1">
                <a:cs typeface="Arial" charset="0"/>
              </a:rPr>
              <a:t>mutation</a:t>
            </a:r>
            <a:r>
              <a:rPr lang="nl-NL" sz="2400" dirty="0">
                <a:cs typeface="Arial" charset="0"/>
              </a:rPr>
              <a:t> operator </a:t>
            </a:r>
            <a:r>
              <a:rPr lang="nl-NL" sz="2400" dirty="0" err="1">
                <a:cs typeface="Arial" charset="0"/>
              </a:rPr>
              <a:t>and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mutation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rate</a:t>
            </a:r>
            <a:endParaRPr lang="nl-NL" sz="2400" dirty="0">
              <a:cs typeface="Arial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SzPct val="95000"/>
              <a:buFont typeface="Arial" panose="020B0604020202020204" pitchFamily="34" charset="0"/>
              <a:buChar char="•"/>
              <a:defRPr/>
            </a:pPr>
            <a:r>
              <a:rPr lang="nl-NL" sz="2400" dirty="0" err="1">
                <a:cs typeface="Arial" charset="0"/>
              </a:rPr>
              <a:t>crossover</a:t>
            </a:r>
            <a:r>
              <a:rPr lang="nl-NL" sz="2400" dirty="0">
                <a:cs typeface="Arial" charset="0"/>
              </a:rPr>
              <a:t> operator </a:t>
            </a:r>
            <a:r>
              <a:rPr lang="nl-NL" sz="2400" dirty="0" err="1">
                <a:cs typeface="Arial" charset="0"/>
              </a:rPr>
              <a:t>and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crossover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rate</a:t>
            </a:r>
            <a:endParaRPr lang="nl-NL" sz="2400" dirty="0">
              <a:cs typeface="Arial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SzPct val="95000"/>
              <a:buFont typeface="Arial" panose="020B0604020202020204" pitchFamily="34" charset="0"/>
              <a:buChar char="•"/>
              <a:defRPr/>
            </a:pPr>
            <a:r>
              <a:rPr lang="nl-NL" sz="2400" dirty="0" err="1">
                <a:cs typeface="Arial" charset="0"/>
              </a:rPr>
              <a:t>selection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mechanism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and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selective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pressure</a:t>
            </a:r>
            <a:r>
              <a:rPr lang="nl-NL" sz="2400" dirty="0">
                <a:cs typeface="Arial" charset="0"/>
              </a:rPr>
              <a:t> (e.g. </a:t>
            </a:r>
            <a:r>
              <a:rPr lang="nl-NL" sz="2400" dirty="0" err="1">
                <a:cs typeface="Arial" charset="0"/>
              </a:rPr>
              <a:t>tournament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size</a:t>
            </a:r>
            <a:r>
              <a:rPr lang="nl-NL" sz="2400" dirty="0">
                <a:cs typeface="Arial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1200"/>
              </a:spcBef>
              <a:buSzPct val="95000"/>
              <a:buFont typeface="Arial" panose="020B0604020202020204" pitchFamily="34" charset="0"/>
              <a:buChar char="•"/>
              <a:defRPr/>
            </a:pPr>
            <a:r>
              <a:rPr lang="nl-NL" sz="2400" dirty="0" err="1">
                <a:cs typeface="Arial" charset="0"/>
              </a:rPr>
              <a:t>population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size</a:t>
            </a:r>
            <a:endParaRPr lang="nl-NL" sz="2400" dirty="0">
              <a:cs typeface="Arial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SzPct val="95000"/>
              <a:buNone/>
              <a:defRPr/>
            </a:pPr>
            <a:endParaRPr lang="nl-NL" sz="2400" dirty="0">
              <a:cs typeface="Arial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SzPct val="95000"/>
              <a:buNone/>
              <a:defRPr/>
            </a:pPr>
            <a:r>
              <a:rPr lang="nl-NL" sz="2400" dirty="0" err="1">
                <a:cs typeface="Arial" charset="0"/>
              </a:rPr>
              <a:t>Good</a:t>
            </a:r>
            <a:r>
              <a:rPr lang="nl-NL" sz="2400" dirty="0">
                <a:cs typeface="Arial" charset="0"/>
              </a:rPr>
              <a:t> parameter </a:t>
            </a:r>
            <a:r>
              <a:rPr lang="nl-NL" sz="2400" dirty="0" err="1">
                <a:cs typeface="Arial" charset="0"/>
              </a:rPr>
              <a:t>values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facilitate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good</a:t>
            </a:r>
            <a:r>
              <a:rPr lang="nl-NL" sz="2400" dirty="0">
                <a:cs typeface="Arial" charset="0"/>
              </a:rPr>
              <a:t> performance</a:t>
            </a:r>
          </a:p>
          <a:p>
            <a:pPr>
              <a:lnSpc>
                <a:spcPct val="90000"/>
              </a:lnSpc>
              <a:spcBef>
                <a:spcPts val="1200"/>
              </a:spcBef>
              <a:buSzPct val="95000"/>
              <a:buNone/>
              <a:defRPr/>
            </a:pPr>
            <a:endParaRPr lang="nl-NL" sz="2400" dirty="0">
              <a:cs typeface="Arial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SzPct val="95000"/>
              <a:buNone/>
              <a:defRPr/>
            </a:pPr>
            <a:r>
              <a:rPr lang="nl-NL" sz="2400" dirty="0">
                <a:solidFill>
                  <a:srgbClr val="E46C0A"/>
                </a:solidFill>
                <a:cs typeface="Arial" charset="0"/>
              </a:rPr>
              <a:t>Q1 How </a:t>
            </a:r>
            <a:r>
              <a:rPr lang="nl-NL" sz="2400" dirty="0" err="1">
                <a:solidFill>
                  <a:srgbClr val="E46C0A"/>
                </a:solidFill>
                <a:cs typeface="Arial" charset="0"/>
              </a:rPr>
              <a:t>to</a:t>
            </a:r>
            <a:r>
              <a:rPr lang="nl-NL" sz="2400" dirty="0">
                <a:solidFill>
                  <a:srgbClr val="E46C0A"/>
                </a:solidFill>
                <a:cs typeface="Arial" charset="0"/>
              </a:rPr>
              <a:t> </a:t>
            </a:r>
            <a:r>
              <a:rPr lang="nl-NL" sz="2400" dirty="0" err="1">
                <a:solidFill>
                  <a:srgbClr val="E46C0A"/>
                </a:solidFill>
                <a:cs typeface="Arial" charset="0"/>
              </a:rPr>
              <a:t>find</a:t>
            </a:r>
            <a:r>
              <a:rPr lang="nl-NL" sz="2400" dirty="0">
                <a:solidFill>
                  <a:srgbClr val="E46C0A"/>
                </a:solidFill>
                <a:cs typeface="Arial" charset="0"/>
              </a:rPr>
              <a:t> </a:t>
            </a:r>
            <a:r>
              <a:rPr lang="nl-NL" sz="2400" dirty="0" err="1">
                <a:solidFill>
                  <a:srgbClr val="E46C0A"/>
                </a:solidFill>
                <a:cs typeface="Arial" charset="0"/>
              </a:rPr>
              <a:t>good</a:t>
            </a:r>
            <a:r>
              <a:rPr lang="nl-NL" sz="2400" dirty="0">
                <a:solidFill>
                  <a:srgbClr val="E46C0A"/>
                </a:solidFill>
                <a:cs typeface="Arial" charset="0"/>
              </a:rPr>
              <a:t> parameter </a:t>
            </a:r>
            <a:r>
              <a:rPr lang="nl-NL" sz="2400" dirty="0" err="1">
                <a:solidFill>
                  <a:srgbClr val="E46C0A"/>
                </a:solidFill>
                <a:cs typeface="Arial" charset="0"/>
              </a:rPr>
              <a:t>values</a:t>
            </a:r>
            <a:r>
              <a:rPr lang="nl-NL" sz="2400" dirty="0">
                <a:solidFill>
                  <a:srgbClr val="E46C0A"/>
                </a:solidFill>
                <a:cs typeface="Arial" charset="0"/>
              </a:rPr>
              <a:t> ?</a:t>
            </a:r>
          </a:p>
          <a:p>
            <a:pPr>
              <a:spcBef>
                <a:spcPts val="12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874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buSzPct val="95000"/>
              <a:buNone/>
              <a:defRPr/>
            </a:pPr>
            <a:r>
              <a:rPr lang="nl-NL" sz="2400" dirty="0">
                <a:cs typeface="Arial" charset="0"/>
              </a:rPr>
              <a:t>EA parameters are </a:t>
            </a:r>
            <a:r>
              <a:rPr lang="nl-NL" sz="2400" dirty="0" err="1">
                <a:cs typeface="Arial" charset="0"/>
              </a:rPr>
              <a:t>rigid</a:t>
            </a:r>
            <a:r>
              <a:rPr lang="nl-NL" sz="2400" dirty="0">
                <a:cs typeface="Arial" charset="0"/>
              </a:rPr>
              <a:t> (</a:t>
            </a:r>
            <a:r>
              <a:rPr lang="nl-NL" sz="2400" dirty="0" err="1">
                <a:cs typeface="Arial" charset="0"/>
              </a:rPr>
              <a:t>values</a:t>
            </a:r>
            <a:r>
              <a:rPr lang="nl-NL" sz="2400" dirty="0">
                <a:cs typeface="Arial" charset="0"/>
              </a:rPr>
              <a:t> constant </a:t>
            </a:r>
            <a:r>
              <a:rPr lang="nl-NL" sz="2400" dirty="0" err="1">
                <a:cs typeface="Arial" charset="0"/>
              </a:rPr>
              <a:t>during</a:t>
            </a:r>
            <a:r>
              <a:rPr lang="nl-NL" sz="2400" dirty="0">
                <a:cs typeface="Arial" charset="0"/>
              </a:rPr>
              <a:t> a run)</a:t>
            </a:r>
          </a:p>
          <a:p>
            <a:pPr algn="ctr">
              <a:spcBef>
                <a:spcPts val="600"/>
              </a:spcBef>
              <a:buSzPct val="95000"/>
              <a:buNone/>
              <a:defRPr/>
            </a:pPr>
            <a:r>
              <a:rPr lang="nl-NL" sz="2800" b="1" dirty="0">
                <a:cs typeface="Arial" charset="0"/>
              </a:rPr>
              <a:t>BUT</a:t>
            </a:r>
          </a:p>
          <a:p>
            <a:pPr>
              <a:spcBef>
                <a:spcPts val="600"/>
              </a:spcBef>
              <a:buSzPct val="95000"/>
              <a:buNone/>
              <a:defRPr/>
            </a:pPr>
            <a:r>
              <a:rPr lang="nl-NL" sz="2400" dirty="0" err="1">
                <a:cs typeface="Arial" charset="0"/>
              </a:rPr>
              <a:t>an</a:t>
            </a:r>
            <a:r>
              <a:rPr lang="nl-NL" sz="2400" dirty="0">
                <a:cs typeface="Arial" charset="0"/>
              </a:rPr>
              <a:t> EA is a </a:t>
            </a:r>
            <a:r>
              <a:rPr lang="nl-NL" sz="2400" dirty="0" err="1">
                <a:cs typeface="Arial" charset="0"/>
              </a:rPr>
              <a:t>dynamic</a:t>
            </a:r>
            <a:r>
              <a:rPr lang="nl-NL" sz="2400" dirty="0">
                <a:cs typeface="Arial" charset="0"/>
              </a:rPr>
              <a:t>, </a:t>
            </a:r>
            <a:r>
              <a:rPr lang="nl-NL" sz="2400" dirty="0" err="1">
                <a:cs typeface="Arial" charset="0"/>
              </a:rPr>
              <a:t>adaptive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process</a:t>
            </a:r>
            <a:endParaRPr lang="nl-NL" sz="2400" dirty="0">
              <a:cs typeface="Arial" charset="0"/>
            </a:endParaRPr>
          </a:p>
          <a:p>
            <a:pPr algn="ctr">
              <a:spcBef>
                <a:spcPts val="600"/>
              </a:spcBef>
              <a:buSzPct val="95000"/>
              <a:buNone/>
              <a:defRPr/>
            </a:pPr>
            <a:r>
              <a:rPr lang="nl-NL" sz="2800" b="1" dirty="0">
                <a:cs typeface="Arial" charset="0"/>
              </a:rPr>
              <a:t>THUS</a:t>
            </a:r>
          </a:p>
          <a:p>
            <a:pPr>
              <a:spcBef>
                <a:spcPts val="600"/>
              </a:spcBef>
              <a:buSzPct val="95000"/>
              <a:buNone/>
              <a:defRPr/>
            </a:pPr>
            <a:r>
              <a:rPr lang="nl-NL" sz="2400" dirty="0" err="1">
                <a:cs typeface="Arial" charset="0"/>
              </a:rPr>
              <a:t>optimal</a:t>
            </a:r>
            <a:r>
              <a:rPr lang="nl-NL" sz="2400" dirty="0">
                <a:cs typeface="Arial" charset="0"/>
              </a:rPr>
              <a:t> parameter </a:t>
            </a:r>
            <a:r>
              <a:rPr lang="nl-NL" sz="2400" dirty="0" err="1">
                <a:cs typeface="Arial" charset="0"/>
              </a:rPr>
              <a:t>values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may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vary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during</a:t>
            </a:r>
            <a:r>
              <a:rPr lang="nl-NL" sz="2400" dirty="0">
                <a:cs typeface="Arial" charset="0"/>
              </a:rPr>
              <a:t> a run</a:t>
            </a:r>
          </a:p>
          <a:p>
            <a:pPr>
              <a:spcBef>
                <a:spcPts val="600"/>
              </a:spcBef>
              <a:buSzPct val="95000"/>
              <a:buNone/>
              <a:defRPr/>
            </a:pPr>
            <a:endParaRPr lang="nl-NL" sz="2400" dirty="0">
              <a:cs typeface="Arial" charset="0"/>
            </a:endParaRPr>
          </a:p>
          <a:p>
            <a:pPr>
              <a:spcBef>
                <a:spcPts val="600"/>
              </a:spcBef>
              <a:buSzPct val="95000"/>
              <a:buNone/>
              <a:defRPr/>
            </a:pPr>
            <a:r>
              <a:rPr lang="nl-NL" sz="2400" dirty="0">
                <a:solidFill>
                  <a:srgbClr val="E46C0A"/>
                </a:solidFill>
                <a:cs typeface="Arial" charset="0"/>
              </a:rPr>
              <a:t>Q2: How </a:t>
            </a:r>
            <a:r>
              <a:rPr lang="nl-NL" sz="2400" dirty="0" err="1">
                <a:solidFill>
                  <a:srgbClr val="E46C0A"/>
                </a:solidFill>
                <a:cs typeface="Arial" charset="0"/>
              </a:rPr>
              <a:t>to</a:t>
            </a:r>
            <a:r>
              <a:rPr lang="nl-NL" sz="2400" dirty="0">
                <a:solidFill>
                  <a:srgbClr val="E46C0A"/>
                </a:solidFill>
                <a:cs typeface="Arial" charset="0"/>
              </a:rPr>
              <a:t> </a:t>
            </a:r>
            <a:r>
              <a:rPr lang="nl-NL" sz="2400" dirty="0" err="1">
                <a:solidFill>
                  <a:srgbClr val="E46C0A"/>
                </a:solidFill>
                <a:cs typeface="Arial" charset="0"/>
              </a:rPr>
              <a:t>vary</a:t>
            </a:r>
            <a:r>
              <a:rPr lang="nl-NL" sz="2400" dirty="0">
                <a:solidFill>
                  <a:srgbClr val="E46C0A"/>
                </a:solidFill>
                <a:cs typeface="Arial" charset="0"/>
              </a:rPr>
              <a:t> parameter </a:t>
            </a:r>
            <a:r>
              <a:rPr lang="nl-NL" sz="2400" dirty="0" err="1">
                <a:solidFill>
                  <a:srgbClr val="E46C0A"/>
                </a:solidFill>
                <a:cs typeface="Arial" charset="0"/>
              </a:rPr>
              <a:t>values</a:t>
            </a:r>
            <a:r>
              <a:rPr lang="nl-NL" sz="2400" dirty="0">
                <a:solidFill>
                  <a:srgbClr val="E46C0A"/>
                </a:solidFill>
                <a:cs typeface="Arial" charset="0"/>
              </a:rPr>
              <a:t>?</a:t>
            </a:r>
          </a:p>
          <a:p>
            <a:endParaRPr lang="en-US" sz="2400" dirty="0">
              <a:solidFill>
                <a:srgbClr val="E46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69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Setting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84" r="24997" b="39948"/>
          <a:stretch>
            <a:fillRect/>
          </a:stretch>
        </p:blipFill>
        <p:spPr bwMode="auto">
          <a:xfrm>
            <a:off x="2667001" y="2451100"/>
            <a:ext cx="6729413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 l="-4984" r="24997" b="3994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905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Varying mutation step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  <a:buSzPct val="95000"/>
              <a:buNone/>
            </a:pPr>
            <a:r>
              <a:rPr lang="nl-NL" sz="2400" dirty="0" err="1">
                <a:cs typeface="Arial" charset="0"/>
              </a:rPr>
              <a:t>Task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to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solve</a:t>
            </a:r>
            <a:r>
              <a:rPr lang="nl-NL" sz="2400" dirty="0">
                <a:cs typeface="Arial" charset="0"/>
              </a:rPr>
              <a:t>:</a:t>
            </a:r>
          </a:p>
          <a:p>
            <a:pPr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nl-NL" sz="2400" dirty="0">
                <a:cs typeface="Arial" charset="0"/>
              </a:rPr>
              <a:t>min  f(x</a:t>
            </a:r>
            <a:r>
              <a:rPr lang="nl-NL" sz="2400" baseline="-25000" dirty="0">
                <a:cs typeface="Arial" charset="0"/>
              </a:rPr>
              <a:t>1</a:t>
            </a:r>
            <a:r>
              <a:rPr lang="nl-NL" sz="2400" dirty="0">
                <a:cs typeface="Arial" charset="0"/>
              </a:rPr>
              <a:t>,…,</a:t>
            </a:r>
            <a:r>
              <a:rPr lang="nl-NL" sz="2400" dirty="0" err="1">
                <a:cs typeface="Arial" charset="0"/>
              </a:rPr>
              <a:t>x</a:t>
            </a:r>
            <a:r>
              <a:rPr lang="nl-NL" sz="2400" baseline="-25000" dirty="0" err="1">
                <a:cs typeface="Arial" charset="0"/>
              </a:rPr>
              <a:t>n</a:t>
            </a:r>
            <a:r>
              <a:rPr lang="nl-NL" sz="2400" dirty="0">
                <a:cs typeface="Arial" charset="0"/>
              </a:rPr>
              <a:t>)</a:t>
            </a:r>
          </a:p>
          <a:p>
            <a:pPr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nl-NL" sz="2400" dirty="0">
                <a:cs typeface="Arial" charset="0"/>
              </a:rPr>
              <a:t>L</a:t>
            </a:r>
            <a:r>
              <a:rPr lang="nl-NL" sz="2400" baseline="-25000" dirty="0">
                <a:cs typeface="Arial" charset="0"/>
              </a:rPr>
              <a:t>i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b="1" dirty="0">
                <a:cs typeface="Arial" charset="0"/>
              </a:rPr>
              <a:t>&lt;=</a:t>
            </a:r>
            <a:r>
              <a:rPr lang="nl-NL" sz="2400" dirty="0">
                <a:cs typeface="Arial" charset="0"/>
              </a:rPr>
              <a:t> x</a:t>
            </a:r>
            <a:r>
              <a:rPr lang="nl-NL" sz="2400" baseline="-25000" dirty="0">
                <a:cs typeface="Arial" charset="0"/>
              </a:rPr>
              <a:t>i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b="1" dirty="0">
                <a:cs typeface="Arial" charset="0"/>
              </a:rPr>
              <a:t>&lt;=</a:t>
            </a:r>
            <a:r>
              <a:rPr lang="nl-NL" sz="2400" dirty="0">
                <a:cs typeface="Arial" charset="0"/>
              </a:rPr>
              <a:t> U</a:t>
            </a:r>
            <a:r>
              <a:rPr lang="nl-NL" sz="2400" baseline="-25000" dirty="0">
                <a:cs typeface="Arial" charset="0"/>
              </a:rPr>
              <a:t>i 	</a:t>
            </a:r>
            <a:r>
              <a:rPr lang="nl-NL" sz="2400" dirty="0">
                <a:cs typeface="Arial" charset="0"/>
              </a:rPr>
              <a:t>for i = 1,…,n			bounds</a:t>
            </a:r>
          </a:p>
          <a:p>
            <a:pPr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nl-NL" sz="2400" dirty="0">
                <a:cs typeface="Arial" charset="0"/>
              </a:rPr>
              <a:t>g</a:t>
            </a:r>
            <a:r>
              <a:rPr lang="nl-NL" sz="2400" baseline="-25000" dirty="0">
                <a:cs typeface="Arial" charset="0"/>
              </a:rPr>
              <a:t>i</a:t>
            </a:r>
            <a:r>
              <a:rPr lang="nl-NL" sz="2400" dirty="0">
                <a:cs typeface="Arial" charset="0"/>
              </a:rPr>
              <a:t> (x) </a:t>
            </a:r>
            <a:r>
              <a:rPr lang="nl-NL" sz="2400" b="1" dirty="0">
                <a:cs typeface="Arial" charset="0"/>
              </a:rPr>
              <a:t>≠</a:t>
            </a:r>
            <a:r>
              <a:rPr lang="nl-NL" sz="2400" dirty="0">
                <a:cs typeface="Arial" charset="0"/>
              </a:rPr>
              <a:t> 0 		for i = 1,…,q			inequality constraints</a:t>
            </a:r>
          </a:p>
          <a:p>
            <a:pPr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nl-NL" sz="2400" dirty="0">
                <a:cs typeface="Arial" charset="0"/>
              </a:rPr>
              <a:t>h</a:t>
            </a:r>
            <a:r>
              <a:rPr lang="nl-NL" sz="2400" baseline="-25000" dirty="0">
                <a:cs typeface="Arial" charset="0"/>
              </a:rPr>
              <a:t>i</a:t>
            </a:r>
            <a:r>
              <a:rPr lang="nl-NL" sz="2400" dirty="0">
                <a:cs typeface="Arial" charset="0"/>
              </a:rPr>
              <a:t> (x) = 0 		for i = q+1,…,m		equality constraints</a:t>
            </a:r>
          </a:p>
          <a:p>
            <a:pPr>
              <a:spcBef>
                <a:spcPts val="1200"/>
              </a:spcBef>
              <a:buSzPct val="95000"/>
              <a:buNone/>
            </a:pPr>
            <a:r>
              <a:rPr lang="nl-NL" sz="2400" dirty="0" err="1">
                <a:cs typeface="Arial" charset="0"/>
              </a:rPr>
              <a:t>Algorithm</a:t>
            </a:r>
            <a:r>
              <a:rPr lang="nl-NL" sz="2400" dirty="0">
                <a:cs typeface="Arial" charset="0"/>
              </a:rPr>
              <a:t>:</a:t>
            </a:r>
          </a:p>
          <a:p>
            <a:pPr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nl-NL" sz="2400" dirty="0">
                <a:cs typeface="Arial" charset="0"/>
              </a:rPr>
              <a:t>EA </a:t>
            </a:r>
            <a:r>
              <a:rPr lang="nl-NL" sz="2400" dirty="0" err="1">
                <a:cs typeface="Arial" charset="0"/>
              </a:rPr>
              <a:t>with</a:t>
            </a:r>
            <a:r>
              <a:rPr lang="nl-NL" sz="2400" dirty="0">
                <a:cs typeface="Arial" charset="0"/>
              </a:rPr>
              <a:t> real-</a:t>
            </a:r>
            <a:r>
              <a:rPr lang="nl-NL" sz="2400" dirty="0" err="1">
                <a:cs typeface="Arial" charset="0"/>
              </a:rPr>
              <a:t>valued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representation</a:t>
            </a:r>
            <a:r>
              <a:rPr lang="nl-NL" sz="2400" dirty="0">
                <a:cs typeface="Arial" charset="0"/>
              </a:rPr>
              <a:t> (x</a:t>
            </a:r>
            <a:r>
              <a:rPr lang="nl-NL" sz="2400" baseline="-25000" dirty="0">
                <a:cs typeface="Arial" charset="0"/>
              </a:rPr>
              <a:t>1</a:t>
            </a:r>
            <a:r>
              <a:rPr lang="nl-NL" sz="2400" dirty="0">
                <a:cs typeface="Arial" charset="0"/>
              </a:rPr>
              <a:t>,…,</a:t>
            </a:r>
            <a:r>
              <a:rPr lang="nl-NL" sz="2400" dirty="0" err="1">
                <a:cs typeface="Arial" charset="0"/>
              </a:rPr>
              <a:t>x</a:t>
            </a:r>
            <a:r>
              <a:rPr lang="nl-NL" sz="2400" baseline="-25000" dirty="0" err="1">
                <a:cs typeface="Arial" charset="0"/>
              </a:rPr>
              <a:t>n</a:t>
            </a:r>
            <a:r>
              <a:rPr lang="nl-NL" sz="2400" dirty="0">
                <a:cs typeface="Arial" charset="0"/>
              </a:rPr>
              <a:t>)</a:t>
            </a:r>
          </a:p>
          <a:p>
            <a:pPr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nl-NL" sz="2400" dirty="0" err="1">
                <a:cs typeface="Arial" charset="0"/>
              </a:rPr>
              <a:t>arithmetic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averaging</a:t>
            </a:r>
            <a:r>
              <a:rPr lang="nl-NL" sz="2400" dirty="0">
                <a:cs typeface="Arial" charset="0"/>
              </a:rPr>
              <a:t> </a:t>
            </a:r>
            <a:r>
              <a:rPr lang="nl-NL" sz="2400" dirty="0" err="1">
                <a:cs typeface="Arial" charset="0"/>
              </a:rPr>
              <a:t>crossover</a:t>
            </a:r>
            <a:endParaRPr lang="nl-NL" sz="2400" dirty="0">
              <a:cs typeface="Arial" charset="0"/>
            </a:endParaRPr>
          </a:p>
          <a:p>
            <a:pPr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nl-NL" sz="2400" dirty="0">
                <a:cs typeface="Arial" charset="0"/>
              </a:rPr>
              <a:t>Gaussian mutation: x’</a:t>
            </a:r>
            <a:r>
              <a:rPr lang="nl-NL" sz="2400" baseline="-25000" dirty="0">
                <a:cs typeface="Arial" charset="0"/>
              </a:rPr>
              <a:t>i</a:t>
            </a:r>
            <a:r>
              <a:rPr lang="nl-NL" sz="2400" dirty="0">
                <a:cs typeface="Arial" charset="0"/>
              </a:rPr>
              <a:t> = x</a:t>
            </a:r>
            <a:r>
              <a:rPr lang="nl-NL" sz="2400" baseline="-25000" dirty="0">
                <a:cs typeface="Arial" charset="0"/>
              </a:rPr>
              <a:t>i</a:t>
            </a:r>
            <a:r>
              <a:rPr lang="nl-NL" sz="2400" dirty="0">
                <a:cs typeface="Arial" charset="0"/>
              </a:rPr>
              <a:t> + N(0, </a:t>
            </a:r>
            <a:r>
              <a:rPr lang="el-GR" sz="2400" b="1" dirty="0"/>
              <a:t>σ</a:t>
            </a:r>
            <a:r>
              <a:rPr lang="nl-NL" sz="2400" dirty="0">
                <a:cs typeface="Arial" charset="0"/>
              </a:rPr>
              <a:t>)</a:t>
            </a:r>
          </a:p>
          <a:p>
            <a:pPr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nl-NL" sz="2400" dirty="0">
                <a:cs typeface="Arial" charset="0"/>
              </a:rPr>
              <a:t>standard deviation </a:t>
            </a:r>
            <a:r>
              <a:rPr lang="el-GR" sz="2400" b="1" dirty="0"/>
              <a:t>σ</a:t>
            </a:r>
            <a:r>
              <a:rPr lang="en-GB" sz="2400" dirty="0">
                <a:cs typeface="Arial" charset="0"/>
              </a:rPr>
              <a:t> is called mutation step size</a:t>
            </a:r>
          </a:p>
          <a:p>
            <a:pPr>
              <a:spcBef>
                <a:spcPts val="12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377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Varying mutation step size, option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buSzPct val="95000"/>
              <a:buNone/>
            </a:pPr>
            <a:r>
              <a:rPr lang="nl-NL" sz="2400" dirty="0">
                <a:cs typeface="Arial" charset="0"/>
              </a:rPr>
              <a:t>Replace the constant </a:t>
            </a:r>
            <a:r>
              <a:rPr lang="el-GR" sz="2400" b="1" dirty="0"/>
              <a:t>σ</a:t>
            </a:r>
            <a:r>
              <a:rPr lang="nl-NL" sz="2400" dirty="0">
                <a:cs typeface="Arial" charset="0"/>
              </a:rPr>
              <a:t> by a function </a:t>
            </a:r>
            <a:r>
              <a:rPr lang="el-GR" sz="2400" b="1" dirty="0"/>
              <a:t>σ </a:t>
            </a:r>
            <a:r>
              <a:rPr lang="nl-NL" sz="2400" dirty="0">
                <a:cs typeface="Arial" charset="0"/>
              </a:rPr>
              <a:t>(t)</a:t>
            </a:r>
          </a:p>
          <a:p>
            <a:pPr>
              <a:spcBef>
                <a:spcPts val="1200"/>
              </a:spcBef>
              <a:buSzPct val="95000"/>
              <a:buNone/>
            </a:pPr>
            <a:endParaRPr lang="nl-NL" sz="2400" dirty="0">
              <a:cs typeface="Arial" charset="0"/>
            </a:endParaRPr>
          </a:p>
          <a:p>
            <a:pPr>
              <a:spcBef>
                <a:spcPts val="1200"/>
              </a:spcBef>
              <a:buSzPct val="95000"/>
              <a:buNone/>
            </a:pPr>
            <a:endParaRPr lang="nl-NL" sz="2400" dirty="0">
              <a:cs typeface="Arial" charset="0"/>
            </a:endParaRPr>
          </a:p>
          <a:p>
            <a:pPr>
              <a:spcBef>
                <a:spcPts val="1200"/>
              </a:spcBef>
              <a:buSzPct val="95000"/>
              <a:buNone/>
            </a:pPr>
            <a:r>
              <a:rPr lang="nl-NL" sz="2400" i="1" dirty="0">
                <a:cs typeface="Arial" charset="0"/>
              </a:rPr>
              <a:t>0 </a:t>
            </a:r>
            <a:r>
              <a:rPr lang="nl-NL" sz="2400" b="1" i="1" dirty="0">
                <a:cs typeface="Arial" charset="0"/>
              </a:rPr>
              <a:t>&lt;</a:t>
            </a:r>
            <a:r>
              <a:rPr lang="nl-NL" sz="2400" i="1" dirty="0">
                <a:cs typeface="Arial" charset="0"/>
              </a:rPr>
              <a:t> t </a:t>
            </a:r>
            <a:r>
              <a:rPr lang="nl-NL" sz="2400" b="1" i="1" dirty="0">
                <a:cs typeface="Arial" charset="0"/>
              </a:rPr>
              <a:t>&lt;= </a:t>
            </a:r>
            <a:r>
              <a:rPr lang="nl-NL" sz="2400" i="1" dirty="0">
                <a:cs typeface="Arial" charset="0"/>
              </a:rPr>
              <a:t>T </a:t>
            </a:r>
            <a:r>
              <a:rPr lang="nl-NL" sz="2400" dirty="0">
                <a:cs typeface="Arial" charset="0"/>
              </a:rPr>
              <a:t>is the current generation number</a:t>
            </a:r>
          </a:p>
          <a:p>
            <a:pPr marL="0" indent="0" eaLnBrk="0" hangingPunct="0">
              <a:spcBef>
                <a:spcPts val="1200"/>
              </a:spcBef>
              <a:buSzPct val="95000"/>
              <a:buNone/>
            </a:pPr>
            <a:r>
              <a:rPr lang="nl-NL" sz="2400" dirty="0">
                <a:cs typeface="Arial" charset="0"/>
              </a:rPr>
              <a:t>Features:</a:t>
            </a:r>
          </a:p>
          <a:p>
            <a:pPr eaLnBrk="0" hangingPunct="0"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nl-NL" sz="2400" dirty="0">
                <a:cs typeface="Arial" charset="0"/>
              </a:rPr>
              <a:t>changes in </a:t>
            </a:r>
            <a:r>
              <a:rPr lang="el-GR" sz="2400" b="1" dirty="0"/>
              <a:t>σ</a:t>
            </a:r>
            <a:r>
              <a:rPr lang="nl-NL" sz="2400" dirty="0">
                <a:cs typeface="Arial" charset="0"/>
              </a:rPr>
              <a:t> are independent from the search progress</a:t>
            </a:r>
          </a:p>
          <a:p>
            <a:pPr eaLnBrk="0" hangingPunct="0"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nl-NL" sz="2400" dirty="0">
                <a:cs typeface="Arial" charset="0"/>
              </a:rPr>
              <a:t>strong user control of </a:t>
            </a:r>
            <a:r>
              <a:rPr lang="el-GR" sz="2400" b="1" dirty="0"/>
              <a:t>σ</a:t>
            </a:r>
            <a:r>
              <a:rPr lang="nl-NL" sz="2400" dirty="0">
                <a:cs typeface="Arial" charset="0"/>
              </a:rPr>
              <a:t> by the above formula</a:t>
            </a:r>
          </a:p>
          <a:p>
            <a:pPr eaLnBrk="0" hangingPunct="0"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el-GR" sz="2400" b="1" dirty="0"/>
              <a:t>σ</a:t>
            </a:r>
            <a:r>
              <a:rPr lang="nl-NL" sz="2400" dirty="0">
                <a:cs typeface="Arial" charset="0"/>
              </a:rPr>
              <a:t> is fully predictable</a:t>
            </a:r>
          </a:p>
          <a:p>
            <a:pPr eaLnBrk="0" hangingPunct="0"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nl-NL" sz="2400" dirty="0">
                <a:cs typeface="Arial" charset="0"/>
              </a:rPr>
              <a:t>a given </a:t>
            </a:r>
            <a:r>
              <a:rPr lang="el-GR" sz="2400" b="1" dirty="0"/>
              <a:t>σ</a:t>
            </a:r>
            <a:r>
              <a:rPr lang="nl-NL" sz="2400" dirty="0">
                <a:cs typeface="Arial" charset="0"/>
              </a:rPr>
              <a:t> acts on all individuals of the population</a:t>
            </a:r>
          </a:p>
          <a:p>
            <a:pPr>
              <a:spcBef>
                <a:spcPts val="1200"/>
              </a:spcBef>
              <a:buSzPct val="95000"/>
              <a:buNone/>
            </a:pPr>
            <a:endParaRPr lang="nl-NL" sz="2400" dirty="0">
              <a:cs typeface="Arial" charset="0"/>
            </a:endParaRPr>
          </a:p>
          <a:p>
            <a:pPr>
              <a:spcBef>
                <a:spcPts val="1200"/>
              </a:spcBef>
            </a:pPr>
            <a:endParaRPr lang="en-US" sz="2400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392919"/>
              </p:ext>
            </p:extLst>
          </p:nvPr>
        </p:nvGraphicFramePr>
        <p:xfrm>
          <a:off x="4715787" y="2162457"/>
          <a:ext cx="2760427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4" name="Equation" r:id="rId3" imgW="1272240" imgH="361080" progId="Equation.3">
                  <p:embed/>
                </p:oleObj>
              </mc:Choice>
              <mc:Fallback>
                <p:oleObj name="Equation" r:id="rId3" imgW="1272240" imgH="361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5787" y="2162457"/>
                        <a:ext cx="2760427" cy="684212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4601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Varying mutation step size, option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1200"/>
              </a:spcBef>
              <a:buSzPct val="95000"/>
              <a:buNone/>
            </a:pPr>
            <a:r>
              <a:rPr lang="en-US" sz="3100" dirty="0">
                <a:cs typeface="Arial" charset="0"/>
              </a:rPr>
              <a:t>Replace the constant </a:t>
            </a:r>
            <a:r>
              <a:rPr lang="en-US" sz="3100" b="1" dirty="0" err="1"/>
              <a:t>σ</a:t>
            </a:r>
            <a:r>
              <a:rPr lang="en-US" sz="3100" dirty="0">
                <a:cs typeface="Arial" charset="0"/>
              </a:rPr>
              <a:t> by a function </a:t>
            </a:r>
            <a:r>
              <a:rPr lang="en-US" sz="3100" b="1" dirty="0" err="1"/>
              <a:t>σ</a:t>
            </a:r>
            <a:r>
              <a:rPr lang="en-US" sz="3100" dirty="0">
                <a:cs typeface="Arial" charset="0"/>
              </a:rPr>
              <a:t>(t) updated after every </a:t>
            </a:r>
            <a:r>
              <a:rPr lang="en-US" sz="3100" i="1" dirty="0">
                <a:cs typeface="Arial" charset="0"/>
              </a:rPr>
              <a:t>n</a:t>
            </a:r>
            <a:r>
              <a:rPr lang="en-US" sz="3100" dirty="0">
                <a:cs typeface="Arial" charset="0"/>
              </a:rPr>
              <a:t> steps by the 1/5 success rule, where </a:t>
            </a:r>
            <a:r>
              <a:rPr lang="en-US" sz="3100" dirty="0" err="1">
                <a:cs typeface="Arial" charset="0"/>
              </a:rPr>
              <a:t>p</a:t>
            </a:r>
            <a:r>
              <a:rPr lang="en-US" sz="3100" baseline="-25000" dirty="0" err="1">
                <a:cs typeface="Arial" charset="0"/>
              </a:rPr>
              <a:t>s</a:t>
            </a:r>
            <a:r>
              <a:rPr lang="en-US" sz="3100" dirty="0">
                <a:cs typeface="Arial" charset="0"/>
              </a:rPr>
              <a:t> is the % of successful mutations</a:t>
            </a:r>
            <a:r>
              <a:rPr lang="nl-NL" sz="3100" dirty="0">
                <a:cs typeface="Arial" charset="0"/>
              </a:rPr>
              <a:t>:	</a:t>
            </a:r>
          </a:p>
          <a:p>
            <a:pPr>
              <a:spcBef>
                <a:spcPts val="1200"/>
              </a:spcBef>
              <a:buSzPct val="95000"/>
              <a:buNone/>
            </a:pPr>
            <a:endParaRPr lang="nl-NL" dirty="0">
              <a:cs typeface="Arial" charset="0"/>
            </a:endParaRPr>
          </a:p>
          <a:p>
            <a:pPr>
              <a:spcBef>
                <a:spcPts val="1200"/>
              </a:spcBef>
              <a:buSzPct val="95000"/>
              <a:buNone/>
            </a:pPr>
            <a:endParaRPr lang="nl-NL" dirty="0">
              <a:cs typeface="Arial" charset="0"/>
            </a:endParaRPr>
          </a:p>
          <a:p>
            <a:pPr>
              <a:spcBef>
                <a:spcPts val="1200"/>
              </a:spcBef>
              <a:buSzPct val="95000"/>
              <a:buNone/>
            </a:pPr>
            <a:endParaRPr lang="nl-NL" dirty="0">
              <a:cs typeface="Arial" charset="0"/>
            </a:endParaRPr>
          </a:p>
          <a:p>
            <a:pPr marL="0" indent="0">
              <a:spcBef>
                <a:spcPts val="1200"/>
              </a:spcBef>
              <a:buSzPct val="95000"/>
              <a:buNone/>
            </a:pPr>
            <a:r>
              <a:rPr lang="nl-NL" sz="3100" dirty="0">
                <a:cs typeface="Arial" charset="0"/>
              </a:rPr>
              <a:t>Features:</a:t>
            </a:r>
          </a:p>
          <a:p>
            <a:pPr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nl-NL" sz="3100" dirty="0">
                <a:cs typeface="Arial" charset="0"/>
              </a:rPr>
              <a:t>changes in </a:t>
            </a:r>
            <a:r>
              <a:rPr lang="el-GR" b="1" dirty="0"/>
              <a:t>σ</a:t>
            </a:r>
            <a:r>
              <a:rPr lang="nl-NL" sz="3100" dirty="0">
                <a:cs typeface="Arial" charset="0"/>
              </a:rPr>
              <a:t> are based on feedback from the search progress</a:t>
            </a:r>
          </a:p>
          <a:p>
            <a:pPr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nl-NL" sz="3100" dirty="0">
                <a:cs typeface="Arial" charset="0"/>
              </a:rPr>
              <a:t>some user control of </a:t>
            </a:r>
            <a:r>
              <a:rPr lang="el-GR" b="1" dirty="0"/>
              <a:t>σ</a:t>
            </a:r>
            <a:r>
              <a:rPr lang="nl-NL" sz="3100" dirty="0">
                <a:cs typeface="Arial" charset="0"/>
              </a:rPr>
              <a:t> by the above formula</a:t>
            </a:r>
          </a:p>
          <a:p>
            <a:pPr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el-GR" b="1" dirty="0"/>
              <a:t>σ</a:t>
            </a:r>
            <a:r>
              <a:rPr lang="nl-NL" sz="3100" dirty="0">
                <a:cs typeface="Arial" charset="0"/>
              </a:rPr>
              <a:t> is not predictable</a:t>
            </a:r>
          </a:p>
          <a:p>
            <a:pPr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nl-NL" sz="3100" dirty="0">
                <a:cs typeface="Arial" charset="0"/>
              </a:rPr>
              <a:t>a </a:t>
            </a:r>
            <a:r>
              <a:rPr lang="nl-NL" sz="3100" dirty="0" err="1">
                <a:cs typeface="Arial" charset="0"/>
              </a:rPr>
              <a:t>given</a:t>
            </a:r>
            <a:r>
              <a:rPr lang="nl-NL" sz="3100" dirty="0">
                <a:cs typeface="Arial" charset="0"/>
              </a:rPr>
              <a:t> </a:t>
            </a:r>
            <a:r>
              <a:rPr lang="el-GR" sz="2800" b="1" dirty="0"/>
              <a:t>σ </a:t>
            </a:r>
            <a:r>
              <a:rPr lang="nl-NL" sz="3100" dirty="0">
                <a:cs typeface="Arial" charset="0"/>
              </a:rPr>
              <a:t>acts on </a:t>
            </a:r>
            <a:r>
              <a:rPr lang="nl-NL" sz="3100" dirty="0" err="1">
                <a:cs typeface="Arial" charset="0"/>
              </a:rPr>
              <a:t>all</a:t>
            </a:r>
            <a:r>
              <a:rPr lang="nl-NL" sz="3100" dirty="0">
                <a:cs typeface="Arial" charset="0"/>
              </a:rPr>
              <a:t> </a:t>
            </a:r>
            <a:r>
              <a:rPr lang="nl-NL" sz="3100" dirty="0" err="1">
                <a:cs typeface="Arial" charset="0"/>
              </a:rPr>
              <a:t>individuals</a:t>
            </a:r>
            <a:r>
              <a:rPr lang="nl-NL" sz="3100" dirty="0">
                <a:cs typeface="Arial" charset="0"/>
              </a:rPr>
              <a:t> of the </a:t>
            </a:r>
            <a:r>
              <a:rPr lang="nl-NL" sz="3100" dirty="0" err="1">
                <a:cs typeface="Arial" charset="0"/>
              </a:rPr>
              <a:t>population</a:t>
            </a:r>
            <a:endParaRPr lang="en-US" sz="3100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731335"/>
              </p:ext>
            </p:extLst>
          </p:nvPr>
        </p:nvGraphicFramePr>
        <p:xfrm>
          <a:off x="4119563" y="2387030"/>
          <a:ext cx="3154362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8" name="Equation" r:id="rId3" imgW="1917360" imgH="711000" progId="Equation.3">
                  <p:embed/>
                </p:oleObj>
              </mc:Choice>
              <mc:Fallback>
                <p:oleObj name="Equation" r:id="rId3" imgW="1917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563" y="2387030"/>
                        <a:ext cx="3154362" cy="1295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63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Varying mutation step size, option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  <a:buSzPct val="95000"/>
              <a:buFont typeface="Arial" panose="020B0604020202020204" pitchFamily="34" charset="0"/>
              <a:buChar char="•"/>
            </a:pPr>
            <a:r>
              <a:rPr lang="nl-NL" sz="2400" dirty="0">
                <a:cs typeface="Arial" charset="0"/>
              </a:rPr>
              <a:t>Assign a personal </a:t>
            </a:r>
            <a:r>
              <a:rPr lang="el-GR" sz="2400" b="1" dirty="0"/>
              <a:t>σ</a:t>
            </a:r>
            <a:r>
              <a:rPr lang="nl-NL" sz="2400" dirty="0">
                <a:cs typeface="Arial" charset="0"/>
              </a:rPr>
              <a:t> to each individual </a:t>
            </a:r>
          </a:p>
          <a:p>
            <a:pPr>
              <a:spcBef>
                <a:spcPts val="1200"/>
              </a:spcBef>
              <a:buSzPct val="95000"/>
              <a:buFont typeface="Arial" panose="020B0604020202020204" pitchFamily="34" charset="0"/>
              <a:buChar char="•"/>
            </a:pPr>
            <a:r>
              <a:rPr lang="nl-NL" sz="2400" dirty="0">
                <a:cs typeface="Arial" charset="0"/>
              </a:rPr>
              <a:t>Incorporate this </a:t>
            </a:r>
            <a:r>
              <a:rPr lang="el-GR" sz="2400" b="1" dirty="0"/>
              <a:t>σ</a:t>
            </a:r>
            <a:r>
              <a:rPr lang="nl-NL" sz="2400" dirty="0">
                <a:cs typeface="Arial" charset="0"/>
              </a:rPr>
              <a:t> into the chromosome: </a:t>
            </a:r>
            <a:r>
              <a:rPr lang="en-GB" sz="2400" dirty="0">
                <a:cs typeface="Arial" charset="0"/>
              </a:rPr>
              <a:t>(x</a:t>
            </a:r>
            <a:r>
              <a:rPr lang="en-GB" sz="2400" baseline="-25000" dirty="0">
                <a:cs typeface="Arial" charset="0"/>
              </a:rPr>
              <a:t>1</a:t>
            </a:r>
            <a:r>
              <a:rPr lang="en-GB" sz="2400" dirty="0">
                <a:cs typeface="Arial" charset="0"/>
              </a:rPr>
              <a:t>, …, </a:t>
            </a:r>
            <a:r>
              <a:rPr lang="en-GB" sz="2400" dirty="0" err="1">
                <a:cs typeface="Arial" charset="0"/>
              </a:rPr>
              <a:t>x</a:t>
            </a:r>
            <a:r>
              <a:rPr lang="en-GB" sz="2400" baseline="-25000" dirty="0" err="1">
                <a:cs typeface="Arial" charset="0"/>
              </a:rPr>
              <a:t>n</a:t>
            </a:r>
            <a:r>
              <a:rPr lang="en-GB" sz="2400" dirty="0">
                <a:cs typeface="Arial" charset="0"/>
              </a:rPr>
              <a:t>, </a:t>
            </a:r>
            <a:r>
              <a:rPr lang="el-GR" sz="2400" b="1" dirty="0"/>
              <a:t>σ</a:t>
            </a:r>
            <a:r>
              <a:rPr lang="en-GB" sz="2400" dirty="0">
                <a:cs typeface="Arial" charset="0"/>
              </a:rPr>
              <a:t>)</a:t>
            </a:r>
          </a:p>
          <a:p>
            <a:pPr>
              <a:spcBef>
                <a:spcPts val="1200"/>
              </a:spcBef>
              <a:buSzPct val="95000"/>
              <a:buFont typeface="Arial" panose="020B0604020202020204" pitchFamily="34" charset="0"/>
              <a:buChar char="•"/>
            </a:pPr>
            <a:r>
              <a:rPr lang="en-GB" sz="2400" dirty="0">
                <a:cs typeface="Arial" charset="0"/>
              </a:rPr>
              <a:t>Apply variation operators to x</a:t>
            </a:r>
            <a:r>
              <a:rPr lang="en-GB" sz="2400" baseline="-25000" dirty="0">
                <a:cs typeface="Arial" charset="0"/>
              </a:rPr>
              <a:t>i</a:t>
            </a:r>
            <a:r>
              <a:rPr lang="en-GB" sz="2400" dirty="0">
                <a:cs typeface="Arial" charset="0"/>
              </a:rPr>
              <a:t>‘s and </a:t>
            </a:r>
            <a:r>
              <a:rPr lang="el-GR" sz="2400" b="1" dirty="0"/>
              <a:t>σ</a:t>
            </a:r>
            <a:endParaRPr lang="en-GB" sz="2400" dirty="0">
              <a:cs typeface="Arial" charset="0"/>
            </a:endParaRPr>
          </a:p>
          <a:p>
            <a:pPr>
              <a:spcBef>
                <a:spcPts val="1200"/>
              </a:spcBef>
              <a:buSzPct val="95000"/>
              <a:buNone/>
            </a:pPr>
            <a:endParaRPr lang="en-GB" sz="2400" dirty="0">
              <a:cs typeface="Arial" charset="0"/>
            </a:endParaRPr>
          </a:p>
          <a:p>
            <a:pPr>
              <a:spcBef>
                <a:spcPts val="1200"/>
              </a:spcBef>
              <a:buSzPct val="95000"/>
              <a:buNone/>
            </a:pPr>
            <a:endParaRPr lang="en-GB" sz="2400" dirty="0">
              <a:cs typeface="Arial" charset="0"/>
            </a:endParaRPr>
          </a:p>
          <a:p>
            <a:pPr marL="0" indent="0">
              <a:spcBef>
                <a:spcPts val="1200"/>
              </a:spcBef>
              <a:buSzPct val="95000"/>
              <a:buNone/>
            </a:pPr>
            <a:r>
              <a:rPr lang="nl-NL" sz="2400" dirty="0">
                <a:cs typeface="Arial" charset="0"/>
              </a:rPr>
              <a:t>Features:</a:t>
            </a:r>
          </a:p>
          <a:p>
            <a:pPr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nl-NL" sz="2400" dirty="0">
                <a:cs typeface="Arial" charset="0"/>
              </a:rPr>
              <a:t>changes in </a:t>
            </a:r>
            <a:r>
              <a:rPr lang="el-GR" sz="2400" b="1" dirty="0"/>
              <a:t>σ</a:t>
            </a:r>
            <a:r>
              <a:rPr lang="nl-NL" sz="2400" dirty="0">
                <a:cs typeface="Arial" charset="0"/>
              </a:rPr>
              <a:t> are results of natural selection</a:t>
            </a:r>
          </a:p>
          <a:p>
            <a:pPr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nl-NL" sz="2400" dirty="0">
                <a:cs typeface="Arial" charset="0"/>
              </a:rPr>
              <a:t>(almost) no user control of </a:t>
            </a:r>
            <a:r>
              <a:rPr lang="el-GR" sz="2400" b="1" dirty="0"/>
              <a:t>σ</a:t>
            </a:r>
            <a:endParaRPr lang="en-GB" sz="2400" dirty="0">
              <a:cs typeface="Arial" charset="0"/>
            </a:endParaRPr>
          </a:p>
          <a:p>
            <a:pPr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el-GR" sz="2400" b="1" dirty="0"/>
              <a:t>σ</a:t>
            </a:r>
            <a:r>
              <a:rPr lang="nl-NL" sz="2400" dirty="0">
                <a:cs typeface="Arial" charset="0"/>
              </a:rPr>
              <a:t> is not predictable</a:t>
            </a:r>
          </a:p>
          <a:p>
            <a:pPr>
              <a:spcBef>
                <a:spcPts val="1200"/>
              </a:spcBef>
              <a:buSzPct val="85000"/>
              <a:buFont typeface="Arial" panose="020B0604020202020204" pitchFamily="34" charset="0"/>
              <a:buChar char="•"/>
            </a:pPr>
            <a:r>
              <a:rPr lang="nl-NL" sz="2400" dirty="0">
                <a:cs typeface="Arial" charset="0"/>
              </a:rPr>
              <a:t>a given </a:t>
            </a:r>
            <a:r>
              <a:rPr lang="el-GR" sz="2400" b="1" dirty="0"/>
              <a:t>σ</a:t>
            </a:r>
            <a:r>
              <a:rPr lang="nl-NL" sz="2400" dirty="0">
                <a:cs typeface="Arial" charset="0"/>
              </a:rPr>
              <a:t> acts on one individual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139789"/>
              </p:ext>
            </p:extLst>
          </p:nvPr>
        </p:nvGraphicFramePr>
        <p:xfrm>
          <a:off x="3656049" y="3085667"/>
          <a:ext cx="22225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7" name="Equation" r:id="rId3" imgW="927100" imgH="203200" progId="Equation.3">
                  <p:embed/>
                </p:oleObj>
              </mc:Choice>
              <mc:Fallback>
                <p:oleObj name="Equation" r:id="rId3" imgW="927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49" y="3085667"/>
                        <a:ext cx="2222500" cy="5159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104352"/>
              </p:ext>
            </p:extLst>
          </p:nvPr>
        </p:nvGraphicFramePr>
        <p:xfrm>
          <a:off x="3616326" y="3693034"/>
          <a:ext cx="26463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8" name="Equation" r:id="rId5" imgW="1054100" imgH="215900" progId="Equation.3">
                  <p:embed/>
                </p:oleObj>
              </mc:Choice>
              <mc:Fallback>
                <p:oleObj name="Equation" r:id="rId5" imgW="10541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326" y="3693034"/>
                        <a:ext cx="2646363" cy="5397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4621106"/>
      </p:ext>
    </p:extLst>
  </p:cSld>
  <p:clrMapOvr>
    <a:masterClrMapping/>
  </p:clrMapOvr>
</p:sld>
</file>

<file path=ppt/theme/theme1.xml><?xml version="1.0" encoding="utf-8"?>
<a:theme xmlns:a="http://schemas.openxmlformats.org/drawingml/2006/main" name="mooie-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1382</Words>
  <Application>Microsoft Office PowerPoint</Application>
  <PresentationFormat>Widescreen</PresentationFormat>
  <Paragraphs>234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OpenSymbol</vt:lpstr>
      <vt:lpstr>Symbol</vt:lpstr>
      <vt:lpstr>Times New Roman</vt:lpstr>
      <vt:lpstr>Ubuntu</vt:lpstr>
      <vt:lpstr>URW Chancery L</vt:lpstr>
      <vt:lpstr>mooie-slides</vt:lpstr>
      <vt:lpstr>Equation</vt:lpstr>
      <vt:lpstr>Evolutionary Computing</vt:lpstr>
      <vt:lpstr>Parameter Control</vt:lpstr>
      <vt:lpstr>Motivation (1/2)</vt:lpstr>
      <vt:lpstr>Motivation (2/2)</vt:lpstr>
      <vt:lpstr>Parameter Setting</vt:lpstr>
      <vt:lpstr>Varying mutation step size</vt:lpstr>
      <vt:lpstr>Varying mutation step size, option 1</vt:lpstr>
      <vt:lpstr>Varying mutation step size, option 2</vt:lpstr>
      <vt:lpstr>Varying mutation step size, option 3</vt:lpstr>
      <vt:lpstr>Varying mutation step size, option 4</vt:lpstr>
      <vt:lpstr>Varying penalties</vt:lpstr>
      <vt:lpstr>Varying penalties, option 1</vt:lpstr>
      <vt:lpstr>Varying penalties, option 2</vt:lpstr>
      <vt:lpstr>Varying penalties, option 3</vt:lpstr>
      <vt:lpstr>Lessons learned (1/2)</vt:lpstr>
      <vt:lpstr>What component  is controlled</vt:lpstr>
      <vt:lpstr>How are parameters controlled</vt:lpstr>
      <vt:lpstr>Global taxonomy – now well-founded </vt:lpstr>
      <vt:lpstr>Evidence: Informing the change (1/2)</vt:lpstr>
      <vt:lpstr>Evidence: Informing the change (2/2)</vt:lpstr>
      <vt:lpstr>Evidence: Refined taxonomy</vt:lpstr>
      <vt:lpstr>Scope/level</vt:lpstr>
      <vt:lpstr>Lessons learned (2/2)</vt:lpstr>
      <vt:lpstr>Evaluation/Summary</vt:lpstr>
      <vt:lpstr>Publications per category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Computing 2014-</dc:title>
  <dc:creator>Jacqueline Heinerman</dc:creator>
  <cp:lastModifiedBy>Postma, B. (Banno)</cp:lastModifiedBy>
  <cp:revision>348</cp:revision>
  <dcterms:created xsi:type="dcterms:W3CDTF">2014-06-19T13:47:47Z</dcterms:created>
  <dcterms:modified xsi:type="dcterms:W3CDTF">2022-09-21T09:16:33Z</dcterms:modified>
</cp:coreProperties>
</file>