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4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0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1" r:id="rId32"/>
    <p:sldId id="292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85B"/>
    <a:srgbClr val="F1C544"/>
    <a:srgbClr val="943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313"/>
    <p:restoredTop sz="94674"/>
  </p:normalViewPr>
  <p:slideViewPr>
    <p:cSldViewPr snapToGrid="0" snapToObjects="1">
      <p:cViewPr varScale="1">
        <p:scale>
          <a:sx n="66" d="100"/>
          <a:sy n="66" d="100"/>
        </p:scale>
        <p:origin x="1469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3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91E-81C7-1B49-B3E1-860434022CD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2C285-161B-014E-BE62-39679C7D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5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BA2E-585D-BB46-A4B5-F0AA486081A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7AD7D-B5A4-F347-8CD5-93D936D0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2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9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7AD7D-B5A4-F347-8CD5-93D936D0DF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7AD7D-B5A4-F347-8CD5-93D936D0DF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0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879A-79E2-854D-B301-1E462EB0AB5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3600451"/>
            <a:ext cx="1036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3215472" y="1189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295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0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2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920"/>
            <a:ext cx="10972800" cy="872287"/>
          </a:xfrm>
        </p:spPr>
        <p:txBody>
          <a:bodyPr tIns="0" bIns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879A-79E2-854D-B301-1E462EB0AB5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912199"/>
            <a:ext cx="1097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7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3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5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9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6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879A-79E2-854D-B301-1E462EB0AB5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A.E. Eiben and J.E. Smith, Introduction to Evolutionary Computing 2014, Chapter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85CF2-87A1-424D-AAB4-8DA3F7B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7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hyperlink" Target="http://www.octave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boxplots-5e2df7bcbd5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hyperlink" Target="https://cmdlinetips.com/2018/03/how-to-make-boxplots-in-python-with-pandas-and-seaborn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Evolutionary Computing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9800" y="3886200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9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with Evolutionary Algorithms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65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example (1/2)</a:t>
            </a:r>
            <a:endParaRPr lang="en-GB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I invented “tricky mutation”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Showed that it is a good idea by: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Running standard (?) GA and tricky GA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On 10 objective functions from the literature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Finding tricky GA better on 7, equal on 1, worse on 2 cases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I wrote it down in a paper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And it got published!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Q: what did I learned from this experience? </a:t>
            </a:r>
            <a:endParaRPr lang="en-GB" sz="24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Q: is this good work?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10</a:t>
            </a:fld>
            <a:r>
              <a:rPr lang="en-US" dirty="0"/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1000305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example (2/2)</a:t>
            </a:r>
            <a:endParaRPr lang="en-GB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What did I (my readers) did not learn: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How </a:t>
            </a:r>
            <a:r>
              <a:rPr lang="en-US" sz="2400" dirty="0">
                <a:solidFill>
                  <a:srgbClr val="FF0000"/>
                </a:solidFill>
              </a:rPr>
              <a:t>relevant</a:t>
            </a:r>
            <a:r>
              <a:rPr lang="en-US" sz="2400" dirty="0">
                <a:solidFill>
                  <a:srgbClr val="E46C0A"/>
                </a:solidFill>
              </a:rPr>
              <a:t> </a:t>
            </a:r>
            <a:r>
              <a:rPr lang="en-US" sz="2400" dirty="0"/>
              <a:t>are these results (test functions)?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What is the </a:t>
            </a:r>
            <a:r>
              <a:rPr lang="en-US" sz="2400" dirty="0">
                <a:solidFill>
                  <a:srgbClr val="FF0000"/>
                </a:solidFill>
              </a:rPr>
              <a:t>scope of claims </a:t>
            </a:r>
            <a:r>
              <a:rPr lang="en-US" sz="2400" dirty="0"/>
              <a:t>about the superiority of the tricky GA?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Is there a </a:t>
            </a:r>
            <a:r>
              <a:rPr lang="en-US" sz="2400" dirty="0">
                <a:solidFill>
                  <a:srgbClr val="FF0000"/>
                </a:solidFill>
              </a:rPr>
              <a:t>property distinguishing</a:t>
            </a:r>
            <a:r>
              <a:rPr lang="en-US" sz="2400" dirty="0">
                <a:solidFill>
                  <a:srgbClr val="E46C0A"/>
                </a:solidFill>
              </a:rPr>
              <a:t> </a:t>
            </a:r>
            <a:r>
              <a:rPr lang="en-US" sz="2400" dirty="0"/>
              <a:t>the 7 good and the 2 bad functions?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Are my results </a:t>
            </a:r>
            <a:r>
              <a:rPr lang="en-US" sz="2400" dirty="0">
                <a:solidFill>
                  <a:srgbClr val="FF0000"/>
                </a:solidFill>
              </a:rPr>
              <a:t>generalizable</a:t>
            </a:r>
            <a:r>
              <a:rPr lang="en-US" sz="2400" dirty="0"/>
              <a:t>? (Is the tricky GA applicable for other problems? Which ones?)</a:t>
            </a:r>
          </a:p>
          <a:p>
            <a:pPr lvl="1">
              <a:spcBef>
                <a:spcPts val="1200"/>
              </a:spcBef>
            </a:pP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11</a:t>
            </a:fld>
            <a:r>
              <a:rPr lang="en-US" dirty="0"/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257326973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Problem Instances</a:t>
            </a:r>
            <a:r>
              <a:rPr lang="en-US" dirty="0"/>
              <a:t> (1/3)</a:t>
            </a:r>
            <a:endParaRPr lang="en-GB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Testing o</a:t>
            </a:r>
            <a:r>
              <a:rPr lang="en-US" sz="2400" dirty="0"/>
              <a:t>n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real data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Advantages:</a:t>
            </a:r>
            <a:endParaRPr lang="en-GB" sz="2400" dirty="0"/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Results could be considered as very relevant viewed from the application domain (data supplier)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Disadvantages</a:t>
            </a:r>
            <a:endParaRPr lang="en-GB" sz="2400" dirty="0"/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Can be over-complicated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Can be few </a:t>
            </a:r>
            <a:r>
              <a:rPr lang="en-US" sz="2000" dirty="0"/>
              <a:t>available</a:t>
            </a:r>
            <a:r>
              <a:rPr lang="en-GB" sz="2000" dirty="0"/>
              <a:t> sets of real data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May be commercially sensitive – difficult to </a:t>
            </a:r>
            <a:r>
              <a:rPr lang="en-US" sz="2000" dirty="0"/>
              <a:t>publish and to </a:t>
            </a:r>
            <a:r>
              <a:rPr lang="en-GB" sz="2000" dirty="0"/>
              <a:t>allow others to compare</a:t>
            </a:r>
            <a:endParaRPr lang="en-US" sz="2000" dirty="0"/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Results are hard to generalize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12</a:t>
            </a:fld>
            <a:r>
              <a:rPr lang="en-US" dirty="0"/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19394742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Problem Instances</a:t>
            </a:r>
            <a:r>
              <a:rPr lang="en-US" dirty="0"/>
              <a:t> (2/3)</a:t>
            </a:r>
            <a:endParaRPr lang="en-GB" dirty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Standard data sets </a:t>
            </a:r>
            <a:r>
              <a:rPr lang="en-US" sz="2400" dirty="0"/>
              <a:t>in problem </a:t>
            </a:r>
            <a:r>
              <a:rPr lang="en-US" sz="2400" dirty="0">
                <a:solidFill>
                  <a:srgbClr val="FF0000"/>
                </a:solidFill>
              </a:rPr>
              <a:t>repositories</a:t>
            </a:r>
            <a:r>
              <a:rPr lang="en-US" sz="2400" dirty="0"/>
              <a:t>,</a:t>
            </a:r>
            <a:r>
              <a:rPr lang="en-GB" sz="2400" dirty="0"/>
              <a:t> </a:t>
            </a:r>
            <a:r>
              <a:rPr lang="en-US" sz="2400" dirty="0"/>
              <a:t>e</a:t>
            </a:r>
            <a:r>
              <a:rPr lang="en-GB" sz="2400" dirty="0"/>
              <a:t>.g.:</a:t>
            </a:r>
            <a:endParaRPr lang="en-US" sz="2400" dirty="0"/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OR-Library</a:t>
            </a:r>
            <a:br>
              <a:rPr lang="en-US" sz="2000" dirty="0"/>
            </a:br>
            <a:r>
              <a:rPr lang="en-GB" sz="2000" dirty="0"/>
              <a:t>http://www.ms.ic.ac.uk/info.html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UCI Machine Learning Repository</a:t>
            </a:r>
            <a:r>
              <a:rPr lang="en-US" sz="2000" dirty="0"/>
              <a:t> </a:t>
            </a:r>
            <a:r>
              <a:rPr lang="en-GB" sz="2000" dirty="0"/>
              <a:t>www.ics.uci.edu/~mlearn/MLRepository.html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Advantage: 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Well-chosen problems and instances (hopefully)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Much other work on these </a:t>
            </a:r>
            <a:r>
              <a:rPr lang="en-US" sz="2000" dirty="0">
                <a:sym typeface="Wingdings" pitchFamily="2" charset="2"/>
              </a:rPr>
              <a:t> results comparable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Disadvantage: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Not real – might miss crucial aspect</a:t>
            </a:r>
            <a:r>
              <a:rPr lang="en-US" sz="2000" dirty="0"/>
              <a:t> 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Algorithms get tuned for popular test suites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13</a:t>
            </a:fld>
            <a:r>
              <a:rPr lang="en-US" dirty="0"/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15806529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Problem Instances</a:t>
            </a:r>
            <a:r>
              <a:rPr lang="en-US" dirty="0"/>
              <a:t> (3/3)</a:t>
            </a:r>
            <a:endParaRPr lang="en-GB" dirty="0"/>
          </a:p>
        </p:txBody>
      </p:sp>
      <p:sp>
        <p:nvSpPr>
          <p:cNvPr id="3880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50402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Problem 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GB" sz="2400" dirty="0" err="1">
                <a:solidFill>
                  <a:srgbClr val="FF0000"/>
                </a:solidFill>
              </a:rPr>
              <a:t>nstance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g</a:t>
            </a:r>
            <a:r>
              <a:rPr lang="en-GB" sz="2400" dirty="0" err="1">
                <a:solidFill>
                  <a:srgbClr val="FF0000"/>
                </a:solidFill>
              </a:rPr>
              <a:t>enerators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</a:t>
            </a:r>
            <a:r>
              <a:rPr lang="en-GB" sz="2400" dirty="0" err="1"/>
              <a:t>roduce</a:t>
            </a:r>
            <a:r>
              <a:rPr lang="en-GB" sz="2400" dirty="0"/>
              <a:t> simulated data for given parameters</a:t>
            </a:r>
            <a:r>
              <a:rPr lang="en-US" sz="2400" dirty="0"/>
              <a:t>, e.g.:</a:t>
            </a:r>
            <a:endParaRPr lang="en-GB" sz="2400" dirty="0"/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GA/EA Repository of Test Problem Generators</a:t>
            </a:r>
            <a:br>
              <a:rPr lang="en-US" sz="2000" dirty="0"/>
            </a:br>
            <a:r>
              <a:rPr lang="en-GB" sz="2000" dirty="0"/>
              <a:t>http://www.cs.uwyo.edu/~wspears/generators.html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Advantage: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Allow very systematic comparisons for they</a:t>
            </a:r>
          </a:p>
          <a:p>
            <a:pPr marL="1196975" lvl="2" indent="-344488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</a:t>
            </a:r>
            <a:r>
              <a:rPr lang="en-GB" sz="1800" dirty="0"/>
              <a:t>an produce many instances with </a:t>
            </a:r>
            <a:r>
              <a:rPr lang="en-US" sz="1800" dirty="0"/>
              <a:t>the </a:t>
            </a:r>
            <a:r>
              <a:rPr lang="en-GB" sz="1800" dirty="0"/>
              <a:t>same characteristics</a:t>
            </a:r>
          </a:p>
          <a:p>
            <a:pPr marL="1196975" lvl="2" indent="-344488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enable gradual traversal of</a:t>
            </a:r>
            <a:r>
              <a:rPr lang="en-GB" sz="1800" dirty="0"/>
              <a:t> </a:t>
            </a:r>
            <a:r>
              <a:rPr lang="en-US" sz="1800" dirty="0"/>
              <a:t>a </a:t>
            </a:r>
            <a:r>
              <a:rPr lang="en-GB" sz="1800" dirty="0"/>
              <a:t>range of characteristics (hardness)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Can be shared allowing comparisons</a:t>
            </a:r>
            <a:r>
              <a:rPr lang="en-US" sz="2000" dirty="0"/>
              <a:t> with other researchers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Disadvantage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Not real – might miss crucial aspect</a:t>
            </a:r>
            <a:endParaRPr lang="en-US" sz="2000" dirty="0"/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Given generator might have hidden bias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14</a:t>
            </a:fld>
            <a:r>
              <a:rPr lang="en-US" dirty="0"/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204123406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rules of experimentation</a:t>
            </a:r>
            <a:endParaRPr lang="en-GB" dirty="0"/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EAs are stochastic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GB" sz="2400" dirty="0"/>
              <a:t> 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never </a:t>
            </a:r>
            <a:r>
              <a:rPr lang="en-GB" sz="2400" dirty="0">
                <a:solidFill>
                  <a:srgbClr val="FF0000"/>
                </a:solidFill>
              </a:rPr>
              <a:t>draw any conclusion from a single run </a:t>
            </a:r>
            <a:endParaRPr lang="en-US" sz="2400" dirty="0">
              <a:solidFill>
                <a:srgbClr val="FF0000"/>
              </a:solidFill>
            </a:endParaRPr>
          </a:p>
          <a:p>
            <a:pPr marL="919163" lvl="1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perform</a:t>
            </a:r>
            <a:r>
              <a:rPr lang="en-GB" sz="2000" dirty="0"/>
              <a:t> sufficient number of independent runs</a:t>
            </a:r>
            <a:r>
              <a:rPr lang="en-US" sz="2000" dirty="0"/>
              <a:t> </a:t>
            </a:r>
          </a:p>
          <a:p>
            <a:pPr marL="919163" lvl="1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use statistical measures (averages, </a:t>
            </a:r>
            <a:r>
              <a:rPr lang="en-US" sz="2000" dirty="0"/>
              <a:t>standard deviations</a:t>
            </a:r>
            <a:r>
              <a:rPr lang="en-GB" sz="2000" dirty="0"/>
              <a:t>) </a:t>
            </a:r>
            <a:endParaRPr lang="en-US" sz="2000" dirty="0"/>
          </a:p>
          <a:p>
            <a:pPr marL="919163" lvl="1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use statistical tests to assess reliability of conclusions</a:t>
            </a:r>
            <a:endParaRPr lang="en-GB" sz="2000" dirty="0"/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EA experimentation is about comparison </a:t>
            </a: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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always do a fair competition</a:t>
            </a:r>
          </a:p>
          <a:p>
            <a:pPr marL="919163" lvl="1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use the same amount of resources for the competitors</a:t>
            </a:r>
          </a:p>
          <a:p>
            <a:pPr marL="919163" lvl="1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try different comp. limits (to cope with turtle/hare effect)</a:t>
            </a:r>
          </a:p>
          <a:p>
            <a:pPr marL="919163" lvl="1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use the same performance measures   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15</a:t>
            </a:fld>
            <a:r>
              <a:rPr lang="en-US" dirty="0"/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151709229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Measure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GB" sz="2400" dirty="0"/>
              <a:t>Many different ways. Examples: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Average result in given time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Average time for given result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Proportion of runs within % of target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Be</a:t>
            </a:r>
            <a:r>
              <a:rPr lang="en-GB" sz="2400" dirty="0" err="1"/>
              <a:t>st</a:t>
            </a:r>
            <a:r>
              <a:rPr lang="en-GB" sz="2400" dirty="0"/>
              <a:t> result over </a:t>
            </a:r>
            <a:r>
              <a:rPr lang="en-GB" sz="2400" i="1" dirty="0"/>
              <a:t>n</a:t>
            </a:r>
            <a:r>
              <a:rPr lang="en-GB" sz="2400" dirty="0"/>
              <a:t> runs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Amount of</a:t>
            </a:r>
            <a:r>
              <a:rPr lang="en-GB" sz="2400" dirty="0"/>
              <a:t> </a:t>
            </a:r>
            <a:r>
              <a:rPr lang="en-GB" sz="2400" dirty="0" err="1"/>
              <a:t>comput</a:t>
            </a:r>
            <a:r>
              <a:rPr lang="en-US" sz="2400" dirty="0" err="1"/>
              <a:t>ing</a:t>
            </a:r>
            <a:r>
              <a:rPr lang="en-GB" sz="2400" dirty="0"/>
              <a:t> required to reach target in given time with % confidence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…</a:t>
            </a:r>
            <a:endParaRPr lang="en-GB" sz="2400" dirty="0"/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16</a:t>
            </a:fld>
            <a:r>
              <a:rPr lang="en-US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9797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time units do we use?</a:t>
            </a:r>
          </a:p>
        </p:txBody>
      </p:sp>
      <p:sp>
        <p:nvSpPr>
          <p:cNvPr id="39321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Elapsed time? 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Depends on </a:t>
            </a:r>
            <a:r>
              <a:rPr lang="en-US" sz="2000" dirty="0"/>
              <a:t>c</a:t>
            </a:r>
            <a:r>
              <a:rPr lang="en-GB" sz="2000" dirty="0" err="1"/>
              <a:t>omputer</a:t>
            </a:r>
            <a:r>
              <a:rPr lang="en-US" sz="2000" dirty="0"/>
              <a:t>, network,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  <a:endParaRPr lang="en-GB" sz="2000" dirty="0"/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CPU Time?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Depends on skill of programmer, </a:t>
            </a:r>
            <a:r>
              <a:rPr lang="en-US" sz="2000" dirty="0"/>
              <a:t>implementation,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  <a:endParaRPr lang="en-GB" sz="2000" dirty="0"/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Number of generations?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Difficult to compare when parameters like population size change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Number of evaluations?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Evaluation time </a:t>
            </a:r>
            <a:r>
              <a:rPr lang="en-US" sz="2000" dirty="0"/>
              <a:t>could </a:t>
            </a:r>
            <a:r>
              <a:rPr lang="en-GB" sz="2000" dirty="0"/>
              <a:t>depend on algorithm</a:t>
            </a:r>
            <a:r>
              <a:rPr lang="en-US" sz="2000" dirty="0"/>
              <a:t>,</a:t>
            </a:r>
            <a:r>
              <a:rPr lang="en-GB" sz="2000" dirty="0"/>
              <a:t> </a:t>
            </a:r>
            <a:r>
              <a:rPr lang="en-US" sz="2000" dirty="0"/>
              <a:t>e</a:t>
            </a:r>
            <a:r>
              <a:rPr lang="en-GB" sz="2000" dirty="0"/>
              <a:t>.g. direct vs. indirect representation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17</a:t>
            </a:fld>
            <a:r>
              <a:rPr lang="en-US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3384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</a:t>
            </a:r>
            <a:endParaRPr lang="en-GB"/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512127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Performance measures (off-line)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Efficiency (alg. speed)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CPU time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No. of steps, i.e., generated points in the search space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Effectivity</a:t>
            </a:r>
            <a:r>
              <a:rPr lang="en-US" sz="2000" dirty="0">
                <a:solidFill>
                  <a:srgbClr val="000000"/>
                </a:solidFill>
              </a:rPr>
              <a:t> (alg. quality)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Success rate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Solution quality at termination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“Working” measures (on-line)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Population distribution (genotypic)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Fitness distribution (phenotypic)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Improvements per time unit or per genetic operator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…</a:t>
            </a: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18</a:t>
            </a:fld>
            <a:r>
              <a:rPr lang="en-US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1072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measures</a:t>
            </a:r>
            <a:endParaRPr lang="en-GB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No. of generated points in the search space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dirty="0"/>
              <a:t>	= no. of fitness evaluations (do not use no. of generations!)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AES: average number of evaluations to solution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SR: success rate </a:t>
            </a:r>
            <a:r>
              <a:rPr lang="en-US" sz="2400" dirty="0"/>
              <a:t>= % of runs finding a solution (individual with acceptable quality / fitness)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MBF: mean best fitness </a:t>
            </a:r>
            <a:r>
              <a:rPr lang="en-US" sz="2400" dirty="0"/>
              <a:t>at termination, i.e., take the best per run and take the mean of these over a set of runs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SR </a:t>
            </a:r>
            <a:r>
              <a:rPr lang="en-US" sz="2400" b="1" dirty="0">
                <a:sym typeface="Symbol" pitchFamily="18" charset="2"/>
              </a:rPr>
              <a:t>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MBF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Low SR, high MBF: good </a:t>
            </a:r>
            <a:r>
              <a:rPr lang="en-US" sz="2000" dirty="0" err="1"/>
              <a:t>approximizer</a:t>
            </a:r>
            <a:r>
              <a:rPr lang="en-US" sz="2000" dirty="0"/>
              <a:t> (more time helps?)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High SR, low MBF: “Murphy” algorithm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19</a:t>
            </a:fld>
            <a:r>
              <a:rPr lang="en-US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151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Evolutionary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nl-NL" sz="2400" dirty="0"/>
              <a:t>Experiment design</a:t>
            </a:r>
          </a:p>
          <a:p>
            <a:pPr>
              <a:spcBef>
                <a:spcPts val="1200"/>
              </a:spcBef>
            </a:pPr>
            <a:r>
              <a:rPr lang="nl-NL" sz="2400" dirty="0"/>
              <a:t>Algorithm design</a:t>
            </a:r>
          </a:p>
          <a:p>
            <a:pPr>
              <a:spcBef>
                <a:spcPts val="1200"/>
              </a:spcBef>
            </a:pPr>
            <a:r>
              <a:rPr lang="nl-NL" sz="2400" dirty="0"/>
              <a:t>Test problems</a:t>
            </a:r>
          </a:p>
          <a:p>
            <a:pPr>
              <a:spcBef>
                <a:spcPts val="1200"/>
              </a:spcBef>
            </a:pPr>
            <a:r>
              <a:rPr lang="nl-NL" sz="2400" dirty="0"/>
              <a:t>Measurements and statistics</a:t>
            </a:r>
          </a:p>
          <a:p>
            <a:pPr>
              <a:spcBef>
                <a:spcPts val="1200"/>
              </a:spcBef>
            </a:pPr>
            <a:r>
              <a:rPr lang="nl-NL" sz="2400" dirty="0"/>
              <a:t>Some tips and summary</a:t>
            </a:r>
          </a:p>
          <a:p>
            <a:pPr>
              <a:spcBef>
                <a:spcPts val="1200"/>
              </a:spcBef>
              <a:buNone/>
            </a:pPr>
            <a:endParaRPr lang="nl-NL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</a:t>
            </a:fld>
            <a:r>
              <a:rPr lang="en-US" dirty="0"/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29549201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GB" sz="2000" dirty="0"/>
              <a:t> given,   ? measured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2933701" y="2438400"/>
            <a:ext cx="7580313" cy="3168650"/>
            <a:chOff x="864" y="1152"/>
            <a:chExt cx="4775" cy="1996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64" y="1680"/>
              <a:ext cx="3888" cy="1200"/>
            </a:xfrm>
            <a:custGeom>
              <a:avLst/>
              <a:gdLst>
                <a:gd name="T0" fmla="*/ 0 w 3888"/>
                <a:gd name="T1" fmla="*/ 1200 h 1200"/>
                <a:gd name="T2" fmla="*/ 432 w 3888"/>
                <a:gd name="T3" fmla="*/ 384 h 1200"/>
                <a:gd name="T4" fmla="*/ 1776 w 3888"/>
                <a:gd name="T5" fmla="*/ 96 h 1200"/>
                <a:gd name="T6" fmla="*/ 3888 w 3888"/>
                <a:gd name="T7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8" h="1200">
                  <a:moveTo>
                    <a:pt x="0" y="1200"/>
                  </a:moveTo>
                  <a:cubicBezTo>
                    <a:pt x="68" y="884"/>
                    <a:pt x="136" y="568"/>
                    <a:pt x="432" y="384"/>
                  </a:cubicBezTo>
                  <a:cubicBezTo>
                    <a:pt x="728" y="200"/>
                    <a:pt x="1200" y="160"/>
                    <a:pt x="1776" y="96"/>
                  </a:cubicBezTo>
                  <a:cubicBezTo>
                    <a:pt x="2352" y="32"/>
                    <a:pt x="3536" y="16"/>
                    <a:pt x="3888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nl-NL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864" y="2880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nl-NL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864" y="11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nl-NL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592" y="15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nl-NL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176" y="16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nl-NL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1632" y="1920"/>
              <a:ext cx="0" cy="960"/>
            </a:xfrm>
            <a:prstGeom prst="line">
              <a:avLst/>
            </a:prstGeom>
            <a:noFill/>
            <a:ln w="38100" cmpd="sng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nl-NL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464" y="2915"/>
              <a:ext cx="11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Algorithm speed</a:t>
              </a:r>
              <a:endParaRPr lang="en-GB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756" y="2898"/>
              <a:ext cx="11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66FF"/>
                  </a:solidFill>
                  <a:latin typeface="Arial" charset="0"/>
                </a:rPr>
                <a:t>Solution quality</a:t>
              </a:r>
              <a:endParaRPr lang="en-GB" dirty="0">
                <a:solidFill>
                  <a:srgbClr val="0066FF"/>
                </a:solidFill>
                <a:latin typeface="Arial" charset="0"/>
              </a:endParaRPr>
            </a:p>
          </p:txBody>
        </p:sp>
      </p:grpSp>
      <p:sp>
        <p:nvSpPr>
          <p:cNvPr id="17" name="Isosceles Triangle 16"/>
          <p:cNvSpPr/>
          <p:nvPr/>
        </p:nvSpPr>
        <p:spPr>
          <a:xfrm>
            <a:off x="4058688" y="5310223"/>
            <a:ext cx="188425" cy="149408"/>
          </a:xfrm>
          <a:prstGeom prst="triangl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V="1">
            <a:off x="2933701" y="3679596"/>
            <a:ext cx="1219200" cy="0"/>
          </a:xfrm>
          <a:prstGeom prst="line">
            <a:avLst/>
          </a:prstGeom>
          <a:noFill/>
          <a:ln w="38100" cmpd="sng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nl-NL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538820" y="3472934"/>
            <a:ext cx="325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66FF"/>
                </a:solidFill>
                <a:latin typeface="Arial" charset="0"/>
              </a:rPr>
              <a:t>?</a:t>
            </a:r>
            <a:endParaRPr lang="en-GB" b="1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V="1">
            <a:off x="2933701" y="3295275"/>
            <a:ext cx="5505466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nl-NL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2644703" y="3212664"/>
            <a:ext cx="188425" cy="14940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8275375" y="5237615"/>
            <a:ext cx="325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FF0000"/>
                </a:solidFill>
                <a:latin typeface="Arial" charset="0"/>
              </a:rPr>
              <a:t>?</a:t>
            </a:r>
            <a:endParaRPr lang="en-GB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 flipV="1">
            <a:off x="8437579" y="3276600"/>
            <a:ext cx="1588" cy="19050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nl-NL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4783104" y="1765151"/>
            <a:ext cx="188425" cy="1494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28020" y="5944012"/>
            <a:ext cx="513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Question: how does Success Rate fit in?</a:t>
            </a:r>
          </a:p>
        </p:txBody>
      </p:sp>
    </p:spTree>
    <p:extLst>
      <p:ext uri="{BB962C8B-B14F-4D97-AF65-F5344CB8AC3E}">
        <p14:creationId xmlns:p14="http://schemas.microsoft.com/office/powerpoint/2010/main" val="2133588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experiments</a:t>
            </a:r>
            <a:endParaRPr lang="en-GB"/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Basic rule: use the same computational limit for each competitor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Allow each EA the same no. of evaluations, but 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Beware of hidden </a:t>
            </a:r>
            <a:r>
              <a:rPr lang="en-US" sz="2000" dirty="0" err="1"/>
              <a:t>labour</a:t>
            </a:r>
            <a:r>
              <a:rPr lang="en-US" sz="2000" dirty="0"/>
              <a:t>, e.g. in heuristic mutation operators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Beware of possibly fewer evaluations by smart operators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EA vs. heuristic: allow the same no. of steps: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Defining “step” is crucial, might imply bias!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Scale-up comparisons eliminate this bias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21</a:t>
            </a:fld>
            <a:r>
              <a:rPr lang="en-US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0515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Example: off-line performance measure evaluation </a:t>
            </a:r>
            <a:endParaRPr lang="en-GB" sz="2800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70334"/>
              </p:ext>
            </p:extLst>
          </p:nvPr>
        </p:nvGraphicFramePr>
        <p:xfrm>
          <a:off x="2562226" y="2012029"/>
          <a:ext cx="706596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name="Worksheet" r:id="rId3" imgW="7763143" imgH="4972534" progId="Excel.Sheet.8">
                  <p:embed/>
                </p:oleObj>
              </mc:Choice>
              <mc:Fallback>
                <p:oleObj name="Worksheet" r:id="rId3" imgW="7763143" imgH="497253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6" y="2012029"/>
                        <a:ext cx="7065963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22</a:t>
            </a:fld>
            <a:r>
              <a:rPr lang="en-US"/>
              <a:t> / 33</a:t>
            </a:r>
            <a:endParaRPr lang="en-US" dirty="0"/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4EA82179-8D81-1C4D-8E43-2513DE24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332" y="1192719"/>
            <a:ext cx="69536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/>
              <a:t>Which algorithm is better? Why? When?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7196710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Example: on-line performance measure evaluation</a:t>
            </a:r>
            <a:endParaRPr lang="en-GB" sz="2800" dirty="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000" dirty="0"/>
              <a:t>Populations mean (best) fitness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23</a:t>
            </a:fld>
            <a:r>
              <a:rPr lang="en-US"/>
              <a:t> / 33</a:t>
            </a:r>
            <a:endParaRPr lang="en-US" dirty="0"/>
          </a:p>
        </p:txBody>
      </p:sp>
      <p:sp>
        <p:nvSpPr>
          <p:cNvPr id="361484" name="Text Box 12"/>
          <p:cNvSpPr txBox="1">
            <a:spLocks noChangeArrowheads="1"/>
          </p:cNvSpPr>
          <p:nvPr/>
        </p:nvSpPr>
        <p:spPr bwMode="auto">
          <a:xfrm>
            <a:off x="2348020" y="5589241"/>
            <a:ext cx="7495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>
                <a:latin typeface="Arial" charset="0"/>
              </a:rPr>
              <a:t>Which algorithm is better? Why? When?</a:t>
            </a:r>
            <a:endParaRPr lang="en-GB" sz="3200" dirty="0">
              <a:latin typeface="Arial" charset="0"/>
            </a:endParaRPr>
          </a:p>
        </p:txBody>
      </p:sp>
      <p:grpSp>
        <p:nvGrpSpPr>
          <p:cNvPr id="361487" name="Group 15"/>
          <p:cNvGrpSpPr>
            <a:grpSpLocks/>
          </p:cNvGrpSpPr>
          <p:nvPr/>
        </p:nvGrpSpPr>
        <p:grpSpPr bwMode="auto">
          <a:xfrm>
            <a:off x="2933700" y="2438400"/>
            <a:ext cx="6324600" cy="2743200"/>
            <a:chOff x="864" y="1152"/>
            <a:chExt cx="3984" cy="1728"/>
          </a:xfrm>
        </p:grpSpPr>
        <p:sp>
          <p:nvSpPr>
            <p:cNvPr id="361477" name="Freeform 5"/>
            <p:cNvSpPr>
              <a:spLocks/>
            </p:cNvSpPr>
            <p:nvPr/>
          </p:nvSpPr>
          <p:spPr bwMode="auto">
            <a:xfrm>
              <a:off x="864" y="1680"/>
              <a:ext cx="3888" cy="1200"/>
            </a:xfrm>
            <a:custGeom>
              <a:avLst/>
              <a:gdLst>
                <a:gd name="T0" fmla="*/ 0 w 3888"/>
                <a:gd name="T1" fmla="*/ 1200 h 1200"/>
                <a:gd name="T2" fmla="*/ 432 w 3888"/>
                <a:gd name="T3" fmla="*/ 384 h 1200"/>
                <a:gd name="T4" fmla="*/ 1776 w 3888"/>
                <a:gd name="T5" fmla="*/ 96 h 1200"/>
                <a:gd name="T6" fmla="*/ 3888 w 3888"/>
                <a:gd name="T7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8" h="1200">
                  <a:moveTo>
                    <a:pt x="0" y="1200"/>
                  </a:moveTo>
                  <a:cubicBezTo>
                    <a:pt x="68" y="884"/>
                    <a:pt x="136" y="568"/>
                    <a:pt x="432" y="384"/>
                  </a:cubicBezTo>
                  <a:cubicBezTo>
                    <a:pt x="728" y="200"/>
                    <a:pt x="1200" y="160"/>
                    <a:pt x="1776" y="96"/>
                  </a:cubicBezTo>
                  <a:cubicBezTo>
                    <a:pt x="2352" y="32"/>
                    <a:pt x="3536" y="16"/>
                    <a:pt x="3888" y="0"/>
                  </a:cubicBezTo>
                </a:path>
              </a:pathLst>
            </a:custGeom>
            <a:noFill/>
            <a:ln w="25400" cap="flat" cmpd="sng">
              <a:solidFill>
                <a:srgbClr val="0066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nl-NL"/>
            </a:p>
          </p:txBody>
        </p:sp>
        <p:sp>
          <p:nvSpPr>
            <p:cNvPr id="361478" name="Freeform 6"/>
            <p:cNvSpPr>
              <a:spLocks/>
            </p:cNvSpPr>
            <p:nvPr/>
          </p:nvSpPr>
          <p:spPr bwMode="auto">
            <a:xfrm>
              <a:off x="864" y="1728"/>
              <a:ext cx="3888" cy="1152"/>
            </a:xfrm>
            <a:custGeom>
              <a:avLst/>
              <a:gdLst>
                <a:gd name="T0" fmla="*/ 0 w 3888"/>
                <a:gd name="T1" fmla="*/ 1152 h 1152"/>
                <a:gd name="T2" fmla="*/ 864 w 3888"/>
                <a:gd name="T3" fmla="*/ 576 h 1152"/>
                <a:gd name="T4" fmla="*/ 2592 w 3888"/>
                <a:gd name="T5" fmla="*/ 240 h 1152"/>
                <a:gd name="T6" fmla="*/ 3888 w 3888"/>
                <a:gd name="T7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8" h="1152">
                  <a:moveTo>
                    <a:pt x="0" y="1152"/>
                  </a:moveTo>
                  <a:cubicBezTo>
                    <a:pt x="216" y="940"/>
                    <a:pt x="432" y="728"/>
                    <a:pt x="864" y="576"/>
                  </a:cubicBezTo>
                  <a:cubicBezTo>
                    <a:pt x="1296" y="424"/>
                    <a:pt x="2088" y="336"/>
                    <a:pt x="2592" y="240"/>
                  </a:cubicBezTo>
                  <a:cubicBezTo>
                    <a:pt x="3096" y="144"/>
                    <a:pt x="3672" y="40"/>
                    <a:pt x="3888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nl-NL"/>
            </a:p>
          </p:txBody>
        </p:sp>
        <p:sp>
          <p:nvSpPr>
            <p:cNvPr id="361479" name="Line 7"/>
            <p:cNvSpPr>
              <a:spLocks noChangeShapeType="1"/>
            </p:cNvSpPr>
            <p:nvPr/>
          </p:nvSpPr>
          <p:spPr bwMode="auto">
            <a:xfrm>
              <a:off x="864" y="2880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nl-NL"/>
            </a:p>
          </p:txBody>
        </p:sp>
        <p:sp>
          <p:nvSpPr>
            <p:cNvPr id="361480" name="Line 8"/>
            <p:cNvSpPr>
              <a:spLocks noChangeShapeType="1"/>
            </p:cNvSpPr>
            <p:nvPr/>
          </p:nvSpPr>
          <p:spPr bwMode="auto">
            <a:xfrm flipV="1">
              <a:off x="864" y="11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nl-NL"/>
            </a:p>
          </p:txBody>
        </p:sp>
        <p:sp>
          <p:nvSpPr>
            <p:cNvPr id="361481" name="Line 9"/>
            <p:cNvSpPr>
              <a:spLocks noChangeShapeType="1"/>
            </p:cNvSpPr>
            <p:nvPr/>
          </p:nvSpPr>
          <p:spPr bwMode="auto">
            <a:xfrm>
              <a:off x="2592" y="15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nl-NL"/>
            </a:p>
          </p:txBody>
        </p:sp>
        <p:sp>
          <p:nvSpPr>
            <p:cNvPr id="361482" name="Line 10"/>
            <p:cNvSpPr>
              <a:spLocks noChangeShapeType="1"/>
            </p:cNvSpPr>
            <p:nvPr/>
          </p:nvSpPr>
          <p:spPr bwMode="auto">
            <a:xfrm>
              <a:off x="4176" y="16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nl-NL"/>
            </a:p>
          </p:txBody>
        </p:sp>
        <p:sp>
          <p:nvSpPr>
            <p:cNvPr id="361483" name="Line 11"/>
            <p:cNvSpPr>
              <a:spLocks noChangeShapeType="1"/>
            </p:cNvSpPr>
            <p:nvPr/>
          </p:nvSpPr>
          <p:spPr bwMode="auto">
            <a:xfrm flipV="1">
              <a:off x="1008" y="182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nl-NL"/>
            </a:p>
          </p:txBody>
        </p:sp>
        <p:sp>
          <p:nvSpPr>
            <p:cNvPr id="361485" name="Text Box 13"/>
            <p:cNvSpPr txBox="1">
              <a:spLocks noChangeArrowheads="1"/>
            </p:cNvSpPr>
            <p:nvPr/>
          </p:nvSpPr>
          <p:spPr bwMode="auto">
            <a:xfrm>
              <a:off x="3408" y="2044"/>
              <a:ext cx="8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FF0000"/>
                  </a:solidFill>
                  <a:latin typeface="Arial" charset="0"/>
                </a:rPr>
                <a:t>Algorithm B</a:t>
              </a:r>
              <a:endParaRPr lang="en-GB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361486" name="Text Box 14"/>
            <p:cNvSpPr txBox="1">
              <a:spLocks noChangeArrowheads="1"/>
            </p:cNvSpPr>
            <p:nvPr/>
          </p:nvSpPr>
          <p:spPr bwMode="auto">
            <a:xfrm>
              <a:off x="1392" y="1584"/>
              <a:ext cx="8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66FF"/>
                  </a:solidFill>
                  <a:latin typeface="Arial" charset="0"/>
                </a:rPr>
                <a:t>Algorithm A</a:t>
              </a:r>
              <a:endParaRPr lang="en-GB">
                <a:solidFill>
                  <a:srgbClr val="0066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53096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Example: averaging on-line measures </a:t>
            </a:r>
            <a:endParaRPr lang="en-GB"/>
          </a:p>
        </p:txBody>
      </p:sp>
      <p:pic>
        <p:nvPicPr>
          <p:cNvPr id="8" name="Picture 1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89" y="2202370"/>
            <a:ext cx="7864522" cy="2926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24</a:t>
            </a:fld>
            <a:r>
              <a:rPr lang="en-US"/>
              <a:t> / 33</a:t>
            </a:r>
            <a:endParaRPr lang="en-US" dirty="0"/>
          </a:p>
        </p:txBody>
      </p:sp>
      <p:sp>
        <p:nvSpPr>
          <p:cNvPr id="375824" name="Text Box 16"/>
          <p:cNvSpPr txBox="1">
            <a:spLocks noChangeArrowheads="1"/>
          </p:cNvSpPr>
          <p:nvPr/>
        </p:nvSpPr>
        <p:spPr bwMode="auto">
          <a:xfrm>
            <a:off x="2123245" y="5383945"/>
            <a:ext cx="8091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Arial" charset="0"/>
              </a:rPr>
              <a:t>Averaging can “choke” interesting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2489081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2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Example: overlaying on-line measures</a:t>
            </a:r>
            <a:endParaRPr lang="en-GB"/>
          </a:p>
        </p:txBody>
      </p:sp>
      <p:pic>
        <p:nvPicPr>
          <p:cNvPr id="8" name="Picture 3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09" y="2202370"/>
            <a:ext cx="7407282" cy="2926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25</a:t>
            </a:fld>
            <a:r>
              <a:rPr lang="en-US"/>
              <a:t> / 33</a:t>
            </a:r>
            <a:endParaRPr lang="en-US" dirty="0"/>
          </a:p>
        </p:txBody>
      </p:sp>
      <p:sp>
        <p:nvSpPr>
          <p:cNvPr id="376847" name="Text Box 15"/>
          <p:cNvSpPr txBox="1">
            <a:spLocks noChangeArrowheads="1"/>
          </p:cNvSpPr>
          <p:nvPr/>
        </p:nvSpPr>
        <p:spPr bwMode="auto">
          <a:xfrm>
            <a:off x="2101050" y="5257800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Arial" charset="0"/>
              </a:rPr>
              <a:t>Overlay of curves can lead to very “cloudy” figures</a:t>
            </a:r>
            <a:endParaRPr lang="en-GB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0733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Statistical Comparisons and Significance</a:t>
            </a:r>
          </a:p>
        </p:txBody>
      </p:sp>
      <p:sp>
        <p:nvSpPr>
          <p:cNvPr id="39526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sz="2400" dirty="0"/>
              <a:t>Algorithms are stochastic, results have element of “luck”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sz="2400" dirty="0"/>
              <a:t>If a claim is made “Mutation A is better than mutation B”, need to show statistical significance of comparisons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sz="2400" dirty="0"/>
              <a:t>Fundamental problem: </a:t>
            </a:r>
            <a:r>
              <a:rPr lang="en-GB" sz="2400" dirty="0">
                <a:solidFill>
                  <a:srgbClr val="FF0000"/>
                </a:solidFill>
              </a:rPr>
              <a:t>two series of samples </a:t>
            </a:r>
            <a:r>
              <a:rPr lang="en-GB" sz="2400" dirty="0"/>
              <a:t>(random drawings) from the </a:t>
            </a:r>
            <a:r>
              <a:rPr lang="en-GB" sz="2400" dirty="0">
                <a:solidFill>
                  <a:srgbClr val="FF0000"/>
                </a:solidFill>
              </a:rPr>
              <a:t>SAME distribution </a:t>
            </a:r>
            <a:r>
              <a:rPr lang="en-GB" sz="2400" dirty="0"/>
              <a:t>may have </a:t>
            </a:r>
            <a:r>
              <a:rPr lang="en-GB" sz="2400" dirty="0">
                <a:solidFill>
                  <a:srgbClr val="FF0000"/>
                </a:solidFill>
              </a:rPr>
              <a:t>DIFFERENT averages </a:t>
            </a:r>
            <a:r>
              <a:rPr lang="en-GB" sz="2400" dirty="0"/>
              <a:t>and standard deviations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sz="2400" dirty="0"/>
              <a:t>Tests can show if the differences are significant or not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26</a:t>
            </a:fld>
            <a:r>
              <a:rPr lang="en-US"/>
              <a:t> / 33</a:t>
            </a:r>
            <a:endParaRPr lang="en-US" dirty="0"/>
          </a:p>
        </p:txBody>
      </p:sp>
      <p:pic>
        <p:nvPicPr>
          <p:cNvPr id="395268" name="Picture 10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610" y="5005389"/>
            <a:ext cx="1625600" cy="171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86636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31511"/>
              </p:ext>
            </p:extLst>
          </p:nvPr>
        </p:nvGraphicFramePr>
        <p:xfrm>
          <a:off x="3352800" y="1576389"/>
          <a:ext cx="5486400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" name="Werkblad" r:id="rId3" imgW="3452043" imgH="2331994" progId="Excel.Sheet.8">
                  <p:embed/>
                </p:oleObj>
              </mc:Choice>
              <mc:Fallback>
                <p:oleObj name="Werkblad" r:id="rId3" imgW="3452043" imgH="23319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76389"/>
                        <a:ext cx="5486400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27</a:t>
            </a:fld>
            <a:r>
              <a:rPr lang="en-US"/>
              <a:t> / 33</a:t>
            </a:r>
            <a:endParaRPr lang="en-US" dirty="0"/>
          </a:p>
        </p:txBody>
      </p:sp>
      <p:graphicFrame>
        <p:nvGraphicFramePr>
          <p:cNvPr id="396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954920"/>
              </p:ext>
            </p:extLst>
          </p:nvPr>
        </p:nvGraphicFramePr>
        <p:xfrm>
          <a:off x="2884488" y="3443288"/>
          <a:ext cx="63119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" name="Chart" r:id="rId5" imgW="6311900" imgH="4216400" progId="MSGraph.Chart.8">
                  <p:embed followColorScheme="full"/>
                </p:oleObj>
              </mc:Choice>
              <mc:Fallback>
                <p:oleObj name="Chart" r:id="rId5" imgW="6311900" imgH="42164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3443288"/>
                        <a:ext cx="6311900" cy="421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4547840" y="5661248"/>
            <a:ext cx="26872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dirty="0"/>
              <a:t>Is the new method better?</a:t>
            </a:r>
          </a:p>
        </p:txBody>
      </p:sp>
    </p:spTree>
    <p:extLst>
      <p:ext uri="{BB962C8B-B14F-4D97-AF65-F5344CB8AC3E}">
        <p14:creationId xmlns:p14="http://schemas.microsoft.com/office/powerpoint/2010/main" val="347134786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</a:t>
            </a:r>
            <a:r>
              <a:rPr lang="en-US"/>
              <a:t>(cont’d)</a:t>
            </a:r>
            <a:endParaRPr lang="en-GB"/>
          </a:p>
        </p:txBody>
      </p:sp>
      <p:pic>
        <p:nvPicPr>
          <p:cNvPr id="402441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1" y="1448238"/>
            <a:ext cx="5148215" cy="3463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28</a:t>
            </a:fld>
            <a:r>
              <a:rPr lang="en-US"/>
              <a:t> / 33</a:t>
            </a:r>
            <a:endParaRPr lang="en-US" dirty="0"/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1981200" y="4869161"/>
            <a:ext cx="7696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227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3087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Standard deviations supply additional info</a:t>
            </a:r>
          </a:p>
          <a:p>
            <a:pPr marL="573087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T-test (and alike) indicate the</a:t>
            </a:r>
            <a:r>
              <a:rPr lang="en-GB" sz="2000" dirty="0">
                <a:latin typeface="+mn-lt"/>
              </a:rPr>
              <a:t> chance that the values came from the same underlying distribution</a:t>
            </a:r>
            <a:r>
              <a:rPr lang="en-US" sz="2000" dirty="0">
                <a:latin typeface="+mn-lt"/>
              </a:rPr>
              <a:t> (</a:t>
            </a:r>
            <a:r>
              <a:rPr lang="en-GB" sz="2000" dirty="0">
                <a:latin typeface="+mn-lt"/>
              </a:rPr>
              <a:t>difference is due to </a:t>
            </a:r>
            <a:r>
              <a:rPr lang="en-US" sz="2000" dirty="0">
                <a:latin typeface="+mn-lt"/>
              </a:rPr>
              <a:t>random effects) E.g. with 7% chance in this example</a:t>
            </a:r>
            <a:r>
              <a:rPr lang="en-GB" sz="20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634143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tests</a:t>
            </a:r>
            <a:endParaRPr lang="en-GB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T-test </a:t>
            </a:r>
            <a:r>
              <a:rPr lang="en-US" sz="2400" dirty="0"/>
              <a:t>a</a:t>
            </a:r>
            <a:r>
              <a:rPr lang="en-GB" sz="2400" dirty="0" err="1"/>
              <a:t>ssum</a:t>
            </a:r>
            <a:r>
              <a:rPr lang="en-US" sz="2400" dirty="0" err="1"/>
              <a:t>mes</a:t>
            </a:r>
            <a:r>
              <a:rPr lang="en-US" sz="2400" dirty="0"/>
              <a:t>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Data taken from continuous interval or close approximation</a:t>
            </a:r>
            <a:endParaRPr lang="en-US" sz="200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Normal distribution</a:t>
            </a:r>
            <a:endParaRPr lang="en-US" sz="200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Similar</a:t>
            </a:r>
            <a:r>
              <a:rPr lang="en-GB" sz="2000" dirty="0"/>
              <a:t> variances </a:t>
            </a:r>
            <a:r>
              <a:rPr lang="en-US" sz="2000" dirty="0"/>
              <a:t>for too few data points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Similar sized groups of data points</a:t>
            </a:r>
            <a:endParaRPr lang="en-US" sz="20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Other tests: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Wilcoxon – preferred to t-test where numbers are small or distribution is not known.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F-test – tests if two samples have different variances.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29</a:t>
            </a:fld>
            <a:r>
              <a:rPr lang="en-US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691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	</a:t>
            </a:r>
            <a:endParaRPr lang="en-GB" dirty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Has a </a:t>
            </a:r>
            <a:r>
              <a:rPr lang="en-US" sz="2400" dirty="0">
                <a:solidFill>
                  <a:srgbClr val="FF0000"/>
                </a:solidFill>
              </a:rPr>
              <a:t>goal</a:t>
            </a:r>
            <a:r>
              <a:rPr lang="en-US" sz="2400" dirty="0">
                <a:solidFill>
                  <a:srgbClr val="E46C0A"/>
                </a:solidFill>
              </a:rPr>
              <a:t> </a:t>
            </a:r>
            <a:r>
              <a:rPr lang="en-US" sz="2400" dirty="0"/>
              <a:t>or goals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Involves </a:t>
            </a:r>
            <a:r>
              <a:rPr lang="en-US" sz="2400" dirty="0">
                <a:solidFill>
                  <a:srgbClr val="FF0000"/>
                </a:solidFill>
              </a:rPr>
              <a:t>algorithm</a:t>
            </a:r>
            <a:r>
              <a:rPr lang="en-US" sz="2400" dirty="0">
                <a:solidFill>
                  <a:srgbClr val="E46C0A"/>
                </a:solidFill>
              </a:rPr>
              <a:t> </a:t>
            </a:r>
            <a:r>
              <a:rPr lang="en-US" sz="2400" dirty="0"/>
              <a:t>design and implementation 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/>
              <a:t>Needs </a:t>
            </a: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/>
              <a:t>(s) to run the algorithm(s) on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Amounts to </a:t>
            </a:r>
            <a:r>
              <a:rPr lang="en-US" sz="2400" dirty="0">
                <a:solidFill>
                  <a:srgbClr val="FF0000"/>
                </a:solidFill>
              </a:rPr>
              <a:t>running</a:t>
            </a:r>
            <a:r>
              <a:rPr lang="en-US" sz="2400" dirty="0">
                <a:solidFill>
                  <a:srgbClr val="E46C0A"/>
                </a:solidFill>
              </a:rPr>
              <a:t> </a:t>
            </a:r>
            <a:r>
              <a:rPr lang="en-US" sz="2400" dirty="0"/>
              <a:t>the algorithm(s) on the problem(s)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Delivers </a:t>
            </a:r>
            <a:r>
              <a:rPr lang="en-US" sz="2400" dirty="0">
                <a:solidFill>
                  <a:srgbClr val="FF0000"/>
                </a:solidFill>
              </a:rPr>
              <a:t>measurement data</a:t>
            </a:r>
            <a:r>
              <a:rPr lang="en-US" sz="2400" dirty="0"/>
              <a:t>, the results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Is concluded with </a:t>
            </a:r>
            <a:r>
              <a:rPr lang="en-US" sz="2400" dirty="0">
                <a:solidFill>
                  <a:srgbClr val="FF0000"/>
                </a:solidFill>
              </a:rPr>
              <a:t>evaluating </a:t>
            </a:r>
            <a:r>
              <a:rPr lang="en-US" sz="2400" dirty="0"/>
              <a:t>the results in the light of the given goal(s)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Is often </a:t>
            </a:r>
            <a:r>
              <a:rPr lang="en-US" sz="2400" dirty="0">
                <a:solidFill>
                  <a:srgbClr val="FF0000"/>
                </a:solidFill>
              </a:rPr>
              <a:t>documented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87474" y="6356353"/>
            <a:ext cx="2133600" cy="365125"/>
          </a:xfrm>
        </p:spPr>
        <p:txBody>
          <a:bodyPr/>
          <a:lstStyle/>
          <a:p>
            <a:fld id="{E80103CA-6B71-498C-A23B-D0AD33B5AB5E}" type="slidenum">
              <a:rPr lang="en-US" smtClean="0"/>
              <a:pPr/>
              <a:t>3</a:t>
            </a:fld>
            <a:r>
              <a:rPr lang="en-US" dirty="0"/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31524335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Resources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sz="2400" dirty="0"/>
              <a:t>There are lists of free and open source statistical software on the Internet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400" dirty="0"/>
              <a:t>Some ideas:</a:t>
            </a:r>
            <a:endParaRPr lang="en-GB" sz="2400" dirty="0">
              <a:hlinkClick r:id="rId3"/>
            </a:endParaRPr>
          </a:p>
          <a:p>
            <a:pPr>
              <a:spcBef>
                <a:spcPts val="1200"/>
              </a:spcBef>
            </a:pPr>
            <a:r>
              <a:rPr lang="en-GB" sz="2400" dirty="0">
                <a:hlinkClick r:id="rId3"/>
              </a:rPr>
              <a:t>https://www.r-project.org/</a:t>
            </a:r>
            <a:r>
              <a:rPr lang="en-GB" sz="2400" dirty="0"/>
              <a:t> </a:t>
            </a:r>
          </a:p>
          <a:p>
            <a:pPr>
              <a:spcBef>
                <a:spcPts val="1200"/>
              </a:spcBef>
            </a:pPr>
            <a:r>
              <a:rPr lang="en-GB" sz="2400" dirty="0">
                <a:hlinkClick r:id="rId4"/>
              </a:rPr>
              <a:t>http://www.octave.org/</a:t>
            </a:r>
            <a:endParaRPr lang="en-GB" sz="2400" dirty="0"/>
          </a:p>
          <a:p>
            <a:pPr>
              <a:spcBef>
                <a:spcPts val="1200"/>
              </a:spcBef>
            </a:pPr>
            <a:r>
              <a:rPr lang="en-GB" sz="2400" dirty="0"/>
              <a:t>Microsoft Excel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30</a:t>
            </a:fld>
            <a:r>
              <a:rPr lang="en-US"/>
              <a:t> / 33</a:t>
            </a:r>
            <a:endParaRPr lang="en-US" dirty="0"/>
          </a:p>
        </p:txBody>
      </p:sp>
      <p:pic>
        <p:nvPicPr>
          <p:cNvPr id="39936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4114800"/>
            <a:ext cx="1839913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67313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4608-9EC7-CB40-A1BF-75D65F8B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B5859-E075-CA4F-8E52-819A02F8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671E1-C157-D249-ABDD-5380455BEFFC}"/>
              </a:ext>
            </a:extLst>
          </p:cNvPr>
          <p:cNvSpPr txBox="1"/>
          <p:nvPr/>
        </p:nvSpPr>
        <p:spPr>
          <a:xfrm>
            <a:off x="2720765" y="4956309"/>
            <a:ext cx="697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https://towardsdatascience.com/understanding-boxplots-5e2df7bcbd51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9B45E-6F9B-5F49-A53B-1FBF7AB69B19}"/>
              </a:ext>
            </a:extLst>
          </p:cNvPr>
          <p:cNvSpPr txBox="1"/>
          <p:nvPr/>
        </p:nvSpPr>
        <p:spPr>
          <a:xfrm>
            <a:off x="1674945" y="5493026"/>
            <a:ext cx="910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https://cmdlinetips.com/2018/03/how-to-make-boxplots-in-python-with-pandas-and-seaborn/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42DCCC-E0BA-ED4B-9143-CDD8B4E95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108999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91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example: problem setting</a:t>
            </a:r>
            <a:endParaRPr lang="en-GB"/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I invented </a:t>
            </a:r>
            <a:r>
              <a:rPr lang="en-US" sz="2400" dirty="0" err="1"/>
              <a:t>myEA</a:t>
            </a:r>
            <a:r>
              <a:rPr lang="en-US" sz="2400" dirty="0"/>
              <a:t> for problem X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Looked and found 3 other EAs and a traditional benchmark heuristic for problem X in the literature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Asked myself when and why is </a:t>
            </a:r>
            <a:r>
              <a:rPr lang="en-US" sz="2400" dirty="0" err="1"/>
              <a:t>myEA</a:t>
            </a:r>
            <a:r>
              <a:rPr lang="en-US" sz="2400" dirty="0"/>
              <a:t> better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32</a:t>
            </a:fld>
            <a:r>
              <a:rPr lang="en-US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1753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example: experiments</a:t>
            </a:r>
            <a:endParaRPr lang="en-GB"/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Found/made problem instance generator for problem X with 2 parameters: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i="1" dirty="0"/>
              <a:t>n </a:t>
            </a:r>
            <a:r>
              <a:rPr lang="en-US" sz="2000" dirty="0"/>
              <a:t> (problem size)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i="1" dirty="0"/>
              <a:t>k</a:t>
            </a:r>
            <a:r>
              <a:rPr lang="en-US" sz="2000" dirty="0"/>
              <a:t>  (some problem specific indicator)  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Selected 5 values for </a:t>
            </a:r>
            <a:r>
              <a:rPr lang="en-US" sz="2400" i="1" dirty="0"/>
              <a:t>k</a:t>
            </a:r>
            <a:r>
              <a:rPr lang="en-US" sz="2400" dirty="0"/>
              <a:t> and 5 values for </a:t>
            </a:r>
            <a:r>
              <a:rPr lang="en-US" sz="2400" i="1" dirty="0"/>
              <a:t>n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Generated 100 problem instances for all combinations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Executed all </a:t>
            </a:r>
            <a:r>
              <a:rPr lang="en-US" sz="2400" dirty="0" err="1"/>
              <a:t>alg’s</a:t>
            </a:r>
            <a:r>
              <a:rPr lang="en-US" sz="2400" dirty="0"/>
              <a:t> on each instance 100 times (benchmark was also stochastic)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Recorded AES, SR, MBF values w/ same comp. limit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dirty="0"/>
              <a:t>	(AES for benchmark?)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Put my program code and the instances on the Web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33</a:t>
            </a:fld>
            <a:r>
              <a:rPr lang="en-US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3603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example: evaluation</a:t>
            </a:r>
            <a:endParaRPr lang="en-GB" dirty="0"/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2"/>
            <a:ext cx="8388849" cy="4969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Arranged results “in 3D” (</a:t>
            </a:r>
            <a:r>
              <a:rPr lang="en-US" sz="2400" i="1" dirty="0" err="1"/>
              <a:t>n,k</a:t>
            </a:r>
            <a:r>
              <a:rPr lang="en-US" sz="2400" dirty="0"/>
              <a:t>) + performance </a:t>
            </a:r>
            <a:br>
              <a:rPr lang="en-US" sz="2400" dirty="0"/>
            </a:br>
            <a:r>
              <a:rPr lang="en-US" sz="2400" dirty="0"/>
              <a:t>(with special attention to the effect of </a:t>
            </a:r>
            <a:r>
              <a:rPr lang="en-US" sz="2400" i="1" dirty="0"/>
              <a:t>n</a:t>
            </a:r>
            <a:r>
              <a:rPr lang="en-US" sz="2400" dirty="0"/>
              <a:t>, as for scale-up)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Assessed statistical significance of results 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Found the niche for </a:t>
            </a:r>
            <a:r>
              <a:rPr lang="en-US" sz="2400" dirty="0" err="1"/>
              <a:t>my_EA</a:t>
            </a:r>
            <a:r>
              <a:rPr lang="en-US" sz="2400" dirty="0"/>
              <a:t>: 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Weak in … cases, strong in - - - cases, comparable otherwise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Thereby I answered the “when question”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Analyzed the specific features and the niches of each algorithm thus answering the “why question”, e.g., </a:t>
            </a:r>
            <a:r>
              <a:rPr lang="en-US" sz="2400" dirty="0" err="1"/>
              <a:t>myEA</a:t>
            </a:r>
            <a:r>
              <a:rPr lang="en-US" sz="2400" dirty="0"/>
              <a:t> can exploit some problem specific detail 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Learned a lot about problem X and its solvers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Achieved generalizable results, or at least claims with well-identified scope based on solid data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Facilitated that others reproduce my results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further research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34</a:t>
            </a:fld>
            <a:r>
              <a:rPr lang="en-US"/>
              <a:t> /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1527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  <a:endParaRPr lang="en-GB" dirty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FF0000"/>
                </a:solidFill>
              </a:rPr>
              <a:t>Be organized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Decide what you want &amp; define appropriate measures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Choose test problems carefully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solidFill>
                  <a:srgbClr val="FF0000"/>
                </a:solidFill>
              </a:rPr>
              <a:t>Make an experiment plan (estimate time when possible)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Perform sufficient number of runs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Keep all experimental data (never throw away anything)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Use good statistics (“standard” tools from Web, MS, R)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Present results well (figures, graphs, tables, …)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Watch the scope of your claims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Aim at generalizable results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Publish code for reproducibility of results (if applicable)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Publish data for external validation (open science)</a:t>
            </a:r>
            <a:endParaRPr lang="en-GB" sz="1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35</a:t>
            </a:fld>
            <a:r>
              <a:rPr lang="en-US" dirty="0"/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524769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0629"/>
            <a:ext cx="8502029" cy="5460848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Algorithm testing must be based on many problems &amp; many runs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Good test suite !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Good statistics !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Performance measures in general: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Algorithm speed – efficiency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Solution quality – efficacy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Robustness – (in)sensitivity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Priorities in any given case can depend 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Purpose (e.g., algorithm design/analysis vs. problem solving)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Type of application (one-off vs. repetitive)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Budget (computational, financial)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Scope your findings, strive for generalizable findings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Fully specify your algorithm (parameter values – see chapters 7 &amp; 8)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Open source, open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0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Experimentation: Goals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Get a good solution for a given problem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Show that EC is applicable in a (new) problem domain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Show that </a:t>
            </a:r>
            <a:r>
              <a:rPr lang="en-US" sz="2400" i="1" dirty="0"/>
              <a:t>my_EA</a:t>
            </a:r>
            <a:r>
              <a:rPr lang="en-US" sz="2400" dirty="0"/>
              <a:t> is better than </a:t>
            </a:r>
            <a:r>
              <a:rPr lang="en-US" sz="2400" i="1" dirty="0"/>
              <a:t>benchmark_EA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Show that EAs outperform traditional algorithms (sic!)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Find best setup for parameters of a given algorithm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Understand algorithm behavior (e.g. pop dynamics)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See how an EA scales-up with problem size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See how performance is influenced by parameters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…</a:t>
            </a:r>
          </a:p>
          <a:p>
            <a:pPr>
              <a:spcBef>
                <a:spcPts val="1200"/>
              </a:spcBef>
            </a:pPr>
            <a:endParaRPr lang="nl-NL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4</a:t>
            </a:fld>
            <a:r>
              <a:rPr lang="en-US" dirty="0"/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7043927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Example: Production Perspective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Repetitive problems: </a:t>
            </a:r>
            <a:r>
              <a:rPr lang="en-GB" sz="2400" dirty="0"/>
              <a:t>similar instances with some variations in details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For instance, optimising internet shopping delivery route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Different destinations each day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Limited time to run algorithm each day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Must </a:t>
            </a:r>
            <a:r>
              <a:rPr lang="en-GB" sz="2000" i="1" dirty="0"/>
              <a:t>always</a:t>
            </a:r>
            <a:r>
              <a:rPr lang="en-GB" sz="2000" dirty="0"/>
              <a:t> be </a:t>
            </a:r>
            <a:r>
              <a:rPr lang="en-GB" sz="2000" i="1" dirty="0"/>
              <a:t>reasonably</a:t>
            </a:r>
            <a:r>
              <a:rPr lang="en-GB" sz="2000" dirty="0"/>
              <a:t> good route in limited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5</a:t>
            </a:fld>
            <a:r>
              <a:rPr lang="en-US" dirty="0"/>
              <a:t> / 33</a:t>
            </a:r>
          </a:p>
        </p:txBody>
      </p:sp>
      <p:pic>
        <p:nvPicPr>
          <p:cNvPr id="390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64" y="4714084"/>
            <a:ext cx="1868488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7130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Design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90889"/>
            <a:ext cx="8374935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One-off problems: </a:t>
            </a:r>
            <a:r>
              <a:rPr lang="en-GB" sz="2400" dirty="0"/>
              <a:t>“unique” requirements and conditions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For instance, improvements to national road network</a:t>
            </a:r>
          </a:p>
          <a:p>
            <a:pPr lvl="1" eaLnBrk="0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Total cost: billions of €</a:t>
            </a:r>
          </a:p>
          <a:p>
            <a:pPr lvl="1" eaLnBrk="0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Computing costs negligible</a:t>
            </a:r>
          </a:p>
          <a:p>
            <a:pPr lvl="1" eaLnBrk="0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Six months to run algorithm on hundreds computers is okay</a:t>
            </a:r>
          </a:p>
          <a:p>
            <a:pPr lvl="1" eaLnBrk="0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Many runs possible</a:t>
            </a:r>
          </a:p>
          <a:p>
            <a:pPr lvl="1" eaLnBrk="0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Must produce </a:t>
            </a:r>
            <a:r>
              <a:rPr lang="en-GB" sz="2000" i="1" dirty="0"/>
              <a:t>very</a:t>
            </a:r>
            <a:r>
              <a:rPr lang="en-GB" sz="2000" dirty="0"/>
              <a:t> good result just </a:t>
            </a:r>
            <a:r>
              <a:rPr lang="en-GB" sz="2000" i="1" dirty="0"/>
              <a:t>once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nl-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6</a:t>
            </a:fld>
            <a:r>
              <a:rPr lang="en-US" dirty="0"/>
              <a:t> / 33</a:t>
            </a:r>
          </a:p>
        </p:txBody>
      </p:sp>
      <p:pic>
        <p:nvPicPr>
          <p:cNvPr id="391171" name="Picture 3" descr="j02276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4629692"/>
            <a:ext cx="3672408" cy="1974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5030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Perspectives of goals</a:t>
            </a:r>
            <a:endParaRPr lang="en-GB" dirty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02546"/>
            <a:ext cx="8229600" cy="4951519"/>
          </a:xfrm>
        </p:spPr>
        <p:txBody>
          <a:bodyPr>
            <a:noAutofit/>
          </a:bodyPr>
          <a:lstStyle/>
          <a:p>
            <a:pPr marL="230188" indent="-230188">
              <a:spcBef>
                <a:spcPts val="1200"/>
              </a:spcBef>
            </a:pP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GB" sz="2400" dirty="0">
                <a:solidFill>
                  <a:srgbClr val="FF0000"/>
                </a:solidFill>
              </a:rPr>
              <a:t>esign</a:t>
            </a:r>
            <a:r>
              <a:rPr lang="en-GB" sz="2400" dirty="0">
                <a:solidFill>
                  <a:srgbClr val="E46C0A"/>
                </a:solidFill>
              </a:rPr>
              <a:t> </a:t>
            </a:r>
            <a:r>
              <a:rPr lang="en-GB" sz="2400" dirty="0"/>
              <a:t>perspective:</a:t>
            </a:r>
            <a:endParaRPr lang="en-US" sz="2400" dirty="0"/>
          </a:p>
          <a:p>
            <a:pPr marL="230188" indent="-230188">
              <a:spcBef>
                <a:spcPts val="1200"/>
              </a:spcBef>
              <a:buNone/>
            </a:pPr>
            <a:r>
              <a:rPr lang="en-US" sz="2400" dirty="0"/>
              <a:t>	</a:t>
            </a:r>
            <a:r>
              <a:rPr lang="en-GB" sz="2400" dirty="0"/>
              <a:t>find a very good solution at least once</a:t>
            </a:r>
            <a:endParaRPr lang="en-US" sz="2400" dirty="0"/>
          </a:p>
          <a:p>
            <a:pPr marL="230188" indent="-230188">
              <a:spcBef>
                <a:spcPts val="1200"/>
              </a:spcBef>
            </a:pP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GB" sz="2400" dirty="0">
                <a:solidFill>
                  <a:srgbClr val="FF0000"/>
                </a:solidFill>
              </a:rPr>
              <a:t>roduction</a:t>
            </a:r>
            <a:r>
              <a:rPr lang="en-GB" sz="2400" dirty="0">
                <a:solidFill>
                  <a:srgbClr val="E46C0A"/>
                </a:solidFill>
              </a:rPr>
              <a:t> </a:t>
            </a:r>
            <a:r>
              <a:rPr lang="en-GB" sz="2400" dirty="0"/>
              <a:t>perspective:</a:t>
            </a:r>
            <a:endParaRPr lang="en-US" sz="2400" dirty="0"/>
          </a:p>
          <a:p>
            <a:pPr marL="230188" indent="-230188">
              <a:spcBef>
                <a:spcPts val="1200"/>
              </a:spcBef>
              <a:buNone/>
            </a:pPr>
            <a:r>
              <a:rPr lang="en-US" sz="2400" dirty="0"/>
              <a:t>	</a:t>
            </a:r>
            <a:r>
              <a:rPr lang="en-GB" sz="2400" dirty="0"/>
              <a:t>find </a:t>
            </a:r>
            <a:r>
              <a:rPr lang="en-GB" sz="2400" dirty="0">
                <a:solidFill>
                  <a:srgbClr val="000000"/>
                </a:solidFill>
              </a:rPr>
              <a:t>a good solution in almost every run</a:t>
            </a:r>
            <a:endParaRPr lang="en-US" sz="2400" dirty="0">
              <a:solidFill>
                <a:srgbClr val="000000"/>
              </a:solidFill>
            </a:endParaRPr>
          </a:p>
          <a:p>
            <a:pPr marL="230188" indent="-230188">
              <a:spcBef>
                <a:spcPts val="1200"/>
              </a:spcBef>
            </a:pPr>
            <a:r>
              <a:rPr lang="en-US" sz="2400" dirty="0">
                <a:solidFill>
                  <a:srgbClr val="FF0000"/>
                </a:solidFill>
              </a:rPr>
              <a:t>Publication</a:t>
            </a:r>
            <a:r>
              <a:rPr lang="en-US" sz="2400" dirty="0">
                <a:solidFill>
                  <a:srgbClr val="E46C0A"/>
                </a:solidFill>
              </a:rPr>
              <a:t> </a:t>
            </a:r>
            <a:r>
              <a:rPr lang="en-US" sz="2400" dirty="0"/>
              <a:t>perspective: </a:t>
            </a:r>
          </a:p>
          <a:p>
            <a:pPr marL="230188" indent="-230188">
              <a:spcBef>
                <a:spcPts val="1200"/>
              </a:spcBef>
              <a:buNone/>
            </a:pPr>
            <a:r>
              <a:rPr lang="en-US" sz="2400" dirty="0"/>
              <a:t>	must </a:t>
            </a:r>
            <a:r>
              <a:rPr lang="en-US" sz="2400" dirty="0">
                <a:solidFill>
                  <a:srgbClr val="000000"/>
                </a:solidFill>
              </a:rPr>
              <a:t>meet scientific standards (huh?)</a:t>
            </a:r>
          </a:p>
          <a:p>
            <a:pPr marL="230188" indent="-230188">
              <a:spcBef>
                <a:spcPts val="1200"/>
              </a:spcBef>
            </a:pPr>
            <a:r>
              <a:rPr lang="en-US" sz="2400" dirty="0">
                <a:solidFill>
                  <a:srgbClr val="FF0000"/>
                </a:solidFill>
              </a:rPr>
              <a:t>Application</a:t>
            </a:r>
            <a:r>
              <a:rPr lang="en-US" sz="2400" dirty="0">
                <a:solidFill>
                  <a:srgbClr val="E46C0A"/>
                </a:solidFill>
              </a:rPr>
              <a:t> </a:t>
            </a:r>
            <a:r>
              <a:rPr lang="en-US" sz="2400" dirty="0"/>
              <a:t>perspective:</a:t>
            </a:r>
          </a:p>
          <a:p>
            <a:pPr marL="230188" indent="-230188">
              <a:spcBef>
                <a:spcPts val="1200"/>
              </a:spcBef>
              <a:buNone/>
            </a:pPr>
            <a:r>
              <a:rPr lang="en-US" sz="2400" dirty="0"/>
              <a:t>	good </a:t>
            </a:r>
            <a:r>
              <a:rPr lang="en-US" sz="2400" dirty="0">
                <a:solidFill>
                  <a:srgbClr val="000000"/>
                </a:solidFill>
              </a:rPr>
              <a:t>enough is good enough (verification!)</a:t>
            </a:r>
            <a:endParaRPr lang="en-US" sz="2400" dirty="0"/>
          </a:p>
          <a:p>
            <a:pPr marL="230188" indent="-230188">
              <a:spcBef>
                <a:spcPts val="1200"/>
              </a:spcBef>
              <a:buNone/>
            </a:pPr>
            <a:r>
              <a:rPr lang="en-US" sz="2400" dirty="0"/>
              <a:t>These perspectives have very different implications on evaluating the results (yet often left implicit)</a:t>
            </a:r>
          </a:p>
          <a:p>
            <a:pPr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7</a:t>
            </a:fld>
            <a:r>
              <a:rPr lang="en-US" dirty="0"/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064312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</a:t>
            </a:r>
            <a:endParaRPr lang="en-GB" dirty="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>
                <a:solidFill>
                  <a:srgbClr val="3366FF"/>
                </a:solidFill>
              </a:rPr>
              <a:t>Design a representation (i.e., a genotype space)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>
                <a:solidFill>
                  <a:srgbClr val="3366FF"/>
                </a:solidFill>
              </a:rPr>
              <a:t>Design a way of mapping a genotype to a phenotype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>
                <a:solidFill>
                  <a:srgbClr val="3366FF"/>
                </a:solidFill>
              </a:rPr>
              <a:t>Design a way of evaluating an individual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>
                <a:solidFill>
                  <a:srgbClr val="FF0000"/>
                </a:solidFill>
              </a:rPr>
              <a:t>Design suitable mutation operator(s)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>
                <a:solidFill>
                  <a:srgbClr val="FF0000"/>
                </a:solidFill>
              </a:rPr>
              <a:t>Design suitable recombination operator(s)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>
                <a:solidFill>
                  <a:srgbClr val="008000"/>
                </a:solidFill>
              </a:rPr>
              <a:t>Decide how to select individuals to be parents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>
                <a:solidFill>
                  <a:srgbClr val="008000"/>
                </a:solidFill>
              </a:rPr>
              <a:t>Decide how to select individuals </a:t>
            </a:r>
            <a:r>
              <a:rPr lang="en-US" sz="2400" dirty="0">
                <a:solidFill>
                  <a:srgbClr val="008000"/>
                </a:solidFill>
              </a:rPr>
              <a:t>for the next generation (how to </a:t>
            </a:r>
            <a:r>
              <a:rPr lang="en-GB" sz="2400" dirty="0">
                <a:solidFill>
                  <a:srgbClr val="008000"/>
                </a:solidFill>
              </a:rPr>
              <a:t>manage the population</a:t>
            </a:r>
            <a:r>
              <a:rPr lang="en-US" sz="2400" dirty="0">
                <a:solidFill>
                  <a:srgbClr val="008000"/>
                </a:solidFill>
              </a:rPr>
              <a:t>)</a:t>
            </a:r>
            <a:endParaRPr lang="en-GB" sz="2400" dirty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Decide how to </a:t>
            </a:r>
            <a:r>
              <a:rPr lang="en-US" sz="2400" dirty="0"/>
              <a:t>start: </a:t>
            </a:r>
            <a:r>
              <a:rPr lang="en-GB" sz="2400" dirty="0" err="1"/>
              <a:t>initializ</a:t>
            </a:r>
            <a:r>
              <a:rPr lang="en-US" sz="2400" dirty="0" err="1"/>
              <a:t>ation</a:t>
            </a:r>
            <a:r>
              <a:rPr lang="en-US" sz="2400" dirty="0"/>
              <a:t> method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Decide</a:t>
            </a:r>
            <a:r>
              <a:rPr lang="en-US" sz="2400" dirty="0"/>
              <a:t> how</a:t>
            </a:r>
            <a:r>
              <a:rPr lang="en-GB" sz="2400" dirty="0"/>
              <a:t> to stop</a:t>
            </a:r>
            <a:r>
              <a:rPr lang="en-US" sz="2400" dirty="0"/>
              <a:t>: termination criterion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8</a:t>
            </a:fld>
            <a:r>
              <a:rPr lang="en-US" dirty="0"/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3309213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problems</a:t>
            </a:r>
            <a:endParaRPr lang="en-GB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Classic: 5 DeJong functions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Modern: 25 “hard” objective functions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Frequently encountered or otherwise important variants of given practical problem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Selection from recognized benchmark problem repository (“challenging” by being NP--- ?!)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Problem instances made by random generator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dirty="0"/>
              <a:t>Choice has severe implications on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generalizability and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scope of the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9</a:t>
            </a:fld>
            <a:r>
              <a:rPr lang="en-US" dirty="0"/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1547890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ooie-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mooie-slides.thmx</Template>
  <TotalTime>61</TotalTime>
  <Words>2173</Words>
  <Application>Microsoft Office PowerPoint</Application>
  <PresentationFormat>Widescreen</PresentationFormat>
  <Paragraphs>309</Paragraphs>
  <Slides>36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Wingdings</vt:lpstr>
      <vt:lpstr>mooie-slides</vt:lpstr>
      <vt:lpstr>Worksheet</vt:lpstr>
      <vt:lpstr>Werkblad</vt:lpstr>
      <vt:lpstr>Chart</vt:lpstr>
      <vt:lpstr>Evolutionary Computing</vt:lpstr>
      <vt:lpstr>Working with Evolutionary Algorithms</vt:lpstr>
      <vt:lpstr>Experimentation </vt:lpstr>
      <vt:lpstr>Experimentation: Goals</vt:lpstr>
      <vt:lpstr>Example: Production Perspective</vt:lpstr>
      <vt:lpstr>Example: Design Perspective</vt:lpstr>
      <vt:lpstr>Perspectives of goals</vt:lpstr>
      <vt:lpstr>Algorithm design</vt:lpstr>
      <vt:lpstr>Test problems</vt:lpstr>
      <vt:lpstr>Bad example (1/2)</vt:lpstr>
      <vt:lpstr>Bad example (2/2)</vt:lpstr>
      <vt:lpstr>Getting Problem Instances (1/3)</vt:lpstr>
      <vt:lpstr>Getting Problem Instances (2/3)</vt:lpstr>
      <vt:lpstr>Getting Problem Instances (3/3)</vt:lpstr>
      <vt:lpstr>Basic rules of experimentation</vt:lpstr>
      <vt:lpstr>Things to Measure</vt:lpstr>
      <vt:lpstr>What time units do we use?</vt:lpstr>
      <vt:lpstr>Measures</vt:lpstr>
      <vt:lpstr>Performance measures</vt:lpstr>
      <vt:lpstr>Performance measures</vt:lpstr>
      <vt:lpstr>Fair experiments</vt:lpstr>
      <vt:lpstr>Example: off-line performance measure evaluation </vt:lpstr>
      <vt:lpstr>Example: on-line performance measure evaluation</vt:lpstr>
      <vt:lpstr>Example: averaging on-line measures </vt:lpstr>
      <vt:lpstr>Example: overlaying on-line measures</vt:lpstr>
      <vt:lpstr>Statistical Comparisons and Significance</vt:lpstr>
      <vt:lpstr>Example</vt:lpstr>
      <vt:lpstr>Example (cont’d)</vt:lpstr>
      <vt:lpstr>Statistical tests</vt:lpstr>
      <vt:lpstr>Statistical Resources</vt:lpstr>
      <vt:lpstr>Boxplots</vt:lpstr>
      <vt:lpstr>Better example: problem setting</vt:lpstr>
      <vt:lpstr>Better example: experiments</vt:lpstr>
      <vt:lpstr>Better example: evaluation</vt:lpstr>
      <vt:lpstr>Some tips</vt:lpstr>
      <vt:lpstr>Important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Computing 2014-</dc:title>
  <dc:creator>Jacqueline Heinerman</dc:creator>
  <cp:lastModifiedBy>Postma, B. (Banno)</cp:lastModifiedBy>
  <cp:revision>369</cp:revision>
  <cp:lastPrinted>2014-09-19T13:23:46Z</cp:lastPrinted>
  <dcterms:created xsi:type="dcterms:W3CDTF">2014-06-19T13:47:47Z</dcterms:created>
  <dcterms:modified xsi:type="dcterms:W3CDTF">2022-09-21T09:21:02Z</dcterms:modified>
</cp:coreProperties>
</file>