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4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0" r:id="rId3"/>
    <p:sldId id="303" r:id="rId4"/>
    <p:sldId id="304" r:id="rId5"/>
    <p:sldId id="305" r:id="rId6"/>
    <p:sldId id="329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34" r:id="rId23"/>
    <p:sldId id="333" r:id="rId24"/>
    <p:sldId id="323" r:id="rId25"/>
    <p:sldId id="324" r:id="rId26"/>
    <p:sldId id="327" r:id="rId27"/>
    <p:sldId id="325" r:id="rId28"/>
    <p:sldId id="335" r:id="rId29"/>
    <p:sldId id="338" r:id="rId30"/>
    <p:sldId id="339" r:id="rId31"/>
    <p:sldId id="344" r:id="rId32"/>
    <p:sldId id="345" r:id="rId33"/>
    <p:sldId id="34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730"/>
    <p:restoredTop sz="93686"/>
  </p:normalViewPr>
  <p:slideViewPr>
    <p:cSldViewPr snapToGrid="0" snapToObjects="1">
      <p:cViewPr varScale="1">
        <p:scale>
          <a:sx n="145" d="100"/>
          <a:sy n="145" d="100"/>
        </p:scale>
        <p:origin x="128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79A-79E2-854D-B301-1E462EB0AB5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215472" y="1189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879A-79E2-854D-B301-1E462EB0AB5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A.E. Eiben and J.E. Smith, Introduction to Evolutionary Computing 2014, Chapter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marckis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ted.com/talks/susan_blackmore_memes_and_tem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10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Hybridisation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Other Techniques: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Memetic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“Intelligent” Operators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/>
              <a:t>It is sometimes possible to incorporate </a:t>
            </a:r>
            <a:r>
              <a:rPr lang="en-GB" sz="2400" dirty="0">
                <a:solidFill>
                  <a:srgbClr val="FF0000"/>
                </a:solidFill>
              </a:rPr>
              <a:t>problem or instance specific knowledge</a:t>
            </a:r>
            <a:r>
              <a:rPr lang="en-GB" sz="2400" dirty="0"/>
              <a:t> within crossover or mutation operators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Crossover example: </a:t>
            </a:r>
            <a:r>
              <a:rPr lang="en-GB" sz="2400" dirty="0" err="1"/>
              <a:t>Merz’s</a:t>
            </a:r>
            <a:r>
              <a:rPr lang="en-GB" sz="2400" dirty="0"/>
              <a:t> DPX operator for TSP inherits common sub tours from parents</a:t>
            </a:r>
            <a:r>
              <a:rPr lang="sl-SI" sz="2400" dirty="0"/>
              <a:t>,</a:t>
            </a:r>
            <a:r>
              <a:rPr lang="en-GB" sz="2400" dirty="0"/>
              <a:t> then connects them using a nearest neighbour heuristic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Mutation example in Smith (‘97) for evolving microprocessor instruction sequences: group instructions (alleles) into classes so mutation is more likely to switch gene to value having a similar effect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Many other </a:t>
            </a:r>
            <a:r>
              <a:rPr lang="en-GB" sz="2400" dirty="0">
                <a:solidFill>
                  <a:srgbClr val="FF0000"/>
                </a:solidFill>
              </a:rPr>
              <a:t>problem specific examples </a:t>
            </a:r>
            <a:r>
              <a:rPr lang="en-GB" sz="2400" dirty="0"/>
              <a:t>in literature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264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Search Acting on Offspring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Can be viewed as a sort of </a:t>
            </a:r>
            <a:r>
              <a:rPr lang="en-GB" sz="2400" dirty="0">
                <a:solidFill>
                  <a:srgbClr val="FF0000"/>
                </a:solidFill>
              </a:rPr>
              <a:t>“lifetime learning”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Lots of early research done using EAs to evolve the structure of Artificial Neural Networks and then Back-propagation to learn connection weights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Often used to speed-up the “endgame” of an EA by making the search in the vicinity of good solutions more systematic than mutation alone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88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Search and graphs: Local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93190"/>
            <a:ext cx="10902696" cy="516283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Defined by combination of </a:t>
            </a:r>
            <a:r>
              <a:rPr lang="en-GB" sz="2400" dirty="0">
                <a:solidFill>
                  <a:srgbClr val="FF0000"/>
                </a:solidFill>
              </a:rPr>
              <a:t>neighbourhood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pivot rule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rgbClr val="FF0000"/>
                </a:solidFill>
              </a:rPr>
              <a:t>Neighbourhood N(x)</a:t>
            </a:r>
            <a:r>
              <a:rPr lang="en-GB" sz="2400" dirty="0"/>
              <a:t> of point x is the  set of points that can be reached from </a:t>
            </a:r>
            <a:r>
              <a:rPr lang="en-GB" sz="2400" i="1" dirty="0"/>
              <a:t>x</a:t>
            </a:r>
            <a:r>
              <a:rPr lang="en-GB" sz="2400" dirty="0"/>
              <a:t> with one application of a move operator </a:t>
            </a:r>
            <a:r>
              <a:rPr lang="en-GB" sz="2400" dirty="0">
                <a:solidFill>
                  <a:srgbClr val="000000"/>
                </a:solidFill>
              </a:rPr>
              <a:t>(this is an “operational” definition)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e.g. bit flipping search on binary problems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Pivot rule</a:t>
            </a:r>
            <a:r>
              <a:rPr lang="en-GB" sz="2400" dirty="0"/>
              <a:t>: condition for stopping neighbourhood search, e.g., greedy ascent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986418" y="6258670"/>
            <a:ext cx="942715" cy="501650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162280" y="3518161"/>
            <a:ext cx="14414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i="1" dirty="0">
                <a:solidFill>
                  <a:srgbClr val="FF0000"/>
                </a:solidFill>
              </a:rPr>
              <a:t>d = (1,0,1)</a:t>
            </a:r>
          </a:p>
          <a:p>
            <a:pPr eaLnBrk="0" hangingPunct="0"/>
            <a:r>
              <a:rPr lang="en-GB" b="1" i="1" dirty="0"/>
              <a:t>c = (0,0,1)</a:t>
            </a:r>
          </a:p>
          <a:p>
            <a:pPr eaLnBrk="0" hangingPunct="0"/>
            <a:r>
              <a:rPr lang="en-GB" b="1" i="1" dirty="0"/>
              <a:t>h = (1,1,1)</a:t>
            </a:r>
          </a:p>
          <a:p>
            <a:pPr eaLnBrk="0" hangingPunct="0"/>
            <a:r>
              <a:rPr lang="en-GB" b="1" i="1" dirty="0"/>
              <a:t>a = (1,0,0)</a:t>
            </a:r>
          </a:p>
          <a:p>
            <a:pPr eaLnBrk="0" hangingPunct="0"/>
            <a:r>
              <a:rPr lang="en-GB" b="1" i="1" dirty="0"/>
              <a:t> </a:t>
            </a:r>
          </a:p>
          <a:p>
            <a:pPr eaLnBrk="0" hangingPunct="0"/>
            <a:r>
              <a:rPr lang="en-GB" b="1" i="1" dirty="0"/>
              <a:t>N(d) = {</a:t>
            </a:r>
            <a:r>
              <a:rPr lang="en-GB" b="1" i="1" dirty="0" err="1"/>
              <a:t>a,c,h</a:t>
            </a:r>
            <a:r>
              <a:rPr lang="en-GB" b="1" i="1" dirty="0"/>
              <a:t>}</a:t>
            </a:r>
          </a:p>
        </p:txBody>
      </p: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3362876" y="3309466"/>
            <a:ext cx="2817817" cy="1993919"/>
            <a:chOff x="1490" y="2772"/>
            <a:chExt cx="1775" cy="1256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1632" y="2976"/>
              <a:ext cx="1440" cy="864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nl-NL" sz="1600"/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774" y="297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3054" y="2832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 dirty="0"/>
                <a:t>h</a:t>
              </a: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1490" y="3072"/>
              <a:ext cx="2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b="1" i="1" dirty="0"/>
                <a:t>c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2736" y="3795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 dirty="0"/>
                <a:t>a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1728" y="2772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 dirty="0"/>
                <a:t>g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3077" y="3471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 dirty="0"/>
                <a:t>e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1920" y="3456"/>
              <a:ext cx="1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/>
                <a:t>f</a:t>
              </a:r>
            </a:p>
          </p:txBody>
        </p:sp>
      </p:grpSp>
      <p:sp>
        <p:nvSpPr>
          <p:cNvPr id="16" name="Text Box 10">
            <a:extLst>
              <a:ext uri="{FF2B5EF4-FFF2-40B4-BE49-F238E27FC236}">
                <a16:creationId xmlns:a16="http://schemas.microsoft.com/office/drawing/2014/main" id="{FA2F8498-0BEB-C64D-A639-64DB1AA9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987" y="4997006"/>
            <a:ext cx="1141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i="1" dirty="0"/>
              <a:t>b = (0,0,0)</a:t>
            </a:r>
          </a:p>
        </p:txBody>
      </p:sp>
    </p:spTree>
    <p:extLst>
      <p:ext uri="{BB962C8B-B14F-4D97-AF65-F5344CB8AC3E}">
        <p14:creationId xmlns:p14="http://schemas.microsoft.com/office/powerpoint/2010/main" val="154325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Local Search and graphs: Landscapes &amp; Graphs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2400" dirty="0"/>
              <a:t>The combination of representation and operator defines a graph </a:t>
            </a:r>
            <a:r>
              <a:rPr lang="en-GB" sz="2400" i="1" dirty="0"/>
              <a:t>G(V,E)</a:t>
            </a:r>
            <a:r>
              <a:rPr lang="en-GB" sz="2400" dirty="0"/>
              <a:t> on the search space (useful for analysis), where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000" i="1" dirty="0"/>
              <a:t>V</a:t>
            </a:r>
            <a:r>
              <a:rPr lang="en-GB" sz="2000" dirty="0"/>
              <a:t>, the set of vertices, is the set of all points that can be represented (the potential solutions)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000" i="1" dirty="0"/>
              <a:t>E</a:t>
            </a:r>
            <a:r>
              <a:rPr lang="en-GB" sz="2000" dirty="0"/>
              <a:t>, the set of edges, is the possible transitions that can arise from a single application of the search operator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2400" dirty="0"/>
              <a:t>Note that the edges in </a:t>
            </a:r>
            <a:r>
              <a:rPr lang="en-GB" sz="2400" i="1" dirty="0"/>
              <a:t>E</a:t>
            </a:r>
            <a:r>
              <a:rPr lang="en-GB" sz="2400" dirty="0"/>
              <a:t> can have weights attached to them, and that they need not be symmetrical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85909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698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Graphs for Binary</a:t>
            </a:r>
            <a:r>
              <a:rPr lang="sl-SI" dirty="0"/>
              <a:t> </a:t>
            </a:r>
            <a:r>
              <a:rPr lang="sl-SI" dirty="0" err="1"/>
              <a:t>Problems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dirty="0"/>
              <a:t>Example : 3 dimensional binary problem as above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i="1" dirty="0"/>
              <a:t>V = {</a:t>
            </a:r>
            <a:r>
              <a:rPr lang="en-GB" sz="2400" i="1" dirty="0" err="1"/>
              <a:t>a,b,c,d,e,f,g,h</a:t>
            </a:r>
            <a:r>
              <a:rPr lang="en-GB" sz="2400" i="1" dirty="0"/>
              <a:t>,}, e.g., b = (0,0,0),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Search by flipping each bit in turn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i="1" dirty="0"/>
              <a:t>E</a:t>
            </a:r>
            <a:r>
              <a:rPr lang="en-GB" sz="2000" i="1" baseline="-25000" dirty="0"/>
              <a:t>1</a:t>
            </a:r>
            <a:r>
              <a:rPr lang="en-GB" sz="2000" i="1" dirty="0"/>
              <a:t> = { ab, ad, ae, </a:t>
            </a:r>
            <a:r>
              <a:rPr lang="en-GB" sz="2000" i="1" dirty="0" err="1"/>
              <a:t>bc</a:t>
            </a:r>
            <a:r>
              <a:rPr lang="en-GB" sz="2000" i="1" dirty="0"/>
              <a:t>, bf, cd, cg, dh, </a:t>
            </a:r>
            <a:r>
              <a:rPr lang="en-GB" sz="2000" i="1" dirty="0" err="1"/>
              <a:t>fg</a:t>
            </a:r>
            <a:r>
              <a:rPr lang="en-GB" sz="2000" i="1" dirty="0"/>
              <a:t>, </a:t>
            </a:r>
            <a:r>
              <a:rPr lang="en-GB" sz="2000" i="1" dirty="0" err="1"/>
              <a:t>fe</a:t>
            </a:r>
            <a:r>
              <a:rPr lang="en-GB" sz="2000" i="1" dirty="0"/>
              <a:t>, </a:t>
            </a:r>
            <a:r>
              <a:rPr lang="en-GB" sz="2000" i="1" dirty="0" err="1"/>
              <a:t>gh</a:t>
            </a:r>
            <a:r>
              <a:rPr lang="en-GB" sz="2000" i="1" dirty="0"/>
              <a:t>, eh}        </a:t>
            </a:r>
            <a:r>
              <a:rPr lang="en-GB" sz="2000" b="1" dirty="0"/>
              <a:t>1 bit-flip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symmetrical and all values equally likely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i="1" dirty="0"/>
              <a:t>E</a:t>
            </a:r>
            <a:r>
              <a:rPr lang="en-GB" sz="2000" i="1" baseline="-25000" dirty="0"/>
              <a:t>2</a:t>
            </a:r>
            <a:r>
              <a:rPr lang="en-GB" sz="2000" i="1" dirty="0"/>
              <a:t> = </a:t>
            </a:r>
            <a:r>
              <a:rPr lang="en-GB" sz="2000" i="1" dirty="0">
                <a:sym typeface="Symbol" pitchFamily="18" charset="2"/>
              </a:rPr>
              <a:t>{</a:t>
            </a:r>
            <a:r>
              <a:rPr lang="en-GB" sz="2000" i="1" dirty="0" err="1">
                <a:sym typeface="Symbol" pitchFamily="18" charset="2"/>
              </a:rPr>
              <a:t>ac,bd,af,be,dg</a:t>
            </a:r>
            <a:r>
              <a:rPr lang="en-GB" sz="2000" i="1" dirty="0">
                <a:sym typeface="Symbol" pitchFamily="18" charset="2"/>
              </a:rPr>
              <a:t>, </a:t>
            </a:r>
            <a:r>
              <a:rPr lang="en-GB" sz="2000" i="1" dirty="0" err="1">
                <a:sym typeface="Symbol" pitchFamily="18" charset="2"/>
              </a:rPr>
              <a:t>ch</a:t>
            </a:r>
            <a:r>
              <a:rPr lang="en-GB" sz="2000" i="1" dirty="0">
                <a:sym typeface="Symbol" pitchFamily="18" charset="2"/>
              </a:rPr>
              <a:t>, </a:t>
            </a:r>
            <a:r>
              <a:rPr lang="en-GB" sz="2000" i="1" dirty="0" err="1">
                <a:sym typeface="Symbol" pitchFamily="18" charset="2"/>
              </a:rPr>
              <a:t>fh</a:t>
            </a:r>
            <a:r>
              <a:rPr lang="en-GB" sz="2000" i="1" dirty="0">
                <a:sym typeface="Symbol" pitchFamily="18" charset="2"/>
              </a:rPr>
              <a:t>, </a:t>
            </a:r>
            <a:r>
              <a:rPr lang="en-GB" sz="2000" i="1" dirty="0" err="1">
                <a:sym typeface="Symbol" pitchFamily="18" charset="2"/>
              </a:rPr>
              <a:t>ge</a:t>
            </a:r>
            <a:r>
              <a:rPr lang="en-GB" sz="2000" i="1" dirty="0">
                <a:sym typeface="Symbol" pitchFamily="18" charset="2"/>
              </a:rPr>
              <a:t>, ah, de, </a:t>
            </a:r>
            <a:r>
              <a:rPr lang="en-GB" sz="2000" i="1" dirty="0" err="1">
                <a:sym typeface="Symbol" pitchFamily="18" charset="2"/>
              </a:rPr>
              <a:t>bg</a:t>
            </a:r>
            <a:r>
              <a:rPr lang="en-GB" sz="2000" i="1" dirty="0">
                <a:sym typeface="Symbol" pitchFamily="18" charset="2"/>
              </a:rPr>
              <a:t>, </a:t>
            </a:r>
            <a:r>
              <a:rPr lang="en-GB" sz="2000" i="1" dirty="0" err="1">
                <a:sym typeface="Symbol" pitchFamily="18" charset="2"/>
              </a:rPr>
              <a:t>cf</a:t>
            </a:r>
            <a:r>
              <a:rPr lang="en-GB" sz="2000" i="1" dirty="0">
                <a:sym typeface="Symbol" pitchFamily="18" charset="2"/>
              </a:rPr>
              <a:t>}            </a:t>
            </a:r>
            <a:r>
              <a:rPr lang="en-GB" sz="2000" b="1" dirty="0"/>
              <a:t>2 bit-flips</a:t>
            </a:r>
            <a:endParaRPr lang="en-GB" sz="2000" i="1" dirty="0">
              <a:sym typeface="Symbol" pitchFamily="18" charset="2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i="1" dirty="0"/>
              <a:t>E</a:t>
            </a:r>
            <a:r>
              <a:rPr lang="en-GB" sz="2000" i="1" baseline="-25000" dirty="0"/>
              <a:t>3</a:t>
            </a:r>
            <a:r>
              <a:rPr lang="en-GB" sz="2000" i="1" dirty="0"/>
              <a:t> = </a:t>
            </a:r>
            <a:r>
              <a:rPr lang="en-GB" sz="2000" i="1" dirty="0">
                <a:sym typeface="Symbol" pitchFamily="18" charset="2"/>
              </a:rPr>
              <a:t>{ag, </a:t>
            </a:r>
            <a:r>
              <a:rPr lang="en-GB" sz="2000" i="1" dirty="0" err="1">
                <a:sym typeface="Symbol" pitchFamily="18" charset="2"/>
              </a:rPr>
              <a:t>bh</a:t>
            </a:r>
            <a:r>
              <a:rPr lang="en-GB" sz="2000" i="1" dirty="0">
                <a:sym typeface="Symbol" pitchFamily="18" charset="2"/>
              </a:rPr>
              <a:t>, </a:t>
            </a:r>
            <a:r>
              <a:rPr lang="en-GB" sz="2000" i="1" dirty="0" err="1">
                <a:sym typeface="Symbol" pitchFamily="18" charset="2"/>
              </a:rPr>
              <a:t>ce</a:t>
            </a:r>
            <a:r>
              <a:rPr lang="en-GB" sz="2000" i="1" dirty="0">
                <a:sym typeface="Symbol" pitchFamily="18" charset="2"/>
              </a:rPr>
              <a:t>, df}                                                          </a:t>
            </a:r>
            <a:r>
              <a:rPr lang="en-GB" sz="2000" b="1" dirty="0"/>
              <a:t>3 bit-flips</a:t>
            </a:r>
            <a:endParaRPr lang="en-GB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Bit flipping mutation with </a:t>
            </a:r>
            <a:r>
              <a:rPr lang="en-GB" sz="2400" dirty="0" err="1"/>
              <a:t>prob</a:t>
            </a:r>
            <a:r>
              <a:rPr lang="en-GB" sz="2400" dirty="0"/>
              <a:t> </a:t>
            </a:r>
            <a:r>
              <a:rPr lang="en-GB" sz="2400" i="1" dirty="0"/>
              <a:t>p</a:t>
            </a:r>
            <a:r>
              <a:rPr lang="en-GB" sz="2400" dirty="0"/>
              <a:t> per bit implies weights for edges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13</a:t>
            </a:fld>
            <a:endParaRPr lang="nl-NL" dirty="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694228" y="5360893"/>
            <a:ext cx="2223800" cy="1223986"/>
            <a:chOff x="1488" y="2832"/>
            <a:chExt cx="1782" cy="116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632" y="2976"/>
              <a:ext cx="1440" cy="864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nl-NL" sz="16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774" y="2970"/>
              <a:ext cx="24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>
                  <a:solidFill>
                    <a:srgbClr val="FF0000"/>
                  </a:solidFill>
                </a:rPr>
                <a:t>d</a:t>
              </a:r>
              <a:endParaRPr lang="en-GB" b="1" i="1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24" y="2832"/>
              <a:ext cx="24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/>
                <a:t>h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488" y="3648"/>
              <a:ext cx="24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/>
                <a:t>b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36" y="3072"/>
              <a:ext cx="22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GB" b="1" i="1"/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736" y="3648"/>
              <a:ext cx="24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/>
                <a:t>a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28" y="2832"/>
              <a:ext cx="24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/>
                <a:t>g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976" y="3456"/>
              <a:ext cx="239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/>
                <a:t>e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920" y="3456"/>
              <a:ext cx="207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 i="1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47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Search and graphs: Graphs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FF0000"/>
                </a:solidFill>
              </a:rPr>
              <a:t>degree</a:t>
            </a:r>
            <a:r>
              <a:rPr lang="en-GB" sz="2400" dirty="0"/>
              <a:t> of  a graph is the maximum number of edges coming into/out of a single point - the size of the biggest neighbourhood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single bit changing search: degree is </a:t>
            </a:r>
            <a:r>
              <a:rPr lang="en-GB" sz="2000" i="1" dirty="0"/>
              <a:t>L </a:t>
            </a:r>
            <a:r>
              <a:rPr lang="en-GB" sz="2000" dirty="0"/>
              <a:t>(</a:t>
            </a:r>
            <a:r>
              <a:rPr lang="en-GB" sz="2000" dirty="0" err="1"/>
              <a:t>lengh</a:t>
            </a:r>
            <a:r>
              <a:rPr lang="en-GB" sz="2000" dirty="0"/>
              <a:t> of the bit vector)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bit-wise mutation on binary: degree is 2</a:t>
            </a:r>
            <a:r>
              <a:rPr lang="en-GB" sz="2000" i="1" baseline="30000" dirty="0"/>
              <a:t>L</a:t>
            </a:r>
            <a:r>
              <a:rPr lang="en-GB" sz="2000" dirty="0"/>
              <a:t> -1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2-opt: degree is O(</a:t>
            </a:r>
            <a:r>
              <a:rPr lang="en-GB" sz="2000" i="1" dirty="0"/>
              <a:t>N</a:t>
            </a:r>
            <a:r>
              <a:rPr lang="en-GB" sz="2000" i="1" baseline="30000" dirty="0"/>
              <a:t>2</a:t>
            </a:r>
            <a:r>
              <a:rPr lang="en-GB" sz="2000" dirty="0"/>
              <a:t>)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Local Search algorithms look at points in the neighbourhood of a solution, so complexity is related to degree of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346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Search and graphs: Pivot Rules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Overall strategy: </a:t>
            </a:r>
            <a:r>
              <a:rPr lang="en-GB" sz="2400" dirty="0">
                <a:solidFill>
                  <a:prstClr val="black"/>
                </a:solidFill>
              </a:rPr>
              <a:t>is the neighbourhood searched randomly, systematically or exhaustively ?</a:t>
            </a:r>
          </a:p>
          <a:p>
            <a:pPr>
              <a:spcBef>
                <a:spcPts val="12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Stopping condition</a:t>
            </a:r>
            <a:r>
              <a:rPr lang="en-GB" sz="2400" dirty="0">
                <a:solidFill>
                  <a:prstClr val="black"/>
                </a:solidFill>
              </a:rPr>
              <a:t>: </a:t>
            </a:r>
          </a:p>
          <a:p>
            <a:pPr lvl="1">
              <a:spcBef>
                <a:spcPts val="12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Greedy Ascent: stop as soon as a fitter neighbour is found </a:t>
            </a:r>
          </a:p>
          <a:p>
            <a:pPr lvl="1">
              <a:spcBef>
                <a:spcPts val="12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Steepest Ascent: stop after the whole set of neighbours examined and choose the best </a:t>
            </a:r>
          </a:p>
          <a:p>
            <a:pPr>
              <a:spcBef>
                <a:spcPts val="12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No one best answer in general,  but some are quicker than others to run ...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nl-N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37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Variations of Local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/>
              <a:t>Variants by, for instance: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Where does the search happen, in representation space (genotype space) or solution space (phenotype space)?	</a:t>
            </a:r>
            <a:endParaRPr lang="en-GB" sz="24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 err="1">
                <a:solidFill>
                  <a:srgbClr val="FF0000"/>
                </a:solidFill>
              </a:rPr>
              <a:t>Exercise@home</a:t>
            </a:r>
            <a:r>
              <a:rPr lang="en-GB" sz="2400" dirty="0">
                <a:solidFill>
                  <a:srgbClr val="FF0000"/>
                </a:solidFill>
              </a:rPr>
              <a:t>: give an example for both </a:t>
            </a:r>
            <a:r>
              <a:rPr lang="en-GB" sz="2400" dirty="0"/>
              <a:t>(hint: 8queens)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>
                <a:solidFill>
                  <a:srgbClr val="FF0000"/>
                </a:solidFill>
              </a:rPr>
              <a:t>Question: (dis)advantages of the phenotype option?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How many iterations of the local search are done 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Is local search applied to the whole population?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or just the best ?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or just the worst ?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or at random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5" name="Picture 4" descr="vb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0068" y="3429000"/>
            <a:ext cx="1525360" cy="1525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704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Two Models of Lifetime Adaptation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62298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Lamarckian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https://en.wikipedia.org/wiki/Lamarckism</a:t>
            </a:r>
            <a:endParaRPr lang="en-GB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traits acquired by an individual during its lifetime can be transmitted to its offspring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EA implementation: replace individual with fitter neighbour (thus: use another genotype)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FF0000"/>
                </a:solidFill>
              </a:rPr>
              <a:t>Baldwinian</a:t>
            </a:r>
            <a:endParaRPr lang="en-GB" sz="2400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traits acquired by individual cannot be transmitted to its offspring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EA implementation: individual receives the fitness of fitter neighbour (but keeps its own genotype)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35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Baldwin vs. Lamarck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LOTS of work has been done on this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 the central dogma of genetics is that traits acquired during an organisms lifetime </a:t>
            </a:r>
            <a:r>
              <a:rPr lang="en-GB" sz="2000" b="1" i="1" dirty="0"/>
              <a:t>cannot</a:t>
            </a:r>
            <a:r>
              <a:rPr lang="en-GB" sz="2000" dirty="0"/>
              <a:t> be written back into its gametes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epigenetics provides extra nuance  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In MAs we are not constrained by biological realities so we can do Lamarckism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Recent work in evolutionary robotics: Lamarckism is better!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120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Hybridisation</a:t>
            </a:r>
            <a:r>
              <a:rPr lang="en-US" dirty="0"/>
              <a:t> &amp; Memetic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Hybridisation: what, why and where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Memes and memetic Algorithms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Local Search, Lamarckian vs. </a:t>
            </a:r>
            <a:r>
              <a:rPr lang="en-GB" sz="2400" dirty="0" err="1"/>
              <a:t>Baldwinian</a:t>
            </a:r>
            <a:r>
              <a:rPr lang="en-GB" sz="2400" dirty="0"/>
              <a:t> adaptation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Boltzmann selection and Simulated Annealing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Operator choice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Example: Knapsack Problem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2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Information Use in Local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Most </a:t>
            </a:r>
            <a:r>
              <a:rPr lang="en-GB" sz="2400" dirty="0" err="1"/>
              <a:t>Memetic</a:t>
            </a:r>
            <a:r>
              <a:rPr lang="en-GB" sz="2400" dirty="0"/>
              <a:t> Algorithms use an operator acting on a single point, and only use that information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However this is an arbitrary restriction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Jones (1995), </a:t>
            </a:r>
            <a:r>
              <a:rPr lang="en-GB" sz="2000" dirty="0" err="1"/>
              <a:t>Merz</a:t>
            </a:r>
            <a:r>
              <a:rPr lang="en-GB" sz="2000" dirty="0"/>
              <a:t> &amp; </a:t>
            </a:r>
            <a:r>
              <a:rPr lang="en-GB" sz="2000" dirty="0" err="1"/>
              <a:t>Friesleben</a:t>
            </a:r>
            <a:r>
              <a:rPr lang="en-GB" sz="2000" dirty="0"/>
              <a:t> (1996) suggest the use of a crossover </a:t>
            </a:r>
            <a:r>
              <a:rPr lang="en-GB" sz="2000" dirty="0" err="1"/>
              <a:t>hillclimber</a:t>
            </a:r>
            <a:r>
              <a:rPr lang="en-GB" sz="2000" dirty="0"/>
              <a:t> which uses information from two points in the search space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err="1"/>
              <a:t>Krasnogor</a:t>
            </a:r>
            <a:r>
              <a:rPr lang="en-GB" sz="2000" dirty="0"/>
              <a:t> &amp; Smith (2000) - see later - use information from whole of current population to govern acceptance of inferior moves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Could use </a:t>
            </a:r>
            <a:r>
              <a:rPr lang="en-GB" sz="2000" dirty="0" err="1"/>
              <a:t>Tabu</a:t>
            </a:r>
            <a:r>
              <a:rPr lang="en-GB" sz="2000" dirty="0"/>
              <a:t> search with a common list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627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Diversity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Local search pushes strongly towards better points </a:t>
            </a:r>
            <a:r>
              <a:rPr lang="en-GB" sz="2400" dirty="0">
                <a:solidFill>
                  <a:srgbClr val="FF0000"/>
                </a:solidFill>
                <a:sym typeface="Wingdings" pitchFamily="2" charset="2"/>
              </a:rPr>
              <a:t> is subject to quickly losing diversity </a:t>
            </a:r>
            <a:endParaRPr lang="en-GB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Some successful algorithms explicitly use mechanisms to preserve diversity: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err="1"/>
              <a:t>Merz’s</a:t>
            </a:r>
            <a:r>
              <a:rPr lang="en-GB" sz="2000" dirty="0"/>
              <a:t> DPX crossover explicitly generates individuals at same distance to each parent as they are apart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err="1"/>
              <a:t>Krasnogor’s</a:t>
            </a:r>
            <a:r>
              <a:rPr lang="en-GB" sz="2000" dirty="0"/>
              <a:t> Adaptive Boltzmann Operator uses a Simulated-Annealing like acceptance criterion where “temperature” is inversely proportional to population diversity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71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458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Local search method or neighborhood search method, that is, generate and test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Generate: Some unary search/move/mutation operator steps from point/individual </a:t>
            </a:r>
            <a:r>
              <a:rPr lang="en-US" sz="2000" i="1" dirty="0" err="1"/>
              <a:t>i</a:t>
            </a:r>
            <a:r>
              <a:rPr lang="en-US" sz="2000" dirty="0"/>
              <a:t>  to its neighbor/child  </a:t>
            </a:r>
            <a:r>
              <a:rPr lang="en-US" sz="2000" i="1" dirty="0"/>
              <a:t>j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Test: Boltzmann selection with a parameter </a:t>
            </a:r>
            <a:r>
              <a:rPr lang="en-US" sz="2000" i="1" dirty="0"/>
              <a:t>c </a:t>
            </a:r>
            <a:r>
              <a:rPr lang="en-US" sz="2000" dirty="0"/>
              <a:t>&gt; 0 called temperature, </a:t>
            </a:r>
            <a:r>
              <a:rPr lang="en-US" sz="2000" i="1" dirty="0"/>
              <a:t>c</a:t>
            </a:r>
            <a:r>
              <a:rPr lang="en-US" sz="2000" dirty="0"/>
              <a:t> is decreased over time (“cooling” schedule)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DA422-41F9-204F-ACCC-9D6CB523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3876163"/>
            <a:ext cx="7696200" cy="1854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39236" y="5157919"/>
            <a:ext cx="2449199" cy="1198753"/>
          </a:xfrm>
          <a:prstGeom prst="ellipse">
            <a:avLst/>
          </a:prstGeom>
          <a:ln>
            <a:solidFill>
              <a:srgbClr val="94363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Minimizing or maximizing?</a:t>
            </a:r>
          </a:p>
        </p:txBody>
      </p:sp>
    </p:spTree>
    <p:extLst>
      <p:ext uri="{BB962C8B-B14F-4D97-AF65-F5344CB8AC3E}">
        <p14:creationId xmlns:p14="http://schemas.microsoft.com/office/powerpoint/2010/main" val="60953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12" y="41392"/>
            <a:ext cx="8641210" cy="872287"/>
          </a:xfrm>
        </p:spPr>
        <p:txBody>
          <a:bodyPr>
            <a:normAutofit/>
          </a:bodyPr>
          <a:lstStyle/>
          <a:p>
            <a:r>
              <a:rPr lang="nl-NL" dirty="0"/>
              <a:t>I</a:t>
            </a:r>
            <a:r>
              <a:rPr lang="en-GB" dirty="0" err="1"/>
              <a:t>mpact</a:t>
            </a:r>
            <a:r>
              <a:rPr lang="en-GB" dirty="0"/>
              <a:t> of the constant </a:t>
            </a:r>
            <a:r>
              <a:rPr lang="en-GB" i="1" dirty="0"/>
              <a:t>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31856" y="2886815"/>
            <a:ext cx="10880440" cy="3334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/>
              <a:t>f(</a:t>
            </a:r>
            <a:r>
              <a:rPr lang="en-GB" sz="2400" i="1" dirty="0" err="1"/>
              <a:t>i</a:t>
            </a:r>
            <a:r>
              <a:rPr lang="en-GB" sz="2400" i="1" dirty="0"/>
              <a:t>) </a:t>
            </a:r>
            <a:r>
              <a:rPr lang="nl-NL" sz="2400" i="1" dirty="0"/>
              <a:t>&lt;</a:t>
            </a:r>
            <a:r>
              <a:rPr lang="en-GB" sz="2400" i="1" dirty="0"/>
              <a:t> f(j)</a:t>
            </a:r>
            <a:r>
              <a:rPr lang="en-GB" sz="2400" dirty="0"/>
              <a:t>, hence </a:t>
            </a:r>
            <a:r>
              <a:rPr lang="en-GB" sz="2400" i="1" dirty="0"/>
              <a:t>f(</a:t>
            </a:r>
            <a:r>
              <a:rPr lang="en-GB" sz="2400" i="1" dirty="0" err="1"/>
              <a:t>i</a:t>
            </a:r>
            <a:r>
              <a:rPr lang="en-GB" sz="2400" i="1" dirty="0"/>
              <a:t>) </a:t>
            </a:r>
            <a:r>
              <a:rPr lang="mr-IN" sz="2400" i="1" dirty="0"/>
              <a:t>–</a:t>
            </a:r>
            <a:r>
              <a:rPr lang="en-GB" sz="2400" i="1" dirty="0"/>
              <a:t> f(j) </a:t>
            </a:r>
            <a:r>
              <a:rPr lang="en-GB" sz="2400" dirty="0"/>
              <a:t>&lt; 0</a:t>
            </a:r>
            <a:endParaRPr lang="en-GB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c is large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dirty="0"/>
              <a:t>exponent of </a:t>
            </a:r>
            <a:r>
              <a:rPr lang="en-GB" sz="2400" i="1" dirty="0"/>
              <a:t>e</a:t>
            </a:r>
            <a:r>
              <a:rPr lang="en-GB" sz="2400" dirty="0"/>
              <a:t> is small</a:t>
            </a:r>
            <a:r>
              <a:rPr lang="en-GB" sz="2400" dirty="0">
                <a:sym typeface="Wingdings"/>
              </a:rPr>
              <a:t> and &lt; 0  the term </a:t>
            </a:r>
            <a:r>
              <a:rPr lang="en-GB" sz="2400" dirty="0" err="1">
                <a:sym typeface="Wingdings"/>
              </a:rPr>
              <a:t>e^x</a:t>
            </a:r>
            <a:r>
              <a:rPr lang="en-GB" sz="2400" dirty="0">
                <a:sym typeface="Wingdings"/>
              </a:rPr>
              <a:t> is close to 1 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very likely to accept worse neighbours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c is small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dirty="0"/>
              <a:t>exponent of </a:t>
            </a:r>
            <a:r>
              <a:rPr lang="en-GB" sz="2400" i="1" dirty="0"/>
              <a:t>e</a:t>
            </a:r>
            <a:r>
              <a:rPr lang="en-GB" sz="2400" dirty="0"/>
              <a:t> is large </a:t>
            </a:r>
            <a:r>
              <a:rPr lang="en-GB" sz="2400" dirty="0">
                <a:sym typeface="Wingdings"/>
              </a:rPr>
              <a:t>and  &lt; 0</a:t>
            </a:r>
            <a:r>
              <a:rPr lang="en-GB" sz="2400" dirty="0"/>
              <a:t> </a:t>
            </a:r>
            <a:r>
              <a:rPr lang="en-GB" sz="2400" dirty="0">
                <a:sym typeface="Wingdings"/>
              </a:rPr>
              <a:t> the term </a:t>
            </a:r>
            <a:r>
              <a:rPr lang="en-GB" sz="2400" dirty="0" err="1">
                <a:sym typeface="Wingdings"/>
              </a:rPr>
              <a:t>e^x</a:t>
            </a:r>
            <a:r>
              <a:rPr lang="en-GB" sz="2400" dirty="0">
                <a:sym typeface="Wingdings"/>
              </a:rPr>
              <a:t> is close to 0  </a:t>
            </a:r>
            <a:r>
              <a:rPr lang="en-GB" sz="2400" dirty="0">
                <a:solidFill>
                  <a:srgbClr val="FF0000"/>
                </a:solidFill>
              </a:rPr>
              <a:t>less likely to accept worse neighbours</a:t>
            </a: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Thus, a “cooling” schedule leads to more and more harsh selection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99172-719F-8D4E-B01F-8878917E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58" y="1056307"/>
            <a:ext cx="2407265" cy="1805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DA422-41F9-204F-ACCC-9D6CB523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46" y="1281860"/>
            <a:ext cx="5133458" cy="12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Boltzmann selection operator in an EA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2752" y="3414100"/>
            <a:ext cx="10972800" cy="307802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dirty="0"/>
              <a:t>Induced dynamics: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Early stage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dirty="0">
                <a:solidFill>
                  <a:srgbClr val="000000"/>
                </a:solidFill>
                <a:sym typeface="Wingdings"/>
              </a:rPr>
              <a:t>p</a:t>
            </a:r>
            <a:r>
              <a:rPr lang="en-GB" sz="2400" dirty="0">
                <a:solidFill>
                  <a:srgbClr val="000000"/>
                </a:solidFill>
              </a:rPr>
              <a:t>opulation is diverse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dirty="0"/>
              <a:t>f</a:t>
            </a:r>
            <a:r>
              <a:rPr lang="en-GB" sz="2400" baseline="-25000" dirty="0"/>
              <a:t>max</a:t>
            </a:r>
            <a:r>
              <a:rPr lang="en-GB" sz="2400" dirty="0"/>
              <a:t> - </a:t>
            </a:r>
            <a:r>
              <a:rPr lang="en-GB" sz="2400" dirty="0" err="1"/>
              <a:t>f</a:t>
            </a:r>
            <a:r>
              <a:rPr lang="en-GB" sz="2400" baseline="-25000" dirty="0" err="1"/>
              <a:t>avg</a:t>
            </a:r>
            <a:r>
              <a:rPr lang="en-GB" sz="2400" dirty="0"/>
              <a:t> is large </a:t>
            </a:r>
            <a:r>
              <a:rPr lang="en-GB" sz="2400" dirty="0">
                <a:sym typeface="Wingdings"/>
              </a:rPr>
              <a:t></a:t>
            </a:r>
            <a:r>
              <a:rPr lang="en-GB" sz="2400" dirty="0"/>
              <a:t> exponent of </a:t>
            </a:r>
            <a:r>
              <a:rPr lang="en-GB" sz="2400" i="1" dirty="0"/>
              <a:t>e</a:t>
            </a:r>
            <a:r>
              <a:rPr lang="en-GB" sz="2400" dirty="0"/>
              <a:t> is small</a:t>
            </a:r>
            <a:r>
              <a:rPr lang="en-GB" sz="2400" dirty="0">
                <a:sym typeface="Wingdings"/>
              </a:rPr>
              <a:t> and &lt; 0  the term </a:t>
            </a:r>
            <a:r>
              <a:rPr lang="en-GB" sz="2400" dirty="0" err="1">
                <a:sym typeface="Wingdings"/>
              </a:rPr>
              <a:t>e^x</a:t>
            </a:r>
            <a:r>
              <a:rPr lang="en-GB" sz="2400" dirty="0">
                <a:sym typeface="Wingdings"/>
              </a:rPr>
              <a:t> is close to 1  </a:t>
            </a:r>
            <a:r>
              <a:rPr lang="en-GB" sz="2400" i="1" dirty="0">
                <a:solidFill>
                  <a:srgbClr val="FF0000"/>
                </a:solidFill>
              </a:rPr>
              <a:t>Exploration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Late stage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dirty="0"/>
              <a:t>population has converged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dirty="0" err="1"/>
              <a:t>f</a:t>
            </a:r>
            <a:r>
              <a:rPr lang="en-GB" sz="2400" baseline="-25000" dirty="0" err="1"/>
              <a:t>max</a:t>
            </a:r>
            <a:r>
              <a:rPr lang="en-GB" sz="2400" dirty="0"/>
              <a:t> - </a:t>
            </a:r>
            <a:r>
              <a:rPr lang="en-GB" sz="2400" dirty="0" err="1"/>
              <a:t>f</a:t>
            </a:r>
            <a:r>
              <a:rPr lang="en-GB" sz="2400" baseline="-25000" dirty="0" err="1"/>
              <a:t>avg</a:t>
            </a:r>
            <a:r>
              <a:rPr lang="en-GB" sz="2400" dirty="0"/>
              <a:t> is small </a:t>
            </a:r>
            <a:r>
              <a:rPr lang="en-GB" sz="2400" dirty="0">
                <a:sym typeface="Wingdings"/>
              </a:rPr>
              <a:t></a:t>
            </a:r>
            <a:r>
              <a:rPr lang="en-GB" sz="2400" dirty="0"/>
              <a:t> exponent of </a:t>
            </a:r>
            <a:r>
              <a:rPr lang="en-GB" sz="2400" i="1" dirty="0"/>
              <a:t>e</a:t>
            </a:r>
            <a:r>
              <a:rPr lang="en-GB" sz="2400" dirty="0"/>
              <a:t> is large</a:t>
            </a:r>
            <a:r>
              <a:rPr lang="en-GB" sz="2400" dirty="0">
                <a:sym typeface="Wingdings"/>
              </a:rPr>
              <a:t> and &lt; 0  the term </a:t>
            </a:r>
            <a:r>
              <a:rPr lang="en-GB" sz="2400" dirty="0" err="1">
                <a:sym typeface="Wingdings"/>
              </a:rPr>
              <a:t>e^x</a:t>
            </a:r>
            <a:r>
              <a:rPr lang="en-GB" sz="2400" dirty="0">
                <a:sym typeface="Wingdings"/>
              </a:rPr>
              <a:t> is close to 0  </a:t>
            </a:r>
            <a:r>
              <a:rPr lang="en-GB" sz="2400" i="1" dirty="0">
                <a:solidFill>
                  <a:srgbClr val="FF0000"/>
                </a:solidFill>
              </a:rPr>
              <a:t>Exploitation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23</a:t>
            </a:fld>
            <a:endParaRPr lang="nl-NL" dirty="0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44139"/>
              </p:ext>
            </p:extLst>
          </p:nvPr>
        </p:nvGraphicFramePr>
        <p:xfrm>
          <a:off x="609600" y="1488612"/>
          <a:ext cx="6692846" cy="141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583920" progId="Equation.3">
                  <p:embed/>
                </p:oleObj>
              </mc:Choice>
              <mc:Fallback>
                <p:oleObj name="Equation" r:id="rId2" imgW="25653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88612"/>
                        <a:ext cx="6692846" cy="1412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EF0A683-8285-B717-C97B-653A860B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422" y="1297755"/>
            <a:ext cx="2407265" cy="18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Operators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/>
              <a:t>There are theoretical advantages to using a local search with a move operator that is DIFFERENT to the move operators used by mutation  and crossover cf. </a:t>
            </a:r>
            <a:r>
              <a:rPr lang="en-GB" sz="2400" dirty="0" err="1"/>
              <a:t>Krasnogor</a:t>
            </a:r>
            <a:r>
              <a:rPr lang="en-GB" sz="2400" dirty="0"/>
              <a:t> (2002)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Can be helpful since local optimum on one landscape might be point on a slope on another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Easy implementation is to use a range of local search operators, with some mechanism for choosing which to use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Operator selection could be learned &amp; adapted on-line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0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Memetic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Most important in MAs that incorporate local search or heuristic improvement is the choice of an good move/search operator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Careful consideration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Using domain-specific information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of multiple local search operators in tandem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Can add a gene indicating which local search operator to use (inherited from parents, subject to mutation)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Question: is there any resemblance to the logic of self-adaptive mutation step-sizes?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23A85CF2-87A1-424D-AAB4-8DA3F7B30A2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9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points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62298"/>
            <a:ext cx="109728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err="1">
                <a:solidFill>
                  <a:srgbClr val="FF0000"/>
                </a:solidFill>
              </a:rPr>
              <a:t>Memetic</a:t>
            </a:r>
            <a:r>
              <a:rPr lang="en-US" sz="2000" dirty="0">
                <a:solidFill>
                  <a:srgbClr val="FF0000"/>
                </a:solidFill>
              </a:rPr>
              <a:t> algorithm = EA </a:t>
            </a:r>
            <a:r>
              <a:rPr lang="en-US" sz="2000" dirty="0" err="1">
                <a:solidFill>
                  <a:srgbClr val="FF0000"/>
                </a:solidFill>
              </a:rPr>
              <a:t>hybridised</a:t>
            </a:r>
            <a:r>
              <a:rPr lang="en-US" sz="2000" dirty="0">
                <a:solidFill>
                  <a:srgbClr val="FF0000"/>
                </a:solidFill>
              </a:rPr>
              <a:t> with other heuristics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Best of both worlds: “blind” evolution + problem specific “intelligence”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Intelligence by known operators from other algorithms for the given problem (e.g. 2-opt for TSP)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Intelligence by domain-specific or application-specific knowledge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</a:rPr>
              <a:t>MAs are the “state of the art” on many problems</a:t>
            </a:r>
          </a:p>
          <a:p>
            <a:pPr lvl="1">
              <a:spcBef>
                <a:spcPts val="1200"/>
              </a:spcBef>
            </a:pPr>
            <a:r>
              <a:rPr lang="en-US" sz="1600" dirty="0"/>
              <a:t>shown to be orders of magnitude faster and more accurate than EAs on some problems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In real world applications it is common </a:t>
            </a:r>
            <a:r>
              <a:rPr lang="en-US" sz="2000" dirty="0" err="1"/>
              <a:t>hybridise</a:t>
            </a:r>
            <a:r>
              <a:rPr lang="en-US" sz="2000" dirty="0"/>
              <a:t> EAs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</a:rPr>
              <a:t>If you can </a:t>
            </a:r>
            <a:r>
              <a:rPr lang="en-US" sz="2000" dirty="0" err="1">
                <a:solidFill>
                  <a:srgbClr val="FF0000"/>
                </a:solidFill>
              </a:rPr>
              <a:t>hybridise</a:t>
            </a:r>
            <a:r>
              <a:rPr lang="en-US" sz="2000" dirty="0">
                <a:solidFill>
                  <a:srgbClr val="FF0000"/>
                </a:solidFill>
              </a:rPr>
              <a:t>: DO IT!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358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Given a knapsack with finite capacity C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Given a set of n items, where each item </a:t>
            </a:r>
            <a:r>
              <a:rPr lang="en-GB" sz="2400" dirty="0" err="1"/>
              <a:t>i</a:t>
            </a:r>
            <a:r>
              <a:rPr lang="en-GB" sz="2400" dirty="0"/>
              <a:t> is associated with a weight </a:t>
            </a:r>
            <a:r>
              <a:rPr lang="en-GB" sz="2400" dirty="0" err="1"/>
              <a:t>w</a:t>
            </a:r>
            <a:r>
              <a:rPr lang="en-GB" sz="2400" baseline="-25000" dirty="0" err="1"/>
              <a:t>i</a:t>
            </a:r>
            <a:r>
              <a:rPr lang="en-GB" sz="2400" dirty="0"/>
              <a:t> and a profit p</a:t>
            </a:r>
            <a:r>
              <a:rPr lang="en-GB" sz="2400" baseline="-25000" dirty="0"/>
              <a:t>i</a:t>
            </a:r>
            <a:r>
              <a:rPr lang="en-GB" sz="2400" dirty="0"/>
              <a:t> .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Goal: select a subset of items such that the total profit z is maximized, while the total weight b does not exceed the capacity of the knapsack, C. </a:t>
            </a:r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x</a:t>
            </a:r>
            <a:r>
              <a:rPr lang="en-GB" sz="2400" baseline="-25000" dirty="0"/>
              <a:t>i</a:t>
            </a:r>
            <a:r>
              <a:rPr lang="en-GB" sz="2400" dirty="0"/>
              <a:t> = 1 if chosen, 0 otherwise</a:t>
            </a:r>
          </a:p>
        </p:txBody>
      </p:sp>
      <p:pic>
        <p:nvPicPr>
          <p:cNvPr id="4" name="Picture 3" descr="Screen Shot 2017-10-12 at 09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59" y="4013771"/>
            <a:ext cx="6362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4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Multi-Start Local Search hill climber?</a:t>
            </a:r>
          </a:p>
          <a:p>
            <a:pPr>
              <a:spcBef>
                <a:spcPts val="1200"/>
              </a:spcBef>
            </a:pPr>
            <a:endParaRPr lang="en-GB" sz="2400" dirty="0"/>
          </a:p>
          <a:p>
            <a:pPr>
              <a:spcBef>
                <a:spcPts val="1200"/>
              </a:spcBef>
            </a:pPr>
            <a:endParaRPr lang="en-GB" sz="2400" dirty="0"/>
          </a:p>
          <a:p>
            <a:pPr marL="0" indent="0">
              <a:spcBef>
                <a:spcPts val="1200"/>
              </a:spcBef>
              <a:buNone/>
            </a:pPr>
            <a:endParaRPr lang="en-GB" sz="2400" dirty="0"/>
          </a:p>
          <a:p>
            <a:pPr>
              <a:spcBef>
                <a:spcPts val="1200"/>
              </a:spcBef>
            </a:pPr>
            <a:r>
              <a:rPr lang="en-GB" sz="2400" dirty="0"/>
              <a:t>Local search method: 1 bit flip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Choose the bit flip resulting in a feasible solution with highest weight increase.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Repeat until each bit flip results in an infeasible solution</a:t>
            </a:r>
          </a:p>
          <a:p>
            <a:pPr marL="0" indent="0">
              <a:spcBef>
                <a:spcPts val="1200"/>
              </a:spcBef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400" dirty="0">
                <a:solidFill>
                  <a:srgbClr val="FF0000"/>
                </a:solidFill>
              </a:rPr>
              <a:t>Q: What is the result when you start with 0000000?</a:t>
            </a:r>
          </a:p>
        </p:txBody>
      </p:sp>
      <p:pic>
        <p:nvPicPr>
          <p:cNvPr id="5" name="Picture 4" descr="Screen Shot 2017-10-12 at 09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32" y="2067966"/>
            <a:ext cx="7131358" cy="15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Hybridisation: what and why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Hybridisation: combination of an EA with another (type of) problem solving heuristic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Might be looking to </a:t>
            </a:r>
            <a:r>
              <a:rPr lang="en-GB" sz="2400" dirty="0">
                <a:solidFill>
                  <a:srgbClr val="FF0000"/>
                </a:solidFill>
              </a:rPr>
              <a:t>improve EA </a:t>
            </a:r>
            <a:r>
              <a:rPr lang="en-GB" sz="2400" dirty="0"/>
              <a:t>search for good solutions 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Might be looking to </a:t>
            </a:r>
            <a:r>
              <a:rPr lang="en-GB" sz="2400" dirty="0">
                <a:solidFill>
                  <a:srgbClr val="FF0000"/>
                </a:solidFill>
              </a:rPr>
              <a:t>improve on existing techniques </a:t>
            </a:r>
            <a:r>
              <a:rPr lang="en-GB" sz="2400" dirty="0"/>
              <a:t>but not re-invent wheel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Might want to put in EA as part of larger system</a:t>
            </a:r>
          </a:p>
          <a:p>
            <a:pPr>
              <a:spcBef>
                <a:spcPts val="1200"/>
              </a:spcBef>
            </a:pPr>
            <a:endParaRPr lang="sl-SI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5844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Knapsack Problem</a:t>
            </a:r>
          </a:p>
        </p:txBody>
      </p:sp>
      <p:pic>
        <p:nvPicPr>
          <p:cNvPr id="5" name="Picture 4" descr="Screen Shot 2017-10-12 at 09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74" y="1208294"/>
            <a:ext cx="7131358" cy="1557821"/>
          </a:xfrm>
          <a:prstGeom prst="rect">
            <a:avLst/>
          </a:prstGeom>
        </p:spPr>
      </p:pic>
      <p:pic>
        <p:nvPicPr>
          <p:cNvPr id="6" name="Picture 5" descr="Screen Shot 2017-10-12 at 09.52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58" y="3002547"/>
            <a:ext cx="830958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5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/>
              <a:t>Local search without problem specific knowledge: first fit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Starting from initial solution, examine the inclusion of an item in the order of </a:t>
            </a:r>
            <a:r>
              <a:rPr lang="en-GB" sz="2000" dirty="0" err="1"/>
              <a:t>i</a:t>
            </a:r>
            <a:r>
              <a:rPr lang="en-GB" sz="2000" dirty="0"/>
              <a:t>=1,2,</a:t>
            </a:r>
            <a:r>
              <a:rPr lang="is-IS" sz="2000" dirty="0"/>
              <a:t>..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s-IS" sz="2000" dirty="0"/>
              <a:t>Item is included if there is still room for the item</a:t>
            </a:r>
          </a:p>
          <a:p>
            <a:pPr>
              <a:spcBef>
                <a:spcPts val="1200"/>
              </a:spcBef>
            </a:pPr>
            <a:r>
              <a:rPr lang="is-IS" sz="2400" dirty="0"/>
              <a:t>Consider solution 00001000, what will the final solution be?</a:t>
            </a:r>
          </a:p>
          <a:p>
            <a:pPr>
              <a:spcBef>
                <a:spcPts val="1200"/>
              </a:spcBef>
            </a:pPr>
            <a:endParaRPr lang="is-IS" sz="2400" dirty="0"/>
          </a:p>
          <a:p>
            <a:pPr>
              <a:spcBef>
                <a:spcPts val="1200"/>
              </a:spcBef>
            </a:pPr>
            <a:endParaRPr lang="is-IS" sz="2400" dirty="0"/>
          </a:p>
          <a:p>
            <a:pPr>
              <a:spcBef>
                <a:spcPts val="1200"/>
              </a:spcBef>
            </a:pPr>
            <a:endParaRPr lang="is-IS" sz="2400" dirty="0"/>
          </a:p>
          <a:p>
            <a:pPr>
              <a:spcBef>
                <a:spcPts val="1200"/>
              </a:spcBef>
            </a:pPr>
            <a:endParaRPr lang="is-IS" sz="2400" dirty="0"/>
          </a:p>
          <a:p>
            <a:pPr>
              <a:spcBef>
                <a:spcPts val="1200"/>
              </a:spcBef>
            </a:pPr>
            <a:r>
              <a:rPr lang="is-IS" sz="2400" dirty="0">
                <a:solidFill>
                  <a:srgbClr val="FF0000"/>
                </a:solidFill>
              </a:rPr>
              <a:t>1100100 (b=100, z=103)</a:t>
            </a:r>
          </a:p>
          <a:p>
            <a:pPr marL="0" indent="0">
              <a:spcBef>
                <a:spcPts val="1200"/>
              </a:spcBef>
              <a:buNone/>
            </a:pPr>
            <a:endParaRPr lang="is-IS" sz="2400" dirty="0"/>
          </a:p>
        </p:txBody>
      </p:sp>
      <p:pic>
        <p:nvPicPr>
          <p:cNvPr id="7" name="Picture 6" descr="Screen Shot 2017-10-12 at 09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71" y="3863183"/>
            <a:ext cx="7131358" cy="15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5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Local search with problem specific knowledge?</a:t>
            </a:r>
          </a:p>
          <a:p>
            <a:endParaRPr lang="en-GB" sz="2400" dirty="0"/>
          </a:p>
          <a:p>
            <a:r>
              <a:rPr lang="en-GB" sz="2400" dirty="0"/>
              <a:t>Hint: what items are important for this problem?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Low weight, high value</a:t>
            </a:r>
            <a:endParaRPr lang="is-IS" sz="2000" dirty="0">
              <a:solidFill>
                <a:srgbClr val="FF0000"/>
              </a:solidFill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58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290"/>
            <a:ext cx="10972800" cy="474681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Local search with problem specific knowledge: first fit descent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C</a:t>
            </a:r>
            <a:r>
              <a:rPr lang="en-US" sz="2000" dirty="0" err="1">
                <a:solidFill>
                  <a:srgbClr val="FF0000"/>
                </a:solidFill>
              </a:rPr>
              <a:t>alculate</a:t>
            </a:r>
            <a:r>
              <a:rPr lang="en-US" sz="2000" dirty="0">
                <a:solidFill>
                  <a:srgbClr val="FF0000"/>
                </a:solidFill>
              </a:rPr>
              <a:t> for each item the ratio p</a:t>
            </a:r>
            <a:r>
              <a:rPr lang="en-US" sz="2000" baseline="-25000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</a:rPr>
              <a:t>i</a:t>
            </a:r>
            <a:endParaRPr lang="is-IS" sz="2000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s-IS" sz="2000" dirty="0">
                <a:solidFill>
                  <a:srgbClr val="FF0000"/>
                </a:solidFill>
              </a:rPr>
              <a:t>Sort the items in decreasing value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s-IS" sz="2000" dirty="0">
                <a:solidFill>
                  <a:srgbClr val="FF0000"/>
                </a:solidFill>
              </a:rPr>
              <a:t>Add items in this order as long as there is room</a:t>
            </a:r>
          </a:p>
          <a:p>
            <a:pPr>
              <a:spcBef>
                <a:spcPts val="1200"/>
              </a:spcBef>
            </a:pPr>
            <a:r>
              <a:rPr lang="is-IS" sz="2400" dirty="0"/>
              <a:t>Consider solution 00001000, what will the final solution be? (order: 7,2,4,1,6,3)</a:t>
            </a:r>
          </a:p>
          <a:p>
            <a:pPr>
              <a:spcBef>
                <a:spcPts val="1200"/>
              </a:spcBef>
            </a:pPr>
            <a:endParaRPr lang="is-IS" sz="2400" dirty="0"/>
          </a:p>
          <a:p>
            <a:pPr>
              <a:spcBef>
                <a:spcPts val="1200"/>
              </a:spcBef>
            </a:pPr>
            <a:endParaRPr lang="is-IS" sz="2400" dirty="0"/>
          </a:p>
          <a:p>
            <a:pPr marL="0" indent="0">
              <a:spcBef>
                <a:spcPts val="1200"/>
              </a:spcBef>
              <a:buNone/>
            </a:pPr>
            <a:endParaRPr lang="is-IS" sz="2400" dirty="0">
              <a:solidFill>
                <a:srgbClr val="E46C0A"/>
              </a:solidFill>
            </a:endParaRPr>
          </a:p>
          <a:p>
            <a:pPr>
              <a:spcBef>
                <a:spcPts val="1200"/>
              </a:spcBef>
            </a:pPr>
            <a:r>
              <a:rPr lang="is-IS" sz="2400" dirty="0">
                <a:solidFill>
                  <a:srgbClr val="FF0000"/>
                </a:solidFill>
              </a:rPr>
              <a:t>0101101 (b=100,z=133)</a:t>
            </a:r>
          </a:p>
          <a:p>
            <a:pPr>
              <a:spcBef>
                <a:spcPts val="1200"/>
              </a:spcBef>
            </a:pPr>
            <a:r>
              <a:rPr lang="is-IS" sz="2400" dirty="0"/>
              <a:t>Result increased 30% w.r.t. blind approach</a:t>
            </a:r>
          </a:p>
          <a:p>
            <a:pPr>
              <a:spcBef>
                <a:spcPts val="1200"/>
              </a:spcBef>
            </a:pPr>
            <a:endParaRPr lang="en-GB" sz="2400" dirty="0"/>
          </a:p>
        </p:txBody>
      </p:sp>
      <p:pic>
        <p:nvPicPr>
          <p:cNvPr id="7" name="Picture 6" descr="Screen Shot 2017-10-12 at 09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05" y="3429000"/>
            <a:ext cx="7131358" cy="14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Michalewicz</a:t>
            </a:r>
            <a:r>
              <a:rPr lang="en-GB" dirty="0"/>
              <a:t>’  view on EAs in context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EB32F92A-7DCF-4BBA-8397-338FF7F2D007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52" y="1698927"/>
            <a:ext cx="6870787" cy="45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82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err="1"/>
              <a:t>Memetic</a:t>
            </a:r>
            <a:r>
              <a:rPr lang="en-GB" dirty="0"/>
              <a:t> Algorithm?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412412"/>
            <a:ext cx="109728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The combination of an Evolutionary Algorithm with Local Search Operators that work within the EA loop has been termed “Memetic Algorithms”</a:t>
            </a:r>
            <a:endParaRPr lang="sl-SI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Term also applies to EAs that use instance</a:t>
            </a:r>
            <a:r>
              <a:rPr lang="sl-SI" sz="2400" dirty="0"/>
              <a:t>-</a:t>
            </a:r>
            <a:r>
              <a:rPr lang="en-GB" sz="2400" dirty="0"/>
              <a:t>specific knowledge in operators</a:t>
            </a:r>
            <a:endParaRPr lang="sl-SI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/>
              <a:t>Memetic Algorithms have been shown to be orders of magnitude faster and more accurate than EAs on some problems, and are the state of the art on many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3" name="Oval 2"/>
          <p:cNvSpPr/>
          <p:nvPr/>
        </p:nvSpPr>
        <p:spPr>
          <a:xfrm>
            <a:off x="9562970" y="113432"/>
            <a:ext cx="2449199" cy="1198753"/>
          </a:xfrm>
          <a:prstGeom prst="ellipse">
            <a:avLst/>
          </a:prstGeom>
          <a:ln>
            <a:solidFill>
              <a:srgbClr val="94363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a meme?</a:t>
            </a:r>
          </a:p>
        </p:txBody>
      </p:sp>
    </p:spTree>
    <p:extLst>
      <p:ext uri="{BB962C8B-B14F-4D97-AF65-F5344CB8AC3E}">
        <p14:creationId xmlns:p14="http://schemas.microsoft.com/office/powerpoint/2010/main" val="106119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meme?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52833"/>
            <a:ext cx="10972800" cy="32270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The newest “self-replicator” on Earth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That what is being imitated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Information copied from person to person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See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The book </a:t>
            </a:r>
            <a:r>
              <a:rPr lang="en-US" sz="1800" dirty="0">
                <a:solidFill>
                  <a:srgbClr val="FF0000"/>
                </a:solidFill>
              </a:rPr>
              <a:t>Susan Blackmore, The Meme Machine, Oxford University Press, 1999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Susan Blackmore’s </a:t>
            </a:r>
            <a:r>
              <a:rPr lang="en-US" sz="1800" dirty="0">
                <a:solidFill>
                  <a:srgbClr val="FF0000"/>
                </a:solidFill>
              </a:rPr>
              <a:t>TED talk on Memes and “</a:t>
            </a:r>
            <a:r>
              <a:rPr lang="en-US" sz="1800" dirty="0" err="1">
                <a:solidFill>
                  <a:srgbClr val="FF0000"/>
                </a:solidFill>
              </a:rPr>
              <a:t>temes</a:t>
            </a:r>
            <a:r>
              <a:rPr lang="en-US" sz="1800" dirty="0">
                <a:solidFill>
                  <a:srgbClr val="FF0000"/>
                </a:solidFill>
              </a:rPr>
              <a:t>”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>
                <a:hlinkClick r:id="rId2"/>
              </a:rPr>
              <a:t> https://www.ted.com/talks/susan_blackmore_memes_and_temes</a:t>
            </a:r>
            <a:endParaRPr lang="en-US" sz="1800" u="sng" dirty="0"/>
          </a:p>
        </p:txBody>
      </p:sp>
      <p:pic>
        <p:nvPicPr>
          <p:cNvPr id="3" name="Picture 2" descr="meme-wc-rol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2101" y="1732780"/>
            <a:ext cx="2260299" cy="26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0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hybridise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008567" y="6278261"/>
            <a:ext cx="942715" cy="501650"/>
          </a:xfrm>
        </p:spPr>
        <p:txBody>
          <a:bodyPr/>
          <a:lstStyle/>
          <a:p>
            <a:fld id="{EB32F92A-7DCF-4BBA-8397-338FF7F2D007}" type="slidenum">
              <a:rPr lang="nl-NL" sz="1400"/>
              <a:pPr/>
              <a:t>6</a:t>
            </a:fld>
            <a:endParaRPr lang="nl-NL" sz="1400" dirty="0"/>
          </a:p>
        </p:txBody>
      </p:sp>
      <p:sp>
        <p:nvSpPr>
          <p:cNvPr id="5" name="Rechthoek 3"/>
          <p:cNvSpPr/>
          <p:nvPr/>
        </p:nvSpPr>
        <p:spPr>
          <a:xfrm>
            <a:off x="3930499" y="1841024"/>
            <a:ext cx="1275947" cy="478144"/>
          </a:xfrm>
          <a:prstGeom prst="rect">
            <a:avLst/>
          </a:prstGeom>
          <a:solidFill>
            <a:srgbClr val="C3D69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Initial population</a:t>
            </a:r>
          </a:p>
        </p:txBody>
      </p:sp>
      <p:sp>
        <p:nvSpPr>
          <p:cNvPr id="6" name="Rechthoek 4"/>
          <p:cNvSpPr/>
          <p:nvPr/>
        </p:nvSpPr>
        <p:spPr>
          <a:xfrm>
            <a:off x="3930499" y="2989830"/>
            <a:ext cx="1275947" cy="457603"/>
          </a:xfrm>
          <a:prstGeom prst="rect">
            <a:avLst/>
          </a:prstGeom>
          <a:solidFill>
            <a:srgbClr val="C3D69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 anchorCtr="1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Mating pool</a:t>
            </a:r>
          </a:p>
        </p:txBody>
      </p:sp>
      <p:sp>
        <p:nvSpPr>
          <p:cNvPr id="7" name="Rechthoek 5"/>
          <p:cNvSpPr/>
          <p:nvPr/>
        </p:nvSpPr>
        <p:spPr>
          <a:xfrm>
            <a:off x="3930499" y="4177381"/>
            <a:ext cx="1275947" cy="457603"/>
          </a:xfrm>
          <a:prstGeom prst="rect">
            <a:avLst/>
          </a:prstGeom>
          <a:solidFill>
            <a:srgbClr val="C3D69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 anchorCtr="1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Offspring</a:t>
            </a:r>
          </a:p>
        </p:txBody>
      </p:sp>
      <p:sp>
        <p:nvSpPr>
          <p:cNvPr id="8" name="Rechthoek 6"/>
          <p:cNvSpPr/>
          <p:nvPr/>
        </p:nvSpPr>
        <p:spPr>
          <a:xfrm>
            <a:off x="3930499" y="5364932"/>
            <a:ext cx="1275947" cy="457603"/>
          </a:xfrm>
          <a:prstGeom prst="rect">
            <a:avLst/>
          </a:prstGeom>
          <a:solidFill>
            <a:srgbClr val="C3D69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6800" rtlCol="0" anchor="ctr" anchorCtr="1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Offspring</a:t>
            </a:r>
          </a:p>
        </p:txBody>
      </p:sp>
      <p:cxnSp>
        <p:nvCxnSpPr>
          <p:cNvPr id="9" name="Rechte verbindingslijn met pijl 8"/>
          <p:cNvCxnSpPr>
            <a:stCxn id="5" idx="2"/>
            <a:endCxn id="6" idx="0"/>
          </p:cNvCxnSpPr>
          <p:nvPr/>
        </p:nvCxnSpPr>
        <p:spPr>
          <a:xfrm>
            <a:off x="4568472" y="2319169"/>
            <a:ext cx="0" cy="670661"/>
          </a:xfrm>
          <a:prstGeom prst="straightConnector1">
            <a:avLst/>
          </a:prstGeom>
          <a:ln w="38100" cmpd="sng"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bogen verbindingslijn 13"/>
          <p:cNvCxnSpPr>
            <a:stCxn id="8" idx="2"/>
            <a:endCxn id="6" idx="1"/>
          </p:cNvCxnSpPr>
          <p:nvPr/>
        </p:nvCxnSpPr>
        <p:spPr>
          <a:xfrm rot="5400000" flipH="1">
            <a:off x="2947535" y="4201596"/>
            <a:ext cx="2603903" cy="637974"/>
          </a:xfrm>
          <a:prstGeom prst="bentConnector4">
            <a:avLst>
              <a:gd name="adj1" fmla="val -24972"/>
              <a:gd name="adj2" fmla="val 241320"/>
            </a:avLst>
          </a:prstGeom>
          <a:ln w="38100" cmpd="sng"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2"/>
          <p:cNvSpPr txBox="1"/>
          <p:nvPr/>
        </p:nvSpPr>
        <p:spPr>
          <a:xfrm>
            <a:off x="4696166" y="597530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Selection</a:t>
            </a:r>
          </a:p>
        </p:txBody>
      </p:sp>
      <p:sp>
        <p:nvSpPr>
          <p:cNvPr id="12" name="Tekstvak 14"/>
          <p:cNvSpPr txBox="1"/>
          <p:nvPr/>
        </p:nvSpPr>
        <p:spPr>
          <a:xfrm>
            <a:off x="4711003" y="3592887"/>
            <a:ext cx="889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Crossover</a:t>
            </a:r>
          </a:p>
        </p:txBody>
      </p:sp>
      <p:sp>
        <p:nvSpPr>
          <p:cNvPr id="13" name="Tekstvak 15"/>
          <p:cNvSpPr txBox="1"/>
          <p:nvPr/>
        </p:nvSpPr>
        <p:spPr>
          <a:xfrm>
            <a:off x="4711003" y="4807443"/>
            <a:ext cx="869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Mutation</a:t>
            </a:r>
          </a:p>
        </p:txBody>
      </p:sp>
      <p:cxnSp>
        <p:nvCxnSpPr>
          <p:cNvPr id="14" name="Rechte verbindingslijn met pijl 19"/>
          <p:cNvCxnSpPr>
            <a:stCxn id="6" idx="2"/>
            <a:endCxn id="7" idx="0"/>
          </p:cNvCxnSpPr>
          <p:nvPr/>
        </p:nvCxnSpPr>
        <p:spPr>
          <a:xfrm>
            <a:off x="4568472" y="3447432"/>
            <a:ext cx="0" cy="729948"/>
          </a:xfrm>
          <a:prstGeom prst="straightConnector1">
            <a:avLst/>
          </a:prstGeom>
          <a:ln w="38100" cmpd="sng"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1"/>
          <p:cNvCxnSpPr>
            <a:stCxn id="7" idx="2"/>
            <a:endCxn id="8" idx="0"/>
          </p:cNvCxnSpPr>
          <p:nvPr/>
        </p:nvCxnSpPr>
        <p:spPr>
          <a:xfrm>
            <a:off x="4568472" y="4634983"/>
            <a:ext cx="0" cy="729948"/>
          </a:xfrm>
          <a:prstGeom prst="straightConnector1">
            <a:avLst/>
          </a:prstGeom>
          <a:ln w="38100" cmpd="sng"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25"/>
          <p:cNvSpPr txBox="1"/>
          <p:nvPr/>
        </p:nvSpPr>
        <p:spPr>
          <a:xfrm>
            <a:off x="6623225" y="1610874"/>
            <a:ext cx="1859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Known solutions</a:t>
            </a:r>
          </a:p>
          <a:p>
            <a:r>
              <a:rPr lang="en-US" sz="1400" i="1" dirty="0"/>
              <a:t>Constructive heuristics</a:t>
            </a:r>
          </a:p>
          <a:p>
            <a:r>
              <a:rPr lang="en-US" sz="1400" i="1" dirty="0"/>
              <a:t>Selective </a:t>
            </a:r>
            <a:r>
              <a:rPr lang="en-US" sz="1400" i="1" dirty="0" err="1"/>
              <a:t>initialisation</a:t>
            </a:r>
            <a:endParaRPr lang="en-US" sz="1400" i="1" dirty="0"/>
          </a:p>
          <a:p>
            <a:r>
              <a:rPr lang="en-US" sz="1400" i="1" dirty="0"/>
              <a:t>Local search</a:t>
            </a:r>
          </a:p>
        </p:txBody>
      </p:sp>
      <p:sp>
        <p:nvSpPr>
          <p:cNvPr id="17" name="Tekstvak 26"/>
          <p:cNvSpPr txBox="1"/>
          <p:nvPr/>
        </p:nvSpPr>
        <p:spPr>
          <a:xfrm>
            <a:off x="6623226" y="3385663"/>
            <a:ext cx="186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Use of problem specific information in operator</a:t>
            </a:r>
          </a:p>
        </p:txBody>
      </p:sp>
      <p:sp>
        <p:nvSpPr>
          <p:cNvPr id="18" name="Tekstvak 27"/>
          <p:cNvSpPr txBox="1"/>
          <p:nvPr/>
        </p:nvSpPr>
        <p:spPr>
          <a:xfrm>
            <a:off x="6623226" y="4265636"/>
            <a:ext cx="1077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Local search</a:t>
            </a:r>
          </a:p>
        </p:txBody>
      </p:sp>
      <p:sp>
        <p:nvSpPr>
          <p:cNvPr id="19" name="Tekstvak 28"/>
          <p:cNvSpPr txBox="1"/>
          <p:nvPr/>
        </p:nvSpPr>
        <p:spPr>
          <a:xfrm>
            <a:off x="6623226" y="5453187"/>
            <a:ext cx="1077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Local search</a:t>
            </a:r>
          </a:p>
        </p:txBody>
      </p:sp>
      <p:sp>
        <p:nvSpPr>
          <p:cNvPr id="20" name="Tekstvak 29"/>
          <p:cNvSpPr txBox="1"/>
          <p:nvPr/>
        </p:nvSpPr>
        <p:spPr>
          <a:xfrm>
            <a:off x="6623226" y="4606445"/>
            <a:ext cx="186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Use of problem specific information in operator</a:t>
            </a:r>
          </a:p>
        </p:txBody>
      </p:sp>
      <p:cxnSp>
        <p:nvCxnSpPr>
          <p:cNvPr id="21" name="Rechte verbindingslijn met pijl 31"/>
          <p:cNvCxnSpPr>
            <a:stCxn id="17" idx="1"/>
            <a:endCxn id="12" idx="3"/>
          </p:cNvCxnSpPr>
          <p:nvPr/>
        </p:nvCxnSpPr>
        <p:spPr>
          <a:xfrm flipH="1" flipV="1">
            <a:off x="5600221" y="3746775"/>
            <a:ext cx="1023004" cy="82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33"/>
          <p:cNvCxnSpPr>
            <a:stCxn id="18" idx="1"/>
            <a:endCxn id="7" idx="3"/>
          </p:cNvCxnSpPr>
          <p:nvPr/>
        </p:nvCxnSpPr>
        <p:spPr>
          <a:xfrm flipH="1" flipV="1">
            <a:off x="5206445" y="4406182"/>
            <a:ext cx="1416780" cy="133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35"/>
          <p:cNvCxnSpPr>
            <a:stCxn id="20" idx="1"/>
            <a:endCxn id="13" idx="3"/>
          </p:cNvCxnSpPr>
          <p:nvPr/>
        </p:nvCxnSpPr>
        <p:spPr>
          <a:xfrm flipH="1" flipV="1">
            <a:off x="5580921" y="4961331"/>
            <a:ext cx="1042304" cy="144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39"/>
          <p:cNvCxnSpPr>
            <a:stCxn id="19" idx="1"/>
            <a:endCxn id="8" idx="3"/>
          </p:cNvCxnSpPr>
          <p:nvPr/>
        </p:nvCxnSpPr>
        <p:spPr>
          <a:xfrm flipH="1" flipV="1">
            <a:off x="5206445" y="5593733"/>
            <a:ext cx="1416780" cy="133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41"/>
          <p:cNvCxnSpPr>
            <a:stCxn id="16" idx="1"/>
            <a:endCxn id="5" idx="3"/>
          </p:cNvCxnSpPr>
          <p:nvPr/>
        </p:nvCxnSpPr>
        <p:spPr>
          <a:xfrm flipH="1" flipV="1">
            <a:off x="5206445" y="2080097"/>
            <a:ext cx="1416780" cy="78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47"/>
          <p:cNvSpPr txBox="1"/>
          <p:nvPr/>
        </p:nvSpPr>
        <p:spPr>
          <a:xfrm>
            <a:off x="6623226" y="5880134"/>
            <a:ext cx="1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Modified selection</a:t>
            </a:r>
          </a:p>
          <a:p>
            <a:r>
              <a:rPr lang="en-US" sz="1400" i="1" dirty="0"/>
              <a:t>operator</a:t>
            </a:r>
          </a:p>
        </p:txBody>
      </p:sp>
      <p:cxnSp>
        <p:nvCxnSpPr>
          <p:cNvPr id="27" name="Rechte verbindingslijn met pijl 49"/>
          <p:cNvCxnSpPr>
            <a:stCxn id="26" idx="1"/>
            <a:endCxn id="11" idx="3"/>
          </p:cNvCxnSpPr>
          <p:nvPr/>
        </p:nvCxnSpPr>
        <p:spPr>
          <a:xfrm flipH="1" flipV="1">
            <a:off x="5536461" y="6129196"/>
            <a:ext cx="1086765" cy="125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9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Heuristics for Initialising Population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For each individual in initial population: </a:t>
            </a:r>
            <a:r>
              <a:rPr lang="en-GB" sz="2400" i="1" dirty="0"/>
              <a:t>n</a:t>
            </a:r>
            <a:r>
              <a:rPr lang="en-GB" sz="2400" dirty="0"/>
              <a:t>-tournament amongst randomly created candidate solutions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	</a:t>
            </a:r>
            <a:r>
              <a:rPr lang="en-GB" sz="2000" dirty="0"/>
              <a:t>NOT the same as taking the best </a:t>
            </a:r>
            <a:r>
              <a:rPr lang="en-GB" sz="2000" i="1" dirty="0" err="1"/>
              <a:t>popsize</a:t>
            </a:r>
            <a:r>
              <a:rPr lang="en-GB" sz="2000" i="1" dirty="0"/>
              <a:t> </a:t>
            </a:r>
            <a:r>
              <a:rPr lang="en-GB" sz="2000" dirty="0"/>
              <a:t> of </a:t>
            </a:r>
            <a:r>
              <a:rPr lang="en-GB" sz="2000" i="1" dirty="0"/>
              <a:t>n </a:t>
            </a:r>
            <a:r>
              <a:rPr lang="en-GB" sz="2000" dirty="0"/>
              <a:t>x</a:t>
            </a:r>
            <a:r>
              <a:rPr lang="en-GB" sz="2000" i="1" dirty="0"/>
              <a:t> </a:t>
            </a:r>
            <a:r>
              <a:rPr lang="en-GB" sz="2000" i="1" dirty="0" err="1"/>
              <a:t>popsize</a:t>
            </a:r>
            <a:r>
              <a:rPr lang="en-GB" sz="2000" dirty="0"/>
              <a:t> random points</a:t>
            </a:r>
          </a:p>
          <a:p>
            <a:pPr>
              <a:lnSpc>
                <a:spcPct val="90000"/>
              </a:lnSpc>
            </a:pPr>
            <a:endParaRPr lang="sl-SI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Multi-Start Local Search: pick </a:t>
            </a:r>
            <a:r>
              <a:rPr lang="en-GB" sz="2400" i="1" dirty="0" err="1"/>
              <a:t>popsize</a:t>
            </a:r>
            <a:r>
              <a:rPr lang="en-GB" sz="2400" dirty="0"/>
              <a:t> points at random, do some hill-climbing from these, seed initial population with the resulting points</a:t>
            </a:r>
          </a:p>
          <a:p>
            <a:pPr>
              <a:lnSpc>
                <a:spcPct val="90000"/>
              </a:lnSpc>
            </a:pPr>
            <a:endParaRPr lang="sl-SI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Constructive Heuristics often exist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929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Initialisation Issues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Archive approach: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initialise population with solutions already known or found by another technique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warning: performance may appear to drop at first if local optima on different landscapes do not coincide</a:t>
            </a:r>
            <a:endParaRPr lang="sl-SI" sz="2000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Surry &amp; Radcliffe (1994) studied ways of “inoculating” population with solutions gained from previous runs or other algorithms/heuristics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found </a:t>
            </a:r>
            <a:r>
              <a:rPr lang="en-GB" sz="2000" b="1" i="1" dirty="0"/>
              <a:t>mean</a:t>
            </a:r>
            <a:r>
              <a:rPr lang="en-GB" sz="2000" dirty="0"/>
              <a:t> performance increased as population was biased towards known solutions,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but </a:t>
            </a:r>
            <a:r>
              <a:rPr lang="en-GB" sz="2000" b="1" i="1" dirty="0"/>
              <a:t>best </a:t>
            </a:r>
            <a:r>
              <a:rPr lang="en-GB" sz="2000" dirty="0"/>
              <a:t>performance came from more random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4D2C79EF-7848-4BB8-9EAD-361897B20434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762524"/>
      </p:ext>
    </p:extLst>
  </p:cSld>
  <p:clrMapOvr>
    <a:masterClrMapping/>
  </p:clrMapOvr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mooie-slides.thmx</Template>
  <TotalTime>125</TotalTime>
  <Words>2269</Words>
  <Application>Microsoft Macintosh PowerPoint</Application>
  <PresentationFormat>Widescreen</PresentationFormat>
  <Paragraphs>268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mooie-slides</vt:lpstr>
      <vt:lpstr>Equation</vt:lpstr>
      <vt:lpstr>Evolutionary Computing</vt:lpstr>
      <vt:lpstr>Hybridisation &amp; Memetic Algorithms</vt:lpstr>
      <vt:lpstr>Hybridisation: what and why</vt:lpstr>
      <vt:lpstr>Michalewicz’  view on EAs in context</vt:lpstr>
      <vt:lpstr>What is a Memetic Algorithm?</vt:lpstr>
      <vt:lpstr>What is a meme?</vt:lpstr>
      <vt:lpstr>Where to hybridise</vt:lpstr>
      <vt:lpstr>Heuristics for Initialising Population</vt:lpstr>
      <vt:lpstr>Initialisation Issues</vt:lpstr>
      <vt:lpstr>“Intelligent” Operators</vt:lpstr>
      <vt:lpstr>Local Search Acting on Offspring</vt:lpstr>
      <vt:lpstr>Local Search and graphs: Local Search</vt:lpstr>
      <vt:lpstr>Local Search and graphs: Landscapes &amp; Graphs</vt:lpstr>
      <vt:lpstr>Example Graphs for Binary Problems</vt:lpstr>
      <vt:lpstr>Local Search and graphs: Graphs</vt:lpstr>
      <vt:lpstr>Local Search and graphs: Pivot Rules</vt:lpstr>
      <vt:lpstr>Variations of Local Search</vt:lpstr>
      <vt:lpstr>Two Models of Lifetime Adaptation</vt:lpstr>
      <vt:lpstr>Baldwin vs. Lamarck</vt:lpstr>
      <vt:lpstr>Information Use in Local Search</vt:lpstr>
      <vt:lpstr>Diversity</vt:lpstr>
      <vt:lpstr>Simulated Annealing</vt:lpstr>
      <vt:lpstr>Impact of the constant c</vt:lpstr>
      <vt:lpstr>Boltzmann selection operator in an EA</vt:lpstr>
      <vt:lpstr>Choice of Operators</vt:lpstr>
      <vt:lpstr>Adaptive Memetic Algorithm</vt:lpstr>
      <vt:lpstr>Important points</vt:lpstr>
      <vt:lpstr>Example: Knapsack Problem</vt:lpstr>
      <vt:lpstr>Example: Knapsack Problem</vt:lpstr>
      <vt:lpstr>Example: Knapsack Problem</vt:lpstr>
      <vt:lpstr>Example: Knapsack Problem</vt:lpstr>
      <vt:lpstr>Example: Knapsack Problem</vt:lpstr>
      <vt:lpstr>Example: Knapsack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2014-</dc:title>
  <dc:creator>Jacqueline Heinerman</dc:creator>
  <cp:lastModifiedBy>Guszti Eiben</cp:lastModifiedBy>
  <cp:revision>553</cp:revision>
  <cp:lastPrinted>2018-10-11T08:15:22Z</cp:lastPrinted>
  <dcterms:created xsi:type="dcterms:W3CDTF">2014-06-19T13:47:47Z</dcterms:created>
  <dcterms:modified xsi:type="dcterms:W3CDTF">2023-10-09T12:11:19Z</dcterms:modified>
</cp:coreProperties>
</file>