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4154" r:id="rId1"/>
  </p:sldMasterIdLst>
  <p:notesMasterIdLst>
    <p:notesMasterId r:id="rId29"/>
  </p:notesMasterIdLst>
  <p:handoutMasterIdLst>
    <p:handoutMasterId r:id="rId30"/>
  </p:handoutMasterIdLst>
  <p:sldIdLst>
    <p:sldId id="256" r:id="rId2"/>
    <p:sldId id="300" r:id="rId3"/>
    <p:sldId id="301" r:id="rId4"/>
    <p:sldId id="332" r:id="rId5"/>
    <p:sldId id="311" r:id="rId6"/>
    <p:sldId id="312" r:id="rId7"/>
    <p:sldId id="313" r:id="rId8"/>
    <p:sldId id="314" r:id="rId9"/>
    <p:sldId id="316" r:id="rId10"/>
    <p:sldId id="318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04" r:id="rId23"/>
    <p:sldId id="305" r:id="rId24"/>
    <p:sldId id="306" r:id="rId25"/>
    <p:sldId id="307" r:id="rId26"/>
    <p:sldId id="308" r:id="rId27"/>
    <p:sldId id="30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1E85B"/>
    <a:srgbClr val="F1C544"/>
    <a:srgbClr val="943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44"/>
    <p:restoredTop sz="93673"/>
  </p:normalViewPr>
  <p:slideViewPr>
    <p:cSldViewPr snapToGrid="0" snapToObjects="1">
      <p:cViewPr varScale="1">
        <p:scale>
          <a:sx n="138" d="100"/>
          <a:sy n="138" d="100"/>
        </p:scale>
        <p:origin x="192" y="28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200" d="100"/>
        <a:sy n="200" d="100"/>
      </p:scale>
      <p:origin x="0" y="-65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CC91E-81C7-1B49-B3E1-860434022CDC}" type="datetimeFigureOut">
              <a:rPr lang="en-US" smtClean="0"/>
              <a:t>10/9/23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2C285-161B-014E-BE62-39679C7D5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955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FBA2E-585D-BB46-A4B5-F0AA486081A7}" type="datetimeFigureOut">
              <a:rPr lang="en-US" smtClean="0"/>
              <a:t>10/9/23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F7AD7D-B5A4-F347-8CD5-93D936D0D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824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9579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142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FFD5-130A-4DC0-AE0A-524E76651DDE}" type="slidenum">
              <a:rPr lang="sl-SI" smtClean="0">
                <a:solidFill>
                  <a:srgbClr val="000000"/>
                </a:solidFill>
              </a:rPr>
              <a:pPr/>
              <a:t>3</a:t>
            </a:fld>
            <a:endParaRPr lang="sl-SI">
              <a:solidFill>
                <a:srgbClr val="00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42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54BD42-E86D-4AEF-8FB4-4DE1C1656644}" type="slidenum">
              <a:rPr lang="en-US" smtClean="0">
                <a:solidFill>
                  <a:srgbClr val="000000"/>
                </a:solidFill>
              </a:rPr>
              <a:pPr/>
              <a:t>10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2725" y="531813"/>
            <a:ext cx="4730750" cy="2662237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52499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A3A98B-2E6F-4003-8D0A-57A28BE28E01}" type="slidenum">
              <a:rPr lang="en-US" smtClean="0">
                <a:solidFill>
                  <a:srgbClr val="000000"/>
                </a:solidFill>
              </a:rPr>
              <a:pPr/>
              <a:t>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2725" y="531813"/>
            <a:ext cx="4730750" cy="2662237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34744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122BAA-0142-45B2-92AC-E0BB5267CF49}" type="slidenum">
              <a:rPr lang="sl-SI" smtClean="0">
                <a:solidFill>
                  <a:srgbClr val="000000"/>
                </a:solidFill>
              </a:rPr>
              <a:pPr/>
              <a:t>15</a:t>
            </a:fld>
            <a:endParaRPr lang="sl-SI">
              <a:solidFill>
                <a:srgbClr val="000000"/>
              </a:solidFill>
            </a:endParaRPr>
          </a:p>
        </p:txBody>
      </p:sp>
      <p:sp>
        <p:nvSpPr>
          <p:cNvPr id="36867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868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6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987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920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403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270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879A-79E2-854D-B301-1E462EB0AB55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14400" y="3600451"/>
            <a:ext cx="10363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95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A.E. Eiben and J.E. Smith, Introduction to Evolutionary Computing 2014, Chapter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05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A.E. Eiben and J.E. Smith, Introduction to Evolutionary Computing 2014, Chapter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2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920"/>
            <a:ext cx="10972800" cy="872287"/>
          </a:xfrm>
        </p:spPr>
        <p:txBody>
          <a:bodyPr tIns="0" bIns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879A-79E2-854D-B301-1E462EB0AB55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A.E. Eiben and J.E. Smith, Introduction to Evolutionary Computing 2014, Chapter 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" y="912199"/>
            <a:ext cx="10972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078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A.E. Eiben and J.E. Smith, Introduction to Evolutionary Computing 2014, Chapter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20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A.E. Eiben and J.E. Smith, Introduction to Evolutionary Computing 2014, Chapter 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31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A.E. Eiben and J.E. Smith, Introduction to Evolutionary Computing 2014, Chapter 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50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A.E. Eiben and J.E. Smith, Introduction to Evolutionary Computing 2014, Chapter 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A.E. Eiben and J.E. Smith, Introduction to Evolutionary Computing 2014, Chapter 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23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6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6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A.E. Eiben and J.E. Smith, Introduction to Evolutionary Computing 2014, Chapter 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892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A.E. Eiben and J.E. Smith, Introduction to Evolutionary Computing 2014, Chapter 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6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F879A-79E2-854D-B301-1E462EB0AB55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A.E. Eiben and J.E. Smith, Introduction to Evolutionary Computing 2014, Chapter 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85CF2-87A1-424D-AAB4-8DA3F7B30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773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5" r:id="rId1"/>
    <p:sldLayoutId id="2147484156" r:id="rId2"/>
    <p:sldLayoutId id="2147484157" r:id="rId3"/>
    <p:sldLayoutId id="2147484158" r:id="rId4"/>
    <p:sldLayoutId id="2147484159" r:id="rId5"/>
    <p:sldLayoutId id="2147484160" r:id="rId6"/>
    <p:sldLayoutId id="2147484161" r:id="rId7"/>
    <p:sldLayoutId id="2147484162" r:id="rId8"/>
    <p:sldLayoutId id="2147484163" r:id="rId9"/>
    <p:sldLayoutId id="2147484164" r:id="rId10"/>
    <p:sldLayoutId id="2147484165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Evolutionary Computing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209800" y="3886200"/>
            <a:ext cx="7772400" cy="1752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Chapter 12</a:t>
            </a:r>
          </a:p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Multiobjective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Evolutionary Algorithms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8656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3595689" y="5715000"/>
            <a:ext cx="4929187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 flipH="1" flipV="1">
            <a:off x="1701007" y="3964782"/>
            <a:ext cx="4073525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Rectangle 7"/>
          <p:cNvSpPr>
            <a:spLocks noChangeArrowheads="1"/>
          </p:cNvSpPr>
          <p:nvPr/>
        </p:nvSpPr>
        <p:spPr bwMode="auto">
          <a:xfrm>
            <a:off x="7881939" y="5857876"/>
            <a:ext cx="8921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da-DK" sz="2400" b="1" i="1">
                <a:solidFill>
                  <a:srgbClr val="FF0000"/>
                </a:solidFill>
                <a:cs typeface="Times New Roman" pitchFamily="18" charset="0"/>
              </a:rPr>
              <a:t>f</a:t>
            </a:r>
            <a:r>
              <a:rPr lang="da-DK" sz="2400" b="1" baseline="-25000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lang="da-DK" sz="2400" b="1">
                <a:solidFill>
                  <a:srgbClr val="FF0000"/>
                </a:solidFill>
                <a:cs typeface="Times New Roman" pitchFamily="18" charset="0"/>
              </a:rPr>
              <a:t>(x)</a:t>
            </a:r>
            <a:endParaRPr lang="sl-SI" sz="2400" b="1">
              <a:solidFill>
                <a:srgbClr val="FF0000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15366" name="Rectangle 8"/>
          <p:cNvSpPr>
            <a:spLocks noChangeArrowheads="1"/>
          </p:cNvSpPr>
          <p:nvPr/>
        </p:nvSpPr>
        <p:spPr bwMode="auto">
          <a:xfrm>
            <a:off x="2881314" y="2071688"/>
            <a:ext cx="8921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da-DK" sz="2400" b="1" i="1" dirty="0">
                <a:solidFill>
                  <a:srgbClr val="FF0000"/>
                </a:solidFill>
                <a:cs typeface="Times New Roman" pitchFamily="18" charset="0"/>
              </a:rPr>
              <a:t>f</a:t>
            </a:r>
            <a:r>
              <a:rPr lang="sl-SI" sz="2400" b="1" baseline="-25000" dirty="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da-DK" sz="2400" b="1" dirty="0">
                <a:solidFill>
                  <a:srgbClr val="FF0000"/>
                </a:solidFill>
                <a:cs typeface="Times New Roman" pitchFamily="18" charset="0"/>
              </a:rPr>
              <a:t>(x)</a:t>
            </a:r>
            <a:endParaRPr lang="sl-SI" sz="2400" b="1" dirty="0">
              <a:solidFill>
                <a:srgbClr val="FF0000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738689" y="2428875"/>
            <a:ext cx="142875" cy="128588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defRPr/>
            </a:pPr>
            <a:endParaRPr lang="sl-SI" sz="3600" b="1" dirty="0">
              <a:solidFill>
                <a:srgbClr val="FFFFFF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381501" y="3500439"/>
            <a:ext cx="142875" cy="12858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defRPr/>
            </a:pPr>
            <a:endParaRPr lang="sl-SI" sz="3600" b="1" dirty="0">
              <a:solidFill>
                <a:srgbClr val="FFFFFF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38939" y="3643314"/>
            <a:ext cx="142875" cy="128587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defRPr/>
            </a:pPr>
            <a:endParaRPr lang="sl-SI" sz="3600" b="1" dirty="0">
              <a:solidFill>
                <a:srgbClr val="FFFFFF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348289" y="3038475"/>
            <a:ext cx="142875" cy="128588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defRPr/>
            </a:pPr>
            <a:endParaRPr lang="sl-SI" sz="3600" b="1" dirty="0">
              <a:solidFill>
                <a:srgbClr val="FFFFFF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524501" y="4071939"/>
            <a:ext cx="142875" cy="128587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defRPr/>
            </a:pPr>
            <a:endParaRPr lang="sl-SI" sz="3600" b="1" dirty="0">
              <a:solidFill>
                <a:srgbClr val="FFFFFF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5095876" y="4929189"/>
            <a:ext cx="142875" cy="12858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defRPr/>
            </a:pPr>
            <a:endParaRPr lang="sl-SI" sz="3600" b="1" dirty="0">
              <a:solidFill>
                <a:srgbClr val="FFFFFF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595814" y="4286250"/>
            <a:ext cx="142875" cy="1285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defRPr/>
            </a:pPr>
            <a:endParaRPr lang="sl-SI" sz="3600" b="1" dirty="0">
              <a:solidFill>
                <a:srgbClr val="FFFFFF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024689" y="2714625"/>
            <a:ext cx="142875" cy="128588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defRPr/>
            </a:pPr>
            <a:endParaRPr lang="sl-SI" sz="3600" b="1" dirty="0">
              <a:solidFill>
                <a:srgbClr val="FFFFFF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096001" y="4786314"/>
            <a:ext cx="142875" cy="128587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defRPr/>
            </a:pPr>
            <a:endParaRPr lang="sl-SI" sz="3600" b="1" dirty="0">
              <a:solidFill>
                <a:srgbClr val="FFFFFF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7667626" y="3929064"/>
            <a:ext cx="142875" cy="128587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defRPr/>
            </a:pPr>
            <a:endParaRPr lang="sl-SI" sz="3600" b="1" dirty="0">
              <a:solidFill>
                <a:srgbClr val="FFFFFF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6596064" y="5214939"/>
            <a:ext cx="142875" cy="12858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defRPr/>
            </a:pPr>
            <a:endParaRPr lang="sl-SI" sz="3600" b="1" dirty="0">
              <a:solidFill>
                <a:srgbClr val="FFFFFF"/>
              </a:solidFill>
            </a:endParaRPr>
          </a:p>
        </p:txBody>
      </p:sp>
      <p:sp>
        <p:nvSpPr>
          <p:cNvPr id="15378" name="TextBox 38"/>
          <p:cNvSpPr txBox="1">
            <a:spLocks noChangeArrowheads="1"/>
          </p:cNvSpPr>
          <p:nvPr/>
        </p:nvSpPr>
        <p:spPr bwMode="auto">
          <a:xfrm>
            <a:off x="2881314" y="2428876"/>
            <a:ext cx="7000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sl-SI" sz="240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min</a:t>
            </a:r>
          </a:p>
        </p:txBody>
      </p:sp>
      <p:sp>
        <p:nvSpPr>
          <p:cNvPr id="15379" name="TextBox 39"/>
          <p:cNvSpPr txBox="1">
            <a:spLocks noChangeArrowheads="1"/>
          </p:cNvSpPr>
          <p:nvPr/>
        </p:nvSpPr>
        <p:spPr bwMode="auto">
          <a:xfrm>
            <a:off x="7881939" y="6215063"/>
            <a:ext cx="9286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sl-SI" sz="240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min</a:t>
            </a:r>
          </a:p>
        </p:txBody>
      </p:sp>
      <p:grpSp>
        <p:nvGrpSpPr>
          <p:cNvPr id="15380" name="Group 42"/>
          <p:cNvGrpSpPr>
            <a:grpSpLocks/>
          </p:cNvGrpSpPr>
          <p:nvPr/>
        </p:nvGrpSpPr>
        <p:grpSpPr bwMode="auto">
          <a:xfrm>
            <a:off x="4452938" y="1857376"/>
            <a:ext cx="3929062" cy="1719263"/>
            <a:chOff x="3929058" y="2000240"/>
            <a:chExt cx="2411711" cy="1076554"/>
          </a:xfrm>
        </p:grpSpPr>
        <p:cxnSp>
          <p:nvCxnSpPr>
            <p:cNvPr id="15390" name="Straight Connector 43"/>
            <p:cNvCxnSpPr>
              <a:cxnSpLocks noChangeShapeType="1"/>
            </p:cNvCxnSpPr>
            <p:nvPr/>
          </p:nvCxnSpPr>
          <p:spPr bwMode="auto">
            <a:xfrm rot="5400000">
              <a:off x="3406729" y="2522569"/>
              <a:ext cx="1057066" cy="1240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15391" name="Straight Connector 44"/>
            <p:cNvCxnSpPr>
              <a:cxnSpLocks noChangeShapeType="1"/>
            </p:cNvCxnSpPr>
            <p:nvPr/>
          </p:nvCxnSpPr>
          <p:spPr bwMode="auto">
            <a:xfrm rot="5400000" flipH="1" flipV="1">
              <a:off x="5132422" y="1868446"/>
              <a:ext cx="4984" cy="241171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</p:grpSp>
      <p:grpSp>
        <p:nvGrpSpPr>
          <p:cNvPr id="15381" name="Group 57"/>
          <p:cNvGrpSpPr>
            <a:grpSpLocks/>
          </p:cNvGrpSpPr>
          <p:nvPr/>
        </p:nvGrpSpPr>
        <p:grpSpPr bwMode="auto">
          <a:xfrm>
            <a:off x="6667500" y="1857376"/>
            <a:ext cx="1785938" cy="3433763"/>
            <a:chOff x="3929058" y="2000240"/>
            <a:chExt cx="2411711" cy="1076554"/>
          </a:xfrm>
        </p:grpSpPr>
        <p:cxnSp>
          <p:nvCxnSpPr>
            <p:cNvPr id="15388" name="Straight Connector 58"/>
            <p:cNvCxnSpPr>
              <a:cxnSpLocks noChangeShapeType="1"/>
            </p:cNvCxnSpPr>
            <p:nvPr/>
          </p:nvCxnSpPr>
          <p:spPr bwMode="auto">
            <a:xfrm rot="5400000">
              <a:off x="3406729" y="2522569"/>
              <a:ext cx="1057066" cy="1240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15389" name="Straight Connector 59"/>
            <p:cNvCxnSpPr>
              <a:cxnSpLocks noChangeShapeType="1"/>
            </p:cNvCxnSpPr>
            <p:nvPr/>
          </p:nvCxnSpPr>
          <p:spPr bwMode="auto">
            <a:xfrm rot="5400000" flipH="1" flipV="1">
              <a:off x="5132422" y="1868446"/>
              <a:ext cx="4984" cy="241171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</p:grpSp>
      <p:grpSp>
        <p:nvGrpSpPr>
          <p:cNvPr id="15382" name="Group 60"/>
          <p:cNvGrpSpPr>
            <a:grpSpLocks/>
          </p:cNvGrpSpPr>
          <p:nvPr/>
        </p:nvGrpSpPr>
        <p:grpSpPr bwMode="auto">
          <a:xfrm>
            <a:off x="5167314" y="1857376"/>
            <a:ext cx="3286125" cy="3148013"/>
            <a:chOff x="3929058" y="2000240"/>
            <a:chExt cx="2411711" cy="1076554"/>
          </a:xfrm>
        </p:grpSpPr>
        <p:cxnSp>
          <p:nvCxnSpPr>
            <p:cNvPr id="15386" name="Straight Connector 61"/>
            <p:cNvCxnSpPr>
              <a:cxnSpLocks noChangeShapeType="1"/>
            </p:cNvCxnSpPr>
            <p:nvPr/>
          </p:nvCxnSpPr>
          <p:spPr bwMode="auto">
            <a:xfrm rot="5400000">
              <a:off x="3406729" y="2522569"/>
              <a:ext cx="1057066" cy="1240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15387" name="Straight Connector 62"/>
            <p:cNvCxnSpPr>
              <a:cxnSpLocks noChangeShapeType="1"/>
            </p:cNvCxnSpPr>
            <p:nvPr/>
          </p:nvCxnSpPr>
          <p:spPr bwMode="auto">
            <a:xfrm rot="5400000" flipH="1" flipV="1">
              <a:off x="5132422" y="1868446"/>
              <a:ext cx="4984" cy="241171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</p:grpSp>
      <p:grpSp>
        <p:nvGrpSpPr>
          <p:cNvPr id="15383" name="Group 63"/>
          <p:cNvGrpSpPr>
            <a:grpSpLocks/>
          </p:cNvGrpSpPr>
          <p:nvPr/>
        </p:nvGrpSpPr>
        <p:grpSpPr bwMode="auto">
          <a:xfrm>
            <a:off x="4667250" y="1857376"/>
            <a:ext cx="3714750" cy="2505075"/>
            <a:chOff x="3929058" y="2000240"/>
            <a:chExt cx="2411711" cy="1076554"/>
          </a:xfrm>
        </p:grpSpPr>
        <p:cxnSp>
          <p:nvCxnSpPr>
            <p:cNvPr id="15384" name="Straight Connector 64"/>
            <p:cNvCxnSpPr>
              <a:cxnSpLocks noChangeShapeType="1"/>
            </p:cNvCxnSpPr>
            <p:nvPr/>
          </p:nvCxnSpPr>
          <p:spPr bwMode="auto">
            <a:xfrm rot="5400000">
              <a:off x="3406729" y="2522569"/>
              <a:ext cx="1057066" cy="1240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15385" name="Straight Connector 65"/>
            <p:cNvCxnSpPr>
              <a:cxnSpLocks noChangeShapeType="1"/>
            </p:cNvCxnSpPr>
            <p:nvPr/>
          </p:nvCxnSpPr>
          <p:spPr bwMode="auto">
            <a:xfrm rot="5400000" flipH="1" flipV="1">
              <a:off x="5132422" y="1868446"/>
              <a:ext cx="4984" cy="241171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of the concepts</a:t>
            </a:r>
          </a:p>
        </p:txBody>
      </p:sp>
    </p:spTree>
    <p:extLst>
      <p:ext uri="{BB962C8B-B14F-4D97-AF65-F5344CB8AC3E}">
        <p14:creationId xmlns:p14="http://schemas.microsoft.com/office/powerpoint/2010/main" val="318836856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6003635" y="1780274"/>
            <a:ext cx="18473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</a:pPr>
            <a:endParaRPr lang="sl-SI" sz="3600" b="1">
              <a:solidFill>
                <a:srgbClr val="3333CC"/>
              </a:solidFill>
              <a:latin typeface="Arial" charset="0"/>
              <a:cs typeface="Times New Roman" pitchFamily="18" charset="0"/>
            </a:endParaRPr>
          </a:p>
        </p:txBody>
      </p:sp>
      <p:pic>
        <p:nvPicPr>
          <p:cNvPr id="17412" name="Picture 4" descr="beam"/>
          <p:cNvPicPr>
            <a:picLocks noChangeAspect="1" noChangeArrowheads="1"/>
          </p:cNvPicPr>
          <p:nvPr/>
        </p:nvPicPr>
        <p:blipFill>
          <a:blip r:embed="rId3" cstate="print">
            <a:lum bright="20000"/>
          </a:blip>
          <a:srcRect/>
          <a:stretch>
            <a:fillRect/>
          </a:stretch>
        </p:blipFill>
        <p:spPr bwMode="auto">
          <a:xfrm>
            <a:off x="3143250" y="3140076"/>
            <a:ext cx="3708400" cy="189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3" name="Oval 5"/>
          <p:cNvSpPr>
            <a:spLocks noChangeArrowheads="1"/>
          </p:cNvSpPr>
          <p:nvPr/>
        </p:nvSpPr>
        <p:spPr bwMode="auto">
          <a:xfrm>
            <a:off x="7680326" y="3716339"/>
            <a:ext cx="504825" cy="503237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</a:pPr>
            <a:endParaRPr lang="sl-SI" sz="3600" b="1">
              <a:solidFill>
                <a:srgbClr val="3333CC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7680326" y="3716339"/>
            <a:ext cx="504825" cy="503237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</a:pPr>
            <a:endParaRPr lang="sl-SI" sz="3600" b="1">
              <a:solidFill>
                <a:srgbClr val="3333CC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7680326" y="4003676"/>
            <a:ext cx="576263" cy="57626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</a:pPr>
            <a:endParaRPr lang="sl-SI" sz="3600" b="1">
              <a:solidFill>
                <a:srgbClr val="3333CC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17416" name="Line 9"/>
          <p:cNvSpPr>
            <a:spLocks noChangeShapeType="1"/>
          </p:cNvSpPr>
          <p:nvPr/>
        </p:nvSpPr>
        <p:spPr bwMode="auto">
          <a:xfrm flipV="1">
            <a:off x="7464425" y="4508500"/>
            <a:ext cx="287338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</a:pPr>
            <a:endParaRPr lang="sl-SI" sz="3600" b="1">
              <a:solidFill>
                <a:srgbClr val="3333CC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17417" name="Line 10"/>
          <p:cNvSpPr>
            <a:spLocks noChangeShapeType="1"/>
          </p:cNvSpPr>
          <p:nvPr/>
        </p:nvSpPr>
        <p:spPr bwMode="auto">
          <a:xfrm flipH="1">
            <a:off x="8185150" y="3787775"/>
            <a:ext cx="287338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</a:pPr>
            <a:endParaRPr lang="sl-SI" sz="3600" b="1">
              <a:solidFill>
                <a:srgbClr val="3333CC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17418" name="Text Box 11"/>
          <p:cNvSpPr txBox="1">
            <a:spLocks noChangeArrowheads="1"/>
          </p:cNvSpPr>
          <p:nvPr/>
        </p:nvSpPr>
        <p:spPr bwMode="auto">
          <a:xfrm>
            <a:off x="7678738" y="4076701"/>
            <a:ext cx="5762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400" b="1" i="1">
                <a:solidFill>
                  <a:srgbClr val="3333CC"/>
                </a:solidFill>
                <a:cs typeface="Times New Roman" pitchFamily="18" charset="0"/>
              </a:rPr>
              <a:t>d</a:t>
            </a:r>
            <a:endParaRPr lang="sl-SI" sz="2400" b="1" i="1">
              <a:solidFill>
                <a:srgbClr val="3333CC"/>
              </a:solidFill>
              <a:cs typeface="Times New Roman" pitchFamily="18" charset="0"/>
            </a:endParaRPr>
          </a:p>
        </p:txBody>
      </p:sp>
      <p:sp>
        <p:nvSpPr>
          <p:cNvPr id="152588" name="Text Box 12"/>
          <p:cNvSpPr txBox="1">
            <a:spLocks noChangeArrowheads="1"/>
          </p:cNvSpPr>
          <p:nvPr/>
        </p:nvSpPr>
        <p:spPr bwMode="auto">
          <a:xfrm>
            <a:off x="2208214" y="2133601"/>
            <a:ext cx="79200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cs typeface="Times New Roman" pitchFamily="18" charset="0"/>
              </a:rPr>
              <a:t>Minimize weight and deflection of a beam</a:t>
            </a:r>
            <a:r>
              <a:rPr lang="sl-SI" sz="24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</a:rPr>
              <a:t>(Deb, 2001)</a:t>
            </a:r>
            <a:r>
              <a:rPr lang="sl-SI" sz="2400" dirty="0">
                <a:solidFill>
                  <a:srgbClr val="000000"/>
                </a:solidFill>
                <a:cs typeface="Times New Roman" pitchFamily="18" charset="0"/>
              </a:rPr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beam design problem</a:t>
            </a:r>
          </a:p>
        </p:txBody>
      </p:sp>
      <p:sp>
        <p:nvSpPr>
          <p:cNvPr id="12" name="Text Box 7">
            <a:extLst>
              <a:ext uri="{FF2B5EF4-FFF2-40B4-BE49-F238E27FC236}">
                <a16:creationId xmlns:a16="http://schemas.microsoft.com/office/drawing/2014/main" id="{792A46FA-5DD6-7840-BDDE-DE0310307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199" y="5353051"/>
            <a:ext cx="84651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sl-SI" sz="2400" dirty="0">
                <a:solidFill>
                  <a:srgbClr val="0000FF"/>
                </a:solidFill>
                <a:latin typeface="Arial" charset="0"/>
                <a:cs typeface="Times New Roman" pitchFamily="18" charset="0"/>
              </a:rPr>
              <a:t>Decision (variable) space: length l and diameter d</a:t>
            </a: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F36B1FAC-5509-754F-B07F-17D47776F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902027"/>
            <a:ext cx="719753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sl-SI" sz="2400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Objective space: weight and deflection</a:t>
            </a:r>
          </a:p>
        </p:txBody>
      </p:sp>
    </p:spTree>
    <p:extLst>
      <p:ext uri="{BB962C8B-B14F-4D97-AF65-F5344CB8AC3E}">
        <p14:creationId xmlns:p14="http://schemas.microsoft.com/office/powerpoint/2010/main" val="1227364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6003635" y="1596124"/>
            <a:ext cx="18473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</a:pPr>
            <a:endParaRPr lang="sl-SI" sz="3600" b="1">
              <a:solidFill>
                <a:srgbClr val="3333CC"/>
              </a:solidFill>
              <a:latin typeface="Arial" charset="0"/>
              <a:cs typeface="Times New Roman" pitchFamily="18" charset="0"/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7190178"/>
              </p:ext>
            </p:extLst>
          </p:nvPr>
        </p:nvGraphicFramePr>
        <p:xfrm>
          <a:off x="4295776" y="1228726"/>
          <a:ext cx="3776663" cy="525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04760" imgH="2654280" progId="Equation.DSMT4">
                  <p:embed/>
                </p:oleObj>
              </mc:Choice>
              <mc:Fallback>
                <p:oleObj name="Equation" r:id="rId3" imgW="1904760" imgH="2654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776" y="1228726"/>
                        <a:ext cx="3776663" cy="5256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2351089" y="1444625"/>
            <a:ext cx="1944687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91440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Tx/>
              <a:buChar char="•"/>
            </a:pPr>
            <a:r>
              <a:rPr lang="en-GB" sz="2400" dirty="0">
                <a:solidFill>
                  <a:srgbClr val="000000"/>
                </a:solidFill>
                <a:cs typeface="Times New Roman" pitchFamily="18" charset="0"/>
              </a:rPr>
              <a:t>Minimize</a:t>
            </a:r>
          </a:p>
          <a:p>
            <a:pPr marL="342900" indent="-342900" defTabSz="91440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Tx/>
              <a:buChar char="•"/>
            </a:pPr>
            <a:endParaRPr lang="en-GB" sz="2000" dirty="0">
              <a:solidFill>
                <a:srgbClr val="000000"/>
              </a:solidFill>
              <a:cs typeface="Times New Roman" pitchFamily="18" charset="0"/>
            </a:endParaRPr>
          </a:p>
          <a:p>
            <a:pPr marL="342900" indent="-342900" defTabSz="91440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Tx/>
              <a:buChar char="•"/>
            </a:pPr>
            <a:r>
              <a:rPr lang="sl-SI" sz="2400" dirty="0">
                <a:solidFill>
                  <a:srgbClr val="000000"/>
                </a:solidFill>
                <a:cs typeface="Times New Roman" pitchFamily="18" charset="0"/>
              </a:rPr>
              <a:t>m</a:t>
            </a:r>
            <a:r>
              <a:rPr lang="en-GB" sz="2400" dirty="0" err="1">
                <a:solidFill>
                  <a:srgbClr val="000000"/>
                </a:solidFill>
                <a:cs typeface="Times New Roman" pitchFamily="18" charset="0"/>
              </a:rPr>
              <a:t>inimize</a:t>
            </a:r>
            <a:endParaRPr lang="sl-SI" sz="2400" dirty="0">
              <a:solidFill>
                <a:srgbClr val="000000"/>
              </a:solidFill>
              <a:cs typeface="Times New Roman" pitchFamily="18" charset="0"/>
            </a:endParaRPr>
          </a:p>
          <a:p>
            <a:pPr marL="342900" indent="-342900" defTabSz="91440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Tx/>
              <a:buChar char="•"/>
            </a:pPr>
            <a:endParaRPr lang="sl-SI" sz="800" dirty="0">
              <a:solidFill>
                <a:srgbClr val="000000"/>
              </a:solidFill>
              <a:cs typeface="Times New Roman" pitchFamily="18" charset="0"/>
            </a:endParaRPr>
          </a:p>
          <a:p>
            <a:pPr marL="342900" indent="-342900" defTabSz="91440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Tx/>
              <a:buChar char="•"/>
            </a:pPr>
            <a:r>
              <a:rPr lang="en-GB" sz="2400" dirty="0">
                <a:solidFill>
                  <a:srgbClr val="000000"/>
                </a:solidFill>
                <a:cs typeface="Times New Roman" pitchFamily="18" charset="0"/>
              </a:rPr>
              <a:t>subject </a:t>
            </a:r>
            <a:r>
              <a:rPr lang="sl-SI" sz="2400" dirty="0">
                <a:solidFill>
                  <a:srgbClr val="000000"/>
                </a:solidFill>
                <a:cs typeface="Times New Roman" pitchFamily="18" charset="0"/>
              </a:rPr>
              <a:t>to</a:t>
            </a:r>
          </a:p>
          <a:p>
            <a:pPr marL="342900" indent="-342900" defTabSz="91440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Tx/>
              <a:buChar char="•"/>
            </a:pPr>
            <a:endParaRPr lang="sl-SI" sz="2400" dirty="0">
              <a:solidFill>
                <a:srgbClr val="000000"/>
              </a:solidFill>
              <a:cs typeface="Times New Roman" pitchFamily="18" charset="0"/>
            </a:endParaRPr>
          </a:p>
          <a:p>
            <a:pPr marL="342900" indent="-342900" defTabSz="91440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Tx/>
              <a:buChar char="•"/>
            </a:pPr>
            <a:endParaRPr lang="sl-SI" sz="2400" dirty="0">
              <a:solidFill>
                <a:srgbClr val="000000"/>
              </a:solidFill>
              <a:cs typeface="Times New Roman" pitchFamily="18" charset="0"/>
            </a:endParaRPr>
          </a:p>
          <a:p>
            <a:pPr marL="342900" indent="-342900" defTabSz="91440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Tx/>
              <a:buChar char="•"/>
            </a:pPr>
            <a:endParaRPr lang="sl-SI" sz="2400" dirty="0">
              <a:solidFill>
                <a:srgbClr val="000000"/>
              </a:solidFill>
              <a:cs typeface="Times New Roman" pitchFamily="18" charset="0"/>
            </a:endParaRPr>
          </a:p>
          <a:p>
            <a:pPr marL="342900" indent="-342900" defTabSz="91440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Tx/>
              <a:buChar char="•"/>
            </a:pPr>
            <a:endParaRPr lang="sl-SI" sz="2400" dirty="0">
              <a:solidFill>
                <a:srgbClr val="000000"/>
              </a:solidFill>
              <a:cs typeface="Times New Roman" pitchFamily="18" charset="0"/>
            </a:endParaRPr>
          </a:p>
          <a:p>
            <a:pPr marL="342900" indent="-342900" defTabSz="91440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r>
              <a:rPr lang="sl-SI" sz="2400" dirty="0">
                <a:solidFill>
                  <a:srgbClr val="000000"/>
                </a:solidFill>
                <a:cs typeface="Times New Roman" pitchFamily="18" charset="0"/>
              </a:rPr>
              <a:t>    where</a:t>
            </a:r>
          </a:p>
          <a:p>
            <a:pPr marL="342900" indent="-342900" defTabSz="91440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Tx/>
              <a:buChar char="•"/>
            </a:pPr>
            <a:endParaRPr lang="sl-SI" sz="2400" dirty="0">
              <a:solidFill>
                <a:srgbClr val="000000"/>
              </a:solidFill>
              <a:cs typeface="Times New Roman" pitchFamily="18" charset="0"/>
            </a:endParaRPr>
          </a:p>
          <a:p>
            <a:pPr marL="342900" indent="-342900" defTabSz="91440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endParaRPr lang="en-GB" sz="2400" dirty="0">
              <a:solidFill>
                <a:srgbClr val="000000"/>
              </a:solidFill>
              <a:cs typeface="Times New Roman" pitchFamily="18" charset="0"/>
            </a:endParaRPr>
          </a:p>
          <a:p>
            <a:pPr marL="342900" indent="-342900" defTabSz="91440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Tx/>
              <a:buChar char="•"/>
            </a:pPr>
            <a:endParaRPr lang="en-US" sz="2400" b="1" dirty="0">
              <a:solidFill>
                <a:srgbClr val="3333CC"/>
              </a:solidFill>
              <a:cs typeface="Times New Roman" pitchFamily="18" charset="0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7104063" y="1444625"/>
            <a:ext cx="27368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91440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sz="2400">
                <a:solidFill>
                  <a:srgbClr val="000000"/>
                </a:solidFill>
                <a:cs typeface="Times New Roman" pitchFamily="18" charset="0"/>
              </a:rPr>
              <a:t>(beam weight)</a:t>
            </a:r>
          </a:p>
          <a:p>
            <a:pPr marL="342900" indent="-342900" defTabSz="91440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Tx/>
              <a:buChar char="•"/>
            </a:pPr>
            <a:endParaRPr lang="en-GB" sz="2400">
              <a:solidFill>
                <a:srgbClr val="000000"/>
              </a:solidFill>
              <a:cs typeface="Times New Roman" pitchFamily="18" charset="0"/>
            </a:endParaRPr>
          </a:p>
          <a:p>
            <a:pPr marL="342900" indent="-342900" defTabSz="91440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sz="2400">
                <a:solidFill>
                  <a:srgbClr val="000000"/>
                </a:solidFill>
                <a:cs typeface="Times New Roman" pitchFamily="18" charset="0"/>
              </a:rPr>
              <a:t>(beam deflection)</a:t>
            </a:r>
          </a:p>
          <a:p>
            <a:pPr marL="342900" indent="-342900" defTabSz="91440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Tx/>
              <a:buChar char="•"/>
            </a:pPr>
            <a:endParaRPr lang="en-GB" sz="2400">
              <a:solidFill>
                <a:srgbClr val="000000"/>
              </a:solidFill>
              <a:cs typeface="Times New Roman" pitchFamily="18" charset="0"/>
            </a:endParaRPr>
          </a:p>
          <a:p>
            <a:pPr marL="342900" indent="-342900" defTabSz="91440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endParaRPr lang="en-GB" sz="2400">
              <a:solidFill>
                <a:srgbClr val="000000"/>
              </a:solidFill>
              <a:cs typeface="Times New Roman" pitchFamily="18" charset="0"/>
            </a:endParaRPr>
          </a:p>
          <a:p>
            <a:pPr marL="342900" indent="-342900" defTabSz="91440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Tx/>
              <a:buChar char="•"/>
            </a:pPr>
            <a:endParaRPr lang="en-GB">
              <a:solidFill>
                <a:srgbClr val="000000"/>
              </a:solidFill>
              <a:cs typeface="Times New Roman" pitchFamily="18" charset="0"/>
            </a:endParaRPr>
          </a:p>
          <a:p>
            <a:pPr marL="342900" indent="-342900" defTabSz="91440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sz="2400">
                <a:solidFill>
                  <a:srgbClr val="000000"/>
                </a:solidFill>
                <a:cs typeface="Times New Roman" pitchFamily="18" charset="0"/>
              </a:rPr>
              <a:t>(maximum stress)</a:t>
            </a:r>
          </a:p>
          <a:p>
            <a:pPr marL="342900" indent="-342900"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Tx/>
              <a:buChar char="•"/>
            </a:pPr>
            <a:endParaRPr lang="en-GB" sz="2400" b="1">
              <a:solidFill>
                <a:srgbClr val="3333CC"/>
              </a:solidFill>
              <a:cs typeface="Times New Roman" pitchFamily="18" charset="0"/>
            </a:endParaRPr>
          </a:p>
          <a:p>
            <a:pPr marL="342900" indent="-342900"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Tx/>
              <a:buChar char="•"/>
            </a:pPr>
            <a:endParaRPr lang="en-US" sz="2400" b="1">
              <a:solidFill>
                <a:srgbClr val="3333CC"/>
              </a:solidFill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definition</a:t>
            </a:r>
          </a:p>
        </p:txBody>
      </p:sp>
    </p:spTree>
    <p:extLst>
      <p:ext uri="{BB962C8B-B14F-4D97-AF65-F5344CB8AC3E}">
        <p14:creationId xmlns:p14="http://schemas.microsoft.com/office/powerpoint/2010/main" val="1631403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 descr="2kn_dec"/>
          <p:cNvPicPr>
            <a:picLocks noChangeAspect="1" noChangeArrowheads="1"/>
          </p:cNvPicPr>
          <p:nvPr/>
        </p:nvPicPr>
        <p:blipFill>
          <a:blip r:embed="rId2" cstate="print">
            <a:lum bright="10000"/>
          </a:blip>
          <a:srcRect/>
          <a:stretch>
            <a:fillRect/>
          </a:stretch>
        </p:blipFill>
        <p:spPr bwMode="auto">
          <a:xfrm>
            <a:off x="1524001" y="2492376"/>
            <a:ext cx="4500563" cy="331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6" name="Picture 4" descr="2kn_obj"/>
          <p:cNvPicPr>
            <a:picLocks noChangeAspect="1" noChangeArrowheads="1"/>
          </p:cNvPicPr>
          <p:nvPr/>
        </p:nvPicPr>
        <p:blipFill>
          <a:blip r:embed="rId3" cstate="print">
            <a:lum bright="10000"/>
          </a:blip>
          <a:srcRect/>
          <a:stretch>
            <a:fillRect/>
          </a:stretch>
        </p:blipFill>
        <p:spPr bwMode="auto">
          <a:xfrm>
            <a:off x="6042026" y="2492376"/>
            <a:ext cx="4625975" cy="331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7" name="Text Box 7"/>
          <p:cNvSpPr txBox="1">
            <a:spLocks noChangeArrowheads="1"/>
          </p:cNvSpPr>
          <p:nvPr/>
        </p:nvSpPr>
        <p:spPr bwMode="auto">
          <a:xfrm>
            <a:off x="2197704" y="1844675"/>
            <a:ext cx="3671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sl-SI" sz="2400" dirty="0">
                <a:solidFill>
                  <a:srgbClr val="0000FF"/>
                </a:solidFill>
                <a:latin typeface="Arial" charset="0"/>
                <a:cs typeface="Times New Roman" pitchFamily="18" charset="0"/>
              </a:rPr>
              <a:t>Decision (variable) space</a:t>
            </a:r>
          </a:p>
        </p:txBody>
      </p:sp>
      <p:sp>
        <p:nvSpPr>
          <p:cNvPr id="18438" name="Text Box 8"/>
          <p:cNvSpPr txBox="1">
            <a:spLocks noChangeArrowheads="1"/>
          </p:cNvSpPr>
          <p:nvPr/>
        </p:nvSpPr>
        <p:spPr bwMode="auto">
          <a:xfrm>
            <a:off x="7175500" y="1844675"/>
            <a:ext cx="3024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sl-SI" sz="2400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Objective space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Feasible solutions</a:t>
            </a:r>
          </a:p>
        </p:txBody>
      </p:sp>
    </p:spTree>
    <p:extLst>
      <p:ext uri="{BB962C8B-B14F-4D97-AF65-F5344CB8AC3E}">
        <p14:creationId xmlns:p14="http://schemas.microsoft.com/office/powerpoint/2010/main" val="1141561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4" descr="2kn_obj"/>
          <p:cNvPicPr>
            <a:picLocks noChangeAspect="1" noChangeArrowheads="1"/>
          </p:cNvPicPr>
          <p:nvPr/>
        </p:nvPicPr>
        <p:blipFill>
          <a:blip r:embed="rId2" cstate="print">
            <a:lum bright="10000"/>
          </a:blip>
          <a:srcRect/>
          <a:stretch>
            <a:fillRect/>
          </a:stretch>
        </p:blipFill>
        <p:spPr bwMode="auto">
          <a:xfrm>
            <a:off x="1524001" y="2276475"/>
            <a:ext cx="4532313" cy="324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H:\Bogdan\Pres\EMOO as a Building Block of Evolutionary Design, IS 2007\fr_beam.JPG"/>
          <p:cNvPicPr>
            <a:picLocks noChangeAspect="1" noChangeArrowheads="1"/>
          </p:cNvPicPr>
          <p:nvPr/>
        </p:nvPicPr>
        <p:blipFill>
          <a:blip r:embed="rId3" cstate="print">
            <a:lum bright="10000"/>
          </a:blip>
          <a:srcRect/>
          <a:stretch>
            <a:fillRect/>
          </a:stretch>
        </p:blipFill>
        <p:spPr bwMode="auto">
          <a:xfrm>
            <a:off x="6072188" y="2276475"/>
            <a:ext cx="4595812" cy="329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find non-dominated solutions</a:t>
            </a:r>
          </a:p>
        </p:txBody>
      </p:sp>
    </p:spTree>
    <p:extLst>
      <p:ext uri="{BB962C8B-B14F-4D97-AF65-F5344CB8AC3E}">
        <p14:creationId xmlns:p14="http://schemas.microsoft.com/office/powerpoint/2010/main" val="357240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09599" y="1210830"/>
            <a:ext cx="10972799" cy="1847111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Find a set of non-dominated solutions (</a:t>
            </a:r>
            <a:r>
              <a:rPr lang="en-US" sz="2400" dirty="0">
                <a:solidFill>
                  <a:srgbClr val="FF0000"/>
                </a:solidFill>
              </a:rPr>
              <a:t>approximation set</a:t>
            </a:r>
            <a:r>
              <a:rPr lang="en-US" sz="2400" dirty="0"/>
              <a:t>)</a:t>
            </a:r>
            <a:r>
              <a:rPr lang="sl-SI" sz="2400" dirty="0"/>
              <a:t> following the criteria of</a:t>
            </a:r>
            <a:r>
              <a:rPr lang="en-US" sz="2400" dirty="0"/>
              <a:t>:</a:t>
            </a:r>
            <a:endParaRPr lang="sl-SI" sz="2400" dirty="0"/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sl-SI" sz="2400" dirty="0">
                <a:solidFill>
                  <a:srgbClr val="FF0000"/>
                </a:solidFill>
              </a:rPr>
              <a:t>convergence</a:t>
            </a:r>
            <a:r>
              <a:rPr lang="sl-SI" sz="2400" dirty="0"/>
              <a:t> (get </a:t>
            </a:r>
            <a:r>
              <a:rPr lang="en-US" sz="2400" dirty="0"/>
              <a:t>as close as possible to the Pareto-optimal front</a:t>
            </a:r>
            <a:r>
              <a:rPr lang="sl-SI" sz="2400" dirty="0"/>
              <a:t>),</a:t>
            </a:r>
            <a:endParaRPr lang="en-US" sz="2400" dirty="0"/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sl-SI" sz="2400" dirty="0">
                <a:solidFill>
                  <a:srgbClr val="FF0000"/>
                </a:solidFill>
              </a:rPr>
              <a:t>diversity</a:t>
            </a:r>
            <a:r>
              <a:rPr lang="sl-SI" sz="2400" dirty="0"/>
              <a:t> (spread, distribution)</a:t>
            </a:r>
            <a:endParaRPr lang="en-US" sz="2400" dirty="0"/>
          </a:p>
        </p:txBody>
      </p:sp>
      <p:grpSp>
        <p:nvGrpSpPr>
          <p:cNvPr id="20484" name="Group 6"/>
          <p:cNvGrpSpPr>
            <a:grpSpLocks/>
          </p:cNvGrpSpPr>
          <p:nvPr/>
        </p:nvGrpSpPr>
        <p:grpSpPr bwMode="auto">
          <a:xfrm>
            <a:off x="3524368" y="3589900"/>
            <a:ext cx="4441825" cy="2998787"/>
            <a:chOff x="2643188" y="3748088"/>
            <a:chExt cx="3873500" cy="3109912"/>
          </a:xfrm>
        </p:grpSpPr>
        <p:pic>
          <p:nvPicPr>
            <p:cNvPr id="20485" name="Picture 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43188" y="3748088"/>
              <a:ext cx="3873500" cy="3109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486" name="TextBox 5"/>
            <p:cNvSpPr txBox="1">
              <a:spLocks noChangeArrowheads="1"/>
            </p:cNvSpPr>
            <p:nvPr/>
          </p:nvSpPr>
          <p:spPr bwMode="auto">
            <a:xfrm>
              <a:off x="4786313" y="3857625"/>
              <a:ext cx="1571625" cy="67028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sl-SI" sz="3600" b="1">
                  <a:solidFill>
                    <a:srgbClr val="3333CC"/>
                  </a:solidFill>
                  <a:latin typeface="Arial" charset="0"/>
                  <a:cs typeface="Times New Roman" pitchFamily="18" charset="0"/>
                </a:rPr>
                <a:t>  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</a:t>
            </a:r>
            <a:r>
              <a:rPr lang="en-US" dirty="0" err="1"/>
              <a:t>multiobjective</a:t>
            </a:r>
            <a:r>
              <a:rPr lang="en-US" dirty="0"/>
              <a:t> </a:t>
            </a:r>
            <a:r>
              <a:rPr lang="en-US" dirty="0" err="1"/>
              <a:t>optimisers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6530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vs. </a:t>
            </a:r>
            <a:r>
              <a:rPr lang="en-US" dirty="0" err="1"/>
              <a:t>multiobjective</a:t>
            </a:r>
            <a:r>
              <a:rPr lang="en-US" dirty="0"/>
              <a:t> </a:t>
            </a:r>
            <a:r>
              <a:rPr lang="en-US" dirty="0" err="1"/>
              <a:t>optimisation</a:t>
            </a:r>
            <a:endParaRPr lang="en-US" dirty="0"/>
          </a:p>
        </p:txBody>
      </p:sp>
      <p:graphicFrame>
        <p:nvGraphicFramePr>
          <p:cNvPr id="258132" name="Group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177842"/>
              </p:ext>
            </p:extLst>
          </p:nvPr>
        </p:nvGraphicFramePr>
        <p:xfrm>
          <a:off x="2279650" y="1773238"/>
          <a:ext cx="7772400" cy="3960368"/>
        </p:xfrm>
        <a:graphic>
          <a:graphicData uri="http://schemas.openxmlformats.org/drawingml/2006/table">
            <a:tbl>
              <a:tblPr/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3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Characteristic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Single objective optimisation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Multiobjective optimisation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1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Number of objectives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more than 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Spaces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two: decision (variable) space, objective space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two: decision (variable) space, objective space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Comparison of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candidate solutions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1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GB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GB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is better than </a:t>
                      </a:r>
                      <a:r>
                        <a:rPr kumimoji="0" lang="en-GB" sz="1800" b="0" i="1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1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GB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GB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dominates</a:t>
                      </a:r>
                      <a:r>
                        <a:rPr kumimoji="0" lang="en-GB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GB" sz="1800" b="0" i="1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Result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one (or several equally good) solution(s)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Pareto-optimal set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Algorithm goals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convergence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convergence, diversity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88452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approaches to </a:t>
            </a:r>
            <a:r>
              <a:rPr lang="en-US" dirty="0" err="1"/>
              <a:t>multiobjective</a:t>
            </a:r>
            <a:r>
              <a:rPr lang="en-US" dirty="0"/>
              <a:t> opt.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dirty="0">
                <a:solidFill>
                  <a:srgbClr val="FF0000"/>
                </a:solidFill>
              </a:rPr>
              <a:t>Preference-based, a.k.a. aggregation-based approach:</a:t>
            </a:r>
            <a:br>
              <a:rPr lang="en-US" sz="2400" dirty="0"/>
            </a:br>
            <a:r>
              <a:rPr lang="en-US" sz="2400" dirty="0"/>
              <a:t>traditional, using single objective </a:t>
            </a:r>
            <a:r>
              <a:rPr lang="en-US" sz="2400" dirty="0" err="1"/>
              <a:t>optimisation</a:t>
            </a:r>
            <a:r>
              <a:rPr lang="en-US" sz="2400" dirty="0"/>
              <a:t> methods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dirty="0">
                <a:solidFill>
                  <a:srgbClr val="FF0000"/>
                </a:solidFill>
              </a:rPr>
              <a:t>Real </a:t>
            </a:r>
            <a:r>
              <a:rPr lang="en-US" sz="2400" dirty="0" err="1">
                <a:solidFill>
                  <a:srgbClr val="FF0000"/>
                </a:solidFill>
              </a:rPr>
              <a:t>multiobjective</a:t>
            </a:r>
            <a:r>
              <a:rPr lang="en-US" sz="2400" dirty="0">
                <a:solidFill>
                  <a:srgbClr val="FF0000"/>
                </a:solidFill>
              </a:rPr>
              <a:t> approach:</a:t>
            </a:r>
            <a:br>
              <a:rPr lang="en-US" sz="2400" dirty="0"/>
            </a:br>
            <a:r>
              <a:rPr lang="en-US" sz="2400" dirty="0"/>
              <a:t>possible with novel </a:t>
            </a:r>
            <a:r>
              <a:rPr lang="en-US" sz="2400" dirty="0" err="1"/>
              <a:t>multiobjective</a:t>
            </a:r>
            <a:r>
              <a:rPr lang="en-US" sz="2400" dirty="0"/>
              <a:t> </a:t>
            </a:r>
            <a:r>
              <a:rPr lang="en-US" sz="2400" dirty="0" err="1"/>
              <a:t>optimisation</a:t>
            </a:r>
            <a:r>
              <a:rPr lang="en-US" sz="2400" dirty="0"/>
              <a:t> techniques, enabling better insight into the problem </a:t>
            </a:r>
          </a:p>
          <a:p>
            <a:pPr>
              <a:lnSpc>
                <a:spcPct val="120000"/>
              </a:lnSpc>
              <a:spcBef>
                <a:spcPts val="1200"/>
              </a:spcBef>
              <a:buNone/>
            </a:pPr>
            <a:endParaRPr lang="en-US" sz="2400" dirty="0"/>
          </a:p>
          <a:p>
            <a:pPr>
              <a:lnSpc>
                <a:spcPct val="120000"/>
              </a:lnSpc>
              <a:spcBef>
                <a:spcPts val="1200"/>
              </a:spcBef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737935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Preference- or aggregation-based approach</a:t>
            </a:r>
          </a:p>
        </p:txBody>
      </p:sp>
      <p:sp>
        <p:nvSpPr>
          <p:cNvPr id="235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400" dirty="0"/>
              <a:t>Transform the problem into a </a:t>
            </a:r>
            <a:r>
              <a:rPr lang="en-US" sz="2400" dirty="0">
                <a:solidFill>
                  <a:srgbClr val="FF0000"/>
                </a:solidFill>
              </a:rPr>
              <a:t>single objective </a:t>
            </a:r>
            <a:r>
              <a:rPr lang="en-US" sz="2400" dirty="0"/>
              <a:t>one, and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Solve it with a </a:t>
            </a:r>
            <a:r>
              <a:rPr lang="en-US" sz="2400" dirty="0">
                <a:solidFill>
                  <a:srgbClr val="FF0000"/>
                </a:solidFill>
              </a:rPr>
              <a:t>single objective </a:t>
            </a:r>
            <a:r>
              <a:rPr lang="en-US" sz="2400" dirty="0" err="1">
                <a:solidFill>
                  <a:srgbClr val="FF0000"/>
                </a:solidFill>
              </a:rPr>
              <a:t>optimisation</a:t>
            </a:r>
            <a:r>
              <a:rPr lang="en-US" sz="2400" dirty="0">
                <a:solidFill>
                  <a:srgbClr val="FF0000"/>
                </a:solidFill>
              </a:rPr>
              <a:t> method</a:t>
            </a:r>
            <a:endParaRPr lang="en-US" sz="2400" dirty="0"/>
          </a:p>
          <a:p>
            <a:pPr>
              <a:spcBef>
                <a:spcPts val="1200"/>
              </a:spcBef>
            </a:pPr>
            <a:r>
              <a:rPr lang="en-US" sz="2400" dirty="0"/>
              <a:t>For the transformation use higher level information that imply  preferences on the importance of objectives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Example: set weights for objectives &amp; make a weighted sum to be the single objective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The weights represent the relative importance of the objectives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This results in a particular trade-off solution</a:t>
            </a:r>
          </a:p>
        </p:txBody>
      </p:sp>
    </p:spTree>
    <p:extLst>
      <p:ext uri="{BB962C8B-B14F-4D97-AF65-F5344CB8AC3E}">
        <p14:creationId xmlns:p14="http://schemas.microsoft.com/office/powerpoint/2010/main" val="195283858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An example approach: W</a:t>
            </a:r>
            <a:r>
              <a:rPr lang="en-US" dirty="0" err="1"/>
              <a:t>eig</a:t>
            </a:r>
            <a:r>
              <a:rPr lang="sl-SI" dirty="0"/>
              <a:t>h</a:t>
            </a:r>
            <a:r>
              <a:rPr lang="en-US" dirty="0"/>
              <a:t>ted-sum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>
          <a:xfrm>
            <a:off x="609599" y="1101543"/>
            <a:ext cx="10972799" cy="45259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/>
              <a:t>Modified problem:</a:t>
            </a:r>
          </a:p>
          <a:p>
            <a:pPr>
              <a:lnSpc>
                <a:spcPct val="120000"/>
              </a:lnSpc>
            </a:pPr>
            <a:endParaRPr lang="en-US" sz="2400" dirty="0">
              <a:latin typeface="Arial" charset="0"/>
            </a:endParaRPr>
          </a:p>
          <a:p>
            <a:pPr>
              <a:lnSpc>
                <a:spcPct val="120000"/>
              </a:lnSpc>
            </a:pPr>
            <a:endParaRPr lang="en-US" sz="2400" dirty="0">
              <a:latin typeface="Arial" charset="0"/>
            </a:endParaRPr>
          </a:p>
          <a:p>
            <a:pPr>
              <a:lnSpc>
                <a:spcPct val="120000"/>
              </a:lnSpc>
            </a:pPr>
            <a:endParaRPr lang="en-US" sz="2400" dirty="0">
              <a:latin typeface="Arial" charset="0"/>
            </a:endParaRPr>
          </a:p>
          <a:p>
            <a:pPr>
              <a:lnSpc>
                <a:spcPct val="120000"/>
              </a:lnSpc>
            </a:pPr>
            <a:endParaRPr lang="en-US" sz="2400" dirty="0">
              <a:latin typeface="Arial" charset="0"/>
            </a:endParaRPr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6003635" y="-691465"/>
            <a:ext cx="18473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</a:pPr>
            <a:endParaRPr lang="sl-SI" sz="3600" b="1">
              <a:solidFill>
                <a:srgbClr val="3333CC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6003635" y="-691465"/>
            <a:ext cx="18473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</a:pPr>
            <a:endParaRPr lang="sl-SI" sz="3600" b="1">
              <a:solidFill>
                <a:srgbClr val="3333CC"/>
              </a:solidFill>
              <a:latin typeface="Arial" charset="0"/>
              <a:cs typeface="Times New Roman" pitchFamily="18" charset="0"/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220776"/>
              </p:ext>
            </p:extLst>
          </p:nvPr>
        </p:nvGraphicFramePr>
        <p:xfrm>
          <a:off x="3723317" y="1024261"/>
          <a:ext cx="5545137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44800" imgH="431800" progId="Equation.DSMT4">
                  <p:embed/>
                </p:oleObj>
              </mc:Choice>
              <mc:Fallback>
                <p:oleObj name="Equation" r:id="rId2" imgW="28448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3317" y="1024261"/>
                        <a:ext cx="5545137" cy="849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9" name="Picture 8" descr="weigted_sum"/>
          <p:cNvPicPr>
            <a:picLocks noChangeAspect="1" noChangeArrowheads="1"/>
          </p:cNvPicPr>
          <p:nvPr/>
        </p:nvPicPr>
        <p:blipFill>
          <a:blip r:embed="rId4" cstate="print">
            <a:lum bright="2000"/>
          </a:blip>
          <a:srcRect/>
          <a:stretch>
            <a:fillRect/>
          </a:stretch>
        </p:blipFill>
        <p:spPr bwMode="auto">
          <a:xfrm>
            <a:off x="3723317" y="2133601"/>
            <a:ext cx="4057567" cy="3140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0" name="Text Box 9"/>
          <p:cNvSpPr txBox="1">
            <a:spLocks noChangeArrowheads="1"/>
          </p:cNvSpPr>
          <p:nvPr/>
        </p:nvSpPr>
        <p:spPr bwMode="auto">
          <a:xfrm>
            <a:off x="759158" y="5491734"/>
            <a:ext cx="10823240" cy="83099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sl-SI" sz="2400" dirty="0">
                <a:solidFill>
                  <a:srgbClr val="000000"/>
                </a:solidFill>
                <a:cs typeface="Times New Roman" pitchFamily="18" charset="0"/>
              </a:rPr>
              <a:t>Weights define an angle, hence h</a:t>
            </a:r>
            <a:r>
              <a:rPr lang="en-US" sz="2400" dirty="0" err="1">
                <a:solidFill>
                  <a:srgbClr val="000000"/>
                </a:solidFill>
                <a:cs typeface="Times New Roman" pitchFamily="18" charset="0"/>
              </a:rPr>
              <a:t>yperplanes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</a:rPr>
              <a:t> in the objective space, these define the Pareto front</a:t>
            </a:r>
            <a:endParaRPr lang="sl-SI" sz="2400" dirty="0">
              <a:solidFill>
                <a:srgbClr val="00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36545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Multiobjective</a:t>
            </a:r>
            <a:r>
              <a:rPr lang="en-US" dirty="0"/>
              <a:t> Evolutionary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6075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 err="1"/>
              <a:t>Multiobjective</a:t>
            </a:r>
            <a:r>
              <a:rPr lang="en-US" sz="2400" dirty="0"/>
              <a:t> </a:t>
            </a:r>
            <a:r>
              <a:rPr lang="en-US" sz="2400" dirty="0" err="1"/>
              <a:t>optimisation</a:t>
            </a:r>
            <a:r>
              <a:rPr lang="en-US" sz="2400" dirty="0"/>
              <a:t> problems (MOP)</a:t>
            </a:r>
          </a:p>
          <a:p>
            <a:pPr marL="746125" lvl="2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Pareto optimality</a:t>
            </a:r>
          </a:p>
          <a:p>
            <a:pPr marL="346075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EC approaches</a:t>
            </a:r>
          </a:p>
          <a:p>
            <a:pPr marL="746125" lvl="2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Evolutionary spaces</a:t>
            </a:r>
          </a:p>
          <a:p>
            <a:pPr marL="746125" lvl="2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Preserving diversity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054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multi-objective approach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2400" dirty="0"/>
              <a:t>Use a </a:t>
            </a:r>
            <a:r>
              <a:rPr lang="en-US" sz="2400" dirty="0" err="1">
                <a:solidFill>
                  <a:srgbClr val="FF0000"/>
                </a:solidFill>
              </a:rPr>
              <a:t>multiobjective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optimisation</a:t>
            </a:r>
            <a:r>
              <a:rPr lang="en-US" sz="2400" dirty="0">
                <a:solidFill>
                  <a:srgbClr val="FF0000"/>
                </a:solidFill>
              </a:rPr>
              <a:t> method 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2400" dirty="0"/>
              <a:t>This results in multiple trade-off solutions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2400" dirty="0"/>
              <a:t>To choose a particular trade-off solution use higher-level information / preferences on importance of objectives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2400" dirty="0"/>
              <a:t>These preferences may not be quantified in advance, and may not be quantifiable at all</a:t>
            </a:r>
          </a:p>
        </p:txBody>
      </p:sp>
    </p:spTree>
    <p:extLst>
      <p:ext uri="{BB962C8B-B14F-4D97-AF65-F5344CB8AC3E}">
        <p14:creationId xmlns:p14="http://schemas.microsoft.com/office/powerpoint/2010/main" val="417501427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l-SI" sz="3200" dirty="0"/>
              <a:t>EC approach for m</a:t>
            </a:r>
            <a:r>
              <a:rPr lang="en-US" sz="3200" dirty="0" err="1"/>
              <a:t>ultiobjective</a:t>
            </a:r>
            <a:r>
              <a:rPr lang="en-US" sz="3200" dirty="0"/>
              <a:t> </a:t>
            </a:r>
            <a:r>
              <a:rPr lang="en-US" sz="3200" dirty="0" err="1"/>
              <a:t>optimisation</a:t>
            </a:r>
            <a:endParaRPr lang="en-US" sz="3200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en-US" sz="2400" dirty="0">
                <a:latin typeface="Arial" charset="0"/>
              </a:rPr>
              <a:t>Main rationale:</a:t>
            </a:r>
          </a:p>
          <a:p>
            <a:pPr>
              <a:lnSpc>
                <a:spcPct val="11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</a:rPr>
              <a:t>EAs are 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population-based</a:t>
            </a:r>
            <a:r>
              <a:rPr lang="en-US" sz="2400" dirty="0">
                <a:latin typeface="Arial" charset="0"/>
              </a:rPr>
              <a:t> methods, hence inherently </a:t>
            </a:r>
          </a:p>
          <a:p>
            <a:pPr>
              <a:lnSpc>
                <a:spcPct val="11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</a:rPr>
              <a:t>Well suited to 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return a set of trade-off solutions </a:t>
            </a:r>
            <a:r>
              <a:rPr lang="en-US" sz="2400" dirty="0">
                <a:latin typeface="Arial" charset="0"/>
              </a:rPr>
              <a:t>(approximation set) in a single run</a:t>
            </a:r>
          </a:p>
          <a:p>
            <a:pPr>
              <a:lnSpc>
                <a:spcPct val="11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</a:rPr>
              <a:t>This allows for both</a:t>
            </a:r>
          </a:p>
          <a:p>
            <a:pPr lvl="1">
              <a:lnSpc>
                <a:spcPct val="11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charset="0"/>
              </a:rPr>
              <a:t>the aggregation-based approach and</a:t>
            </a:r>
          </a:p>
          <a:p>
            <a:pPr lvl="1">
              <a:lnSpc>
                <a:spcPct val="11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charset="0"/>
              </a:rPr>
              <a:t>the real </a:t>
            </a:r>
            <a:r>
              <a:rPr lang="en-US" sz="2000" dirty="0" err="1">
                <a:latin typeface="Arial" charset="0"/>
              </a:rPr>
              <a:t>multiobjective</a:t>
            </a:r>
            <a:r>
              <a:rPr lang="en-US" sz="2000" dirty="0">
                <a:latin typeface="Arial" charset="0"/>
              </a:rPr>
              <a:t> approach</a:t>
            </a:r>
          </a:p>
        </p:txBody>
      </p:sp>
    </p:spTree>
    <p:extLst>
      <p:ext uri="{BB962C8B-B14F-4D97-AF65-F5344CB8AC3E}">
        <p14:creationId xmlns:p14="http://schemas.microsoft.com/office/powerpoint/2010/main" val="215353098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EC approach: Advantages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GB" sz="2400" dirty="0">
                <a:solidFill>
                  <a:srgbClr val="FF0000"/>
                </a:solidFill>
              </a:rPr>
              <a:t>Population-based nature means EA can </a:t>
            </a:r>
            <a:r>
              <a:rPr lang="en-GB" sz="2400" b="1" i="1" u="sng" dirty="0">
                <a:solidFill>
                  <a:srgbClr val="FF0000"/>
                </a:solidFill>
              </a:rPr>
              <a:t>simultaneously</a:t>
            </a:r>
            <a:r>
              <a:rPr lang="en-GB" sz="2400" i="1" dirty="0">
                <a:solidFill>
                  <a:srgbClr val="FF0000"/>
                </a:solidFill>
              </a:rPr>
              <a:t> </a:t>
            </a:r>
            <a:r>
              <a:rPr lang="en-GB" sz="2400" dirty="0">
                <a:solidFill>
                  <a:srgbClr val="FF0000"/>
                </a:solidFill>
              </a:rPr>
              <a:t> search for a set of points approximating Pareto front</a:t>
            </a:r>
          </a:p>
          <a:p>
            <a:pPr>
              <a:spcBef>
                <a:spcPts val="1200"/>
              </a:spcBef>
            </a:pPr>
            <a:r>
              <a:rPr lang="en-GB" sz="2400" dirty="0"/>
              <a:t>No need to make guesses before or during the search about which trade-offs (weights) might be useful</a:t>
            </a:r>
          </a:p>
          <a:p>
            <a:pPr>
              <a:spcBef>
                <a:spcPts val="1200"/>
              </a:spcBef>
            </a:pPr>
            <a:r>
              <a:rPr lang="en-GB" sz="2400" dirty="0"/>
              <a:t>No assumptions needed about the shape of the Pareto front - can be convex / discontinuous, etc.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AFF93-E2B8-45C9-A12E-52EBAAFCD102}" type="slidenum">
              <a:rPr lang="nl-NL" smtClean="0"/>
              <a:pPr/>
              <a:t>21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36863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EC approach: Requirements</a:t>
            </a:r>
          </a:p>
        </p:txBody>
      </p:sp>
      <p:sp>
        <p:nvSpPr>
          <p:cNvPr id="371715" name="Rectangle 3"/>
          <p:cNvSpPr>
            <a:spLocks noGrp="1" noChangeArrowheads="1"/>
          </p:cNvSpPr>
          <p:nvPr>
            <p:ph idx="1"/>
          </p:nvPr>
        </p:nvSpPr>
        <p:spPr>
          <a:xfrm>
            <a:off x="609599" y="1362298"/>
            <a:ext cx="10972799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en-GB" sz="2400" dirty="0"/>
              <a:t>We need:</a:t>
            </a:r>
          </a:p>
          <a:p>
            <a:pPr marL="457200" indent="-457200">
              <a:lnSpc>
                <a:spcPct val="9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GB" sz="2400" dirty="0"/>
              <a:t>Appropriate method to </a:t>
            </a:r>
            <a:r>
              <a:rPr lang="en-GB" sz="2400" dirty="0">
                <a:solidFill>
                  <a:srgbClr val="FF0000"/>
                </a:solidFill>
              </a:rPr>
              <a:t>define fitness</a:t>
            </a:r>
            <a:r>
              <a:rPr lang="en-GB" sz="2400" dirty="0"/>
              <a:t>, 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GB" sz="2000" dirty="0"/>
              <a:t>usually based on dominance (e.g., number of slaves or masters)</a:t>
            </a:r>
            <a:endParaRPr lang="sl-SI" sz="2000" dirty="0"/>
          </a:p>
          <a:p>
            <a:pPr marL="914400" lvl="1" indent="-457200">
              <a:lnSpc>
                <a:spcPct val="90000"/>
              </a:lnSpc>
              <a:spcBef>
                <a:spcPts val="1200"/>
              </a:spcBef>
              <a:buFont typeface="+mj-lt"/>
              <a:buAutoNum type="arabicPeriod"/>
            </a:pPr>
            <a:endParaRPr lang="en-GB" sz="2000" dirty="0"/>
          </a:p>
          <a:p>
            <a:pPr marL="457200" indent="-457200">
              <a:lnSpc>
                <a:spcPct val="9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GB" sz="2400" dirty="0"/>
              <a:t>Method to </a:t>
            </a:r>
            <a:r>
              <a:rPr lang="en-GB" sz="2400" dirty="0">
                <a:solidFill>
                  <a:srgbClr val="FF0000"/>
                </a:solidFill>
              </a:rPr>
              <a:t>maintain diversity </a:t>
            </a:r>
            <a:r>
              <a:rPr lang="en-GB" sz="2400" dirty="0"/>
              <a:t>in the set of points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GB" sz="2000" dirty="0"/>
              <a:t>this challenge and the useful “tricks” are similar to multi-modal problems</a:t>
            </a:r>
            <a:endParaRPr lang="sl-SI" sz="2000" dirty="0"/>
          </a:p>
          <a:p>
            <a:pPr marL="914400" lvl="1" indent="-457200">
              <a:lnSpc>
                <a:spcPct val="90000"/>
              </a:lnSpc>
              <a:spcBef>
                <a:spcPts val="1200"/>
              </a:spcBef>
              <a:buFont typeface="+mj-lt"/>
              <a:buAutoNum type="arabicPeriod"/>
            </a:pPr>
            <a:endParaRPr lang="en-GB" sz="2000" dirty="0"/>
          </a:p>
          <a:p>
            <a:pPr marL="457200" indent="-457200">
              <a:lnSpc>
                <a:spcPct val="9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GB" sz="2400" dirty="0"/>
              <a:t>Method to </a:t>
            </a:r>
            <a:r>
              <a:rPr lang="en-GB" sz="2400" dirty="0">
                <a:solidFill>
                  <a:srgbClr val="FF0000"/>
                </a:solidFill>
              </a:rPr>
              <a:t>remember all good points </a:t>
            </a:r>
            <a:r>
              <a:rPr lang="en-GB" sz="2400" dirty="0"/>
              <a:t>seen during the search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GB" sz="2000" dirty="0"/>
              <a:t>usually using elitism or an archive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AFF93-E2B8-45C9-A12E-52EBAAFCD102}" type="slidenum">
              <a:rPr lang="nl-NL" smtClean="0"/>
              <a:pPr/>
              <a:t>22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23372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EC approach: Fitness Assignment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62298"/>
            <a:ext cx="10972800" cy="4525963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Could use aggregation-based approach and change weights during evolution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no guarantees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 Different parts of population can use different criteria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e.g. VEGA, but no guarantee of diversity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Dominance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ranking 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fitness related to whole population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AFF93-E2B8-45C9-A12E-52EBAAFCD102}" type="slidenum">
              <a:rPr lang="nl-NL" smtClean="0"/>
              <a:pPr/>
              <a:t>23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114434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EC approach: Diversity maintenance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Usually done by niching techniques such as: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fitness sharing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adding a number to fitness based on inverse distance to nearest neighbour (when fitness is to be minimised)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(adaptively) dividing search space into boxes and counting occupancy</a:t>
            </a:r>
            <a:endParaRPr lang="sl-SI" sz="2000" dirty="0"/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GB" sz="2000" dirty="0"/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All rely on some </a:t>
            </a:r>
            <a:r>
              <a:rPr lang="en-GB" sz="2400" dirty="0">
                <a:solidFill>
                  <a:srgbClr val="FF0000"/>
                </a:solidFill>
              </a:rPr>
              <a:t>distance metric </a:t>
            </a:r>
            <a:r>
              <a:rPr lang="en-GB" sz="2400" dirty="0"/>
              <a:t>in the genotype / phenotype space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AFF93-E2B8-45C9-A12E-52EBAAFCD102}" type="slidenum">
              <a:rPr lang="nl-NL" smtClean="0"/>
              <a:pPr/>
              <a:t>24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17745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EC approach: Remembering Good Points</a:t>
            </a:r>
          </a:p>
        </p:txBody>
      </p:sp>
      <p:sp>
        <p:nvSpPr>
          <p:cNvPr id="3747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Could just use elitist algorithm 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e.g. ( </a:t>
            </a:r>
            <a:r>
              <a:rPr lang="en-GB" sz="2000" dirty="0">
                <a:sym typeface="Symbol" pitchFamily="18" charset="2"/>
              </a:rPr>
              <a:t> + </a:t>
            </a:r>
            <a:r>
              <a:rPr lang="en-GB" sz="2000" dirty="0"/>
              <a:t> ) replacement </a:t>
            </a:r>
            <a:endParaRPr lang="sl-SI" sz="2000" dirty="0"/>
          </a:p>
          <a:p>
            <a:pPr lvl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GB" sz="2000" dirty="0"/>
          </a:p>
          <a:p>
            <a:pPr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Common to maintain an archive of non-dominated points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some algorithms use this as a second population that can be used in recombination (Hall of Fame)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others divide archive into regions too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AFF93-E2B8-45C9-A12E-52EBAAFCD102}" type="slidenum">
              <a:rPr lang="nl-NL" smtClean="0"/>
              <a:pPr/>
              <a:t>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643930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points</a:t>
            </a:r>
            <a:endParaRPr lang="en-GB" dirty="0"/>
          </a:p>
        </p:txBody>
      </p:sp>
      <p:sp>
        <p:nvSpPr>
          <p:cNvPr id="399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400" dirty="0"/>
              <a:t>Multi-objective problems occur very frequently 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rgbClr val="FF0000"/>
                </a:solidFill>
              </a:rPr>
              <a:t>EAs are very good in solving multi-objective problems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MOEAs are one of the most successful EC subareas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Number of objectives is typically low in practice and research, current State of the Art  is about 2 or 3, more than 3 are seen as “many-objective” problems  </a:t>
            </a:r>
            <a:endParaRPr lang="en-GB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AFF93-E2B8-45C9-A12E-52EBAAFCD102}" type="slidenum">
              <a:rPr lang="nl-NL" smtClean="0"/>
              <a:pPr/>
              <a:t>26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74075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Multi-Objective Problems (MOPs)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Wide range of problems can be categorised by the presence of </a:t>
            </a:r>
            <a:r>
              <a:rPr lang="en-GB" sz="2400" i="1" dirty="0"/>
              <a:t>n </a:t>
            </a:r>
            <a:r>
              <a:rPr lang="en-GB" sz="2400" dirty="0"/>
              <a:t>possibly conflicting objectives: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buying a car: speed vs. price vs. reliability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engineering design: lightness vs. strength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Two problems: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finding a set of good solutions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choosing the best solution for a particular application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AFF93-E2B8-45C9-A12E-52EBAAFCD102}" type="slidenum">
              <a:rPr lang="nl-NL" smtClean="0"/>
              <a:pPr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0334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z="3600" dirty="0">
                <a:latin typeface="Arial" charset="0"/>
              </a:rPr>
              <a:t>An </a:t>
            </a:r>
            <a:r>
              <a:rPr lang="sl-SI" sz="3600" dirty="0" err="1">
                <a:latin typeface="Arial" charset="0"/>
              </a:rPr>
              <a:t>example</a:t>
            </a:r>
            <a:r>
              <a:rPr lang="sl-SI" sz="3600" dirty="0">
                <a:latin typeface="Arial" charset="0"/>
              </a:rPr>
              <a:t>: </a:t>
            </a:r>
            <a:r>
              <a:rPr lang="sl-SI" sz="3600" dirty="0" err="1">
                <a:latin typeface="Arial" charset="0"/>
              </a:rPr>
              <a:t>Buying</a:t>
            </a:r>
            <a:r>
              <a:rPr lang="sl-SI" sz="3600" dirty="0">
                <a:latin typeface="Arial" charset="0"/>
              </a:rPr>
              <a:t> a car</a:t>
            </a:r>
            <a:endParaRPr lang="en-US" dirty="0">
              <a:latin typeface="Arial" charset="0"/>
            </a:endParaRPr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>
            <a:off x="2895600" y="54864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</a:pPr>
            <a:endParaRPr lang="sl-SI" sz="3600" b="1">
              <a:solidFill>
                <a:srgbClr val="3333CC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7172" name="Line 4"/>
          <p:cNvSpPr>
            <a:spLocks noChangeShapeType="1"/>
          </p:cNvSpPr>
          <p:nvPr/>
        </p:nvSpPr>
        <p:spPr bwMode="auto">
          <a:xfrm flipV="1">
            <a:off x="3429000" y="18288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</a:pPr>
            <a:endParaRPr lang="sl-SI" sz="3600" b="1">
              <a:solidFill>
                <a:srgbClr val="3333CC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9221" name="Arc 5"/>
          <p:cNvSpPr>
            <a:spLocks/>
          </p:cNvSpPr>
          <p:nvPr/>
        </p:nvSpPr>
        <p:spPr bwMode="auto">
          <a:xfrm>
            <a:off x="3810000" y="2438401"/>
            <a:ext cx="4419600" cy="3133725"/>
          </a:xfrm>
          <a:custGeom>
            <a:avLst/>
            <a:gdLst>
              <a:gd name="T0" fmla="*/ 0 w 21838"/>
              <a:gd name="T1" fmla="*/ 2147483647 h 21600"/>
              <a:gd name="T2" fmla="*/ 2147483647 w 21838"/>
              <a:gd name="T3" fmla="*/ 2147483647 h 21600"/>
              <a:gd name="T4" fmla="*/ 2147483647 w 21838"/>
              <a:gd name="T5" fmla="*/ 2147483647 h 21600"/>
              <a:gd name="T6" fmla="*/ 0 60000 65536"/>
              <a:gd name="T7" fmla="*/ 0 60000 65536"/>
              <a:gd name="T8" fmla="*/ 0 60000 65536"/>
              <a:gd name="T9" fmla="*/ 0 w 21838"/>
              <a:gd name="T10" fmla="*/ 0 h 21600"/>
              <a:gd name="T11" fmla="*/ 21838 w 2183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838" h="21600" fill="none" extrusionOk="0">
                <a:moveTo>
                  <a:pt x="-1" y="20195"/>
                </a:moveTo>
                <a:cubicBezTo>
                  <a:pt x="739" y="8835"/>
                  <a:pt x="10169" y="-1"/>
                  <a:pt x="21554" y="0"/>
                </a:cubicBezTo>
                <a:cubicBezTo>
                  <a:pt x="21648" y="0"/>
                  <a:pt x="21743" y="0"/>
                  <a:pt x="21838" y="1"/>
                </a:cubicBezTo>
              </a:path>
              <a:path w="21838" h="21600" stroke="0" extrusionOk="0">
                <a:moveTo>
                  <a:pt x="-1" y="20195"/>
                </a:moveTo>
                <a:cubicBezTo>
                  <a:pt x="739" y="8835"/>
                  <a:pt x="10169" y="-1"/>
                  <a:pt x="21554" y="0"/>
                </a:cubicBezTo>
                <a:cubicBezTo>
                  <a:pt x="21648" y="0"/>
                  <a:pt x="21743" y="0"/>
                  <a:pt x="21838" y="1"/>
                </a:cubicBezTo>
                <a:lnTo>
                  <a:pt x="21554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</a:pPr>
            <a:endParaRPr lang="sl-SI" sz="3600" b="1">
              <a:solidFill>
                <a:srgbClr val="3333CC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6248400" y="5562601"/>
            <a:ext cx="1219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cost</a:t>
            </a:r>
            <a:endParaRPr lang="en-GB" sz="200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1905000" y="3048001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speed</a:t>
            </a:r>
            <a:endParaRPr lang="en-GB" sz="2000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</p:txBody>
      </p:sp>
      <p:pic>
        <p:nvPicPr>
          <p:cNvPr id="11272" name="Picture 8" descr="avt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1752601"/>
            <a:ext cx="14859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3" name="Picture 9" descr="small car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5200" y="4343400"/>
            <a:ext cx="1371600" cy="106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83" name="Oval 11"/>
          <p:cNvSpPr>
            <a:spLocks noChangeArrowheads="1"/>
          </p:cNvSpPr>
          <p:nvPr/>
        </p:nvSpPr>
        <p:spPr bwMode="auto">
          <a:xfrm>
            <a:off x="4419600" y="373380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</a:pPr>
            <a:endParaRPr lang="en-US" sz="3600" b="1">
              <a:solidFill>
                <a:srgbClr val="3333CC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11284" name="Oval 13"/>
          <p:cNvSpPr>
            <a:spLocks noChangeArrowheads="1"/>
          </p:cNvSpPr>
          <p:nvPr/>
        </p:nvSpPr>
        <p:spPr bwMode="auto">
          <a:xfrm>
            <a:off x="5664200" y="2852738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</a:pPr>
            <a:endParaRPr lang="en-US" sz="3600" b="1">
              <a:solidFill>
                <a:srgbClr val="3333CC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11285" name="Oval 14"/>
          <p:cNvSpPr>
            <a:spLocks noChangeArrowheads="1"/>
          </p:cNvSpPr>
          <p:nvPr/>
        </p:nvSpPr>
        <p:spPr bwMode="auto">
          <a:xfrm>
            <a:off x="7010400" y="2438400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</a:pPr>
            <a:endParaRPr lang="en-US" sz="3600" b="1">
              <a:solidFill>
                <a:srgbClr val="3333CC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11275" name="Oval 15"/>
          <p:cNvSpPr>
            <a:spLocks noChangeArrowheads="1"/>
          </p:cNvSpPr>
          <p:nvPr/>
        </p:nvSpPr>
        <p:spPr bwMode="auto">
          <a:xfrm>
            <a:off x="5448300" y="4149725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</a:pPr>
            <a:endParaRPr lang="en-US" sz="3600" b="1">
              <a:solidFill>
                <a:srgbClr val="3333CC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11276" name="Oval 16"/>
          <p:cNvSpPr>
            <a:spLocks noChangeArrowheads="1"/>
          </p:cNvSpPr>
          <p:nvPr/>
        </p:nvSpPr>
        <p:spPr bwMode="auto">
          <a:xfrm>
            <a:off x="7104063" y="4581525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</a:pPr>
            <a:endParaRPr lang="en-US" sz="3600" b="1">
              <a:solidFill>
                <a:srgbClr val="3333CC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11277" name="Oval 17"/>
          <p:cNvSpPr>
            <a:spLocks noChangeArrowheads="1"/>
          </p:cNvSpPr>
          <p:nvPr/>
        </p:nvSpPr>
        <p:spPr bwMode="auto">
          <a:xfrm>
            <a:off x="6527800" y="3500438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</a:pPr>
            <a:endParaRPr lang="en-US" sz="3600" b="1">
              <a:solidFill>
                <a:srgbClr val="3333CC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11278" name="Oval 18"/>
          <p:cNvSpPr>
            <a:spLocks noChangeArrowheads="1"/>
          </p:cNvSpPr>
          <p:nvPr/>
        </p:nvSpPr>
        <p:spPr bwMode="auto">
          <a:xfrm>
            <a:off x="7824788" y="4149725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</a:pPr>
            <a:endParaRPr lang="en-US" sz="3600" b="1">
              <a:solidFill>
                <a:srgbClr val="3333CC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11279" name="AutoShape 19"/>
          <p:cNvSpPr>
            <a:spLocks noChangeArrowheads="1"/>
          </p:cNvSpPr>
          <p:nvPr/>
        </p:nvSpPr>
        <p:spPr bwMode="auto">
          <a:xfrm flipH="1">
            <a:off x="5902893" y="5661025"/>
            <a:ext cx="647700" cy="215900"/>
          </a:xfrm>
          <a:prstGeom prst="left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</a:pPr>
            <a:endParaRPr lang="en-US" sz="3600" b="1">
              <a:solidFill>
                <a:srgbClr val="3333CC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11280" name="AutoShape 20"/>
          <p:cNvSpPr>
            <a:spLocks noChangeArrowheads="1"/>
          </p:cNvSpPr>
          <p:nvPr/>
        </p:nvSpPr>
        <p:spPr bwMode="auto">
          <a:xfrm>
            <a:off x="2495550" y="2492376"/>
            <a:ext cx="215900" cy="504825"/>
          </a:xfrm>
          <a:prstGeom prst="upArrow">
            <a:avLst>
              <a:gd name="adj1" fmla="val 50000"/>
              <a:gd name="adj2" fmla="val 58456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</a:pPr>
            <a:endParaRPr lang="en-US" sz="3600" b="1">
              <a:solidFill>
                <a:srgbClr val="3333CC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11281" name="Oval 15"/>
          <p:cNvSpPr>
            <a:spLocks noChangeArrowheads="1"/>
          </p:cNvSpPr>
          <p:nvPr/>
        </p:nvSpPr>
        <p:spPr bwMode="auto">
          <a:xfrm>
            <a:off x="6096000" y="4941888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</a:pPr>
            <a:endParaRPr lang="en-US" sz="3600" b="1">
              <a:solidFill>
                <a:srgbClr val="3333CC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11282" name="Oval 15"/>
          <p:cNvSpPr>
            <a:spLocks noChangeArrowheads="1"/>
          </p:cNvSpPr>
          <p:nvPr/>
        </p:nvSpPr>
        <p:spPr bwMode="auto">
          <a:xfrm>
            <a:off x="7967663" y="3141663"/>
            <a:ext cx="228600" cy="228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</a:pPr>
            <a:endParaRPr lang="en-US" sz="3600" b="1">
              <a:solidFill>
                <a:srgbClr val="3333CC"/>
              </a:solidFill>
              <a:latin typeface="Arial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9452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animBg="1"/>
      <p:bldP spid="11283" grpId="0" animBg="1"/>
      <p:bldP spid="11284" grpId="0" animBg="1"/>
      <p:bldP spid="11285" grpId="0" animBg="1"/>
      <p:bldP spid="11275" grpId="0" animBg="1"/>
      <p:bldP spid="11276" grpId="0" animBg="1"/>
      <p:bldP spid="11277" grpId="0" animBg="1"/>
      <p:bldP spid="11278" grpId="0" animBg="1"/>
      <p:bldP spid="11279" grpId="0" animBg="1"/>
      <p:bldP spid="11280" grpId="0" animBg="1"/>
      <p:bldP spid="11281" grpId="0" animBg="1"/>
      <p:bldP spid="1128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0488" tIns="44450" rIns="90488" bIns="44450" rtlCol="0" anchor="ctr">
            <a:normAutofit/>
          </a:bodyPr>
          <a:lstStyle/>
          <a:p>
            <a:r>
              <a:rPr lang="en-US" dirty="0"/>
              <a:t>Two spaces</a:t>
            </a:r>
          </a:p>
        </p:txBody>
      </p:sp>
      <p:pic>
        <p:nvPicPr>
          <p:cNvPr id="8195" name="Picture 24" descr="two_spaces"/>
          <p:cNvPicPr>
            <a:picLocks noChangeAspect="1" noChangeArrowheads="1"/>
          </p:cNvPicPr>
          <p:nvPr/>
        </p:nvPicPr>
        <p:blipFill>
          <a:blip r:embed="rId2" cstate="print">
            <a:lum bright="2000"/>
          </a:blip>
          <a:srcRect/>
          <a:stretch>
            <a:fillRect/>
          </a:stretch>
        </p:blipFill>
        <p:spPr bwMode="auto">
          <a:xfrm>
            <a:off x="2495551" y="1866025"/>
            <a:ext cx="7578725" cy="357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6" name="Text Box 25"/>
          <p:cNvSpPr txBox="1">
            <a:spLocks noChangeArrowheads="1"/>
          </p:cNvSpPr>
          <p:nvPr/>
        </p:nvSpPr>
        <p:spPr bwMode="auto">
          <a:xfrm>
            <a:off x="2927350" y="1289763"/>
            <a:ext cx="3384550" cy="120032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FF"/>
                </a:solidFill>
                <a:latin typeface="Arial" charset="0"/>
                <a:cs typeface="Times New Roman" pitchFamily="18" charset="0"/>
              </a:rPr>
              <a:t>Decision space (variable space solution space)</a:t>
            </a:r>
            <a:endParaRPr lang="sl-SI" sz="2000" b="1" dirty="0">
              <a:solidFill>
                <a:srgbClr val="0000FF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8197" name="Text Box 26"/>
          <p:cNvSpPr txBox="1">
            <a:spLocks noChangeArrowheads="1"/>
          </p:cNvSpPr>
          <p:nvPr/>
        </p:nvSpPr>
        <p:spPr bwMode="auto">
          <a:xfrm>
            <a:off x="6672263" y="1361201"/>
            <a:ext cx="3384550" cy="923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400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Objective space</a:t>
            </a:r>
          </a:p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endParaRPr lang="sl-SI" sz="2000" b="1" dirty="0">
              <a:solidFill>
                <a:srgbClr val="FF0000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2374746" y="1813413"/>
            <a:ext cx="352452" cy="306613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</a:pPr>
            <a:endParaRPr lang="en-US" sz="3600" b="1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374747" y="1625043"/>
            <a:ext cx="601599" cy="607642"/>
          </a:xfrm>
          <a:prstGeom prst="ellipse">
            <a:avLst/>
          </a:prstGeom>
          <a:noFill/>
          <a:ln w="34925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764992" y="4889925"/>
            <a:ext cx="601599" cy="607642"/>
          </a:xfrm>
          <a:prstGeom prst="ellipse">
            <a:avLst/>
          </a:prstGeom>
          <a:noFill/>
          <a:ln w="34925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172616" y="1625043"/>
            <a:ext cx="601599" cy="607642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600388" y="4849724"/>
            <a:ext cx="601599" cy="607642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39308" y="5436313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E.g., speed and cost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59461" y="5436313"/>
            <a:ext cx="3104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E.g., </a:t>
            </a:r>
            <a:r>
              <a:rPr lang="en-US" dirty="0" err="1"/>
              <a:t>HorsePower</a:t>
            </a:r>
            <a:r>
              <a:rPr lang="en-US" dirty="0"/>
              <a:t> and materials</a:t>
            </a:r>
          </a:p>
        </p:txBody>
      </p:sp>
      <p:sp>
        <p:nvSpPr>
          <p:cNvPr id="15" name="Text Box 25">
            <a:extLst>
              <a:ext uri="{FF2B5EF4-FFF2-40B4-BE49-F238E27FC236}">
                <a16:creationId xmlns:a16="http://schemas.microsoft.com/office/drawing/2014/main" id="{D5B80F03-10C8-534C-BD00-AB54D5FE6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6235344"/>
            <a:ext cx="4114800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FF"/>
                </a:solidFill>
                <a:latin typeface="Arial" charset="0"/>
                <a:cs typeface="Times New Roman" pitchFamily="18" charset="0"/>
              </a:rPr>
              <a:t>Details we can control</a:t>
            </a:r>
            <a:endParaRPr lang="sl-SI" sz="2000" b="1" dirty="0">
              <a:solidFill>
                <a:srgbClr val="0000FF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16" name="Text Box 25">
            <a:extLst>
              <a:ext uri="{FF2B5EF4-FFF2-40B4-BE49-F238E27FC236}">
                <a16:creationId xmlns:a16="http://schemas.microsoft.com/office/drawing/2014/main" id="{70398B86-34FA-7E42-A718-82A6B2075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6292" y="6173715"/>
            <a:ext cx="4114800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400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Criteria by which we choose</a:t>
            </a:r>
            <a:endParaRPr lang="sl-SI" sz="2000" b="1" dirty="0">
              <a:solidFill>
                <a:srgbClr val="FF0000"/>
              </a:solidFill>
              <a:latin typeface="Arial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24117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199" y="21920"/>
            <a:ext cx="8229600" cy="872287"/>
          </a:xfrm>
        </p:spPr>
        <p:txBody>
          <a:bodyPr/>
          <a:lstStyle/>
          <a:p>
            <a:pPr eaLnBrk="1" hangingPunct="1"/>
            <a:r>
              <a:rPr lang="en-US" dirty="0"/>
              <a:t>Comparing solutions</a:t>
            </a:r>
          </a:p>
        </p:txBody>
      </p:sp>
      <p:sp>
        <p:nvSpPr>
          <p:cNvPr id="9219" name="Rectangle 8"/>
          <p:cNvSpPr>
            <a:spLocks noGrp="1" noChangeArrowheads="1"/>
          </p:cNvSpPr>
          <p:nvPr>
            <p:ph idx="1"/>
          </p:nvPr>
        </p:nvSpPr>
        <p:spPr>
          <a:xfrm>
            <a:off x="6420181" y="1600202"/>
            <a:ext cx="3790619" cy="4525963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</a:pPr>
            <a:r>
              <a:rPr lang="en-US" sz="2400" dirty="0" err="1"/>
              <a:t>Optimisation</a:t>
            </a:r>
            <a:r>
              <a:rPr lang="en-US" sz="2400" dirty="0"/>
              <a:t> task:</a:t>
            </a:r>
            <a:br>
              <a:rPr lang="en-US" sz="2400" dirty="0"/>
            </a:br>
            <a:r>
              <a:rPr lang="en-US" sz="2400" dirty="0"/>
              <a:t>Minimize </a:t>
            </a:r>
            <a:r>
              <a:rPr lang="en-US" sz="2400" b="1" u="sng" dirty="0"/>
              <a:t>both</a:t>
            </a:r>
            <a:r>
              <a:rPr lang="en-US" sz="2400" dirty="0"/>
              <a:t> f</a:t>
            </a:r>
            <a:r>
              <a:rPr lang="en-US" sz="2400" baseline="-25000" dirty="0"/>
              <a:t>1</a:t>
            </a:r>
            <a:r>
              <a:rPr lang="en-US" sz="2400" dirty="0"/>
              <a:t> and f</a:t>
            </a:r>
            <a:r>
              <a:rPr lang="en-US" sz="2400" baseline="-25000" dirty="0"/>
              <a:t>2</a:t>
            </a:r>
            <a:endParaRPr lang="en-US" sz="2400" dirty="0"/>
          </a:p>
          <a:p>
            <a:pPr marL="0" indent="0">
              <a:spcBef>
                <a:spcPts val="1200"/>
              </a:spcBef>
              <a:buNone/>
            </a:pPr>
            <a:endParaRPr lang="en-US" sz="2400" dirty="0"/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/>
              <a:t>Then: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a is better than b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a is worse than e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a is better than c</a:t>
            </a:r>
          </a:p>
          <a:p>
            <a:pPr lvl="1">
              <a:spcBef>
                <a:spcPts val="0"/>
              </a:spcBef>
            </a:pPr>
            <a:r>
              <a:rPr lang="sl-SI" sz="2000" dirty="0"/>
              <a:t>they are equal on f</a:t>
            </a:r>
            <a:r>
              <a:rPr lang="sl-SI" sz="2000" baseline="-25000" dirty="0"/>
              <a:t>1</a:t>
            </a:r>
          </a:p>
          <a:p>
            <a:pPr lvl="1">
              <a:spcBef>
                <a:spcPts val="0"/>
              </a:spcBef>
            </a:pPr>
            <a:r>
              <a:rPr lang="sl-SI" sz="2000" dirty="0"/>
              <a:t>a wins on f</a:t>
            </a:r>
            <a:r>
              <a:rPr lang="sl-SI" sz="2000" baseline="-25000" dirty="0"/>
              <a:t>2</a:t>
            </a:r>
            <a:r>
              <a:rPr lang="sl-SI" sz="2000" dirty="0"/>
              <a:t> </a:t>
            </a:r>
            <a:endParaRPr lang="en-US" sz="2400" dirty="0"/>
          </a:p>
          <a:p>
            <a:pPr>
              <a:spcBef>
                <a:spcPts val="1200"/>
              </a:spcBef>
            </a:pPr>
            <a:r>
              <a:rPr lang="en-US" sz="2400" dirty="0"/>
              <a:t>a and d are incomparable:</a:t>
            </a:r>
            <a:endParaRPr lang="sl-SI" sz="2000" baseline="-25000" dirty="0"/>
          </a:p>
          <a:p>
            <a:pPr lvl="1">
              <a:spcBef>
                <a:spcPts val="0"/>
              </a:spcBef>
            </a:pPr>
            <a:r>
              <a:rPr lang="sl-SI" sz="2000" dirty="0"/>
              <a:t>a wins on f</a:t>
            </a:r>
            <a:r>
              <a:rPr lang="sl-SI" sz="2000" baseline="-25000" dirty="0"/>
              <a:t>1</a:t>
            </a:r>
          </a:p>
          <a:p>
            <a:pPr lvl="1">
              <a:spcBef>
                <a:spcPts val="0"/>
              </a:spcBef>
            </a:pPr>
            <a:r>
              <a:rPr lang="sl-SI" sz="2000" dirty="0"/>
              <a:t>d wins on f</a:t>
            </a:r>
            <a:r>
              <a:rPr lang="sl-SI" sz="2000" baseline="-25000" dirty="0"/>
              <a:t>2</a:t>
            </a:r>
            <a:r>
              <a:rPr lang="sl-SI" sz="2000" dirty="0"/>
              <a:t> </a:t>
            </a:r>
            <a:endParaRPr lang="en-US" sz="2000" dirty="0"/>
          </a:p>
        </p:txBody>
      </p:sp>
      <p:pic>
        <p:nvPicPr>
          <p:cNvPr id="9220" name="Picture 10" descr="objective_space"/>
          <p:cNvPicPr>
            <a:picLocks noChangeAspect="1" noChangeArrowheads="1"/>
          </p:cNvPicPr>
          <p:nvPr/>
        </p:nvPicPr>
        <p:blipFill>
          <a:blip r:embed="rId2" cstate="print">
            <a:lum bright="2000"/>
          </a:blip>
          <a:srcRect/>
          <a:stretch>
            <a:fillRect/>
          </a:stretch>
        </p:blipFill>
        <p:spPr bwMode="auto">
          <a:xfrm>
            <a:off x="1287895" y="2228853"/>
            <a:ext cx="4103688" cy="389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Text Box 7"/>
          <p:cNvSpPr txBox="1">
            <a:spLocks noChangeArrowheads="1"/>
          </p:cNvSpPr>
          <p:nvPr/>
        </p:nvSpPr>
        <p:spPr bwMode="auto">
          <a:xfrm>
            <a:off x="1791134" y="1724029"/>
            <a:ext cx="3311525" cy="923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400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Objective space</a:t>
            </a:r>
          </a:p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endParaRPr lang="sl-SI" sz="2000" b="1" dirty="0">
              <a:solidFill>
                <a:srgbClr val="FF0000"/>
              </a:solidFill>
              <a:latin typeface="Arial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76392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Dominance relation</a:t>
            </a: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Solution</a:t>
            </a:r>
            <a:r>
              <a:rPr lang="sl-SI" sz="2400" dirty="0"/>
              <a:t> x domin</a:t>
            </a:r>
            <a:r>
              <a:rPr lang="en-US" sz="2400" dirty="0" err="1"/>
              <a:t>ates</a:t>
            </a:r>
            <a:r>
              <a:rPr lang="sl-SI" sz="2400" dirty="0"/>
              <a:t> </a:t>
            </a:r>
            <a:r>
              <a:rPr lang="en-US" sz="2400" dirty="0"/>
              <a:t>solution</a:t>
            </a:r>
            <a:r>
              <a:rPr lang="sl-SI" sz="2400" dirty="0"/>
              <a:t> y, (x </a:t>
            </a:r>
            <a:r>
              <a:rPr lang="sl-SI" sz="2400" dirty="0">
                <a:sym typeface="Mathematica3" pitchFamily="2" charset="2"/>
              </a:rPr>
              <a:t>     </a:t>
            </a:r>
            <a:r>
              <a:rPr lang="sl-SI" sz="2400" dirty="0"/>
              <a:t>y), </a:t>
            </a:r>
            <a:r>
              <a:rPr lang="en-US" sz="2400" dirty="0"/>
              <a:t>if:</a:t>
            </a:r>
            <a:endParaRPr lang="sl-SI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l-SI" sz="2000" dirty="0"/>
              <a:t>x </a:t>
            </a:r>
            <a:r>
              <a:rPr lang="en-US" sz="2000" dirty="0"/>
              <a:t>is better than y in at least one objective</a:t>
            </a:r>
            <a:r>
              <a:rPr lang="sl-SI" sz="2000" dirty="0"/>
              <a:t>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l-SI" sz="2000" dirty="0"/>
              <a:t>x </a:t>
            </a:r>
            <a:r>
              <a:rPr lang="en-US" sz="2000" dirty="0"/>
              <a:t>is no</a:t>
            </a:r>
            <a:r>
              <a:rPr lang="sl-SI" sz="2000" dirty="0"/>
              <a:t>t</a:t>
            </a:r>
            <a:r>
              <a:rPr lang="en-US" sz="2000" dirty="0"/>
              <a:t> worse than y in all </a:t>
            </a:r>
            <a:r>
              <a:rPr lang="sl-SI" sz="2000" dirty="0"/>
              <a:t>other </a:t>
            </a:r>
            <a:r>
              <a:rPr lang="en-US" sz="2000" dirty="0"/>
              <a:t>objectives</a:t>
            </a:r>
            <a:endParaRPr lang="sl-SI" sz="2000" dirty="0"/>
          </a:p>
          <a:p>
            <a:pPr eaLnBrk="1" hangingPunct="1">
              <a:buFontTx/>
              <a:buNone/>
            </a:pPr>
            <a:endParaRPr lang="sl-SI" sz="2400" dirty="0"/>
          </a:p>
        </p:txBody>
      </p:sp>
      <p:pic>
        <p:nvPicPr>
          <p:cNvPr id="10244" name="Picture 7" descr="dominance"/>
          <p:cNvPicPr>
            <a:picLocks noChangeAspect="1" noChangeArrowheads="1"/>
          </p:cNvPicPr>
          <p:nvPr/>
        </p:nvPicPr>
        <p:blipFill>
          <a:blip r:embed="rId2" cstate="print">
            <a:lum bright="2000"/>
          </a:blip>
          <a:srcRect/>
          <a:stretch>
            <a:fillRect/>
          </a:stretch>
        </p:blipFill>
        <p:spPr bwMode="auto">
          <a:xfrm>
            <a:off x="3648075" y="3284538"/>
            <a:ext cx="4465638" cy="336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5" name="Text Box 8"/>
          <p:cNvSpPr txBox="1">
            <a:spLocks noChangeArrowheads="1"/>
          </p:cNvSpPr>
          <p:nvPr/>
        </p:nvSpPr>
        <p:spPr bwMode="auto">
          <a:xfrm>
            <a:off x="6096001" y="3644900"/>
            <a:ext cx="1368425" cy="8255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solutions dominated by x</a:t>
            </a:r>
            <a:endParaRPr lang="sl-SI" sz="1600" b="1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10246" name="Text Box 9"/>
          <p:cNvSpPr txBox="1">
            <a:spLocks noChangeArrowheads="1"/>
          </p:cNvSpPr>
          <p:nvPr/>
        </p:nvSpPr>
        <p:spPr bwMode="auto">
          <a:xfrm>
            <a:off x="4295776" y="5013325"/>
            <a:ext cx="1368425" cy="8255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solutions dominating x</a:t>
            </a:r>
            <a:endParaRPr lang="sl-SI" sz="1600" b="1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</p:txBody>
      </p:sp>
      <p:pic>
        <p:nvPicPr>
          <p:cNvPr id="1024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5825" y="1725010"/>
            <a:ext cx="24923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8205958" y="3794110"/>
            <a:ext cx="2134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Number of “slaves”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41447" y="5294875"/>
            <a:ext cx="2301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Number of “masters”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CCDCD0-AEF0-964A-89C4-641B2EDE4734}"/>
              </a:ext>
            </a:extLst>
          </p:cNvPr>
          <p:cNvSpPr txBox="1"/>
          <p:nvPr/>
        </p:nvSpPr>
        <p:spPr>
          <a:xfrm>
            <a:off x="6887391" y="5437220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Arial"/>
                <a:cs typeface="Arial"/>
              </a:rPr>
              <a:t>Rememeber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: </a:t>
            </a:r>
            <a:r>
              <a:rPr lang="en-US" dirty="0" err="1">
                <a:solidFill>
                  <a:srgbClr val="FF0000"/>
                </a:solidFill>
                <a:latin typeface="Arial"/>
                <a:cs typeface="Arial"/>
              </a:rPr>
              <a:t>mimization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 problem</a:t>
            </a:r>
          </a:p>
        </p:txBody>
      </p:sp>
    </p:spTree>
    <p:extLst>
      <p:ext uri="{BB962C8B-B14F-4D97-AF65-F5344CB8AC3E}">
        <p14:creationId xmlns:p14="http://schemas.microsoft.com/office/powerpoint/2010/main" val="176063602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Pareto optimality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400" dirty="0"/>
              <a:t>Solution</a:t>
            </a:r>
            <a:r>
              <a:rPr lang="sl-SI" sz="2400" dirty="0"/>
              <a:t> x </a:t>
            </a:r>
            <a:r>
              <a:rPr lang="en-US" sz="2400" dirty="0"/>
              <a:t>is </a:t>
            </a:r>
            <a:r>
              <a:rPr lang="en-US" sz="2400" b="1" u="sng" dirty="0"/>
              <a:t>non-dominated</a:t>
            </a:r>
            <a:r>
              <a:rPr lang="en-US" sz="2400" dirty="0"/>
              <a:t> in a set of solutions </a:t>
            </a:r>
            <a:r>
              <a:rPr lang="sl-SI" sz="2400" dirty="0"/>
              <a:t>Q </a:t>
            </a:r>
            <a:r>
              <a:rPr lang="en-US" sz="2400" dirty="0"/>
              <a:t>if no solution from Q </a:t>
            </a:r>
            <a:r>
              <a:rPr lang="sl-SI" sz="2400" dirty="0"/>
              <a:t>domin</a:t>
            </a:r>
            <a:r>
              <a:rPr lang="en-US" sz="2400" dirty="0" err="1"/>
              <a:t>ates</a:t>
            </a:r>
            <a:r>
              <a:rPr lang="sl-SI" sz="2400" dirty="0"/>
              <a:t> x (has no “master” in Q)</a:t>
            </a:r>
          </a:p>
          <a:p>
            <a:pPr>
              <a:spcBef>
                <a:spcPts val="1200"/>
              </a:spcBef>
            </a:pPr>
            <a:r>
              <a:rPr lang="en-US" sz="2400" b="1" dirty="0">
                <a:solidFill>
                  <a:srgbClr val="0000FF"/>
                </a:solidFill>
              </a:rPr>
              <a:t>Pareto-optimal set: </a:t>
            </a:r>
            <a:r>
              <a:rPr lang="en-US" sz="2400" dirty="0"/>
              <a:t>a set of non-dominated solutions </a:t>
            </a:r>
            <a:r>
              <a:rPr lang="en-US" sz="2400" dirty="0">
                <a:solidFill>
                  <a:srgbClr val="0000FF"/>
                </a:solidFill>
              </a:rPr>
              <a:t>in the </a:t>
            </a:r>
            <a:r>
              <a:rPr lang="sl-SI" sz="2400" dirty="0">
                <a:solidFill>
                  <a:srgbClr val="0000FF"/>
                </a:solidFill>
              </a:rPr>
              <a:t>solution</a:t>
            </a:r>
            <a:r>
              <a:rPr lang="en-US" sz="2400" dirty="0">
                <a:solidFill>
                  <a:srgbClr val="0000FF"/>
                </a:solidFill>
              </a:rPr>
              <a:t> space</a:t>
            </a:r>
            <a:r>
              <a:rPr lang="en-US" sz="2400" dirty="0"/>
              <a:t>. (Q = set of all feasible solutions) </a:t>
            </a:r>
            <a:r>
              <a:rPr lang="nl-NL" sz="2400" dirty="0"/>
              <a:t>I</a:t>
            </a:r>
            <a:r>
              <a:rPr lang="en-US" sz="2400" dirty="0" err="1"/>
              <a:t>ts</a:t>
            </a:r>
            <a:r>
              <a:rPr lang="en-US" sz="2400" dirty="0"/>
              <a:t> members are the Pareto-optimal solutions</a:t>
            </a:r>
          </a:p>
          <a:p>
            <a:pPr>
              <a:spcBef>
                <a:spcPts val="1200"/>
              </a:spcBef>
            </a:pPr>
            <a:r>
              <a:rPr lang="en-US" sz="2400" b="1" dirty="0">
                <a:solidFill>
                  <a:srgbClr val="FF0000"/>
                </a:solidFill>
              </a:rPr>
              <a:t>Pareto-optimal front</a:t>
            </a:r>
            <a:r>
              <a:rPr lang="en-US" sz="2400" dirty="0"/>
              <a:t>: an image of the Pareto-optimal set </a:t>
            </a:r>
            <a:r>
              <a:rPr lang="en-US" sz="2400" dirty="0">
                <a:solidFill>
                  <a:srgbClr val="FF0000"/>
                </a:solidFill>
              </a:rPr>
              <a:t>in the objective space</a:t>
            </a:r>
          </a:p>
        </p:txBody>
      </p:sp>
    </p:spTree>
    <p:extLst>
      <p:ext uri="{BB962C8B-B14F-4D97-AF65-F5344CB8AC3E}">
        <p14:creationId xmlns:p14="http://schemas.microsoft.com/office/powerpoint/2010/main" val="165772218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1631950" y="333375"/>
            <a:ext cx="90360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</a:pPr>
            <a:endParaRPr lang="en-US" sz="3600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595689" y="5715000"/>
            <a:ext cx="4929187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 flipH="1" flipV="1">
            <a:off x="1701007" y="3964782"/>
            <a:ext cx="4073525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17" name="Rectangle 7"/>
          <p:cNvSpPr>
            <a:spLocks noChangeArrowheads="1"/>
          </p:cNvSpPr>
          <p:nvPr/>
        </p:nvSpPr>
        <p:spPr bwMode="auto">
          <a:xfrm>
            <a:off x="7881939" y="5857876"/>
            <a:ext cx="8921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da-DK" sz="2400" b="1" i="1" dirty="0">
                <a:solidFill>
                  <a:srgbClr val="FF0000"/>
                </a:solidFill>
                <a:cs typeface="Times New Roman" pitchFamily="18" charset="0"/>
              </a:rPr>
              <a:t>f</a:t>
            </a:r>
            <a:r>
              <a:rPr lang="da-DK" sz="2400" b="1" baseline="-25000" dirty="0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lang="da-DK" sz="2400" b="1" dirty="0">
                <a:solidFill>
                  <a:srgbClr val="FF0000"/>
                </a:solidFill>
                <a:cs typeface="Times New Roman" pitchFamily="18" charset="0"/>
              </a:rPr>
              <a:t>(x)</a:t>
            </a:r>
            <a:endParaRPr lang="sl-SI" sz="2400" b="1" dirty="0">
              <a:solidFill>
                <a:srgbClr val="FF0000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13318" name="Rectangle 8"/>
          <p:cNvSpPr>
            <a:spLocks noChangeArrowheads="1"/>
          </p:cNvSpPr>
          <p:nvPr/>
        </p:nvSpPr>
        <p:spPr bwMode="auto">
          <a:xfrm>
            <a:off x="2881314" y="2071688"/>
            <a:ext cx="8921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da-DK" sz="2400" b="1" i="1" dirty="0">
                <a:solidFill>
                  <a:srgbClr val="FF0000"/>
                </a:solidFill>
                <a:cs typeface="Times New Roman" pitchFamily="18" charset="0"/>
              </a:rPr>
              <a:t>f</a:t>
            </a:r>
            <a:r>
              <a:rPr lang="sl-SI" sz="2400" b="1" baseline="-25000" dirty="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da-DK" sz="2400" b="1" dirty="0">
                <a:solidFill>
                  <a:srgbClr val="FF0000"/>
                </a:solidFill>
                <a:cs typeface="Times New Roman" pitchFamily="18" charset="0"/>
              </a:rPr>
              <a:t>(x)</a:t>
            </a:r>
            <a:endParaRPr lang="sl-SI" sz="2400" b="1" dirty="0">
              <a:solidFill>
                <a:srgbClr val="FF0000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738689" y="2428875"/>
            <a:ext cx="142875" cy="128588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defRPr/>
            </a:pPr>
            <a:endParaRPr lang="sl-SI" sz="3600" b="1" dirty="0">
              <a:solidFill>
                <a:srgbClr val="FFFFFF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381501" y="3500439"/>
            <a:ext cx="142875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defRPr/>
            </a:pPr>
            <a:endParaRPr lang="sl-SI" sz="3600" b="1" dirty="0">
              <a:solidFill>
                <a:srgbClr val="FFFFFF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38939" y="3643314"/>
            <a:ext cx="142875" cy="128587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defRPr/>
            </a:pPr>
            <a:endParaRPr lang="sl-SI" sz="3600" b="1" dirty="0">
              <a:solidFill>
                <a:srgbClr val="FFFFFF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348289" y="3038475"/>
            <a:ext cx="142875" cy="128588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defRPr/>
            </a:pPr>
            <a:endParaRPr lang="sl-SI" sz="3600" b="1" dirty="0">
              <a:solidFill>
                <a:srgbClr val="FFFFFF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524501" y="4071939"/>
            <a:ext cx="142875" cy="128587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defRPr/>
            </a:pPr>
            <a:endParaRPr lang="sl-SI" sz="3600" b="1" dirty="0">
              <a:solidFill>
                <a:srgbClr val="FFFFFF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5095876" y="4929189"/>
            <a:ext cx="142875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defRPr/>
            </a:pPr>
            <a:endParaRPr lang="sl-SI" sz="3600" b="1" dirty="0">
              <a:solidFill>
                <a:srgbClr val="FFFFFF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595814" y="4286250"/>
            <a:ext cx="142875" cy="12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defRPr/>
            </a:pPr>
            <a:endParaRPr lang="sl-SI" sz="3600" b="1" dirty="0">
              <a:solidFill>
                <a:srgbClr val="FFFFFF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024689" y="2714625"/>
            <a:ext cx="142875" cy="128588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defRPr/>
            </a:pPr>
            <a:endParaRPr lang="sl-SI" sz="3600" b="1" dirty="0">
              <a:solidFill>
                <a:srgbClr val="FFFFFF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096001" y="4786314"/>
            <a:ext cx="142875" cy="128587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defRPr/>
            </a:pPr>
            <a:endParaRPr lang="sl-SI" sz="3600" b="1" dirty="0">
              <a:solidFill>
                <a:srgbClr val="FFFFFF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7667626" y="3929064"/>
            <a:ext cx="142875" cy="128587"/>
          </a:xfrm>
          <a:prstGeom prst="ellips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defRPr/>
            </a:pPr>
            <a:endParaRPr lang="sl-SI" sz="3600" b="1" dirty="0">
              <a:solidFill>
                <a:srgbClr val="FFFFFF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6596064" y="5214939"/>
            <a:ext cx="142875" cy="128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defRPr/>
            </a:pPr>
            <a:endParaRPr lang="sl-SI" sz="3600" b="1" dirty="0">
              <a:solidFill>
                <a:srgbClr val="FFFFFF"/>
              </a:solidFill>
            </a:endParaRPr>
          </a:p>
        </p:txBody>
      </p:sp>
      <p:sp>
        <p:nvSpPr>
          <p:cNvPr id="13330" name="TextBox 38"/>
          <p:cNvSpPr txBox="1">
            <a:spLocks noChangeArrowheads="1"/>
          </p:cNvSpPr>
          <p:nvPr/>
        </p:nvSpPr>
        <p:spPr bwMode="auto">
          <a:xfrm>
            <a:off x="2881314" y="2428876"/>
            <a:ext cx="7000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sl-SI" sz="240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min</a:t>
            </a:r>
          </a:p>
        </p:txBody>
      </p:sp>
      <p:sp>
        <p:nvSpPr>
          <p:cNvPr id="13331" name="TextBox 39"/>
          <p:cNvSpPr txBox="1">
            <a:spLocks noChangeArrowheads="1"/>
          </p:cNvSpPr>
          <p:nvPr/>
        </p:nvSpPr>
        <p:spPr bwMode="auto">
          <a:xfrm>
            <a:off x="7881939" y="6215063"/>
            <a:ext cx="9286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sl-SI" sz="240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min</a:t>
            </a:r>
          </a:p>
        </p:txBody>
      </p:sp>
      <p:grpSp>
        <p:nvGrpSpPr>
          <p:cNvPr id="13332" name="Group 67"/>
          <p:cNvGrpSpPr>
            <a:grpSpLocks/>
          </p:cNvGrpSpPr>
          <p:nvPr/>
        </p:nvGrpSpPr>
        <p:grpSpPr bwMode="auto">
          <a:xfrm>
            <a:off x="4452938" y="1857376"/>
            <a:ext cx="4000500" cy="3433763"/>
            <a:chOff x="2928926" y="1857364"/>
            <a:chExt cx="4000529" cy="3434008"/>
          </a:xfrm>
        </p:grpSpPr>
        <p:grpSp>
          <p:nvGrpSpPr>
            <p:cNvPr id="13333" name="Group 35"/>
            <p:cNvGrpSpPr>
              <a:grpSpLocks/>
            </p:cNvGrpSpPr>
            <p:nvPr/>
          </p:nvGrpSpPr>
          <p:grpSpPr bwMode="auto">
            <a:xfrm>
              <a:off x="3929058" y="1857364"/>
              <a:ext cx="2857520" cy="1219430"/>
              <a:chOff x="3929058" y="2000240"/>
              <a:chExt cx="2411711" cy="1076554"/>
            </a:xfrm>
          </p:grpSpPr>
          <p:cxnSp>
            <p:nvCxnSpPr>
              <p:cNvPr id="13364" name="Straight Connector 21"/>
              <p:cNvCxnSpPr>
                <a:cxnSpLocks noChangeShapeType="1"/>
              </p:cNvCxnSpPr>
              <p:nvPr/>
            </p:nvCxnSpPr>
            <p:spPr bwMode="auto">
              <a:xfrm rot="5400000">
                <a:off x="3406729" y="2522569"/>
                <a:ext cx="1057066" cy="1240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3365" name="Straight Connector 32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5132422" y="1868446"/>
                <a:ext cx="4984" cy="24117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</p:grpSp>
        <p:grpSp>
          <p:nvGrpSpPr>
            <p:cNvPr id="13334" name="Group 36"/>
            <p:cNvGrpSpPr>
              <a:grpSpLocks/>
            </p:cNvGrpSpPr>
            <p:nvPr/>
          </p:nvGrpSpPr>
          <p:grpSpPr bwMode="auto">
            <a:xfrm>
              <a:off x="5572133" y="1857364"/>
              <a:ext cx="1214445" cy="933678"/>
              <a:chOff x="3929058" y="2000240"/>
              <a:chExt cx="2411711" cy="1076554"/>
            </a:xfrm>
          </p:grpSpPr>
          <p:cxnSp>
            <p:nvCxnSpPr>
              <p:cNvPr id="13362" name="Straight Connector 37"/>
              <p:cNvCxnSpPr>
                <a:cxnSpLocks noChangeShapeType="1"/>
              </p:cNvCxnSpPr>
              <p:nvPr/>
            </p:nvCxnSpPr>
            <p:spPr bwMode="auto">
              <a:xfrm rot="5400000">
                <a:off x="3406729" y="2522569"/>
                <a:ext cx="1057066" cy="1240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3363" name="Straight Connector 38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5132422" y="1868446"/>
                <a:ext cx="4984" cy="24117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</p:grpSp>
        <p:grpSp>
          <p:nvGrpSpPr>
            <p:cNvPr id="13335" name="Group 39"/>
            <p:cNvGrpSpPr>
              <a:grpSpLocks/>
            </p:cNvGrpSpPr>
            <p:nvPr/>
          </p:nvGrpSpPr>
          <p:grpSpPr bwMode="auto">
            <a:xfrm>
              <a:off x="3286116" y="1857364"/>
              <a:ext cx="3429023" cy="647926"/>
              <a:chOff x="3929058" y="2000240"/>
              <a:chExt cx="2411711" cy="1076554"/>
            </a:xfrm>
          </p:grpSpPr>
          <p:cxnSp>
            <p:nvCxnSpPr>
              <p:cNvPr id="13360" name="Straight Connector 40"/>
              <p:cNvCxnSpPr>
                <a:cxnSpLocks noChangeShapeType="1"/>
              </p:cNvCxnSpPr>
              <p:nvPr/>
            </p:nvCxnSpPr>
            <p:spPr bwMode="auto">
              <a:xfrm rot="5400000">
                <a:off x="3406729" y="2522569"/>
                <a:ext cx="1057066" cy="1240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3361" name="Straight Connector 41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5132422" y="1868446"/>
                <a:ext cx="4984" cy="24117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</p:grpSp>
        <p:grpSp>
          <p:nvGrpSpPr>
            <p:cNvPr id="13336" name="Group 42"/>
            <p:cNvGrpSpPr>
              <a:grpSpLocks/>
            </p:cNvGrpSpPr>
            <p:nvPr/>
          </p:nvGrpSpPr>
          <p:grpSpPr bwMode="auto">
            <a:xfrm>
              <a:off x="2928926" y="1857364"/>
              <a:ext cx="3929090" cy="1719496"/>
              <a:chOff x="3929058" y="2000240"/>
              <a:chExt cx="2411711" cy="1076554"/>
            </a:xfrm>
          </p:grpSpPr>
          <p:cxnSp>
            <p:nvCxnSpPr>
              <p:cNvPr id="13358" name="Straight Connector 43"/>
              <p:cNvCxnSpPr>
                <a:cxnSpLocks noChangeShapeType="1"/>
              </p:cNvCxnSpPr>
              <p:nvPr/>
            </p:nvCxnSpPr>
            <p:spPr bwMode="auto">
              <a:xfrm rot="5400000">
                <a:off x="3406729" y="2522569"/>
                <a:ext cx="1057066" cy="1240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3359" name="Straight Connector 44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5132422" y="1868446"/>
                <a:ext cx="4984" cy="24117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</p:grpSp>
        <p:grpSp>
          <p:nvGrpSpPr>
            <p:cNvPr id="13337" name="Group 45"/>
            <p:cNvGrpSpPr>
              <a:grpSpLocks/>
            </p:cNvGrpSpPr>
            <p:nvPr/>
          </p:nvGrpSpPr>
          <p:grpSpPr bwMode="auto">
            <a:xfrm>
              <a:off x="5286380" y="1857364"/>
              <a:ext cx="1643074" cy="1862372"/>
              <a:chOff x="3929058" y="2000240"/>
              <a:chExt cx="2411711" cy="1076554"/>
            </a:xfrm>
          </p:grpSpPr>
          <p:cxnSp>
            <p:nvCxnSpPr>
              <p:cNvPr id="13356" name="Straight Connector 46"/>
              <p:cNvCxnSpPr>
                <a:cxnSpLocks noChangeShapeType="1"/>
              </p:cNvCxnSpPr>
              <p:nvPr/>
            </p:nvCxnSpPr>
            <p:spPr bwMode="auto">
              <a:xfrm rot="5400000">
                <a:off x="3406729" y="2522569"/>
                <a:ext cx="1057066" cy="1240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3357" name="Straight Connector 47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5132422" y="1868446"/>
                <a:ext cx="4984" cy="24117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</p:grpSp>
        <p:grpSp>
          <p:nvGrpSpPr>
            <p:cNvPr id="13338" name="Group 48"/>
            <p:cNvGrpSpPr>
              <a:grpSpLocks/>
            </p:cNvGrpSpPr>
            <p:nvPr/>
          </p:nvGrpSpPr>
          <p:grpSpPr bwMode="auto">
            <a:xfrm>
              <a:off x="4071934" y="1857364"/>
              <a:ext cx="2714644" cy="2291000"/>
              <a:chOff x="3929058" y="2000240"/>
              <a:chExt cx="2411711" cy="1076554"/>
            </a:xfrm>
          </p:grpSpPr>
          <p:cxnSp>
            <p:nvCxnSpPr>
              <p:cNvPr id="13354" name="Straight Connector 49"/>
              <p:cNvCxnSpPr>
                <a:cxnSpLocks noChangeShapeType="1"/>
              </p:cNvCxnSpPr>
              <p:nvPr/>
            </p:nvCxnSpPr>
            <p:spPr bwMode="auto">
              <a:xfrm rot="5400000">
                <a:off x="3406729" y="2522569"/>
                <a:ext cx="1057066" cy="1240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3355" name="Straight Connector 5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5132422" y="1868446"/>
                <a:ext cx="4984" cy="24117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</p:grpSp>
        <p:grpSp>
          <p:nvGrpSpPr>
            <p:cNvPr id="13339" name="Group 51"/>
            <p:cNvGrpSpPr>
              <a:grpSpLocks/>
            </p:cNvGrpSpPr>
            <p:nvPr/>
          </p:nvGrpSpPr>
          <p:grpSpPr bwMode="auto">
            <a:xfrm>
              <a:off x="6215074" y="1857364"/>
              <a:ext cx="642941" cy="2148124"/>
              <a:chOff x="3929058" y="2000240"/>
              <a:chExt cx="2411711" cy="1076554"/>
            </a:xfrm>
          </p:grpSpPr>
          <p:cxnSp>
            <p:nvCxnSpPr>
              <p:cNvPr id="13352" name="Straight Connector 52"/>
              <p:cNvCxnSpPr>
                <a:cxnSpLocks noChangeShapeType="1"/>
              </p:cNvCxnSpPr>
              <p:nvPr/>
            </p:nvCxnSpPr>
            <p:spPr bwMode="auto">
              <a:xfrm rot="5400000">
                <a:off x="3406729" y="2522569"/>
                <a:ext cx="1057066" cy="1240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3353" name="Straight Connector 53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5132422" y="1868446"/>
                <a:ext cx="4984" cy="24117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</p:grpSp>
        <p:grpSp>
          <p:nvGrpSpPr>
            <p:cNvPr id="13340" name="Group 54"/>
            <p:cNvGrpSpPr>
              <a:grpSpLocks/>
            </p:cNvGrpSpPr>
            <p:nvPr/>
          </p:nvGrpSpPr>
          <p:grpSpPr bwMode="auto">
            <a:xfrm>
              <a:off x="4643439" y="1857364"/>
              <a:ext cx="2286016" cy="3005380"/>
              <a:chOff x="3929058" y="2000240"/>
              <a:chExt cx="2411711" cy="1076554"/>
            </a:xfrm>
          </p:grpSpPr>
          <p:cxnSp>
            <p:nvCxnSpPr>
              <p:cNvPr id="13350" name="Straight Connector 55"/>
              <p:cNvCxnSpPr>
                <a:cxnSpLocks noChangeShapeType="1"/>
              </p:cNvCxnSpPr>
              <p:nvPr/>
            </p:nvCxnSpPr>
            <p:spPr bwMode="auto">
              <a:xfrm rot="5400000">
                <a:off x="3406729" y="2522569"/>
                <a:ext cx="1057066" cy="1240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3351" name="Straight Connector 56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5132422" y="1868446"/>
                <a:ext cx="4984" cy="24117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</p:grpSp>
        <p:grpSp>
          <p:nvGrpSpPr>
            <p:cNvPr id="13341" name="Group 57"/>
            <p:cNvGrpSpPr>
              <a:grpSpLocks/>
            </p:cNvGrpSpPr>
            <p:nvPr/>
          </p:nvGrpSpPr>
          <p:grpSpPr bwMode="auto">
            <a:xfrm>
              <a:off x="5143505" y="1857364"/>
              <a:ext cx="1785950" cy="3434008"/>
              <a:chOff x="3929058" y="2000240"/>
              <a:chExt cx="2411711" cy="1076554"/>
            </a:xfrm>
          </p:grpSpPr>
          <p:cxnSp>
            <p:nvCxnSpPr>
              <p:cNvPr id="13348" name="Straight Connector 58"/>
              <p:cNvCxnSpPr>
                <a:cxnSpLocks noChangeShapeType="1"/>
              </p:cNvCxnSpPr>
              <p:nvPr/>
            </p:nvCxnSpPr>
            <p:spPr bwMode="auto">
              <a:xfrm rot="5400000">
                <a:off x="3406729" y="2522569"/>
                <a:ext cx="1057066" cy="1240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3349" name="Straight Connector 59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5132422" y="1868446"/>
                <a:ext cx="4984" cy="24117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</p:grpSp>
        <p:grpSp>
          <p:nvGrpSpPr>
            <p:cNvPr id="13342" name="Group 60"/>
            <p:cNvGrpSpPr>
              <a:grpSpLocks/>
            </p:cNvGrpSpPr>
            <p:nvPr/>
          </p:nvGrpSpPr>
          <p:grpSpPr bwMode="auto">
            <a:xfrm>
              <a:off x="3643306" y="1857364"/>
              <a:ext cx="3286148" cy="3148256"/>
              <a:chOff x="3929058" y="2000240"/>
              <a:chExt cx="2411711" cy="1076554"/>
            </a:xfrm>
          </p:grpSpPr>
          <p:cxnSp>
            <p:nvCxnSpPr>
              <p:cNvPr id="13346" name="Straight Connector 61"/>
              <p:cNvCxnSpPr>
                <a:cxnSpLocks noChangeShapeType="1"/>
              </p:cNvCxnSpPr>
              <p:nvPr/>
            </p:nvCxnSpPr>
            <p:spPr bwMode="auto">
              <a:xfrm rot="5400000">
                <a:off x="3406729" y="2522569"/>
                <a:ext cx="1057066" cy="1240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3347" name="Straight Connector 62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5132422" y="1868446"/>
                <a:ext cx="4984" cy="24117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</p:grpSp>
        <p:grpSp>
          <p:nvGrpSpPr>
            <p:cNvPr id="13343" name="Group 63"/>
            <p:cNvGrpSpPr>
              <a:grpSpLocks/>
            </p:cNvGrpSpPr>
            <p:nvPr/>
          </p:nvGrpSpPr>
          <p:grpSpPr bwMode="auto">
            <a:xfrm>
              <a:off x="3143240" y="1857364"/>
              <a:ext cx="3714776" cy="2505314"/>
              <a:chOff x="3929058" y="2000240"/>
              <a:chExt cx="2411711" cy="1076554"/>
            </a:xfrm>
          </p:grpSpPr>
          <p:cxnSp>
            <p:nvCxnSpPr>
              <p:cNvPr id="13344" name="Straight Connector 64"/>
              <p:cNvCxnSpPr>
                <a:cxnSpLocks noChangeShapeType="1"/>
              </p:cNvCxnSpPr>
              <p:nvPr/>
            </p:nvCxnSpPr>
            <p:spPr bwMode="auto">
              <a:xfrm rot="5400000">
                <a:off x="3406729" y="2522569"/>
                <a:ext cx="1057066" cy="1240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3345" name="Straight Connector 65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5132422" y="1868446"/>
                <a:ext cx="4984" cy="24117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Illustration of the concepts</a:t>
            </a:r>
          </a:p>
        </p:txBody>
      </p:sp>
    </p:spTree>
    <p:extLst>
      <p:ext uri="{BB962C8B-B14F-4D97-AF65-F5344CB8AC3E}">
        <p14:creationId xmlns:p14="http://schemas.microsoft.com/office/powerpoint/2010/main" val="2682850266"/>
      </p:ext>
    </p:extLst>
  </p:cSld>
  <p:clrMapOvr>
    <a:masterClrMapping/>
  </p:clrMapOvr>
</p:sld>
</file>

<file path=ppt/theme/theme1.xml><?xml version="1.0" encoding="utf-8"?>
<a:theme xmlns:a="http://schemas.openxmlformats.org/drawingml/2006/main" name="mooie-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mooie-slides.thmx</Template>
  <TotalTime>167</TotalTime>
  <Words>1092</Words>
  <Application>Microsoft Macintosh PowerPoint</Application>
  <PresentationFormat>Widescreen</PresentationFormat>
  <Paragraphs>197</Paragraphs>
  <Slides>27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mooie-slides</vt:lpstr>
      <vt:lpstr>Equation</vt:lpstr>
      <vt:lpstr>Evolutionary Computing</vt:lpstr>
      <vt:lpstr>Multiobjective Evolutionary Algorithms</vt:lpstr>
      <vt:lpstr>Multi-Objective Problems (MOPs)</vt:lpstr>
      <vt:lpstr>An example: Buying a car</vt:lpstr>
      <vt:lpstr>Two spaces</vt:lpstr>
      <vt:lpstr>Comparing solutions</vt:lpstr>
      <vt:lpstr>Dominance relation</vt:lpstr>
      <vt:lpstr>Pareto optimality</vt:lpstr>
      <vt:lpstr>Illustration of the concepts</vt:lpstr>
      <vt:lpstr>Illustration of the concepts</vt:lpstr>
      <vt:lpstr>Example: beam design problem</vt:lpstr>
      <vt:lpstr>Formal definition</vt:lpstr>
      <vt:lpstr>Feasible solutions</vt:lpstr>
      <vt:lpstr>Goal: find non-dominated solutions</vt:lpstr>
      <vt:lpstr>Goal of multiobjective optimisers</vt:lpstr>
      <vt:lpstr>Single vs. multiobjective optimisation</vt:lpstr>
      <vt:lpstr>Two approaches to multiobjective opt.</vt:lpstr>
      <vt:lpstr>Preference- or aggregation-based approach</vt:lpstr>
      <vt:lpstr>An example approach: Weighted-sum</vt:lpstr>
      <vt:lpstr>Real multi-objective approach</vt:lpstr>
      <vt:lpstr>EC approach for multiobjective optimisation</vt:lpstr>
      <vt:lpstr>EC approach: Advantages</vt:lpstr>
      <vt:lpstr>EC approach: Requirements</vt:lpstr>
      <vt:lpstr>EC approach: Fitness Assignment</vt:lpstr>
      <vt:lpstr>EC approach: Diversity maintenance</vt:lpstr>
      <vt:lpstr>EC approach: Remembering Good Points</vt:lpstr>
      <vt:lpstr>Important points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Evolutionary Computing 2014-</dc:title>
  <dc:creator>Jacqueline Heinerman</dc:creator>
  <cp:lastModifiedBy>Guszti Eiben</cp:lastModifiedBy>
  <cp:revision>436</cp:revision>
  <dcterms:created xsi:type="dcterms:W3CDTF">2014-06-19T13:47:47Z</dcterms:created>
  <dcterms:modified xsi:type="dcterms:W3CDTF">2023-10-09T12:26:01Z</dcterms:modified>
</cp:coreProperties>
</file>