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4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331" r:id="rId8"/>
    <p:sldId id="32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3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1010-8A74-47A8-97A2-686B824936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6BD10-C8D9-4FBD-A4CD-9731B3B62322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81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9CFC5-699F-40C5-B342-8E8E9E66BC96}" type="slidenum">
              <a:rPr lang="en-US"/>
              <a:pPr/>
              <a:t>18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19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A1787-41FB-4552-B15B-46E11FB25954}" type="slidenum">
              <a:rPr lang="en-US"/>
              <a:pPr/>
              <a:t>19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41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A3EB4-A102-48BF-8B83-9EC9E7604218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87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4ACED-9298-4A60-9C08-9E7CBF25E6D7}" type="slidenum">
              <a:rPr lang="en-US"/>
              <a:pPr/>
              <a:t>21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70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2D409-222F-4AB0-9428-B66347769198}" type="slidenum">
              <a:rPr lang="en-US"/>
              <a:pPr/>
              <a:t>22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34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605E9-E85B-40FB-8F4D-2DDC92F033B7}" type="slidenum">
              <a:rPr lang="en-US"/>
              <a:pPr/>
              <a:t>23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67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6C16-A0D8-4896-B096-6DD0C320037D}" type="slidenum">
              <a:rPr lang="en-US"/>
              <a:pPr/>
              <a:t>24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05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74F879A-79E2-854D-B301-1E462EB0AB55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215472" y="11895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A.E. Eiben and J.E. Smith, Introduction to Evolutionary Computing 2014, Chapter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13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 Handling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FOP: Example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0098"/>
            <a:ext cx="109728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Ackley function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93947031"/>
              </p:ext>
            </p:extLst>
          </p:nvPr>
        </p:nvGraphicFramePr>
        <p:xfrm>
          <a:off x="2159208" y="2147314"/>
          <a:ext cx="78120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1450" imgH="495300" progId="Equation.3">
                  <p:embed/>
                </p:oleObj>
              </mc:Choice>
              <mc:Fallback>
                <p:oleObj name="Equation" r:id="rId2" imgW="3981450" imgH="4953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208" y="2147314"/>
                        <a:ext cx="781208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40" y="3390835"/>
            <a:ext cx="3354620" cy="2679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07" y="3390834"/>
            <a:ext cx="3348990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Satisfaction Problems (1/2)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Constraint Satisfaction Problem: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</a:t>
            </a:r>
            <a:r>
              <a:rPr lang="en-US" sz="2400" b="1" dirty="0">
                <a:solidFill>
                  <a:srgbClr val="FF0000"/>
                </a:solidFill>
              </a:rPr>
              <a:t>S, •, </a:t>
            </a:r>
            <a:r>
              <a:rPr lang="en-US" sz="2400" b="1" dirty="0" err="1">
                <a:solidFill>
                  <a:srgbClr val="FF0000"/>
                </a:solidFill>
              </a:rPr>
              <a:t>Φ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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S is a free search space </a:t>
            </a:r>
          </a:p>
          <a:p>
            <a:pPr>
              <a:spcBef>
                <a:spcPts val="1200"/>
              </a:spcBef>
            </a:pPr>
            <a:r>
              <a:rPr lang="en-US" sz="2400" dirty="0" err="1"/>
              <a:t>Φ</a:t>
            </a:r>
            <a:r>
              <a:rPr lang="en-US" sz="2400" dirty="0"/>
              <a:t> is a formula (Boolean function on S)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 err="1"/>
              <a:t>Φ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FF0000"/>
                </a:solidFill>
              </a:rPr>
              <a:t>feasibility condition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S</a:t>
            </a:r>
            <a:r>
              <a:rPr lang="en-US" sz="2400" b="1" baseline="-25000" dirty="0"/>
              <a:t>Φ</a:t>
            </a:r>
            <a:r>
              <a:rPr lang="en-US" sz="2400" dirty="0"/>
              <a:t> = {s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 | </a:t>
            </a:r>
            <a:r>
              <a:rPr lang="en-US" sz="2400" dirty="0" err="1"/>
              <a:t>Φ</a:t>
            </a:r>
            <a:r>
              <a:rPr lang="en-US" sz="2400" dirty="0"/>
              <a:t>(s) = true} is the </a:t>
            </a:r>
            <a:r>
              <a:rPr lang="en-US" sz="2400" b="1" dirty="0">
                <a:solidFill>
                  <a:srgbClr val="FF0000"/>
                </a:solidFill>
              </a:rPr>
              <a:t>feasible search space</a:t>
            </a:r>
          </a:p>
          <a:p>
            <a:pPr>
              <a:spcBef>
                <a:spcPts val="1200"/>
              </a:spcBef>
              <a:buNone/>
            </a:pPr>
            <a:endParaRPr lang="en-US" sz="2400" dirty="0">
              <a:solidFill>
                <a:srgbClr val="FF330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Solution of a CSP: 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s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 such that </a:t>
            </a:r>
            <a:r>
              <a:rPr lang="en-US" sz="2400" dirty="0" err="1"/>
              <a:t>Φ</a:t>
            </a:r>
            <a:r>
              <a:rPr lang="en-US" sz="2400" dirty="0"/>
              <a:t>(s) = true (s is feasible)</a:t>
            </a:r>
          </a:p>
        </p:txBody>
      </p:sp>
    </p:spTree>
    <p:extLst>
      <p:ext uri="{BB962C8B-B14F-4D97-AF65-F5344CB8AC3E}">
        <p14:creationId xmlns:p14="http://schemas.microsoft.com/office/powerpoint/2010/main" val="15941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Satisfaction Problems (2/2)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400" dirty="0"/>
              <a:t>Φ is typically given by a set (conjunction) of constraints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</a:t>
            </a:r>
            <a:r>
              <a:rPr lang="en-US" sz="2400" b="1" baseline="-25000" dirty="0"/>
              <a:t>i</a:t>
            </a:r>
            <a:r>
              <a:rPr lang="en-US" sz="2400" dirty="0"/>
              <a:t> = c</a:t>
            </a:r>
            <a:r>
              <a:rPr lang="en-US" sz="2400" b="1" baseline="-25000" dirty="0"/>
              <a:t>i</a:t>
            </a:r>
            <a:r>
              <a:rPr lang="en-US" sz="2400" dirty="0"/>
              <a:t>(x</a:t>
            </a:r>
            <a:r>
              <a:rPr lang="en-US" sz="2400" b="1" baseline="-25000" dirty="0"/>
              <a:t>j1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="1" baseline="-25000" dirty="0" err="1"/>
              <a:t>jni</a:t>
            </a:r>
            <a:r>
              <a:rPr lang="en-US" sz="2400" dirty="0"/>
              <a:t>), where </a:t>
            </a:r>
            <a:r>
              <a:rPr lang="en-US" sz="2400" dirty="0" err="1"/>
              <a:t>n</a:t>
            </a:r>
            <a:r>
              <a:rPr lang="en-US" sz="2400" b="1" baseline="-25000" dirty="0" err="1"/>
              <a:t>i</a:t>
            </a:r>
            <a:r>
              <a:rPr lang="en-US" sz="2400" dirty="0"/>
              <a:t> is the </a:t>
            </a:r>
            <a:r>
              <a:rPr lang="en-US" sz="2400" dirty="0" err="1"/>
              <a:t>arity</a:t>
            </a:r>
            <a:r>
              <a:rPr lang="en-US" sz="2400" dirty="0"/>
              <a:t> of c</a:t>
            </a:r>
            <a:r>
              <a:rPr lang="en-US" sz="2400" b="1" baseline="-25000" dirty="0"/>
              <a:t>i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c</a:t>
            </a:r>
            <a:r>
              <a:rPr lang="en-US" sz="2400" b="1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</a:t>
            </a:r>
            <a:r>
              <a:rPr lang="en-US" sz="2400" dirty="0"/>
              <a:t> D</a:t>
            </a:r>
            <a:r>
              <a:rPr lang="en-US" sz="2400" b="1" baseline="-25000" dirty="0"/>
              <a:t>j1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…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="1" baseline="-25000" dirty="0" err="1"/>
              <a:t>jni</a:t>
            </a:r>
            <a:r>
              <a:rPr lang="en-US" sz="2400" b="1" baseline="-25000" dirty="0"/>
              <a:t> </a:t>
            </a:r>
            <a:r>
              <a:rPr lang="en-US" sz="2400" dirty="0"/>
              <a:t>is also a common notation</a:t>
            </a:r>
            <a:r>
              <a:rPr lang="en-US" sz="2800" b="1" dirty="0"/>
              <a:t> </a:t>
            </a:r>
          </a:p>
          <a:p>
            <a:pPr>
              <a:spcBef>
                <a:spcPts val="1200"/>
              </a:spcBef>
              <a:buNone/>
            </a:pPr>
            <a:r>
              <a:rPr lang="en-US" sz="2800" b="1" dirty="0"/>
              <a:t>FACTS</a:t>
            </a:r>
            <a:r>
              <a:rPr lang="en-US" sz="2800" dirty="0"/>
              <a:t>: </a:t>
            </a:r>
          </a:p>
          <a:p>
            <a:pPr>
              <a:spcBef>
                <a:spcPts val="1200"/>
              </a:spcBef>
            </a:pPr>
            <a:r>
              <a:rPr lang="sl-SI" sz="2400" dirty="0"/>
              <a:t>T</a:t>
            </a:r>
            <a:r>
              <a:rPr lang="en-US" sz="2400" dirty="0"/>
              <a:t>he general CSP is NP-complete </a:t>
            </a:r>
          </a:p>
          <a:p>
            <a:pPr>
              <a:spcBef>
                <a:spcPts val="1200"/>
              </a:spcBef>
            </a:pPr>
            <a:r>
              <a:rPr lang="sl-SI" sz="2400" dirty="0"/>
              <a:t>E</a:t>
            </a:r>
            <a:r>
              <a:rPr lang="en-US" sz="2400" dirty="0"/>
              <a:t>very CSP is equivalent with a binary CSP, where all </a:t>
            </a:r>
            <a:r>
              <a:rPr lang="en-US" sz="2400" dirty="0" err="1"/>
              <a:t>n</a:t>
            </a:r>
            <a:r>
              <a:rPr lang="en-US" sz="2400" b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=</a:t>
            </a:r>
            <a:r>
              <a:rPr lang="en-US" sz="2400" dirty="0"/>
              <a:t> 2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Constraint density and constraint tightness are parameters that determine how hard an instance is </a:t>
            </a:r>
          </a:p>
        </p:txBody>
      </p:sp>
    </p:spTree>
    <p:extLst>
      <p:ext uri="{BB962C8B-B14F-4D97-AF65-F5344CB8AC3E}">
        <p14:creationId xmlns:p14="http://schemas.microsoft.com/office/powerpoint/2010/main" val="1857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CSP: Example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400" dirty="0"/>
              <a:t>Graph 3-coloring problem: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G = (N, E), E </a:t>
            </a:r>
            <a:r>
              <a:rPr lang="en-US" sz="2400" dirty="0">
                <a:sym typeface="Symbol" pitchFamily="18" charset="2"/>
              </a:rPr>
              <a:t></a:t>
            </a:r>
            <a:r>
              <a:rPr lang="en-US" sz="2400" dirty="0"/>
              <a:t> N </a:t>
            </a:r>
            <a:r>
              <a:rPr lang="en-US" sz="2400" dirty="0">
                <a:sym typeface="Symbol" pitchFamily="18" charset="2"/>
              </a:rPr>
              <a:t> </a:t>
            </a:r>
            <a:r>
              <a:rPr lang="en-US" sz="2400" dirty="0"/>
              <a:t>N , |N| = n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 = </a:t>
            </a:r>
            <a:r>
              <a:rPr lang="en-US" sz="2400" dirty="0" err="1"/>
              <a:t>D</a:t>
            </a:r>
            <a:r>
              <a:rPr lang="en-US" sz="2400" b="1" baseline="30000" dirty="0" err="1"/>
              <a:t>n</a:t>
            </a:r>
            <a:r>
              <a:rPr lang="en-US" sz="2400" dirty="0"/>
              <a:t>, D = {1, 2, 3}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Φ(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) = </a:t>
            </a:r>
            <a:r>
              <a:rPr lang="en-US" sz="2400" dirty="0" err="1"/>
              <a:t>Λ</a:t>
            </a:r>
            <a:r>
              <a:rPr lang="en-US" sz="2400" b="1" baseline="-25000" dirty="0" err="1"/>
              <a:t>e</a:t>
            </a:r>
            <a:r>
              <a:rPr lang="en-US" sz="2400" b="1" baseline="-25000" dirty="0" err="1">
                <a:sym typeface="Symbol" pitchFamily="18" charset="2"/>
              </a:rPr>
              <a:t></a:t>
            </a:r>
            <a:r>
              <a:rPr lang="en-US" sz="2400" b="1" baseline="-25000" dirty="0" err="1"/>
              <a:t>E</a:t>
            </a:r>
            <a:r>
              <a:rPr lang="en-US" sz="2400" b="1" baseline="-25000" dirty="0"/>
              <a:t> </a:t>
            </a:r>
            <a:r>
              <a:rPr lang="en-US" sz="2400" dirty="0" err="1"/>
              <a:t>c</a:t>
            </a:r>
            <a:r>
              <a:rPr lang="en-US" sz="2400" b="1" baseline="-25000" dirty="0" err="1"/>
              <a:t>e</a:t>
            </a:r>
            <a:r>
              <a:rPr lang="en-US" sz="2400" dirty="0"/>
              <a:t>(s), where 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</a:t>
            </a:r>
            <a:r>
              <a:rPr lang="en-US" sz="2400" b="1" baseline="-25000" dirty="0" err="1"/>
              <a:t>e</a:t>
            </a:r>
            <a:r>
              <a:rPr lang="en-US" sz="2400" dirty="0"/>
              <a:t>(s) = true </a:t>
            </a:r>
            <a:r>
              <a:rPr lang="en-US" sz="2400" dirty="0" err="1"/>
              <a:t>iff</a:t>
            </a:r>
            <a:r>
              <a:rPr lang="en-US" sz="2400" dirty="0"/>
              <a:t> e = (k, l) and </a:t>
            </a:r>
            <a:r>
              <a:rPr lang="en-US" sz="2400" dirty="0" err="1"/>
              <a:t>s</a:t>
            </a:r>
            <a:r>
              <a:rPr lang="en-US" sz="2400" b="1" baseline="-25000" dirty="0" err="1"/>
              <a:t>k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="1" baseline="-25000" dirty="0" err="1"/>
              <a:t>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58" y="2025735"/>
            <a:ext cx="3594925" cy="16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Constrained optimization problems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Constrained Optimization Problem: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</a:t>
            </a:r>
            <a:r>
              <a:rPr lang="en-US" sz="2400" b="1" dirty="0">
                <a:solidFill>
                  <a:srgbClr val="FF0000"/>
                </a:solidFill>
              </a:rPr>
              <a:t>S, f, Φ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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S is a free search space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 is a (real valued) objective function on S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Φ is a formula (Boolean function on S) 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Solution of a COP: 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s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  <a:r>
              <a:rPr lang="en-US" sz="2400" b="1" baseline="-25000" dirty="0"/>
              <a:t>Φ</a:t>
            </a:r>
            <a:r>
              <a:rPr lang="en-US" sz="2400" dirty="0"/>
              <a:t> such that f(s) is optimal in S</a:t>
            </a:r>
            <a:r>
              <a:rPr lang="en-US" sz="2400" b="1" baseline="-25000" dirty="0"/>
              <a:t>Φ</a:t>
            </a: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38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COP: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400" dirty="0"/>
              <a:t>Travelling salesman problem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 = C</a:t>
            </a:r>
            <a:r>
              <a:rPr lang="en-US" sz="2400" b="1" baseline="30000" dirty="0"/>
              <a:t>n</a:t>
            </a:r>
            <a:r>
              <a:rPr lang="en-US" sz="2400" dirty="0"/>
              <a:t>, C = {city</a:t>
            </a:r>
            <a:r>
              <a:rPr lang="en-US" sz="2400" b="1" baseline="-25000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city</a:t>
            </a:r>
            <a:r>
              <a:rPr lang="en-US" sz="2400" b="1" baseline="-25000" dirty="0" err="1"/>
              <a:t>n</a:t>
            </a:r>
            <a:r>
              <a:rPr lang="en-US" sz="2400" dirty="0"/>
              <a:t>}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Φ(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) = true </a:t>
            </a:r>
            <a:r>
              <a:rPr lang="en-US" sz="2400" dirty="0">
                <a:sym typeface="Symbol" pitchFamily="18" charset="2"/>
              </a:rPr>
              <a:t>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 err="1">
                <a:sym typeface="Symbol" pitchFamily="18" charset="2"/>
              </a:rPr>
              <a:t>i</a:t>
            </a:r>
            <a:r>
              <a:rPr lang="en-US" sz="2400" dirty="0"/>
              <a:t>, j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{1, … , n}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j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="1" baseline="-25000" dirty="0" err="1"/>
              <a:t>j</a:t>
            </a:r>
            <a:r>
              <a:rPr lang="en-US" sz="2400" dirty="0"/>
              <a:t> 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f(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) =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8083763"/>
              </p:ext>
            </p:extLst>
          </p:nvPr>
        </p:nvGraphicFramePr>
        <p:xfrm>
          <a:off x="1886022" y="3468945"/>
          <a:ext cx="3908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500" imgH="431800" progId="Equation.3">
                  <p:embed/>
                </p:oleObj>
              </mc:Choice>
              <mc:Fallback>
                <p:oleObj name="Equation" r:id="rId2" imgW="19685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022" y="3468945"/>
                        <a:ext cx="39084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91" y="2260704"/>
            <a:ext cx="4038809" cy="26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9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CSPs by EAs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147349"/>
            <a:ext cx="11120582" cy="4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marL="533400" indent="-533400"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EAs need an f to optimize, thus</a:t>
            </a:r>
            <a:r>
              <a:rPr lang="sl-SI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</a:t>
            </a:r>
            <a:r>
              <a:rPr lang="en-US" sz="2400" dirty="0">
                <a:solidFill>
                  <a:srgbClr val="FF0000"/>
                </a:solidFill>
              </a:rPr>
              <a:t>S, •, Φ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</a:t>
            </a:r>
            <a:r>
              <a:rPr lang="en-US" sz="2400" dirty="0">
                <a:solidFill>
                  <a:srgbClr val="FF0000"/>
                </a:solidFill>
              </a:rPr>
              <a:t> must be transformed </a:t>
            </a:r>
            <a:r>
              <a:rPr lang="en-US" sz="2400" dirty="0"/>
              <a:t>to a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400" dirty="0"/>
              <a:t>FOP, then the transformation is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S, •, Φ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S, f, •</a:t>
            </a:r>
            <a:r>
              <a:rPr lang="en-US" sz="2400" dirty="0">
                <a:sym typeface="Symbol" pitchFamily="18" charset="2"/>
              </a:rPr>
              <a:t> all constraints become objectives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>
                <a:sym typeface="Symbol" pitchFamily="18" charset="2"/>
              </a:rPr>
              <a:t>or</a:t>
            </a:r>
            <a:endParaRPr lang="en-US" sz="2400" dirty="0"/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75000"/>
              <a:buFont typeface="+mj-lt"/>
              <a:buAutoNum type="arabicPeriod" startAt="2"/>
            </a:pPr>
            <a:r>
              <a:rPr lang="en-US" sz="2400" dirty="0"/>
              <a:t>COP, then the transformation is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S, •, Φ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S, f, </a:t>
            </a:r>
            <a:r>
              <a:rPr lang="el-GR" sz="2400" dirty="0">
                <a:cs typeface="Arial" charset="0"/>
              </a:rPr>
              <a:t>Ψ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  </a:t>
            </a:r>
            <a:r>
              <a:rPr lang="en-US" sz="2400" dirty="0">
                <a:sym typeface="Symbol" pitchFamily="18" charset="2"/>
              </a:rPr>
              <a:t>some constraints become objectives, but not all</a:t>
            </a:r>
            <a:endParaRPr lang="en-US" sz="2400" dirty="0"/>
          </a:p>
          <a:p>
            <a:pPr marL="533400" indent="-533400"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endParaRPr lang="en-US" sz="2400" dirty="0"/>
          </a:p>
          <a:p>
            <a:pPr marL="533400" indent="-533400"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transformation must be (semi-)equivalent</a:t>
            </a:r>
            <a:r>
              <a:rPr lang="en-US" sz="2400" dirty="0"/>
              <a:t>, i.e. at least: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If f(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) is optimal in S </a:t>
            </a:r>
            <a:r>
              <a:rPr lang="en-US" sz="2400" dirty="0">
                <a:sym typeface="Symbol" pitchFamily="18" charset="2"/>
              </a:rPr>
              <a:t>then </a:t>
            </a:r>
            <a:r>
              <a:rPr lang="en-US" sz="2400" dirty="0"/>
              <a:t> Φ(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) = true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If </a:t>
            </a:r>
            <a:r>
              <a:rPr lang="en-US" sz="2400" dirty="0" err="1"/>
              <a:t>ψ</a:t>
            </a:r>
            <a:r>
              <a:rPr lang="en-US" sz="2400" dirty="0"/>
              <a:t>(s) = true and f (s) is optimal in S </a:t>
            </a:r>
            <a:r>
              <a:rPr lang="en-US" sz="2400" dirty="0">
                <a:sym typeface="Symbol" pitchFamily="18" charset="2"/>
              </a:rPr>
              <a:t>then</a:t>
            </a:r>
            <a:r>
              <a:rPr lang="en-US" sz="2400" dirty="0"/>
              <a:t> Φ(s) = true</a:t>
            </a:r>
          </a:p>
          <a:p>
            <a:pPr marL="533400" indent="-533400"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22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vs. indirect constraint handling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81035"/>
            <a:ext cx="10972800" cy="508746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Indirect constraint handling: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Transforming the constraint into an objective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This happens BEFORE running the EA (to create an f)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Direct constraint handling: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Taking care that the constraint is respected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This happens DURING running the EA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dirty="0"/>
              <a:t>A CSP </a:t>
            </a:r>
            <a:r>
              <a:rPr lang="en-US" sz="2400" dirty="0">
                <a:sym typeface="Wingdings" pitchFamily="2" charset="2"/>
              </a:rPr>
              <a:t> FOP transformation means </a:t>
            </a:r>
            <a:r>
              <a:rPr lang="en-US" sz="2400" dirty="0"/>
              <a:t>all constraints are handled indirectly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dirty="0"/>
              <a:t>A CSP </a:t>
            </a:r>
            <a:r>
              <a:rPr lang="en-US" sz="2400" dirty="0">
                <a:sym typeface="Wingdings" pitchFamily="2" charset="2"/>
              </a:rPr>
              <a:t> COP transformation means </a:t>
            </a:r>
            <a:r>
              <a:rPr lang="en-US" sz="2400" dirty="0"/>
              <a:t>some constraints are handled indirectly, and some are handled directly</a:t>
            </a:r>
          </a:p>
        </p:txBody>
      </p:sp>
    </p:spTree>
    <p:extLst>
      <p:ext uri="{BB962C8B-B14F-4D97-AF65-F5344CB8AC3E}">
        <p14:creationId xmlns:p14="http://schemas.microsoft.com/office/powerpoint/2010/main" val="17364553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Indirect constraint handling</a:t>
            </a:r>
            <a:endParaRPr lang="en-GB" sz="2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Note: </a:t>
            </a:r>
            <a:r>
              <a:rPr lang="en-US" sz="2400" b="1" dirty="0"/>
              <a:t>always</a:t>
            </a:r>
            <a:r>
              <a:rPr lang="en-US" sz="2400" dirty="0"/>
              <a:t> needed when solving CSPs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because it has no objective f in itself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for all constraints when using a CSP </a:t>
            </a:r>
            <a:r>
              <a:rPr lang="en-US" sz="2400" dirty="0">
                <a:sym typeface="Wingdings" pitchFamily="2" charset="2"/>
              </a:rPr>
              <a:t> FOP transformation</a:t>
            </a:r>
            <a:endParaRPr lang="en-US" sz="2400" dirty="0"/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for some constraints when using a CSP </a:t>
            </a:r>
            <a:r>
              <a:rPr lang="en-US" sz="2400" dirty="0">
                <a:sym typeface="Wingdings" pitchFamily="2" charset="2"/>
              </a:rPr>
              <a:t> COP transformation </a:t>
            </a:r>
            <a:r>
              <a:rPr lang="en-US" sz="2400" dirty="0"/>
              <a:t>(those that get transformed into an objective)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Some general options for indirect constraint handling: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a. penalty for violated constraints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b. penalty for wrongly instantiated variables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c. estimating distance/cost to 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373268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Indirect constraint handling</a:t>
            </a:r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Notation: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c</a:t>
            </a:r>
            <a:r>
              <a:rPr lang="en-US" sz="2400" b="1" baseline="-25000" dirty="0"/>
              <a:t>i</a:t>
            </a:r>
            <a:r>
              <a:rPr lang="en-US" sz="2400" dirty="0"/>
              <a:t> constraints, i = {1, … , m}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 err="1"/>
              <a:t>v</a:t>
            </a:r>
            <a:r>
              <a:rPr lang="en-US" sz="2400" b="1" baseline="-25000" dirty="0" err="1"/>
              <a:t>j</a:t>
            </a:r>
            <a:r>
              <a:rPr lang="en-US" sz="2400" dirty="0"/>
              <a:t> variables, j = {1, … , n}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 err="1"/>
              <a:t>C</a:t>
            </a:r>
            <a:r>
              <a:rPr lang="en-US" sz="2400" b="1" baseline="30000" dirty="0" err="1"/>
              <a:t>j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FF0000"/>
                </a:solidFill>
              </a:rPr>
              <a:t>set of constraints involving variable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</a:t>
            </a:r>
            <a:r>
              <a:rPr lang="en-US" sz="2400" b="1" baseline="-25000" dirty="0" err="1"/>
              <a:t>j</a:t>
            </a:r>
            <a:endParaRPr lang="en-US" sz="2400" dirty="0"/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 err="1"/>
              <a:t>S</a:t>
            </a:r>
            <a:r>
              <a:rPr lang="en-US" sz="2400" baseline="-25000" dirty="0" err="1"/>
              <a:t>c</a:t>
            </a:r>
            <a:r>
              <a:rPr lang="en-US" sz="2400" dirty="0"/>
              <a:t> = {z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D</a:t>
            </a:r>
            <a:r>
              <a:rPr lang="en-US" sz="2400" b="1" baseline="-25000" dirty="0"/>
              <a:t>j1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…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="1" baseline="-25000" dirty="0" err="1"/>
              <a:t>jk</a:t>
            </a:r>
            <a:r>
              <a:rPr lang="en-US" sz="2400" b="1" baseline="-25000" dirty="0"/>
              <a:t> </a:t>
            </a:r>
            <a:r>
              <a:rPr lang="en-US" sz="2400" dirty="0"/>
              <a:t>| c(z) = true} 					   </a:t>
            </a:r>
            <a:br>
              <a:rPr lang="en-US" sz="2400" dirty="0"/>
            </a:b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projection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/>
              <a:t>of c, if v</a:t>
            </a:r>
            <a:r>
              <a:rPr lang="en-US" sz="2400" b="1" baseline="-25000" dirty="0"/>
              <a:t>j1</a:t>
            </a:r>
            <a:r>
              <a:rPr lang="en-US" sz="2400" dirty="0"/>
              <a:t>, … , </a:t>
            </a:r>
            <a:r>
              <a:rPr lang="en-US" sz="2400" dirty="0" err="1"/>
              <a:t>v</a:t>
            </a:r>
            <a:r>
              <a:rPr lang="en-US" sz="2400" b="1" baseline="-25000" dirty="0" err="1"/>
              <a:t>jk</a:t>
            </a:r>
            <a:r>
              <a:rPr lang="en-US" sz="2400" dirty="0"/>
              <a:t> are the </a:t>
            </a:r>
            <a:r>
              <a:rPr lang="en-US" sz="2400" dirty="0" err="1"/>
              <a:t>var's</a:t>
            </a:r>
            <a:r>
              <a:rPr lang="en-US" sz="2400" dirty="0"/>
              <a:t> of c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d(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, S</a:t>
            </a:r>
            <a:r>
              <a:rPr lang="en-US" sz="2400" b="1" baseline="-25000" dirty="0"/>
              <a:t>c</a:t>
            </a:r>
            <a:r>
              <a:rPr lang="en-US" sz="2400" dirty="0"/>
              <a:t>) := min{d(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, z) | z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2 S</a:t>
            </a:r>
            <a:r>
              <a:rPr lang="en-US" sz="2400" b="1" baseline="-25000" dirty="0"/>
              <a:t>c</a:t>
            </a:r>
            <a:r>
              <a:rPr lang="en-US" sz="2400" dirty="0"/>
              <a:t>} 					   </a:t>
            </a:r>
            <a:br>
              <a:rPr lang="en-US" sz="2400" dirty="0"/>
            </a:b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distance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 from S</a:t>
            </a:r>
            <a:r>
              <a:rPr lang="en-US" sz="2400" b="1" baseline="-25000" dirty="0"/>
              <a:t>c</a:t>
            </a:r>
            <a:r>
              <a:rPr lang="en-US" sz="2400" dirty="0"/>
              <a:t> (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 is projected to)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3048000" y="2895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 flipV="1">
            <a:off x="4953000" y="3581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 flipV="1">
            <a:off x="5334000" y="2895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2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Constraint Handling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Motivation and the trouble </a:t>
            </a:r>
            <a:endParaRPr lang="sl-SI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What is a constrained problem? </a:t>
            </a:r>
            <a:endParaRPr lang="sl-SI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Constraint handling in EAs</a:t>
            </a:r>
          </a:p>
          <a:p>
            <a:pPr lvl="1">
              <a:lnSpc>
                <a:spcPct val="90000"/>
              </a:lnSpc>
            </a:pPr>
            <a:r>
              <a:rPr lang="sl-SI" sz="2000" dirty="0"/>
              <a:t>transforming constraints into an objectives </a:t>
            </a:r>
            <a:r>
              <a:rPr lang="en-US" sz="2000" dirty="0"/>
              <a:t>BEFORE running the EA </a:t>
            </a:r>
            <a:endParaRPr lang="sl-SI" sz="2000" dirty="0"/>
          </a:p>
          <a:p>
            <a:pPr lvl="1">
              <a:lnSpc>
                <a:spcPct val="90000"/>
              </a:lnSpc>
            </a:pPr>
            <a:r>
              <a:rPr lang="sl-SI" sz="2000" dirty="0"/>
              <a:t>taking care that the constraint is respected DURING running the EA</a:t>
            </a:r>
          </a:p>
          <a:p>
            <a:pPr lvl="1">
              <a:lnSpc>
                <a:spcPct val="90000"/>
              </a:lnSpc>
            </a:pPr>
            <a:endParaRPr lang="sl-SI" sz="2000" dirty="0"/>
          </a:p>
          <a:p>
            <a:pPr lvl="1">
              <a:lnSpc>
                <a:spcPct val="90000"/>
              </a:lnSpc>
            </a:pPr>
            <a:endParaRPr lang="sl-SI" sz="2000" dirty="0"/>
          </a:p>
          <a:p>
            <a:pPr lvl="1">
              <a:lnSpc>
                <a:spcPct val="90000"/>
              </a:lnSpc>
            </a:pPr>
            <a:endParaRPr lang="sl-SI" sz="2000" dirty="0"/>
          </a:p>
          <a:p>
            <a:pPr lvl="1">
              <a:lnSpc>
                <a:spcPct val="90000"/>
              </a:lnSpc>
            </a:pPr>
            <a:endParaRPr lang="sl-SI" sz="20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058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constraint handling</a:t>
            </a:r>
            <a:r>
              <a:rPr lang="en-US" sz="2800" dirty="0"/>
              <a:t> </a:t>
            </a:r>
            <a:endParaRPr lang="en-GB" sz="2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1435572"/>
            <a:ext cx="3419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400" dirty="0"/>
              <a:t>Formally: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09600" y="5605815"/>
            <a:ext cx="44275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400" dirty="0"/>
              <a:t>Observe that for each option: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04662"/>
              </p:ext>
            </p:extLst>
          </p:nvPr>
        </p:nvGraphicFramePr>
        <p:xfrm>
          <a:off x="4570811" y="5655821"/>
          <a:ext cx="3429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203040" progId="Equation.3">
                  <p:embed/>
                </p:oleObj>
              </mc:Choice>
              <mc:Fallback>
                <p:oleObj name="Equation" r:id="rId3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811" y="5655821"/>
                        <a:ext cx="3429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B2E801-5FC0-434B-9B15-82E328213450}"/>
              </a:ext>
            </a:extLst>
          </p:cNvPr>
          <p:cNvSpPr txBox="1"/>
          <p:nvPr/>
        </p:nvSpPr>
        <p:spPr>
          <a:xfrm>
            <a:off x="5694183" y="1532995"/>
            <a:ext cx="361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NL" sz="1600" dirty="0">
                <a:solidFill>
                  <a:srgbClr val="FF0000"/>
                </a:solidFill>
              </a:rPr>
              <a:t>ote: we sum over all constraints 1, …,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DB0A9-44A6-1641-91B6-8948969EB461}"/>
              </a:ext>
            </a:extLst>
          </p:cNvPr>
          <p:cNvSpPr txBox="1"/>
          <p:nvPr/>
        </p:nvSpPr>
        <p:spPr>
          <a:xfrm>
            <a:off x="5694183" y="2977009"/>
            <a:ext cx="3382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NL" sz="1600" dirty="0">
                <a:solidFill>
                  <a:srgbClr val="FF0000"/>
                </a:solidFill>
              </a:rPr>
              <a:t>ote: we sum over all variables 1, …,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61097-3136-B0BF-CB6D-1DB4E9497B54}"/>
              </a:ext>
            </a:extLst>
          </p:cNvPr>
          <p:cNvSpPr txBox="1"/>
          <p:nvPr/>
        </p:nvSpPr>
        <p:spPr>
          <a:xfrm>
            <a:off x="5694183" y="4377959"/>
            <a:ext cx="361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N</a:t>
            </a:r>
            <a:r>
              <a:rPr lang="en-NL" sz="1600" dirty="0">
                <a:solidFill>
                  <a:srgbClr val="FF0000"/>
                </a:solidFill>
              </a:rPr>
              <a:t>ote: we sum over all constraints 1, …, m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745876"/>
              </p:ext>
            </p:extLst>
          </p:nvPr>
        </p:nvGraphicFramePr>
        <p:xfrm>
          <a:off x="2391351" y="1431786"/>
          <a:ext cx="4495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7760" imgH="2323800" progId="Equation.3">
                  <p:embed/>
                </p:oleObj>
              </mc:Choice>
              <mc:Fallback>
                <p:oleObj name="Equation" r:id="rId5" imgW="3047760" imgH="232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351" y="1431786"/>
                        <a:ext cx="44958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2C5A1D-D69C-2F4A-6B24-4C82E8505E32}"/>
              </a:ext>
            </a:extLst>
          </p:cNvPr>
          <p:cNvSpPr txBox="1"/>
          <p:nvPr/>
        </p:nvSpPr>
        <p:spPr>
          <a:xfrm>
            <a:off x="2823369" y="5029033"/>
            <a:ext cx="27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Bookshelf Symbol 2" pitchFamily="2" charset="2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as defined before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5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case: graph coloring example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209345"/>
              </p:ext>
            </p:extLst>
          </p:nvPr>
        </p:nvGraphicFramePr>
        <p:xfrm>
          <a:off x="2044700" y="1651000"/>
          <a:ext cx="70866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4100" imgH="1803400" progId="Equation.3">
                  <p:embed/>
                </p:oleObj>
              </mc:Choice>
              <mc:Fallback>
                <p:oleObj name="Equation" r:id="rId3" imgW="3594100" imgH="180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651000"/>
                        <a:ext cx="70866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76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Indirect constraint handling: pro’s &amp; con’s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09599" y="1232067"/>
            <a:ext cx="10972799" cy="486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PRO’s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of indirect constraint handling: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conceptually simple, transparent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problem independent </a:t>
            </a:r>
            <a:endParaRPr lang="sl-SI" sz="2400" dirty="0"/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reduces problem to ‘simple’ optimization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allows user to express preferences by different weights for different violations (weight per constraint or per variable)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allows EA to tune fitness function by modifying weights during the search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CON’s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indirect constraint handling: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loss of info by packing everything in a single number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said not to work well for sparse problems</a:t>
            </a:r>
          </a:p>
        </p:txBody>
      </p:sp>
    </p:spTree>
    <p:extLst>
      <p:ext uri="{BB962C8B-B14F-4D97-AF65-F5344CB8AC3E}">
        <p14:creationId xmlns:p14="http://schemas.microsoft.com/office/powerpoint/2010/main" val="181802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constraint handling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338945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/>
              <a:t>Options: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400" dirty="0"/>
              <a:t>eliminating infeasible candidates (very inefficient, hardly practicable)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400" dirty="0"/>
              <a:t>repairing infeasible candidates (problem specific, may or may not be possible/easy)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400" dirty="0"/>
              <a:t>preserving feasibility by special mutation / crossover operators</a:t>
            </a:r>
            <a:br>
              <a:rPr lang="en-US" sz="2400" dirty="0"/>
            </a:br>
            <a:r>
              <a:rPr lang="en-US" sz="2400" dirty="0"/>
              <a:t>(requires feasible initial population)</a:t>
            </a: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400" dirty="0"/>
              <a:t>decoding, i.e. transforming the search space</a:t>
            </a:r>
            <a:br>
              <a:rPr lang="en-US" sz="2400" dirty="0"/>
            </a:br>
            <a:r>
              <a:rPr lang="en-US" sz="2400" dirty="0"/>
              <a:t>(allows usual representation and operators)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dirty="0">
                <a:solidFill>
                  <a:srgbClr val="FF0000"/>
                </a:solidFill>
              </a:rPr>
              <a:t>Q: which of these did you see in the N-queens example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48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constraint handling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PRO's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direct constraint handling: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it works well (except eliminating)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CON's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direct constraint handling: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problem specific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75000"/>
            </a:pPr>
            <a:r>
              <a:rPr lang="en-US" sz="2400" dirty="0"/>
              <a:t>no guidelines</a:t>
            </a:r>
          </a:p>
        </p:txBody>
      </p:sp>
    </p:spTree>
    <p:extLst>
      <p:ext uri="{BB962C8B-B14F-4D97-AF65-F5344CB8AC3E}">
        <p14:creationId xmlns:p14="http://schemas.microsoft.com/office/powerpoint/2010/main" val="220644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B69D-599F-3C46-A78C-3546B9F9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E507-BDA9-6541-B62E-9C7C9424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Constraints are “everywhere”</a:t>
            </a:r>
          </a:p>
          <a:p>
            <a:r>
              <a:rPr lang="en-NL" dirty="0"/>
              <a:t>FOP – CSP – COP scheme</a:t>
            </a:r>
          </a:p>
          <a:p>
            <a:r>
              <a:rPr lang="en-NL" dirty="0"/>
              <a:t>Indirect constraint handling: make it an objective BEFORE the EA is applied</a:t>
            </a:r>
          </a:p>
          <a:p>
            <a:r>
              <a:rPr lang="en-NL" dirty="0"/>
              <a:t>Direct constraint handling: take care of it DURING the EA run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590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800" dirty="0"/>
              <a:t>Why bother about constraints?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Practical relevance: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dirty="0"/>
              <a:t>	a great deal of practical problems are constrained.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Theoretical challenge: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dirty="0"/>
              <a:t>	a great deal of </a:t>
            </a:r>
            <a:r>
              <a:rPr lang="en-US" sz="2400" dirty="0" err="1"/>
              <a:t>untractable</a:t>
            </a:r>
            <a:r>
              <a:rPr lang="en-US" sz="2400" dirty="0"/>
              <a:t> problems (NP-hard etc.) are constrained.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800" dirty="0"/>
              <a:t>Why try with evolutionary algorithms?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EAs show a good ratio of (implementation) effort/performance.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EAs are acknowledged as good solvers for tough problems.</a:t>
            </a:r>
            <a:endParaRPr lang="en-GB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67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 is a constrained problem?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400" dirty="0"/>
              <a:t>Consider the Travelling Salesman Problem for n cities,                   C = {city</a:t>
            </a:r>
            <a:r>
              <a:rPr lang="en-US" sz="2400" b="1" baseline="-25000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city</a:t>
            </a:r>
            <a:r>
              <a:rPr lang="en-US" sz="2400" b="1" baseline="-25000" dirty="0" err="1"/>
              <a:t>n</a:t>
            </a:r>
            <a:r>
              <a:rPr lang="en-US" sz="2400" dirty="0"/>
              <a:t>} 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If we define the search space as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S = C</a:t>
            </a:r>
            <a:r>
              <a:rPr lang="en-US" sz="2400" b="1" baseline="30000" dirty="0"/>
              <a:t>n</a:t>
            </a:r>
            <a:r>
              <a:rPr lang="en-US" sz="2400" dirty="0"/>
              <a:t>, then we need a constraint requiring uniqueness of each city in an element of 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S = {permutations of C}, then we need no additional constraint.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The notion ‘constrained problem’ depends on what we take as search space</a:t>
            </a:r>
          </a:p>
        </p:txBody>
      </p:sp>
    </p:spTree>
    <p:extLst>
      <p:ext uri="{BB962C8B-B14F-4D97-AF65-F5344CB8AC3E}">
        <p14:creationId xmlns:p14="http://schemas.microsoft.com/office/powerpoint/2010/main" val="120855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920"/>
            <a:ext cx="9144000" cy="87228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What is constrained search? Or What is free search?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Even in the space S = {permutations of C} we cannot perform free search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FF0000"/>
                </a:solidFill>
              </a:rPr>
              <a:t>Free search</a:t>
            </a:r>
            <a:r>
              <a:rPr lang="en-US" sz="2400" dirty="0"/>
              <a:t>: standard mutation and crossover preserve membership of S, i.e., mut(x)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 and cross(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The notion ‘free search’ depends on what we take as standard mutation and crossover.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mut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standard mutation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if for all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="1" baseline="-25000" dirty="0" err="1"/>
              <a:t>n</a:t>
            </a:r>
            <a:r>
              <a:rPr lang="en-US" sz="2400" dirty="0">
                <a:sym typeface="Symbol" pitchFamily="18" charset="2"/>
              </a:rPr>
              <a:t>,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dirty="0"/>
              <a:t>mut(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x</a:t>
            </a:r>
            <a:r>
              <a:rPr lang="en-US" sz="2400" b="1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="1" dirty="0" err="1"/>
              <a:t>n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) =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 x’</a:t>
            </a:r>
            <a:r>
              <a:rPr lang="en-US" sz="2400" b="1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x’</a:t>
            </a:r>
            <a:r>
              <a:rPr lang="en-US" sz="2400" b="1" dirty="0" err="1"/>
              <a:t>n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, then </a:t>
            </a:r>
            <a:r>
              <a:rPr lang="en-US" sz="2400" dirty="0" err="1"/>
              <a:t>x’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domain(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cross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standard crossover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if for all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x</a:t>
            </a:r>
            <a:r>
              <a:rPr lang="en-US" sz="2400" b="1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="1" dirty="0" err="1"/>
              <a:t>n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,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y</a:t>
            </a:r>
            <a:r>
              <a:rPr lang="en-US" sz="2400" b="1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y</a:t>
            </a:r>
            <a:r>
              <a:rPr lang="en-US" sz="2400" b="1" dirty="0" err="1"/>
              <a:t>n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if cross(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x</a:t>
            </a:r>
            <a:r>
              <a:rPr lang="en-US" sz="2400" b="1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="1" dirty="0" err="1"/>
              <a:t>n</a:t>
            </a:r>
            <a:r>
              <a:rPr lang="en-US" sz="2400" dirty="0">
                <a:sym typeface="Symbol" pitchFamily="18" charset="2"/>
              </a:rPr>
              <a:t></a:t>
            </a:r>
            <a:r>
              <a:rPr lang="en-US" sz="2400" dirty="0"/>
              <a:t>,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y</a:t>
            </a:r>
            <a:r>
              <a:rPr lang="en-US" sz="2400" b="1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y</a:t>
            </a:r>
            <a:r>
              <a:rPr lang="en-US" sz="2400" b="1" dirty="0" err="1"/>
              <a:t>n</a:t>
            </a:r>
            <a:r>
              <a:rPr lang="en-US" sz="2400" dirty="0">
                <a:sym typeface="Symbol" pitchFamily="18" charset="2"/>
              </a:rPr>
              <a:t>) =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z</a:t>
            </a:r>
            <a:r>
              <a:rPr lang="en-US" sz="2400" b="1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z</a:t>
            </a:r>
            <a:r>
              <a:rPr lang="en-US" sz="2400" b="1" dirty="0" err="1"/>
              <a:t>n</a:t>
            </a:r>
            <a:r>
              <a:rPr lang="en-US" sz="2400" dirty="0">
                <a:sym typeface="Symbol" pitchFamily="18" charset="2"/>
              </a:rPr>
              <a:t>, then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   </a:t>
            </a:r>
            <a:r>
              <a:rPr lang="en-US" sz="2000" dirty="0" err="1"/>
              <a:t>z</a:t>
            </a:r>
            <a:r>
              <a:rPr lang="en-US" sz="2000" b="1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{x</a:t>
            </a:r>
            <a:r>
              <a:rPr lang="en-US" sz="2000" b="1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="1" dirty="0" err="1"/>
              <a:t>i</a:t>
            </a:r>
            <a:r>
              <a:rPr lang="en-US" sz="2000" dirty="0"/>
              <a:t>} discrete case 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   z</a:t>
            </a:r>
            <a:r>
              <a:rPr lang="en-US" sz="2000" b="1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[x</a:t>
            </a:r>
            <a:r>
              <a:rPr lang="en-US" sz="2000" b="1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="1" dirty="0" err="1"/>
              <a:t>i</a:t>
            </a:r>
            <a:r>
              <a:rPr lang="en-US" sz="2000" dirty="0"/>
              <a:t>] continuous case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These are very light (non-restrictive) conditions</a:t>
            </a:r>
          </a:p>
        </p:txBody>
      </p:sp>
    </p:spTree>
    <p:extLst>
      <p:ext uri="{BB962C8B-B14F-4D97-AF65-F5344CB8AC3E}">
        <p14:creationId xmlns:p14="http://schemas.microsoft.com/office/powerpoint/2010/main" val="278838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search space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Free search space: </a:t>
            </a:r>
            <a:r>
              <a:rPr lang="en-US" sz="2400" dirty="0"/>
              <a:t>S = D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…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="1" baseline="-25000" dirty="0" err="1"/>
              <a:t>n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one assumption on D</a:t>
            </a:r>
            <a:r>
              <a:rPr lang="en-US" sz="2400" b="1" baseline="-25000" dirty="0"/>
              <a:t>i</a:t>
            </a:r>
            <a:r>
              <a:rPr lang="en-US" sz="2400" dirty="0"/>
              <a:t>: if it is continuous, it is convex 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the restriction </a:t>
            </a:r>
            <a:r>
              <a:rPr lang="en-US" sz="2400" dirty="0" err="1"/>
              <a:t>s</a:t>
            </a:r>
            <a:r>
              <a:rPr lang="en-US" sz="2400" b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D</a:t>
            </a:r>
            <a:r>
              <a:rPr lang="en-US" sz="2400" b="1" baseline="-25000" dirty="0"/>
              <a:t>i</a:t>
            </a:r>
            <a:r>
              <a:rPr lang="en-US" sz="2400" dirty="0"/>
              <a:t> is not a constraint, it is the definition of the domain of the </a:t>
            </a:r>
            <a:r>
              <a:rPr lang="en-US" sz="2400" dirty="0" err="1"/>
              <a:t>i-th</a:t>
            </a:r>
            <a:r>
              <a:rPr lang="en-US" sz="2400" dirty="0"/>
              <a:t> variable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membership of S is coordinate-wise, hence a free search space allows free search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A problem can be defined through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</a:pPr>
            <a:r>
              <a:rPr lang="sl-SI" sz="2400" dirty="0"/>
              <a:t>a</a:t>
            </a:r>
            <a:r>
              <a:rPr lang="en-US" sz="2400" dirty="0"/>
              <a:t>n objective function (to be optimized)</a:t>
            </a:r>
          </a:p>
          <a:p>
            <a:pPr marL="533400" indent="-533400">
              <a:lnSpc>
                <a:spcPct val="90000"/>
              </a:lnSpc>
              <a:spcBef>
                <a:spcPts val="1200"/>
              </a:spcBef>
            </a:pPr>
            <a:r>
              <a:rPr lang="sl-SI" sz="2400" dirty="0"/>
              <a:t>c</a:t>
            </a:r>
            <a:r>
              <a:rPr lang="en-US" sz="2400" dirty="0" err="1"/>
              <a:t>onstraints</a:t>
            </a:r>
            <a:r>
              <a:rPr lang="en-US" sz="2400" dirty="0"/>
              <a:t> (to be satisfied)</a:t>
            </a:r>
          </a:p>
        </p:txBody>
      </p:sp>
    </p:spTree>
    <p:extLst>
      <p:ext uri="{BB962C8B-B14F-4D97-AF65-F5344CB8AC3E}">
        <p14:creationId xmlns:p14="http://schemas.microsoft.com/office/powerpoint/2010/main" val="3573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categorization schemes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Recall the 3 schemes discussed in Chapter 1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Optimization – modeling – simulation scheme (where is the ?)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FOP – COP – CSP scheme (2 x 2 matrix)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NP scheme 	(based on solver properties)</a:t>
            </a:r>
          </a:p>
        </p:txBody>
      </p:sp>
    </p:spTree>
    <p:extLst>
      <p:ext uri="{BB962C8B-B14F-4D97-AF65-F5344CB8AC3E}">
        <p14:creationId xmlns:p14="http://schemas.microsoft.com/office/powerpoint/2010/main" val="203707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/>
              <a:t>Optimisation</a:t>
            </a:r>
            <a:r>
              <a:rPr lang="en-US" sz="3200" dirty="0"/>
              <a:t> vs</a:t>
            </a:r>
            <a:r>
              <a:rPr lang="sl-SI" sz="3200" dirty="0"/>
              <a:t>.</a:t>
            </a:r>
            <a:r>
              <a:rPr lang="en-US" sz="3200" dirty="0"/>
              <a:t> constraint satisfaction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788"/>
              </p:ext>
            </p:extLst>
          </p:nvPr>
        </p:nvGraphicFramePr>
        <p:xfrm>
          <a:off x="3304559" y="1842310"/>
          <a:ext cx="5315517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Objective function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Constraints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Yes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onstrained</a:t>
                      </a:r>
                      <a:r>
                        <a:rPr lang="en-US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lang="en-US" baseline="0" dirty="0" err="1">
                          <a:latin typeface="Arial"/>
                          <a:cs typeface="Arial"/>
                        </a:rPr>
                        <a:t>ptimisation</a:t>
                      </a:r>
                      <a:r>
                        <a:rPr lang="en-US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baseline="0" dirty="0">
                          <a:latin typeface="Arial"/>
                          <a:cs typeface="Arial"/>
                        </a:rPr>
                        <a:t>roblem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onstraint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atisfaction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No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ree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lang="en-US" dirty="0" err="1">
                          <a:latin typeface="Arial"/>
                          <a:cs typeface="Arial"/>
                        </a:rPr>
                        <a:t>ptimisation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</a:rPr>
                        <a:t>No problem</a:t>
                      </a:r>
                    </a:p>
                    <a:p>
                      <a:pPr algn="ctr"/>
                      <a:r>
                        <a:rPr lang="en-US" dirty="0">
                          <a:latin typeface="Arial"/>
                          <a:cs typeface="Arial"/>
                          <a:sym typeface="Wingdings"/>
                        </a:rPr>
                        <a:t>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97F959-93DF-2A4E-8E8E-5DA63BBB38FE}"/>
              </a:ext>
            </a:extLst>
          </p:cNvPr>
          <p:cNvSpPr txBox="1"/>
          <p:nvPr/>
        </p:nvSpPr>
        <p:spPr>
          <a:xfrm>
            <a:off x="3974522" y="4957483"/>
            <a:ext cx="4242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</a:t>
            </a:r>
            <a:r>
              <a:rPr lang="en-NL" sz="2800" dirty="0"/>
              <a:t>onstrain</a:t>
            </a:r>
            <a:r>
              <a:rPr lang="en-NL" sz="2800" dirty="0">
                <a:solidFill>
                  <a:srgbClr val="FF0000"/>
                </a:solidFill>
              </a:rPr>
              <a:t>t</a:t>
            </a:r>
            <a:r>
              <a:rPr lang="en-NL" sz="2800" dirty="0"/>
              <a:t>  vs.  </a:t>
            </a:r>
            <a:r>
              <a:rPr lang="en-GB" sz="2800" dirty="0"/>
              <a:t>C</a:t>
            </a:r>
            <a:r>
              <a:rPr lang="en-NL" sz="2800" dirty="0"/>
              <a:t>onstrain</a:t>
            </a:r>
            <a:r>
              <a:rPr lang="en-NL" sz="2800" dirty="0">
                <a:solidFill>
                  <a:srgbClr val="FF0000"/>
                </a:solidFill>
              </a:rPr>
              <a:t>ed</a:t>
            </a:r>
            <a:r>
              <a:rPr lang="en-N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6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Optimization Problems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Free Optimization Problem: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</a:t>
            </a:r>
            <a:r>
              <a:rPr lang="en-US" sz="2400" b="1" dirty="0">
                <a:solidFill>
                  <a:srgbClr val="FF0000"/>
                </a:solidFill>
              </a:rPr>
              <a:t>S, f, •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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S is a free search space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f is a (real valued) objective function on S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Solution of an FOP: </a:t>
            </a:r>
            <a:r>
              <a:rPr lang="en-US" sz="2400" dirty="0">
                <a:sym typeface="Bookshelf Symbol 2" pitchFamily="2" charset="2"/>
              </a:rPr>
              <a:t>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S such that f (s) is optimal in S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dirty="0"/>
              <a:t>FOPs are ‘easy’, in the sense that: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it's ‘only’ optimizing, no constraints and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EAs have a basic instinct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37288250"/>
      </p:ext>
    </p:extLst>
  </p:cSld>
  <p:clrMapOvr>
    <a:masterClrMapping/>
  </p:clrMapOvr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mooie-slides.thmx</Template>
  <TotalTime>97</TotalTime>
  <Words>1659</Words>
  <Application>Microsoft Macintosh PowerPoint</Application>
  <PresentationFormat>Widescreen</PresentationFormat>
  <Paragraphs>202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mooie-slides</vt:lpstr>
      <vt:lpstr>Equation</vt:lpstr>
      <vt:lpstr>Evolutionary Computing</vt:lpstr>
      <vt:lpstr>Constraint Handling</vt:lpstr>
      <vt:lpstr>Motivation</vt:lpstr>
      <vt:lpstr>What is a constrained problem?</vt:lpstr>
      <vt:lpstr>What is constrained search? Or What is free search?</vt:lpstr>
      <vt:lpstr>Free search space</vt:lpstr>
      <vt:lpstr>Problem categorization schemes </vt:lpstr>
      <vt:lpstr>Optimisation vs. constraint satisfaction</vt:lpstr>
      <vt:lpstr>Free Optimization Problems</vt:lpstr>
      <vt:lpstr>FOP: Example</vt:lpstr>
      <vt:lpstr>Constraint Satisfaction Problems (1/2)</vt:lpstr>
      <vt:lpstr>Constraint Satisfaction Problems (2/2)</vt:lpstr>
      <vt:lpstr>CSP: Example </vt:lpstr>
      <vt:lpstr>Constrained optimization problems</vt:lpstr>
      <vt:lpstr>COP: Example</vt:lpstr>
      <vt:lpstr>Solving CSPs by EAs</vt:lpstr>
      <vt:lpstr>Direct vs. indirect constraint handling </vt:lpstr>
      <vt:lpstr>Indirect constraint handling</vt:lpstr>
      <vt:lpstr>Indirect constraint handling</vt:lpstr>
      <vt:lpstr>Indirect constraint handling </vt:lpstr>
      <vt:lpstr>Special case: graph coloring example</vt:lpstr>
      <vt:lpstr>Indirect constraint handling: pro’s &amp; con’s</vt:lpstr>
      <vt:lpstr>Direct constraint handling</vt:lpstr>
      <vt:lpstr>Direct constraint handling</vt:lpstr>
      <vt:lpstr>Important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2014-</dc:title>
  <dc:creator>Jacqueline Heinerman</dc:creator>
  <cp:lastModifiedBy>飞 黄</cp:lastModifiedBy>
  <cp:revision>329</cp:revision>
  <dcterms:created xsi:type="dcterms:W3CDTF">2014-06-19T13:47:47Z</dcterms:created>
  <dcterms:modified xsi:type="dcterms:W3CDTF">2023-10-23T11:16:36Z</dcterms:modified>
</cp:coreProperties>
</file>