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8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7" r:id="rId3"/>
    <p:sldId id="348" r:id="rId4"/>
    <p:sldId id="349" r:id="rId5"/>
    <p:sldId id="354" r:id="rId6"/>
    <p:sldId id="353" r:id="rId7"/>
    <p:sldId id="352" r:id="rId8"/>
    <p:sldId id="355" r:id="rId9"/>
    <p:sldId id="294" r:id="rId10"/>
    <p:sldId id="295" r:id="rId11"/>
    <p:sldId id="296" r:id="rId12"/>
    <p:sldId id="338" r:id="rId13"/>
    <p:sldId id="345" r:id="rId14"/>
    <p:sldId id="297" r:id="rId15"/>
    <p:sldId id="298" r:id="rId16"/>
    <p:sldId id="335" r:id="rId17"/>
    <p:sldId id="299" r:id="rId18"/>
    <p:sldId id="336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2" r:id="rId28"/>
    <p:sldId id="308" r:id="rId29"/>
    <p:sldId id="309" r:id="rId30"/>
    <p:sldId id="310" r:id="rId31"/>
    <p:sldId id="311" r:id="rId32"/>
    <p:sldId id="339" r:id="rId33"/>
    <p:sldId id="35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733"/>
  </p:normalViewPr>
  <p:slideViewPr>
    <p:cSldViewPr snapToGrid="0" snapToObjects="1">
      <p:cViewPr varScale="1">
        <p:scale>
          <a:sx n="146" d="100"/>
          <a:sy n="146" d="100"/>
        </p:scale>
        <p:origin x="5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1D92B-39D5-45E8-B90C-E0E208554CC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700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C0AED-CD2B-4A90-9E86-1A6ABC52BC2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12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46649-337D-4883-B936-086F867188E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227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30AF2-42BD-4D96-A996-7F83F6E33DF4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74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9EAC7-4320-4B3B-B10C-924A52677F83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59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6B266-DB70-460F-B5E6-68FA1F25B3B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11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3F0E2-7A93-486B-8C65-D1978D0BAFBA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457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2ED26-6144-4D65-AB20-031F9D48E59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46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7C7DA-E96D-45EC-926F-32C80939580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316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D2EE1-5B99-4D1C-B7A1-CA2A7AD9C25B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383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71B37-A51C-44EF-B1C1-1724CA47BAE4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04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FDF27-E3AD-48A2-8E0E-FC6A31CBCD02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35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89E7A-F1F7-4101-9638-6D83E859BB0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0875"/>
            <a:ext cx="5003800" cy="3951288"/>
          </a:xfrm>
          <a:noFill/>
          <a:ln/>
        </p:spPr>
        <p:txBody>
          <a:bodyPr lIns="91395" tIns="44895" rIns="91395" bIns="44895"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40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7DD86-F8D4-43EB-BDB8-EE4AD272014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76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28C82-C2BD-439F-B184-2BE1A37E7FC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35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FA508-3AD8-48F8-90EB-6EAB1D192739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8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893F8-7B64-481A-B133-4DB3431B803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2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91C48-A271-4D38-AAB0-BEB19C5FD9B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12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2F608-D861-4B8B-BE30-5DE35BBCB6CB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2700338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2700338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2411605" y="89216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0"/>
            <a:ext cx="8229600" cy="654215"/>
          </a:xfrm>
        </p:spPr>
        <p:txBody>
          <a:bodyPr tIns="0" bIns="0">
            <a:normAutofit/>
          </a:bodyPr>
          <a:lstStyle>
            <a:lvl1pPr>
              <a:defRPr sz="3000"/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44276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84149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684149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SeTssvexa9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gov/17516714/2006-release-about-whole-genome-association-stud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2 </a:t>
            </a:r>
            <a:r>
              <a:rPr lang="mr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Origins</a:t>
            </a: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Historical perspective (2/3)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111919"/>
            <a:ext cx="8229599" cy="364427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1985: first international conference (ICGA)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1990: first international conference in Europe (PPSN)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1993: first scientific EC journal (MIT Press)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1997: launch of European EC Research Network </a:t>
            </a:r>
            <a:r>
              <a:rPr lang="en-US" sz="1800" dirty="0" err="1">
                <a:sym typeface="Symbol" pitchFamily="18" charset="2"/>
              </a:rPr>
              <a:t>EvoNet</a:t>
            </a:r>
            <a:endParaRPr lang="en-US" sz="1800" dirty="0">
              <a:sym typeface="Symbol" pitchFamily="18" charset="2"/>
            </a:endParaRPr>
          </a:p>
          <a:p>
            <a:pPr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2003: first comprehensive EC textbook (Eiben &amp; Smith) </a:t>
            </a: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5422703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Historical perspective (3/3)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hangingPunct="0">
              <a:spcBef>
                <a:spcPct val="100000"/>
              </a:spcBef>
              <a:buNone/>
            </a:pPr>
            <a:r>
              <a:rPr lang="nl-NL" sz="1800" dirty="0"/>
              <a:t>EC in the </a:t>
            </a:r>
            <a:r>
              <a:rPr lang="nl-NL" sz="1800" dirty="0" err="1"/>
              <a:t>early</a:t>
            </a:r>
            <a:r>
              <a:rPr lang="nl-NL" sz="1800" dirty="0"/>
              <a:t> 21</a:t>
            </a:r>
            <a:r>
              <a:rPr lang="nl-NL" sz="1800" baseline="30000" dirty="0"/>
              <a:t>st</a:t>
            </a:r>
            <a:r>
              <a:rPr lang="nl-NL" sz="1800" dirty="0"/>
              <a:t> </a:t>
            </a:r>
            <a:r>
              <a:rPr lang="nl-NL" sz="1800" dirty="0" err="1"/>
              <a:t>Century</a:t>
            </a:r>
            <a:r>
              <a:rPr lang="nl-NL" sz="1800" dirty="0"/>
              <a:t>:</a:t>
            </a:r>
            <a:r>
              <a:rPr lang="en-US" sz="1800" dirty="0">
                <a:sym typeface="Symbol" pitchFamily="18" charset="2"/>
              </a:rPr>
              <a:t> 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4 major EC conferences, about 10 small related ones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 5 scientific core EC journals (ECJ, </a:t>
            </a:r>
            <a:r>
              <a:rPr lang="en-US" sz="1800" dirty="0" err="1">
                <a:sym typeface="Symbol" pitchFamily="18" charset="2"/>
              </a:rPr>
              <a:t>ToEC</a:t>
            </a:r>
            <a:r>
              <a:rPr lang="en-US" sz="1800" dirty="0">
                <a:sym typeface="Symbol" pitchFamily="18" charset="2"/>
              </a:rPr>
              <a:t>, GPEM, EI, SEC)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 1000+ EC-related papers published last year (estimate)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 uncountable (meaning: many) applications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 uncountable (meaning: ?) consultancy and R&amp;D firms use EC</a:t>
            </a:r>
          </a:p>
          <a:p>
            <a:pPr eaLnBrk="0" hangingPunct="0">
              <a:spcBef>
                <a:spcPts val="900"/>
              </a:spcBef>
            </a:pPr>
            <a:r>
              <a:rPr lang="en-US" sz="1800" dirty="0">
                <a:sym typeface="Symbol" pitchFamily="18" charset="2"/>
              </a:rPr>
              <a:t> part of many university curricula</a:t>
            </a:r>
          </a:p>
        </p:txBody>
      </p:sp>
    </p:spTree>
    <p:extLst>
      <p:ext uri="{BB962C8B-B14F-4D97-AF65-F5344CB8AC3E}">
        <p14:creationId xmlns:p14="http://schemas.microsoft.com/office/powerpoint/2010/main" val="10642248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history</a:t>
            </a:r>
          </a:p>
        </p:txBody>
      </p:sp>
      <p:pic>
        <p:nvPicPr>
          <p:cNvPr id="5" name="Picture 4" descr="conference-history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45" y="996406"/>
            <a:ext cx="5161295" cy="38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evolution really works (9’58’’)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2880" y="4477000"/>
            <a:ext cx="365824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https://www.youtube.com/watch?v=SeTssvexa9s</a:t>
            </a:r>
            <a:endParaRPr lang="en-US" sz="1350" dirty="0"/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CBE42C6E-9909-2AE8-A1DC-2B8DEDC7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898071"/>
            <a:ext cx="5355771" cy="3347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D890A-88A2-0D3D-2848-B49C69B676A3}"/>
              </a:ext>
            </a:extLst>
          </p:cNvPr>
          <p:cNvSpPr txBox="1"/>
          <p:nvPr/>
        </p:nvSpPr>
        <p:spPr>
          <a:xfrm>
            <a:off x="6581503" y="3776439"/>
            <a:ext cx="2009909" cy="58477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93825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nl-NL" sz="2700" dirty="0" err="1"/>
              <a:t>Darwinian</a:t>
            </a:r>
            <a:r>
              <a:rPr lang="nl-NL" sz="2700" dirty="0"/>
              <a:t> </a:t>
            </a:r>
            <a:r>
              <a:rPr lang="nl-NL" sz="2700" dirty="0" err="1"/>
              <a:t>Evolution</a:t>
            </a:r>
            <a:r>
              <a:rPr lang="nl-NL" sz="2700" dirty="0"/>
              <a:t>:  Survival of the fittest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  <a:tabLst>
                <a:tab pos="2359819" algn="l"/>
              </a:tabLst>
              <a:defRPr/>
            </a:pPr>
            <a:r>
              <a:rPr lang="en-US" sz="1800" dirty="0"/>
              <a:t>All environments have finite resources</a:t>
            </a:r>
          </a:p>
          <a:p>
            <a:pPr lvl="1">
              <a:lnSpc>
                <a:spcPct val="120000"/>
              </a:lnSpc>
              <a:buNone/>
              <a:tabLst>
                <a:tab pos="2359819" algn="l"/>
              </a:tabLst>
              <a:defRPr/>
            </a:pPr>
            <a:r>
              <a:rPr lang="en-US" sz="1500" dirty="0"/>
              <a:t>(i.e., can only support a limited number of individuals)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tabLst>
                <a:tab pos="2359819" algn="l"/>
              </a:tabLst>
              <a:defRPr/>
            </a:pPr>
            <a:r>
              <a:rPr lang="en-US" sz="1800" dirty="0"/>
              <a:t>Life forms have basic instinct/ lifecycles geared towards reproduction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tabLst>
                <a:tab pos="2359819" algn="l"/>
              </a:tabLst>
              <a:defRPr/>
            </a:pPr>
            <a:r>
              <a:rPr lang="en-US" sz="1800" dirty="0"/>
              <a:t>Therefore some kind of selection is inevitable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tabLst>
                <a:tab pos="2359819" algn="l"/>
              </a:tabLst>
              <a:defRPr/>
            </a:pPr>
            <a:r>
              <a:rPr lang="en-US" sz="1800" dirty="0"/>
              <a:t>Those individuals that compete for the resources most effectively have increased chance of reproduction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tabLst>
                <a:tab pos="2359819" algn="l"/>
              </a:tabLst>
              <a:defRPr/>
            </a:pPr>
            <a:r>
              <a:rPr lang="en-GB" sz="1800" dirty="0"/>
              <a:t>Note: fitness in natural evolution is a derived, secondary measure, i.e., we (humans) assign a high fitness to individuals with many offspring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7855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9205" y="64566"/>
            <a:ext cx="6359209" cy="65421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700" dirty="0"/>
              <a:t>Darwinian Evolution: Diversity drives change</a:t>
            </a:r>
            <a:endParaRPr lang="nl-NL" sz="27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508132" y="1047751"/>
            <a:ext cx="8162626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Phenotypic traits: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Physical &amp; behavioural differences that affect response to environment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Partly determined by inheritance, partly by factors during development (nature vs. nurture)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Unique to each individual, partly as a result of random changes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If phenotypic traits: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Lead to higher chances of reproduction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Can be inherited</a:t>
            </a:r>
          </a:p>
          <a:p>
            <a:pPr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then they will tend to increase in subsequent generations, leading to new combinations of traits …  </a:t>
            </a:r>
          </a:p>
        </p:txBody>
      </p:sp>
    </p:spTree>
    <p:extLst>
      <p:ext uri="{BB962C8B-B14F-4D97-AF65-F5344CB8AC3E}">
        <p14:creationId xmlns:p14="http://schemas.microsoft.com/office/powerpoint/2010/main" val="3310818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(D. Dennett)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514475" y="2249850"/>
            <a:ext cx="6115050" cy="830997"/>
          </a:xfrm>
          <a:prstGeom prst="rect">
            <a:avLst/>
          </a:prstGeom>
          <a:solidFill>
            <a:srgbClr val="FFE637"/>
          </a:solidFill>
          <a:ln w="88900">
            <a:noFill/>
          </a:ln>
          <a:effectLst>
            <a:glow rad="190500">
              <a:schemeClr val="accent6">
                <a:lumMod val="75000"/>
                <a:alpha val="75000"/>
              </a:schemeClr>
            </a:glow>
            <a:outerShdw blurRad="38100" dist="38100" dir="2700000" algn="tl" rotWithShape="0">
              <a:srgbClr val="000000">
                <a:alpha val="43000"/>
              </a:srgbClr>
            </a:outerShdw>
          </a:effectLst>
          <a:scene3d>
            <a:camera prst="perspectiveFront" fov="600000">
              <a:rot lat="0" lon="0" rev="0"/>
            </a:camera>
            <a:lightRig rig="threePt" dir="t"/>
          </a:scene3d>
          <a:sp3d extrusionH="76200">
            <a:bevelT w="508000" h="254000"/>
            <a:bevelB/>
            <a:extrusionClr>
              <a:schemeClr val="accent6">
                <a:lumMod val="75000"/>
              </a:schemeClr>
            </a:extrusionClr>
          </a:sp3d>
        </p:spPr>
        <p:txBody>
          <a:bodyPr wrap="square" rtlCol="0">
            <a:spAutoFit/>
            <a:flatTx/>
          </a:bodyPr>
          <a:lstStyle/>
          <a:p>
            <a:pPr algn="ctr"/>
            <a:r>
              <a:rPr lang="en-GB" sz="2400" dirty="0"/>
              <a:t>“If you have variation, heredity, and selection, then you must get evolution”</a:t>
            </a:r>
            <a:r>
              <a:rPr lang="nl-N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4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Darwinian Evolution:  Summary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GB" sz="1800" dirty="0"/>
              <a:t>Population consists of diverse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set of individuals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Combinations of traits that are better adapted tend to increase representation in population</a:t>
            </a:r>
          </a:p>
          <a:p>
            <a:pPr algn="ctr">
              <a:spcBef>
                <a:spcPts val="900"/>
              </a:spcBef>
              <a:buNone/>
            </a:pPr>
            <a:r>
              <a:rPr lang="en-GB" sz="1800" dirty="0"/>
              <a:t>   </a:t>
            </a:r>
            <a:r>
              <a:rPr lang="en-GB" sz="1800" dirty="0">
                <a:solidFill>
                  <a:srgbClr val="FF0000"/>
                </a:solidFill>
              </a:rPr>
              <a:t>Individuals are “units of selection”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Variations occur through random changes yielding constant source of diversity, coupled with selection means that: </a:t>
            </a:r>
          </a:p>
          <a:p>
            <a:pPr algn="ctr">
              <a:spcBef>
                <a:spcPts val="900"/>
              </a:spcBef>
              <a:buNone/>
            </a:pPr>
            <a:r>
              <a:rPr lang="en-GB" sz="1800" dirty="0">
                <a:solidFill>
                  <a:srgbClr val="FF0000"/>
                </a:solidFill>
              </a:rPr>
              <a:t>Population is the “unit of evolution”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Note the absence of “guiding force”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Quote (John Maynard Smith)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514475" y="1743500"/>
            <a:ext cx="6115050" cy="2271426"/>
          </a:xfrm>
          <a:prstGeom prst="rect">
            <a:avLst/>
          </a:prstGeom>
          <a:solidFill>
            <a:srgbClr val="FFE637"/>
          </a:solidFill>
          <a:ln w="88900">
            <a:noFill/>
          </a:ln>
          <a:effectLst>
            <a:glow rad="190500">
              <a:schemeClr val="accent6">
                <a:lumMod val="75000"/>
                <a:alpha val="75000"/>
              </a:schemeClr>
            </a:glow>
            <a:outerShdw blurRad="38100" dist="38100" dir="2700000" algn="tl" rotWithShape="0">
              <a:srgbClr val="000000">
                <a:alpha val="43000"/>
              </a:srgbClr>
            </a:outerShdw>
          </a:effectLst>
          <a:scene3d>
            <a:camera prst="perspectiveFront" fov="600000">
              <a:rot lat="0" lon="0" rev="0"/>
            </a:camera>
            <a:lightRig rig="threePt" dir="t"/>
          </a:scene3d>
          <a:sp3d extrusionH="76200">
            <a:bevelT w="508000" h="254000"/>
            <a:bevelB/>
            <a:extrusionClr>
              <a:schemeClr val="accent6">
                <a:lumMod val="75000"/>
              </a:schemeClr>
            </a:extrusionClr>
          </a:sp3d>
        </p:spPr>
        <p:txBody>
          <a:bodyPr wrap="square" rtlCol="0">
            <a:noAutofit/>
            <a:flatTx/>
          </a:bodyPr>
          <a:lstStyle/>
          <a:p>
            <a:pPr algn="ctr"/>
            <a:endParaRPr lang="en-GB" dirty="0"/>
          </a:p>
          <a:p>
            <a:pPr algn="ctr"/>
            <a:r>
              <a:rPr lang="en-GB" sz="2100" dirty="0"/>
              <a:t>“So far, we have been able to study only one evolving system and we cannot wait for interstellar flight to provide us with a second. If we want to discover generalizations about evolving systems, we have to look at artificial ones.”</a:t>
            </a:r>
            <a:r>
              <a:rPr lang="nl-NL" sz="2100" dirty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384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sz="2700" dirty="0"/>
              <a:t>Adaptive landscape metaphor (Wright, 1932)</a:t>
            </a:r>
            <a:endParaRPr lang="en-US" sz="2700" dirty="0"/>
          </a:p>
        </p:txBody>
      </p:sp>
      <p:sp>
        <p:nvSpPr>
          <p:cNvPr id="7066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800" dirty="0"/>
              <a:t>Can  envisage population with </a:t>
            </a:r>
            <a:r>
              <a:rPr lang="en-GB" sz="1800" i="1" dirty="0"/>
              <a:t>n</a:t>
            </a:r>
            <a:r>
              <a:rPr lang="en-GB" sz="1800" dirty="0"/>
              <a:t> traits as existing in a </a:t>
            </a:r>
            <a:r>
              <a:rPr lang="en-GB" sz="1800" i="1" dirty="0"/>
              <a:t>n+1</a:t>
            </a:r>
            <a:r>
              <a:rPr lang="en-GB" sz="1800" dirty="0"/>
              <a:t>-dimensional space (landscape) with height corresponding to fitness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800" dirty="0"/>
              <a:t>Each different individual (phenotype) represents a single point on the landscape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sz="1800" dirty="0"/>
              <a:t>Population is therefore a “cloud” of points, moving  on the landscape over time as it evolves –</a:t>
            </a:r>
            <a:r>
              <a:rPr lang="sl-SI" sz="1800" dirty="0"/>
              <a:t> </a:t>
            </a:r>
            <a:r>
              <a:rPr lang="en-GB" sz="1800" dirty="0"/>
              <a:t>adaptation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28801" y="1600200"/>
            <a:ext cx="58423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endParaRPr lang="en-US" sz="1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3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Roots: evolution</a:t>
            </a:r>
          </a:p>
        </p:txBody>
      </p:sp>
      <p:pic>
        <p:nvPicPr>
          <p:cNvPr id="5" name="Picture 4" descr="Darwin-portra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1" y="1259946"/>
            <a:ext cx="2507593" cy="3435879"/>
          </a:xfrm>
          <a:prstGeom prst="rect">
            <a:avLst/>
          </a:prstGeom>
        </p:spPr>
      </p:pic>
      <p:pic>
        <p:nvPicPr>
          <p:cNvPr id="7" name="Picture 6" descr="charles-darwin-the-origin-of-speci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5" y="1259946"/>
            <a:ext cx="2756414" cy="3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3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dirty="0"/>
              <a:t>Adaptive landscape metaphor (Wright, 1932)</a:t>
            </a:r>
            <a:endParaRPr lang="nl-NL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91" y="1051151"/>
            <a:ext cx="4874616" cy="38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27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Adaptive landscape metaphor (cont’d)</a:t>
            </a:r>
            <a:endParaRPr lang="nl-NL" dirty="0"/>
          </a:p>
        </p:txBody>
      </p:sp>
      <p:sp>
        <p:nvSpPr>
          <p:cNvPr id="6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199" y="1256297"/>
            <a:ext cx="8229599" cy="17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Selection “pushes” population up the landscape</a:t>
            </a:r>
          </a:p>
          <a:p>
            <a:pPr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Genetic drift: </a:t>
            </a:r>
          </a:p>
          <a:p>
            <a:pPr lvl="1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random variations in feature distribution </a:t>
            </a:r>
            <a:endParaRPr lang="sl-SI" sz="1500" dirty="0"/>
          </a:p>
          <a:p>
            <a:pPr lvl="1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(+ or -) arising from sampling error</a:t>
            </a:r>
          </a:p>
          <a:p>
            <a:pPr lvl="1" eaLnBrk="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can cause the population “melt down” hills, thus crossing valleys and leaving local optima</a:t>
            </a: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82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The information required to build a living organism is coded in the DNA of that organism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0000"/>
                </a:solidFill>
              </a:rPr>
              <a:t>Genotype</a:t>
            </a:r>
            <a:r>
              <a:rPr lang="en-GB" sz="1800" dirty="0"/>
              <a:t> (DNA inside) determines </a:t>
            </a:r>
            <a:r>
              <a:rPr lang="en-GB" sz="1800" b="1" dirty="0">
                <a:solidFill>
                  <a:srgbClr val="FF0000"/>
                </a:solidFill>
              </a:rPr>
              <a:t>phenotype</a:t>
            </a:r>
            <a:r>
              <a:rPr lang="en-GB" sz="1800" dirty="0"/>
              <a:t> (outside)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The mapping genes  </a:t>
            </a:r>
            <a:r>
              <a:rPr lang="en-GB" sz="1800" dirty="0">
                <a:sym typeface="Wingdings" pitchFamily="2" charset="2"/>
              </a:rPr>
              <a:t> </a:t>
            </a:r>
            <a:r>
              <a:rPr lang="en-GB" sz="1800" dirty="0">
                <a:sym typeface="Symbol" pitchFamily="18" charset="2"/>
              </a:rPr>
              <a:t>  </a:t>
            </a:r>
            <a:r>
              <a:rPr lang="en-GB" sz="1800" dirty="0">
                <a:sym typeface="Wingdings" pitchFamily="2" charset="2"/>
              </a:rPr>
              <a:t>phenotypic traits is very complex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ym typeface="Wingdings" pitchFamily="2" charset="2"/>
              </a:rPr>
              <a:t>One gene may affect many traits (</a:t>
            </a:r>
            <a:r>
              <a:rPr lang="en-GB" sz="1500" dirty="0" err="1">
                <a:sym typeface="Wingdings" pitchFamily="2" charset="2"/>
              </a:rPr>
              <a:t>pleiotropy</a:t>
            </a:r>
            <a:r>
              <a:rPr lang="en-GB" sz="1500" dirty="0">
                <a:sym typeface="Wingdings" pitchFamily="2" charset="2"/>
              </a:rPr>
              <a:t>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ym typeface="Wingdings" pitchFamily="2" charset="2"/>
              </a:rPr>
              <a:t>Many genes may affect one trait (</a:t>
            </a:r>
            <a:r>
              <a:rPr lang="en-GB" sz="1500" dirty="0" err="1">
                <a:sym typeface="Wingdings" pitchFamily="2" charset="2"/>
              </a:rPr>
              <a:t>polygeny</a:t>
            </a:r>
            <a:r>
              <a:rPr lang="en-GB" sz="1500" dirty="0">
                <a:sym typeface="Wingdings" pitchFamily="2" charset="2"/>
              </a:rPr>
              <a:t>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Small changes in the genotype lead to small changes in the organism (e.g., height, hair colour)</a:t>
            </a:r>
          </a:p>
        </p:txBody>
      </p:sp>
    </p:spTree>
    <p:extLst>
      <p:ext uri="{BB962C8B-B14F-4D97-AF65-F5344CB8AC3E}">
        <p14:creationId xmlns:p14="http://schemas.microsoft.com/office/powerpoint/2010/main" val="3750921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Genes and the Genome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GB" sz="1800" dirty="0"/>
              <a:t>Genes are encoded in strands of DNA called chromosomes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GB" sz="1800" dirty="0"/>
              <a:t>In most cells, there are two copies of each chromosome (diploid </a:t>
            </a:r>
            <a:r>
              <a:rPr lang="en-GB" sz="1800" dirty="0" err="1"/>
              <a:t>chsomosomes</a:t>
            </a:r>
            <a:r>
              <a:rPr lang="en-GB" sz="1800" dirty="0"/>
              <a:t>)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GB" sz="1800" dirty="0"/>
              <a:t>The complete genetic material in an individual’s genotype is called the </a:t>
            </a:r>
            <a:r>
              <a:rPr lang="en-GB" sz="1800" b="1" dirty="0">
                <a:solidFill>
                  <a:srgbClr val="FF0000"/>
                </a:solidFill>
              </a:rPr>
              <a:t>genome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GB" sz="1800" dirty="0"/>
              <a:t>Within a species, most of the genetic material is the same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GB" sz="1800" dirty="0"/>
              <a:t>As for humans:</a:t>
            </a:r>
          </a:p>
          <a:p>
            <a:pPr lvl="1">
              <a:lnSpc>
                <a:spcPct val="110000"/>
              </a:lnSpc>
              <a:spcBef>
                <a:spcPts val="900"/>
              </a:spcBef>
            </a:pPr>
            <a:r>
              <a:rPr lang="en-GB" sz="1500" dirty="0"/>
              <a:t>human genome contains 3 billion DNA base pairs (with 20,000 genes)</a:t>
            </a:r>
          </a:p>
          <a:p>
            <a:pPr lvl="1">
              <a:lnSpc>
                <a:spcPct val="110000"/>
              </a:lnSpc>
              <a:spcBef>
                <a:spcPts val="900"/>
              </a:spcBef>
            </a:pPr>
            <a:r>
              <a:rPr lang="en-GB" sz="1500" dirty="0"/>
              <a:t>were 99.9 percent identical in every person </a:t>
            </a:r>
          </a:p>
          <a:p>
            <a:pPr marL="342900" lvl="1" indent="0">
              <a:lnSpc>
                <a:spcPct val="110000"/>
              </a:lnSpc>
              <a:spcBef>
                <a:spcPts val="900"/>
              </a:spcBef>
              <a:buNone/>
            </a:pPr>
            <a:r>
              <a:rPr lang="en-GB" sz="1500" dirty="0">
                <a:hlinkClick r:id="rId3"/>
              </a:rPr>
              <a:t>https://www.genome.gov/17516714/2006-release-about-whole-genome-association-studies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983498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Homo Sapiens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GB" sz="1800" dirty="0"/>
              <a:t>Human DNA is organised into chromosomes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Human body cells contain 23 pairs of chromosomes which together define the physical attributes of the individual: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166938" y="2734191"/>
            <a:ext cx="4810125" cy="1485900"/>
            <a:chOff x="528" y="2400"/>
            <a:chExt cx="4568" cy="1536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760" y="2448"/>
              <a:ext cx="200" cy="384"/>
              <a:chOff x="760" y="2448"/>
              <a:chExt cx="200" cy="384"/>
            </a:xfrm>
          </p:grpSpPr>
          <p:sp>
            <p:nvSpPr>
              <p:cNvPr id="20555" name="Freeform 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56" name="Freeform 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86" name="Group 8"/>
            <p:cNvGrpSpPr>
              <a:grpSpLocks/>
            </p:cNvGrpSpPr>
            <p:nvPr/>
          </p:nvGrpSpPr>
          <p:grpSpPr bwMode="auto">
            <a:xfrm flipV="1">
              <a:off x="1536" y="2976"/>
              <a:ext cx="200" cy="384"/>
              <a:chOff x="760" y="2448"/>
              <a:chExt cx="200" cy="384"/>
            </a:xfrm>
          </p:grpSpPr>
          <p:sp>
            <p:nvSpPr>
              <p:cNvPr id="20553" name="Freeform 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54" name="Freeform 1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87" name="Group 11"/>
            <p:cNvGrpSpPr>
              <a:grpSpLocks/>
            </p:cNvGrpSpPr>
            <p:nvPr/>
          </p:nvGrpSpPr>
          <p:grpSpPr bwMode="auto">
            <a:xfrm>
              <a:off x="4032" y="3552"/>
              <a:ext cx="200" cy="384"/>
              <a:chOff x="760" y="2448"/>
              <a:chExt cx="200" cy="384"/>
            </a:xfrm>
          </p:grpSpPr>
          <p:sp>
            <p:nvSpPr>
              <p:cNvPr id="20551" name="Freeform 1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52" name="Freeform 1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1872" y="2448"/>
              <a:ext cx="200" cy="384"/>
              <a:chOff x="760" y="2448"/>
              <a:chExt cx="200" cy="384"/>
            </a:xfrm>
          </p:grpSpPr>
          <p:sp>
            <p:nvSpPr>
              <p:cNvPr id="20549" name="Freeform 1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50" name="Freeform 1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 flipH="1">
              <a:off x="2160" y="3552"/>
              <a:ext cx="200" cy="384"/>
              <a:chOff x="760" y="2448"/>
              <a:chExt cx="200" cy="384"/>
            </a:xfrm>
          </p:grpSpPr>
          <p:sp>
            <p:nvSpPr>
              <p:cNvPr id="20547" name="Freeform 1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48" name="Freeform 1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0" name="Group 20"/>
            <p:cNvGrpSpPr>
              <a:grpSpLocks/>
            </p:cNvGrpSpPr>
            <p:nvPr/>
          </p:nvGrpSpPr>
          <p:grpSpPr bwMode="auto">
            <a:xfrm flipV="1">
              <a:off x="2304" y="2592"/>
              <a:ext cx="200" cy="384"/>
              <a:chOff x="760" y="2448"/>
              <a:chExt cx="200" cy="384"/>
            </a:xfrm>
          </p:grpSpPr>
          <p:sp>
            <p:nvSpPr>
              <p:cNvPr id="20545" name="Freeform 2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46" name="Freeform 2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1" name="Group 23"/>
            <p:cNvGrpSpPr>
              <a:grpSpLocks/>
            </p:cNvGrpSpPr>
            <p:nvPr/>
          </p:nvGrpSpPr>
          <p:grpSpPr bwMode="auto">
            <a:xfrm>
              <a:off x="3120" y="3072"/>
              <a:ext cx="200" cy="384"/>
              <a:chOff x="760" y="2448"/>
              <a:chExt cx="200" cy="384"/>
            </a:xfrm>
          </p:grpSpPr>
          <p:sp>
            <p:nvSpPr>
              <p:cNvPr id="20543" name="Freeform 2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44" name="Freeform 2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2" name="Group 26"/>
            <p:cNvGrpSpPr>
              <a:grpSpLocks/>
            </p:cNvGrpSpPr>
            <p:nvPr/>
          </p:nvGrpSpPr>
          <p:grpSpPr bwMode="auto">
            <a:xfrm flipV="1">
              <a:off x="3168" y="2400"/>
              <a:ext cx="200" cy="384"/>
              <a:chOff x="760" y="2448"/>
              <a:chExt cx="200" cy="384"/>
            </a:xfrm>
          </p:grpSpPr>
          <p:sp>
            <p:nvSpPr>
              <p:cNvPr id="20541" name="Freeform 2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42" name="Freeform 2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3" name="Group 29"/>
            <p:cNvGrpSpPr>
              <a:grpSpLocks/>
            </p:cNvGrpSpPr>
            <p:nvPr/>
          </p:nvGrpSpPr>
          <p:grpSpPr bwMode="auto">
            <a:xfrm flipH="1">
              <a:off x="3840" y="2880"/>
              <a:ext cx="200" cy="384"/>
              <a:chOff x="760" y="2448"/>
              <a:chExt cx="200" cy="384"/>
            </a:xfrm>
          </p:grpSpPr>
          <p:sp>
            <p:nvSpPr>
              <p:cNvPr id="20539" name="Freeform 3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40" name="Freeform 3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4" name="Group 32"/>
            <p:cNvGrpSpPr>
              <a:grpSpLocks/>
            </p:cNvGrpSpPr>
            <p:nvPr/>
          </p:nvGrpSpPr>
          <p:grpSpPr bwMode="auto">
            <a:xfrm>
              <a:off x="4176" y="2544"/>
              <a:ext cx="200" cy="384"/>
              <a:chOff x="760" y="2448"/>
              <a:chExt cx="200" cy="384"/>
            </a:xfrm>
          </p:grpSpPr>
          <p:sp>
            <p:nvSpPr>
              <p:cNvPr id="20537" name="Freeform 3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38" name="Freeform 3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5" name="Group 35"/>
            <p:cNvGrpSpPr>
              <a:grpSpLocks/>
            </p:cNvGrpSpPr>
            <p:nvPr/>
          </p:nvGrpSpPr>
          <p:grpSpPr bwMode="auto">
            <a:xfrm>
              <a:off x="2112" y="3024"/>
              <a:ext cx="200" cy="384"/>
              <a:chOff x="760" y="2448"/>
              <a:chExt cx="200" cy="384"/>
            </a:xfrm>
          </p:grpSpPr>
          <p:sp>
            <p:nvSpPr>
              <p:cNvPr id="20535" name="Freeform 3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36" name="Freeform 3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6" name="Group 38"/>
            <p:cNvGrpSpPr>
              <a:grpSpLocks/>
            </p:cNvGrpSpPr>
            <p:nvPr/>
          </p:nvGrpSpPr>
          <p:grpSpPr bwMode="auto">
            <a:xfrm flipV="1">
              <a:off x="3504" y="3456"/>
              <a:ext cx="200" cy="384"/>
              <a:chOff x="760" y="2448"/>
              <a:chExt cx="200" cy="384"/>
            </a:xfrm>
          </p:grpSpPr>
          <p:sp>
            <p:nvSpPr>
              <p:cNvPr id="20533" name="Freeform 3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34" name="Freeform 4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7" name="Group 41"/>
            <p:cNvGrpSpPr>
              <a:grpSpLocks/>
            </p:cNvGrpSpPr>
            <p:nvPr/>
          </p:nvGrpSpPr>
          <p:grpSpPr bwMode="auto">
            <a:xfrm flipH="1">
              <a:off x="4464" y="3168"/>
              <a:ext cx="200" cy="384"/>
              <a:chOff x="760" y="2448"/>
              <a:chExt cx="200" cy="384"/>
            </a:xfrm>
          </p:grpSpPr>
          <p:sp>
            <p:nvSpPr>
              <p:cNvPr id="20531" name="Freeform 4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32" name="Freeform 4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8" name="Group 44"/>
            <p:cNvGrpSpPr>
              <a:grpSpLocks/>
            </p:cNvGrpSpPr>
            <p:nvPr/>
          </p:nvGrpSpPr>
          <p:grpSpPr bwMode="auto">
            <a:xfrm flipH="1">
              <a:off x="1248" y="2592"/>
              <a:ext cx="200" cy="384"/>
              <a:chOff x="760" y="2448"/>
              <a:chExt cx="200" cy="384"/>
            </a:xfrm>
          </p:grpSpPr>
          <p:sp>
            <p:nvSpPr>
              <p:cNvPr id="20529" name="Freeform 4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30" name="Freeform 4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499" name="Group 47"/>
            <p:cNvGrpSpPr>
              <a:grpSpLocks/>
            </p:cNvGrpSpPr>
            <p:nvPr/>
          </p:nvGrpSpPr>
          <p:grpSpPr bwMode="auto">
            <a:xfrm>
              <a:off x="1104" y="3552"/>
              <a:ext cx="200" cy="384"/>
              <a:chOff x="760" y="2448"/>
              <a:chExt cx="200" cy="384"/>
            </a:xfrm>
          </p:grpSpPr>
          <p:sp>
            <p:nvSpPr>
              <p:cNvPr id="20527" name="Freeform 48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28" name="Freeform 49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0" name="Group 50"/>
            <p:cNvGrpSpPr>
              <a:grpSpLocks/>
            </p:cNvGrpSpPr>
            <p:nvPr/>
          </p:nvGrpSpPr>
          <p:grpSpPr bwMode="auto">
            <a:xfrm>
              <a:off x="2784" y="2784"/>
              <a:ext cx="200" cy="384"/>
              <a:chOff x="760" y="2448"/>
              <a:chExt cx="200" cy="384"/>
            </a:xfrm>
          </p:grpSpPr>
          <p:sp>
            <p:nvSpPr>
              <p:cNvPr id="20525" name="Freeform 51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26" name="Freeform 52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1" name="Group 53"/>
            <p:cNvGrpSpPr>
              <a:grpSpLocks/>
            </p:cNvGrpSpPr>
            <p:nvPr/>
          </p:nvGrpSpPr>
          <p:grpSpPr bwMode="auto">
            <a:xfrm flipV="1">
              <a:off x="528" y="3120"/>
              <a:ext cx="200" cy="384"/>
              <a:chOff x="760" y="2448"/>
              <a:chExt cx="200" cy="384"/>
            </a:xfrm>
          </p:grpSpPr>
          <p:sp>
            <p:nvSpPr>
              <p:cNvPr id="20523" name="Freeform 54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24" name="Freeform 55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2" name="Group 56"/>
            <p:cNvGrpSpPr>
              <a:grpSpLocks/>
            </p:cNvGrpSpPr>
            <p:nvPr/>
          </p:nvGrpSpPr>
          <p:grpSpPr bwMode="auto">
            <a:xfrm>
              <a:off x="3600" y="2448"/>
              <a:ext cx="200" cy="384"/>
              <a:chOff x="760" y="2448"/>
              <a:chExt cx="200" cy="384"/>
            </a:xfrm>
          </p:grpSpPr>
          <p:sp>
            <p:nvSpPr>
              <p:cNvPr id="20521" name="Freeform 57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22" name="Freeform 58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3" name="Group 59"/>
            <p:cNvGrpSpPr>
              <a:grpSpLocks/>
            </p:cNvGrpSpPr>
            <p:nvPr/>
          </p:nvGrpSpPr>
          <p:grpSpPr bwMode="auto">
            <a:xfrm flipV="1">
              <a:off x="960" y="3024"/>
              <a:ext cx="200" cy="384"/>
              <a:chOff x="760" y="2448"/>
              <a:chExt cx="200" cy="384"/>
            </a:xfrm>
          </p:grpSpPr>
          <p:sp>
            <p:nvSpPr>
              <p:cNvPr id="20519" name="Freeform 60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20" name="Freeform 61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4" name="Group 62"/>
            <p:cNvGrpSpPr>
              <a:grpSpLocks/>
            </p:cNvGrpSpPr>
            <p:nvPr/>
          </p:nvGrpSpPr>
          <p:grpSpPr bwMode="auto">
            <a:xfrm>
              <a:off x="2688" y="3456"/>
              <a:ext cx="200" cy="384"/>
              <a:chOff x="760" y="2448"/>
              <a:chExt cx="200" cy="384"/>
            </a:xfrm>
          </p:grpSpPr>
          <p:sp>
            <p:nvSpPr>
              <p:cNvPr id="20517" name="Freeform 63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18" name="Freeform 64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5" name="Group 65"/>
            <p:cNvGrpSpPr>
              <a:grpSpLocks/>
            </p:cNvGrpSpPr>
            <p:nvPr/>
          </p:nvGrpSpPr>
          <p:grpSpPr bwMode="auto">
            <a:xfrm>
              <a:off x="1536" y="3504"/>
              <a:ext cx="200" cy="384"/>
              <a:chOff x="760" y="2448"/>
              <a:chExt cx="200" cy="384"/>
            </a:xfrm>
          </p:grpSpPr>
          <p:sp>
            <p:nvSpPr>
              <p:cNvPr id="20515" name="Freeform 66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16" name="Freeform 67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6" name="Group 68"/>
            <p:cNvGrpSpPr>
              <a:grpSpLocks/>
            </p:cNvGrpSpPr>
            <p:nvPr/>
          </p:nvGrpSpPr>
          <p:grpSpPr bwMode="auto">
            <a:xfrm>
              <a:off x="3120" y="3552"/>
              <a:ext cx="200" cy="384"/>
              <a:chOff x="760" y="2448"/>
              <a:chExt cx="200" cy="384"/>
            </a:xfrm>
          </p:grpSpPr>
          <p:sp>
            <p:nvSpPr>
              <p:cNvPr id="20513" name="Freeform 69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14" name="Freeform 70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7" name="Group 71"/>
            <p:cNvGrpSpPr>
              <a:grpSpLocks/>
            </p:cNvGrpSpPr>
            <p:nvPr/>
          </p:nvGrpSpPr>
          <p:grpSpPr bwMode="auto">
            <a:xfrm flipH="1">
              <a:off x="4848" y="3072"/>
              <a:ext cx="200" cy="384"/>
              <a:chOff x="760" y="2448"/>
              <a:chExt cx="200" cy="384"/>
            </a:xfrm>
          </p:grpSpPr>
          <p:sp>
            <p:nvSpPr>
              <p:cNvPr id="20511" name="Freeform 72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12" name="Freeform 73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0508" name="Group 74"/>
            <p:cNvGrpSpPr>
              <a:grpSpLocks/>
            </p:cNvGrpSpPr>
            <p:nvPr/>
          </p:nvGrpSpPr>
          <p:grpSpPr bwMode="auto">
            <a:xfrm flipV="1">
              <a:off x="4896" y="2448"/>
              <a:ext cx="200" cy="384"/>
              <a:chOff x="760" y="2448"/>
              <a:chExt cx="200" cy="384"/>
            </a:xfrm>
          </p:grpSpPr>
          <p:sp>
            <p:nvSpPr>
              <p:cNvPr id="20509" name="Freeform 75"/>
              <p:cNvSpPr>
                <a:spLocks/>
              </p:cNvSpPr>
              <p:nvPr/>
            </p:nvSpPr>
            <p:spPr bwMode="auto">
              <a:xfrm>
                <a:off x="760" y="244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0510" name="Freeform 76"/>
              <p:cNvSpPr>
                <a:spLocks/>
              </p:cNvSpPr>
              <p:nvPr/>
            </p:nvSpPr>
            <p:spPr bwMode="auto">
              <a:xfrm>
                <a:off x="912" y="24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37606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Reproductive Cells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GB" sz="1800" dirty="0"/>
              <a:t>Gametes (sperm and egg cells) contain 23 individual chromosomes rather than 23 pairs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Cells with only one copy of each chromosome are called haploid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Gametes are formed by a  special form of cell splitting called meiosis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During meiosis the pairs of chromosome undergo an operation called </a:t>
            </a:r>
            <a:r>
              <a:rPr lang="en-GB" sz="1800" i="1" dirty="0"/>
              <a:t>crossing-over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Note: biologists use “crossing-over”, EC folks use “crossover”</a:t>
            </a:r>
          </a:p>
          <a:p>
            <a:pPr eaLnBrk="1" hangingPunct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124568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Crossing-over during meiosis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GB" sz="1800" dirty="0"/>
              <a:t>Chromosome pairs align and duplicate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Inner pairs link at a </a:t>
            </a:r>
            <a:r>
              <a:rPr lang="en-GB" sz="1800" i="1" dirty="0"/>
              <a:t>centromere</a:t>
            </a:r>
            <a:r>
              <a:rPr lang="en-GB" sz="1800" dirty="0"/>
              <a:t>  and swap parts of themselves</a:t>
            </a:r>
          </a:p>
          <a:p>
            <a:pPr>
              <a:spcBef>
                <a:spcPts val="900"/>
              </a:spcBef>
            </a:pPr>
            <a:endParaRPr lang="en-US" sz="1800" dirty="0"/>
          </a:p>
          <a:p>
            <a:pPr>
              <a:spcBef>
                <a:spcPts val="900"/>
              </a:spcBef>
            </a:pPr>
            <a:endParaRPr lang="en-US" sz="1800" dirty="0"/>
          </a:p>
          <a:p>
            <a:pPr>
              <a:spcBef>
                <a:spcPts val="900"/>
              </a:spcBef>
            </a:pPr>
            <a:endParaRPr lang="en-US" sz="1800" dirty="0"/>
          </a:p>
          <a:p>
            <a:pPr>
              <a:spcBef>
                <a:spcPts val="900"/>
              </a:spcBef>
            </a:pPr>
            <a:endParaRPr lang="en-US" sz="1800" dirty="0"/>
          </a:p>
          <a:p>
            <a:pPr marL="0" indent="0">
              <a:spcBef>
                <a:spcPts val="900"/>
              </a:spcBef>
              <a:buNone/>
            </a:pP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Outcome is one copy of maternal/paternal chromosome plus two entirely new combinations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After crossing-over one of each pair goes into each gamete</a:t>
            </a:r>
          </a:p>
          <a:p>
            <a:pPr eaLnBrk="1" hangingPunct="1"/>
            <a:endParaRPr lang="en-GB" sz="1500" dirty="0"/>
          </a:p>
        </p:txBody>
      </p:sp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23934"/>
            <a:ext cx="5943600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9425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Mutation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Occasionally some of the genetic material changes very slightly during crossing-over (replication error)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This means that the child might have genetic material information not inherited from either parent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This can be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catastrophic: offspring is not viable (most likely)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neutral: new feature does not influence fitness 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advantageous: strong new feature occurs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Redundancy in the genetic code forms a good way of error checking</a:t>
            </a:r>
          </a:p>
        </p:txBody>
      </p:sp>
    </p:spTree>
    <p:extLst>
      <p:ext uri="{BB962C8B-B14F-4D97-AF65-F5344CB8AC3E}">
        <p14:creationId xmlns:p14="http://schemas.microsoft.com/office/powerpoint/2010/main" val="90597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/>
              <a:t>Genetics: Fertilisation</a:t>
            </a:r>
            <a:endParaRPr lang="en-GB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1537267" y="1176337"/>
            <a:ext cx="5831681" cy="3682605"/>
            <a:chOff x="146" y="1004"/>
            <a:chExt cx="4898" cy="3093"/>
          </a:xfrm>
        </p:grpSpPr>
        <p:sp>
          <p:nvSpPr>
            <p:cNvPr id="23556" name="Oval 3"/>
            <p:cNvSpPr>
              <a:spLocks noChangeArrowheads="1"/>
            </p:cNvSpPr>
            <p:nvPr/>
          </p:nvSpPr>
          <p:spPr bwMode="auto">
            <a:xfrm>
              <a:off x="720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57" name="Oval 4"/>
            <p:cNvSpPr>
              <a:spLocks noChangeArrowheads="1"/>
            </p:cNvSpPr>
            <p:nvPr/>
          </p:nvSpPr>
          <p:spPr bwMode="auto">
            <a:xfrm>
              <a:off x="1968" y="2736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58" name="Oval 5"/>
            <p:cNvSpPr>
              <a:spLocks noChangeArrowheads="1"/>
            </p:cNvSpPr>
            <p:nvPr/>
          </p:nvSpPr>
          <p:spPr bwMode="auto">
            <a:xfrm>
              <a:off x="3216" y="1584"/>
              <a:ext cx="1584" cy="76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 sz="1350"/>
            </a:p>
          </p:txBody>
        </p:sp>
        <p:grpSp>
          <p:nvGrpSpPr>
            <p:cNvPr id="23559" name="Group 6"/>
            <p:cNvGrpSpPr>
              <a:grpSpLocks/>
            </p:cNvGrpSpPr>
            <p:nvPr/>
          </p:nvGrpSpPr>
          <p:grpSpPr bwMode="auto">
            <a:xfrm>
              <a:off x="2208" y="2880"/>
              <a:ext cx="1104" cy="480"/>
              <a:chOff x="528" y="2400"/>
              <a:chExt cx="4568" cy="1536"/>
            </a:xfrm>
          </p:grpSpPr>
          <p:grpSp>
            <p:nvGrpSpPr>
              <p:cNvPr id="23618" name="Group 7"/>
              <p:cNvGrpSpPr>
                <a:grpSpLocks/>
              </p:cNvGrpSpPr>
              <p:nvPr/>
            </p:nvGrpSpPr>
            <p:grpSpPr bwMode="auto">
              <a:xfrm>
                <a:off x="760" y="2448"/>
                <a:ext cx="200" cy="384"/>
                <a:chOff x="760" y="2448"/>
                <a:chExt cx="200" cy="384"/>
              </a:xfrm>
            </p:grpSpPr>
            <p:sp>
              <p:nvSpPr>
                <p:cNvPr id="23688" name="Freeform 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89" name="Freeform 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19" name="Group 10"/>
              <p:cNvGrpSpPr>
                <a:grpSpLocks/>
              </p:cNvGrpSpPr>
              <p:nvPr/>
            </p:nvGrpSpPr>
            <p:grpSpPr bwMode="auto">
              <a:xfrm flipV="1">
                <a:off x="1536" y="2976"/>
                <a:ext cx="200" cy="384"/>
                <a:chOff x="760" y="2448"/>
                <a:chExt cx="200" cy="384"/>
              </a:xfrm>
            </p:grpSpPr>
            <p:sp>
              <p:nvSpPr>
                <p:cNvPr id="23686" name="Freeform 1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87" name="Freeform 1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0" name="Group 13"/>
              <p:cNvGrpSpPr>
                <a:grpSpLocks/>
              </p:cNvGrpSpPr>
              <p:nvPr/>
            </p:nvGrpSpPr>
            <p:grpSpPr bwMode="auto">
              <a:xfrm>
                <a:off x="4032" y="3552"/>
                <a:ext cx="200" cy="384"/>
                <a:chOff x="760" y="2448"/>
                <a:chExt cx="200" cy="384"/>
              </a:xfrm>
            </p:grpSpPr>
            <p:sp>
              <p:nvSpPr>
                <p:cNvPr id="23684" name="Freeform 1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85" name="Freeform 1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1" name="Group 16"/>
              <p:cNvGrpSpPr>
                <a:grpSpLocks/>
              </p:cNvGrpSpPr>
              <p:nvPr/>
            </p:nvGrpSpPr>
            <p:grpSpPr bwMode="auto">
              <a:xfrm>
                <a:off x="1872" y="2448"/>
                <a:ext cx="200" cy="384"/>
                <a:chOff x="760" y="2448"/>
                <a:chExt cx="200" cy="384"/>
              </a:xfrm>
            </p:grpSpPr>
            <p:sp>
              <p:nvSpPr>
                <p:cNvPr id="23682" name="Freeform 1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83" name="Freeform 1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2" name="Group 19"/>
              <p:cNvGrpSpPr>
                <a:grpSpLocks/>
              </p:cNvGrpSpPr>
              <p:nvPr/>
            </p:nvGrpSpPr>
            <p:grpSpPr bwMode="auto">
              <a:xfrm flipH="1">
                <a:off x="2160" y="3552"/>
                <a:ext cx="200" cy="384"/>
                <a:chOff x="760" y="2448"/>
                <a:chExt cx="200" cy="384"/>
              </a:xfrm>
            </p:grpSpPr>
            <p:sp>
              <p:nvSpPr>
                <p:cNvPr id="23680" name="Freeform 2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81" name="Freeform 2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3" name="Group 22"/>
              <p:cNvGrpSpPr>
                <a:grpSpLocks/>
              </p:cNvGrpSpPr>
              <p:nvPr/>
            </p:nvGrpSpPr>
            <p:grpSpPr bwMode="auto">
              <a:xfrm flipV="1">
                <a:off x="2304" y="2592"/>
                <a:ext cx="200" cy="384"/>
                <a:chOff x="760" y="2448"/>
                <a:chExt cx="200" cy="384"/>
              </a:xfrm>
            </p:grpSpPr>
            <p:sp>
              <p:nvSpPr>
                <p:cNvPr id="23678" name="Freeform 2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79" name="Freeform 2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4" name="Group 25"/>
              <p:cNvGrpSpPr>
                <a:grpSpLocks/>
              </p:cNvGrpSpPr>
              <p:nvPr/>
            </p:nvGrpSpPr>
            <p:grpSpPr bwMode="auto">
              <a:xfrm>
                <a:off x="3120" y="3072"/>
                <a:ext cx="200" cy="384"/>
                <a:chOff x="760" y="2448"/>
                <a:chExt cx="200" cy="384"/>
              </a:xfrm>
            </p:grpSpPr>
            <p:sp>
              <p:nvSpPr>
                <p:cNvPr id="23676" name="Freeform 2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77" name="Freeform 2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5" name="Group 28"/>
              <p:cNvGrpSpPr>
                <a:grpSpLocks/>
              </p:cNvGrpSpPr>
              <p:nvPr/>
            </p:nvGrpSpPr>
            <p:grpSpPr bwMode="auto">
              <a:xfrm flipV="1">
                <a:off x="3168" y="2400"/>
                <a:ext cx="200" cy="384"/>
                <a:chOff x="760" y="2448"/>
                <a:chExt cx="200" cy="384"/>
              </a:xfrm>
            </p:grpSpPr>
            <p:sp>
              <p:nvSpPr>
                <p:cNvPr id="23674" name="Freeform 2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75" name="Freeform 3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6" name="Group 31"/>
              <p:cNvGrpSpPr>
                <a:grpSpLocks/>
              </p:cNvGrpSpPr>
              <p:nvPr/>
            </p:nvGrpSpPr>
            <p:grpSpPr bwMode="auto">
              <a:xfrm flipH="1">
                <a:off x="3840" y="2880"/>
                <a:ext cx="200" cy="384"/>
                <a:chOff x="760" y="2448"/>
                <a:chExt cx="200" cy="384"/>
              </a:xfrm>
            </p:grpSpPr>
            <p:sp>
              <p:nvSpPr>
                <p:cNvPr id="23672" name="Freeform 3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73" name="Freeform 3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7" name="Group 34"/>
              <p:cNvGrpSpPr>
                <a:grpSpLocks/>
              </p:cNvGrpSpPr>
              <p:nvPr/>
            </p:nvGrpSpPr>
            <p:grpSpPr bwMode="auto">
              <a:xfrm>
                <a:off x="4176" y="2544"/>
                <a:ext cx="200" cy="384"/>
                <a:chOff x="760" y="2448"/>
                <a:chExt cx="200" cy="384"/>
              </a:xfrm>
            </p:grpSpPr>
            <p:sp>
              <p:nvSpPr>
                <p:cNvPr id="23670" name="Freeform 3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71" name="Freeform 3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8" name="Group 37"/>
              <p:cNvGrpSpPr>
                <a:grpSpLocks/>
              </p:cNvGrpSpPr>
              <p:nvPr/>
            </p:nvGrpSpPr>
            <p:grpSpPr bwMode="auto">
              <a:xfrm>
                <a:off x="2112" y="3024"/>
                <a:ext cx="200" cy="384"/>
                <a:chOff x="760" y="2448"/>
                <a:chExt cx="200" cy="384"/>
              </a:xfrm>
            </p:grpSpPr>
            <p:sp>
              <p:nvSpPr>
                <p:cNvPr id="23668" name="Freeform 3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69" name="Freeform 3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29" name="Group 40"/>
              <p:cNvGrpSpPr>
                <a:grpSpLocks/>
              </p:cNvGrpSpPr>
              <p:nvPr/>
            </p:nvGrpSpPr>
            <p:grpSpPr bwMode="auto">
              <a:xfrm flipV="1">
                <a:off x="3504" y="3456"/>
                <a:ext cx="200" cy="384"/>
                <a:chOff x="760" y="2448"/>
                <a:chExt cx="200" cy="384"/>
              </a:xfrm>
            </p:grpSpPr>
            <p:sp>
              <p:nvSpPr>
                <p:cNvPr id="23666" name="Freeform 4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67" name="Freeform 4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0" name="Group 43"/>
              <p:cNvGrpSpPr>
                <a:grpSpLocks/>
              </p:cNvGrpSpPr>
              <p:nvPr/>
            </p:nvGrpSpPr>
            <p:grpSpPr bwMode="auto">
              <a:xfrm flipH="1">
                <a:off x="4464" y="3168"/>
                <a:ext cx="200" cy="384"/>
                <a:chOff x="760" y="2448"/>
                <a:chExt cx="200" cy="384"/>
              </a:xfrm>
            </p:grpSpPr>
            <p:sp>
              <p:nvSpPr>
                <p:cNvPr id="23664" name="Freeform 4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65" name="Freeform 4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1" name="Group 46"/>
              <p:cNvGrpSpPr>
                <a:grpSpLocks/>
              </p:cNvGrpSpPr>
              <p:nvPr/>
            </p:nvGrpSpPr>
            <p:grpSpPr bwMode="auto">
              <a:xfrm flipH="1">
                <a:off x="1248" y="2592"/>
                <a:ext cx="200" cy="384"/>
                <a:chOff x="760" y="2448"/>
                <a:chExt cx="200" cy="384"/>
              </a:xfrm>
            </p:grpSpPr>
            <p:sp>
              <p:nvSpPr>
                <p:cNvPr id="23662" name="Freeform 4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63" name="Freeform 4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2" name="Group 49"/>
              <p:cNvGrpSpPr>
                <a:grpSpLocks/>
              </p:cNvGrpSpPr>
              <p:nvPr/>
            </p:nvGrpSpPr>
            <p:grpSpPr bwMode="auto">
              <a:xfrm>
                <a:off x="1104" y="3552"/>
                <a:ext cx="200" cy="384"/>
                <a:chOff x="760" y="2448"/>
                <a:chExt cx="200" cy="384"/>
              </a:xfrm>
            </p:grpSpPr>
            <p:sp>
              <p:nvSpPr>
                <p:cNvPr id="23660" name="Freeform 50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61" name="Freeform 51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3" name="Group 52"/>
              <p:cNvGrpSpPr>
                <a:grpSpLocks/>
              </p:cNvGrpSpPr>
              <p:nvPr/>
            </p:nvGrpSpPr>
            <p:grpSpPr bwMode="auto">
              <a:xfrm>
                <a:off x="2784" y="2784"/>
                <a:ext cx="200" cy="384"/>
                <a:chOff x="760" y="2448"/>
                <a:chExt cx="200" cy="384"/>
              </a:xfrm>
            </p:grpSpPr>
            <p:sp>
              <p:nvSpPr>
                <p:cNvPr id="23658" name="Freeform 53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59" name="Freeform 54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4" name="Group 55"/>
              <p:cNvGrpSpPr>
                <a:grpSpLocks/>
              </p:cNvGrpSpPr>
              <p:nvPr/>
            </p:nvGrpSpPr>
            <p:grpSpPr bwMode="auto">
              <a:xfrm flipV="1">
                <a:off x="528" y="3120"/>
                <a:ext cx="200" cy="384"/>
                <a:chOff x="760" y="2448"/>
                <a:chExt cx="200" cy="384"/>
              </a:xfrm>
            </p:grpSpPr>
            <p:sp>
              <p:nvSpPr>
                <p:cNvPr id="23656" name="Freeform 56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57" name="Freeform 57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5" name="Group 58"/>
              <p:cNvGrpSpPr>
                <a:grpSpLocks/>
              </p:cNvGrpSpPr>
              <p:nvPr/>
            </p:nvGrpSpPr>
            <p:grpSpPr bwMode="auto">
              <a:xfrm>
                <a:off x="3600" y="2448"/>
                <a:ext cx="200" cy="384"/>
                <a:chOff x="760" y="2448"/>
                <a:chExt cx="200" cy="384"/>
              </a:xfrm>
            </p:grpSpPr>
            <p:sp>
              <p:nvSpPr>
                <p:cNvPr id="23654" name="Freeform 59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55" name="Freeform 60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6" name="Group 61"/>
              <p:cNvGrpSpPr>
                <a:grpSpLocks/>
              </p:cNvGrpSpPr>
              <p:nvPr/>
            </p:nvGrpSpPr>
            <p:grpSpPr bwMode="auto">
              <a:xfrm flipV="1">
                <a:off x="960" y="3024"/>
                <a:ext cx="200" cy="384"/>
                <a:chOff x="760" y="2448"/>
                <a:chExt cx="200" cy="384"/>
              </a:xfrm>
            </p:grpSpPr>
            <p:sp>
              <p:nvSpPr>
                <p:cNvPr id="23652" name="Freeform 62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53" name="Freeform 63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7" name="Group 64"/>
              <p:cNvGrpSpPr>
                <a:grpSpLocks/>
              </p:cNvGrpSpPr>
              <p:nvPr/>
            </p:nvGrpSpPr>
            <p:grpSpPr bwMode="auto">
              <a:xfrm>
                <a:off x="2688" y="3456"/>
                <a:ext cx="200" cy="384"/>
                <a:chOff x="760" y="2448"/>
                <a:chExt cx="200" cy="384"/>
              </a:xfrm>
            </p:grpSpPr>
            <p:sp>
              <p:nvSpPr>
                <p:cNvPr id="23650" name="Freeform 65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51" name="Freeform 66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8" name="Group 67"/>
              <p:cNvGrpSpPr>
                <a:grpSpLocks/>
              </p:cNvGrpSpPr>
              <p:nvPr/>
            </p:nvGrpSpPr>
            <p:grpSpPr bwMode="auto">
              <a:xfrm>
                <a:off x="1536" y="3504"/>
                <a:ext cx="200" cy="384"/>
                <a:chOff x="760" y="2448"/>
                <a:chExt cx="200" cy="384"/>
              </a:xfrm>
            </p:grpSpPr>
            <p:sp>
              <p:nvSpPr>
                <p:cNvPr id="23648" name="Freeform 68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49" name="Freeform 69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39" name="Group 70"/>
              <p:cNvGrpSpPr>
                <a:grpSpLocks/>
              </p:cNvGrpSpPr>
              <p:nvPr/>
            </p:nvGrpSpPr>
            <p:grpSpPr bwMode="auto">
              <a:xfrm>
                <a:off x="3120" y="3552"/>
                <a:ext cx="200" cy="384"/>
                <a:chOff x="760" y="2448"/>
                <a:chExt cx="200" cy="384"/>
              </a:xfrm>
            </p:grpSpPr>
            <p:sp>
              <p:nvSpPr>
                <p:cNvPr id="23646" name="Freeform 71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47" name="Freeform 72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40" name="Group 73"/>
              <p:cNvGrpSpPr>
                <a:grpSpLocks/>
              </p:cNvGrpSpPr>
              <p:nvPr/>
            </p:nvGrpSpPr>
            <p:grpSpPr bwMode="auto">
              <a:xfrm flipH="1">
                <a:off x="4848" y="3072"/>
                <a:ext cx="200" cy="384"/>
                <a:chOff x="760" y="2448"/>
                <a:chExt cx="200" cy="384"/>
              </a:xfrm>
            </p:grpSpPr>
            <p:sp>
              <p:nvSpPr>
                <p:cNvPr id="23644" name="Freeform 74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45" name="Freeform 75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  <p:grpSp>
            <p:nvGrpSpPr>
              <p:cNvPr id="23641" name="Group 76"/>
              <p:cNvGrpSpPr>
                <a:grpSpLocks/>
              </p:cNvGrpSpPr>
              <p:nvPr/>
            </p:nvGrpSpPr>
            <p:grpSpPr bwMode="auto">
              <a:xfrm flipV="1">
                <a:off x="4896" y="2448"/>
                <a:ext cx="200" cy="384"/>
                <a:chOff x="760" y="2448"/>
                <a:chExt cx="200" cy="384"/>
              </a:xfrm>
            </p:grpSpPr>
            <p:sp>
              <p:nvSpPr>
                <p:cNvPr id="23642" name="Freeform 77"/>
                <p:cNvSpPr>
                  <a:spLocks/>
                </p:cNvSpPr>
                <p:nvPr/>
              </p:nvSpPr>
              <p:spPr bwMode="auto">
                <a:xfrm>
                  <a:off x="760" y="2448"/>
                  <a:ext cx="112" cy="384"/>
                </a:xfrm>
                <a:custGeom>
                  <a:avLst/>
                  <a:gdLst>
                    <a:gd name="T0" fmla="*/ 56 w 112"/>
                    <a:gd name="T1" fmla="*/ 0 h 384"/>
                    <a:gd name="T2" fmla="*/ 104 w 112"/>
                    <a:gd name="T3" fmla="*/ 48 h 384"/>
                    <a:gd name="T4" fmla="*/ 56 w 112"/>
                    <a:gd name="T5" fmla="*/ 144 h 384"/>
                    <a:gd name="T6" fmla="*/ 104 w 112"/>
                    <a:gd name="T7" fmla="*/ 192 h 384"/>
                    <a:gd name="T8" fmla="*/ 8 w 112"/>
                    <a:gd name="T9" fmla="*/ 288 h 384"/>
                    <a:gd name="T10" fmla="*/ 56 w 112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384"/>
                    <a:gd name="T20" fmla="*/ 112 w 112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384">
                      <a:moveTo>
                        <a:pt x="56" y="0"/>
                      </a:moveTo>
                      <a:cubicBezTo>
                        <a:pt x="80" y="12"/>
                        <a:pt x="104" y="24"/>
                        <a:pt x="104" y="48"/>
                      </a:cubicBezTo>
                      <a:cubicBezTo>
                        <a:pt x="104" y="72"/>
                        <a:pt x="56" y="120"/>
                        <a:pt x="56" y="144"/>
                      </a:cubicBezTo>
                      <a:cubicBezTo>
                        <a:pt x="56" y="168"/>
                        <a:pt x="112" y="168"/>
                        <a:pt x="104" y="192"/>
                      </a:cubicBezTo>
                      <a:cubicBezTo>
                        <a:pt x="96" y="216"/>
                        <a:pt x="16" y="256"/>
                        <a:pt x="8" y="288"/>
                      </a:cubicBezTo>
                      <a:cubicBezTo>
                        <a:pt x="0" y="320"/>
                        <a:pt x="56" y="368"/>
                        <a:pt x="56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  <p:sp>
              <p:nvSpPr>
                <p:cNvPr id="23643" name="Freeform 78"/>
                <p:cNvSpPr>
                  <a:spLocks/>
                </p:cNvSpPr>
                <p:nvPr/>
              </p:nvSpPr>
              <p:spPr bwMode="auto">
                <a:xfrm>
                  <a:off x="912" y="2448"/>
                  <a:ext cx="48" cy="384"/>
                </a:xfrm>
                <a:custGeom>
                  <a:avLst/>
                  <a:gdLst>
                    <a:gd name="T0" fmla="*/ 48 w 48"/>
                    <a:gd name="T1" fmla="*/ 0 h 384"/>
                    <a:gd name="T2" fmla="*/ 0 w 48"/>
                    <a:gd name="T3" fmla="*/ 96 h 384"/>
                    <a:gd name="T4" fmla="*/ 48 w 48"/>
                    <a:gd name="T5" fmla="*/ 144 h 384"/>
                    <a:gd name="T6" fmla="*/ 0 w 48"/>
                    <a:gd name="T7" fmla="*/ 288 h 384"/>
                    <a:gd name="T8" fmla="*/ 48 w 48"/>
                    <a:gd name="T9" fmla="*/ 336 h 384"/>
                    <a:gd name="T10" fmla="*/ 0 w 48"/>
                    <a:gd name="T11" fmla="*/ 384 h 3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"/>
                    <a:gd name="T19" fmla="*/ 0 h 384"/>
                    <a:gd name="T20" fmla="*/ 48 w 48"/>
                    <a:gd name="T21" fmla="*/ 384 h 3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" h="384">
                      <a:moveTo>
                        <a:pt x="48" y="0"/>
                      </a:moveTo>
                      <a:cubicBezTo>
                        <a:pt x="24" y="36"/>
                        <a:pt x="0" y="72"/>
                        <a:pt x="0" y="96"/>
                      </a:cubicBezTo>
                      <a:cubicBezTo>
                        <a:pt x="0" y="120"/>
                        <a:pt x="48" y="112"/>
                        <a:pt x="48" y="144"/>
                      </a:cubicBezTo>
                      <a:cubicBezTo>
                        <a:pt x="48" y="176"/>
                        <a:pt x="0" y="256"/>
                        <a:pt x="0" y="288"/>
                      </a:cubicBezTo>
                      <a:cubicBezTo>
                        <a:pt x="0" y="320"/>
                        <a:pt x="48" y="320"/>
                        <a:pt x="48" y="336"/>
                      </a:cubicBezTo>
                      <a:cubicBezTo>
                        <a:pt x="48" y="352"/>
                        <a:pt x="24" y="368"/>
                        <a:pt x="0" y="384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nl-NL" sz="1350"/>
                </a:p>
              </p:txBody>
            </p:sp>
          </p:grpSp>
        </p:grpSp>
        <p:grpSp>
          <p:nvGrpSpPr>
            <p:cNvPr id="23560" name="Group 79"/>
            <p:cNvGrpSpPr>
              <a:grpSpLocks/>
            </p:cNvGrpSpPr>
            <p:nvPr/>
          </p:nvGrpSpPr>
          <p:grpSpPr bwMode="auto">
            <a:xfrm>
              <a:off x="912" y="1776"/>
              <a:ext cx="1216" cy="432"/>
              <a:chOff x="336" y="192"/>
              <a:chExt cx="4480" cy="1536"/>
            </a:xfrm>
          </p:grpSpPr>
          <p:sp>
            <p:nvSpPr>
              <p:cNvPr id="23594" name="Freeform 80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5" name="Freeform 81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6" name="Freeform 82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7" name="Freeform 83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8" name="Freeform 84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9" name="Freeform 85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0" name="Freeform 86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1" name="Freeform 87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2" name="Freeform 88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3" name="Freeform 89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4" name="Freeform 90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5" name="Freeform 91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6" name="Freeform 92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7" name="Freeform 93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8" name="Freeform 94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09" name="Freeform 95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0" name="Freeform 96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1" name="Freeform 97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2" name="Freeform 98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3" name="Freeform 99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4" name="Freeform 100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5" name="Freeform 101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6" name="Freeform 102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617" name="Freeform 103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grpSp>
          <p:nvGrpSpPr>
            <p:cNvPr id="23561" name="Group 104"/>
            <p:cNvGrpSpPr>
              <a:grpSpLocks/>
            </p:cNvGrpSpPr>
            <p:nvPr/>
          </p:nvGrpSpPr>
          <p:grpSpPr bwMode="auto">
            <a:xfrm>
              <a:off x="3408" y="1776"/>
              <a:ext cx="1216" cy="432"/>
              <a:chOff x="336" y="192"/>
              <a:chExt cx="4480" cy="1536"/>
            </a:xfrm>
          </p:grpSpPr>
          <p:sp>
            <p:nvSpPr>
              <p:cNvPr id="23570" name="Freeform 105"/>
              <p:cNvSpPr>
                <a:spLocks/>
              </p:cNvSpPr>
              <p:nvPr/>
            </p:nvSpPr>
            <p:spPr bwMode="auto">
              <a:xfrm>
                <a:off x="56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1" name="Freeform 106"/>
              <p:cNvSpPr>
                <a:spLocks/>
              </p:cNvSpPr>
              <p:nvPr/>
            </p:nvSpPr>
            <p:spPr bwMode="auto">
              <a:xfrm flipV="1">
                <a:off x="1344" y="768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2" name="Freeform 107"/>
              <p:cNvSpPr>
                <a:spLocks/>
              </p:cNvSpPr>
              <p:nvPr/>
            </p:nvSpPr>
            <p:spPr bwMode="auto">
              <a:xfrm>
                <a:off x="3840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3" name="Freeform 108"/>
              <p:cNvSpPr>
                <a:spLocks/>
              </p:cNvSpPr>
              <p:nvPr/>
            </p:nvSpPr>
            <p:spPr bwMode="auto">
              <a:xfrm>
                <a:off x="1680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4" name="Freeform 109"/>
              <p:cNvSpPr>
                <a:spLocks/>
              </p:cNvSpPr>
              <p:nvPr/>
            </p:nvSpPr>
            <p:spPr bwMode="auto">
              <a:xfrm flipH="1">
                <a:off x="2056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5" name="Freeform 110"/>
              <p:cNvSpPr>
                <a:spLocks/>
              </p:cNvSpPr>
              <p:nvPr/>
            </p:nvSpPr>
            <p:spPr bwMode="auto">
              <a:xfrm flipV="1">
                <a:off x="2112" y="38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6" name="Freeform 111"/>
              <p:cNvSpPr>
                <a:spLocks/>
              </p:cNvSpPr>
              <p:nvPr/>
            </p:nvSpPr>
            <p:spPr bwMode="auto">
              <a:xfrm>
                <a:off x="2928" y="86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7" name="Freeform 112"/>
              <p:cNvSpPr>
                <a:spLocks/>
              </p:cNvSpPr>
              <p:nvPr/>
            </p:nvSpPr>
            <p:spPr bwMode="auto">
              <a:xfrm flipV="1">
                <a:off x="2976" y="19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8" name="Freeform 113"/>
              <p:cNvSpPr>
                <a:spLocks/>
              </p:cNvSpPr>
              <p:nvPr/>
            </p:nvSpPr>
            <p:spPr bwMode="auto">
              <a:xfrm flipH="1">
                <a:off x="3648" y="672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79" name="Freeform 114"/>
              <p:cNvSpPr>
                <a:spLocks/>
              </p:cNvSpPr>
              <p:nvPr/>
            </p:nvSpPr>
            <p:spPr bwMode="auto">
              <a:xfrm>
                <a:off x="3984" y="33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0" name="Freeform 115"/>
              <p:cNvSpPr>
                <a:spLocks/>
              </p:cNvSpPr>
              <p:nvPr/>
            </p:nvSpPr>
            <p:spPr bwMode="auto">
              <a:xfrm>
                <a:off x="2072" y="816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1" name="Freeform 116"/>
              <p:cNvSpPr>
                <a:spLocks/>
              </p:cNvSpPr>
              <p:nvPr/>
            </p:nvSpPr>
            <p:spPr bwMode="auto">
              <a:xfrm flipV="1">
                <a:off x="3464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2" name="Freeform 117"/>
              <p:cNvSpPr>
                <a:spLocks/>
              </p:cNvSpPr>
              <p:nvPr/>
            </p:nvSpPr>
            <p:spPr bwMode="auto">
              <a:xfrm flipH="1">
                <a:off x="4272" y="960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3" name="Freeform 118"/>
              <p:cNvSpPr>
                <a:spLocks/>
              </p:cNvSpPr>
              <p:nvPr/>
            </p:nvSpPr>
            <p:spPr bwMode="auto">
              <a:xfrm flipH="1">
                <a:off x="1056" y="38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4" name="Freeform 119"/>
              <p:cNvSpPr>
                <a:spLocks/>
              </p:cNvSpPr>
              <p:nvPr/>
            </p:nvSpPr>
            <p:spPr bwMode="auto">
              <a:xfrm>
                <a:off x="912" y="1344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5" name="Freeform 120"/>
              <p:cNvSpPr>
                <a:spLocks/>
              </p:cNvSpPr>
              <p:nvPr/>
            </p:nvSpPr>
            <p:spPr bwMode="auto">
              <a:xfrm>
                <a:off x="2592" y="57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6" name="Freeform 121"/>
              <p:cNvSpPr>
                <a:spLocks/>
              </p:cNvSpPr>
              <p:nvPr/>
            </p:nvSpPr>
            <p:spPr bwMode="auto">
              <a:xfrm flipV="1">
                <a:off x="336" y="912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7" name="Freeform 122"/>
              <p:cNvSpPr>
                <a:spLocks/>
              </p:cNvSpPr>
              <p:nvPr/>
            </p:nvSpPr>
            <p:spPr bwMode="auto">
              <a:xfrm>
                <a:off x="3408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8" name="Freeform 123"/>
              <p:cNvSpPr>
                <a:spLocks/>
              </p:cNvSpPr>
              <p:nvPr/>
            </p:nvSpPr>
            <p:spPr bwMode="auto">
              <a:xfrm flipV="1">
                <a:off x="768" y="81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89" name="Freeform 124"/>
              <p:cNvSpPr>
                <a:spLocks/>
              </p:cNvSpPr>
              <p:nvPr/>
            </p:nvSpPr>
            <p:spPr bwMode="auto">
              <a:xfrm>
                <a:off x="2648" y="1248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0" name="Freeform 125"/>
              <p:cNvSpPr>
                <a:spLocks/>
              </p:cNvSpPr>
              <p:nvPr/>
            </p:nvSpPr>
            <p:spPr bwMode="auto">
              <a:xfrm>
                <a:off x="1344" y="1296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1" name="Freeform 126"/>
              <p:cNvSpPr>
                <a:spLocks/>
              </p:cNvSpPr>
              <p:nvPr/>
            </p:nvSpPr>
            <p:spPr bwMode="auto">
              <a:xfrm>
                <a:off x="3080" y="134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2" name="Freeform 127"/>
              <p:cNvSpPr>
                <a:spLocks/>
              </p:cNvSpPr>
              <p:nvPr/>
            </p:nvSpPr>
            <p:spPr bwMode="auto">
              <a:xfrm flipH="1">
                <a:off x="4656" y="864"/>
                <a:ext cx="48" cy="384"/>
              </a:xfrm>
              <a:custGeom>
                <a:avLst/>
                <a:gdLst>
                  <a:gd name="T0" fmla="*/ 48 w 48"/>
                  <a:gd name="T1" fmla="*/ 0 h 384"/>
                  <a:gd name="T2" fmla="*/ 0 w 48"/>
                  <a:gd name="T3" fmla="*/ 96 h 384"/>
                  <a:gd name="T4" fmla="*/ 48 w 48"/>
                  <a:gd name="T5" fmla="*/ 144 h 384"/>
                  <a:gd name="T6" fmla="*/ 0 w 48"/>
                  <a:gd name="T7" fmla="*/ 288 h 384"/>
                  <a:gd name="T8" fmla="*/ 48 w 48"/>
                  <a:gd name="T9" fmla="*/ 336 h 384"/>
                  <a:gd name="T10" fmla="*/ 0 w 48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384"/>
                  <a:gd name="T20" fmla="*/ 48 w 48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384">
                    <a:moveTo>
                      <a:pt x="48" y="0"/>
                    </a:moveTo>
                    <a:cubicBezTo>
                      <a:pt x="24" y="36"/>
                      <a:pt x="0" y="72"/>
                      <a:pt x="0" y="96"/>
                    </a:cubicBezTo>
                    <a:cubicBezTo>
                      <a:pt x="0" y="120"/>
                      <a:pt x="48" y="112"/>
                      <a:pt x="48" y="144"/>
                    </a:cubicBezTo>
                    <a:cubicBezTo>
                      <a:pt x="48" y="176"/>
                      <a:pt x="0" y="256"/>
                      <a:pt x="0" y="288"/>
                    </a:cubicBezTo>
                    <a:cubicBezTo>
                      <a:pt x="0" y="320"/>
                      <a:pt x="48" y="320"/>
                      <a:pt x="48" y="336"/>
                    </a:cubicBezTo>
                    <a:cubicBezTo>
                      <a:pt x="48" y="352"/>
                      <a:pt x="24" y="368"/>
                      <a:pt x="0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3593" name="Freeform 128"/>
              <p:cNvSpPr>
                <a:spLocks/>
              </p:cNvSpPr>
              <p:nvPr/>
            </p:nvSpPr>
            <p:spPr bwMode="auto">
              <a:xfrm flipV="1">
                <a:off x="4704" y="240"/>
                <a:ext cx="112" cy="384"/>
              </a:xfrm>
              <a:custGeom>
                <a:avLst/>
                <a:gdLst>
                  <a:gd name="T0" fmla="*/ 56 w 112"/>
                  <a:gd name="T1" fmla="*/ 0 h 384"/>
                  <a:gd name="T2" fmla="*/ 104 w 112"/>
                  <a:gd name="T3" fmla="*/ 48 h 384"/>
                  <a:gd name="T4" fmla="*/ 56 w 112"/>
                  <a:gd name="T5" fmla="*/ 144 h 384"/>
                  <a:gd name="T6" fmla="*/ 104 w 112"/>
                  <a:gd name="T7" fmla="*/ 192 h 384"/>
                  <a:gd name="T8" fmla="*/ 8 w 112"/>
                  <a:gd name="T9" fmla="*/ 288 h 384"/>
                  <a:gd name="T10" fmla="*/ 56 w 112"/>
                  <a:gd name="T11" fmla="*/ 384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384"/>
                  <a:gd name="T20" fmla="*/ 112 w 112"/>
                  <a:gd name="T21" fmla="*/ 384 h 3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384">
                    <a:moveTo>
                      <a:pt x="56" y="0"/>
                    </a:moveTo>
                    <a:cubicBezTo>
                      <a:pt x="80" y="12"/>
                      <a:pt x="104" y="24"/>
                      <a:pt x="104" y="48"/>
                    </a:cubicBezTo>
                    <a:cubicBezTo>
                      <a:pt x="104" y="72"/>
                      <a:pt x="56" y="120"/>
                      <a:pt x="56" y="144"/>
                    </a:cubicBezTo>
                    <a:cubicBezTo>
                      <a:pt x="56" y="168"/>
                      <a:pt x="112" y="168"/>
                      <a:pt x="104" y="192"/>
                    </a:cubicBezTo>
                    <a:cubicBezTo>
                      <a:pt x="96" y="216"/>
                      <a:pt x="16" y="256"/>
                      <a:pt x="8" y="288"/>
                    </a:cubicBezTo>
                    <a:cubicBezTo>
                      <a:pt x="0" y="320"/>
                      <a:pt x="56" y="368"/>
                      <a:pt x="56" y="384"/>
                    </a:cubicBez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  <p:sp>
          <p:nvSpPr>
            <p:cNvPr id="23562" name="Text Box 129"/>
            <p:cNvSpPr txBox="1">
              <a:spLocks noChangeArrowheads="1"/>
            </p:cNvSpPr>
            <p:nvPr/>
          </p:nvSpPr>
          <p:spPr bwMode="auto">
            <a:xfrm>
              <a:off x="146" y="1007"/>
              <a:ext cx="2322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/>
                <a:t>Sperm cell from Father</a:t>
              </a:r>
              <a:endParaRPr lang="en-GB" sz="2700" dirty="0"/>
            </a:p>
          </p:txBody>
        </p:sp>
        <p:sp>
          <p:nvSpPr>
            <p:cNvPr id="23563" name="Text Box 130"/>
            <p:cNvSpPr txBox="1">
              <a:spLocks noChangeArrowheads="1"/>
            </p:cNvSpPr>
            <p:nvPr/>
          </p:nvSpPr>
          <p:spPr bwMode="auto">
            <a:xfrm>
              <a:off x="3028" y="1004"/>
              <a:ext cx="2016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/>
                <a:t>Egg cell from Mother</a:t>
              </a:r>
              <a:endParaRPr lang="en-GB" sz="2700" dirty="0"/>
            </a:p>
          </p:txBody>
        </p:sp>
        <p:sp>
          <p:nvSpPr>
            <p:cNvPr id="23564" name="Text Box 131"/>
            <p:cNvSpPr txBox="1">
              <a:spLocks noChangeArrowheads="1"/>
            </p:cNvSpPr>
            <p:nvPr/>
          </p:nvSpPr>
          <p:spPr bwMode="auto">
            <a:xfrm>
              <a:off x="1614" y="3787"/>
              <a:ext cx="2418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/>
                <a:t>New person cell (zygote)</a:t>
              </a:r>
              <a:endParaRPr lang="en-GB" sz="2700" dirty="0"/>
            </a:p>
          </p:txBody>
        </p:sp>
        <p:sp>
          <p:nvSpPr>
            <p:cNvPr id="23565" name="Line 132"/>
            <p:cNvSpPr>
              <a:spLocks noChangeShapeType="1"/>
            </p:cNvSpPr>
            <p:nvPr/>
          </p:nvSpPr>
          <p:spPr bwMode="auto">
            <a:xfrm flipV="1">
              <a:off x="2832" y="3552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66" name="Line 133"/>
            <p:cNvSpPr>
              <a:spLocks noChangeShapeType="1"/>
            </p:cNvSpPr>
            <p:nvPr/>
          </p:nvSpPr>
          <p:spPr bwMode="auto">
            <a:xfrm>
              <a:off x="4032" y="139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67" name="Line 134"/>
            <p:cNvSpPr>
              <a:spLocks noChangeShapeType="1"/>
            </p:cNvSpPr>
            <p:nvPr/>
          </p:nvSpPr>
          <p:spPr bwMode="auto">
            <a:xfrm>
              <a:off x="1344" y="1344"/>
              <a:ext cx="48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68" name="Line 135"/>
            <p:cNvSpPr>
              <a:spLocks noChangeShapeType="1"/>
            </p:cNvSpPr>
            <p:nvPr/>
          </p:nvSpPr>
          <p:spPr bwMode="auto">
            <a:xfrm>
              <a:off x="1968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  <p:sp>
          <p:nvSpPr>
            <p:cNvPr id="23569" name="Line 136"/>
            <p:cNvSpPr>
              <a:spLocks noChangeShapeType="1"/>
            </p:cNvSpPr>
            <p:nvPr/>
          </p:nvSpPr>
          <p:spPr bwMode="auto">
            <a:xfrm flipH="1">
              <a:off x="3312" y="2400"/>
              <a:ext cx="288" cy="38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</p:grpSp>
    </p:spTree>
    <p:extLst>
      <p:ext uri="{BB962C8B-B14F-4D97-AF65-F5344CB8AC3E}">
        <p14:creationId xmlns:p14="http://schemas.microsoft.com/office/powerpoint/2010/main" val="3349831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After fertilisation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GB" sz="1800" dirty="0"/>
              <a:t>New zygote rapidly divides creating many cells all with the same genetic contents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Although all cells contain the same genes, depending on, for example where they are in the organism, they will behave differently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This process of differential behaviour during development is called </a:t>
            </a:r>
            <a:r>
              <a:rPr lang="en-GB" sz="1800" b="1" dirty="0">
                <a:solidFill>
                  <a:srgbClr val="FF0000"/>
                </a:solidFill>
              </a:rPr>
              <a:t>ontogenesis</a:t>
            </a:r>
          </a:p>
          <a:p>
            <a:pPr>
              <a:spcBef>
                <a:spcPts val="900"/>
              </a:spcBef>
            </a:pPr>
            <a:r>
              <a:rPr lang="en-GB" sz="1800" dirty="0"/>
              <a:t>All of this uses, and is controlled by, the same mechanism for decoding the genes in DNA</a:t>
            </a:r>
          </a:p>
        </p:txBody>
      </p:sp>
    </p:spTree>
    <p:extLst>
      <p:ext uri="{BB962C8B-B14F-4D97-AF65-F5344CB8AC3E}">
        <p14:creationId xmlns:p14="http://schemas.microsoft.com/office/powerpoint/2010/main" val="7585210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Roots: genetics</a:t>
            </a:r>
          </a:p>
        </p:txBody>
      </p:sp>
      <p:pic>
        <p:nvPicPr>
          <p:cNvPr id="6" name="Picture 5" descr="watson-cri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88" y="1154273"/>
            <a:ext cx="2936227" cy="2239301"/>
          </a:xfrm>
          <a:prstGeom prst="rect">
            <a:avLst/>
          </a:prstGeom>
        </p:spPr>
      </p:pic>
      <p:pic>
        <p:nvPicPr>
          <p:cNvPr id="8" name="Afbeelding 4" descr="dna_sl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64" y="2526061"/>
            <a:ext cx="2865793" cy="19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2" name="Rectangle 1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Genetic code </a:t>
            </a:r>
            <a:endParaRPr lang="en-US" dirty="0"/>
          </a:p>
        </p:txBody>
      </p:sp>
      <p:sp>
        <p:nvSpPr>
          <p:cNvPr id="7476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079835"/>
            <a:ext cx="8229600" cy="3660374"/>
          </a:xfrm>
        </p:spPr>
        <p:txBody>
          <a:bodyPr>
            <a:normAutofit lnSpcReduction="10000"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All proteins in living beings on earth are composed of sequences built from 20 different amino acids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DNA is built from four nucleotides in a double helix spiral: purines A,G; </a:t>
            </a:r>
            <a:r>
              <a:rPr lang="en-GB" sz="1800" dirty="0" err="1"/>
              <a:t>pyrimidines</a:t>
            </a:r>
            <a:r>
              <a:rPr lang="en-GB" sz="1800" dirty="0"/>
              <a:t> T,C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GB" sz="1800" dirty="0" err="1"/>
              <a:t>riplets</a:t>
            </a:r>
            <a:r>
              <a:rPr lang="en-GB" sz="1800" dirty="0"/>
              <a:t> of these from </a:t>
            </a:r>
            <a:r>
              <a:rPr lang="en-GB" sz="1800" i="1" dirty="0"/>
              <a:t>codons</a:t>
            </a:r>
            <a:r>
              <a:rPr lang="en-GB" sz="1800" dirty="0"/>
              <a:t>, each of which codes for a specific amino acid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Much redundancy: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purines complement </a:t>
            </a:r>
            <a:r>
              <a:rPr lang="en-GB" sz="1500" dirty="0" err="1"/>
              <a:t>pyrimidines</a:t>
            </a:r>
            <a:endParaRPr lang="en-GB" sz="15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the DNA contains much rubbish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500" dirty="0"/>
              <a:t>4</a:t>
            </a:r>
            <a:r>
              <a:rPr lang="en-GB" sz="1500" baseline="30000" dirty="0"/>
              <a:t>3</a:t>
            </a:r>
            <a:r>
              <a:rPr lang="en-GB" sz="1500" dirty="0"/>
              <a:t>=64 codons code for 20 amino acids</a:t>
            </a:r>
            <a:endParaRPr lang="en-US" sz="1500" dirty="0"/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500" dirty="0"/>
              <a:t>genetic code = the mapping from codons to amino acids</a:t>
            </a:r>
            <a:endParaRPr lang="en-GB" sz="1500" dirty="0"/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For all natural life on earth,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the genetic code is the same !</a:t>
            </a:r>
          </a:p>
        </p:txBody>
      </p:sp>
    </p:spTree>
    <p:extLst>
      <p:ext uri="{BB962C8B-B14F-4D97-AF65-F5344CB8AC3E}">
        <p14:creationId xmlns:p14="http://schemas.microsoft.com/office/powerpoint/2010/main" val="31109087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ChangeArrowheads="1"/>
          </p:cNvSpPr>
          <p:nvPr/>
        </p:nvSpPr>
        <p:spPr bwMode="auto">
          <a:xfrm>
            <a:off x="1547664" y="2422085"/>
            <a:ext cx="60579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GB" sz="1500" dirty="0"/>
              <a:t>A central claim in molecular genetics: only one way flow</a:t>
            </a:r>
          </a:p>
          <a:p>
            <a:pPr algn="l" eaLnBrk="0" hangingPunct="0">
              <a:spcBef>
                <a:spcPct val="20000"/>
              </a:spcBef>
            </a:pPr>
            <a:r>
              <a:rPr lang="en-GB" sz="1500" dirty="0">
                <a:solidFill>
                  <a:srgbClr val="FF0000"/>
                </a:solidFill>
              </a:rPr>
              <a:t>Genotype</a:t>
            </a:r>
            <a:r>
              <a:rPr lang="en-GB" sz="1500" dirty="0">
                <a:solidFill>
                  <a:srgbClr val="E46C0A"/>
                </a:solidFill>
              </a:rPr>
              <a:t> </a:t>
            </a:r>
            <a:r>
              <a:rPr lang="en-GB" sz="1500" dirty="0"/>
              <a:t>	               </a:t>
            </a:r>
            <a:r>
              <a:rPr lang="en-GB" sz="1500" dirty="0">
                <a:solidFill>
                  <a:srgbClr val="FF0000"/>
                </a:solidFill>
              </a:rPr>
              <a:t>Phenotype</a:t>
            </a:r>
            <a:r>
              <a:rPr lang="en-GB" sz="1500" dirty="0"/>
              <a:t>			</a:t>
            </a:r>
            <a:endParaRPr lang="en-GB" sz="1500" dirty="0">
              <a:solidFill>
                <a:schemeClr val="hlink"/>
              </a:solidFill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GB" sz="1500" dirty="0">
                <a:solidFill>
                  <a:srgbClr val="FF0000"/>
                </a:solidFill>
              </a:rPr>
              <a:t>Genotype</a:t>
            </a:r>
            <a:r>
              <a:rPr lang="en-GB" sz="1500" dirty="0"/>
              <a:t>	               </a:t>
            </a:r>
            <a:r>
              <a:rPr lang="en-GB" sz="1500" dirty="0">
                <a:solidFill>
                  <a:srgbClr val="FF0000"/>
                </a:solidFill>
              </a:rPr>
              <a:t>Phenotype </a:t>
            </a:r>
          </a:p>
          <a:p>
            <a:pPr algn="l" eaLnBrk="0" hangingPunct="0">
              <a:spcBef>
                <a:spcPct val="20000"/>
              </a:spcBef>
            </a:pPr>
            <a:endParaRPr lang="en-GB" sz="1500" dirty="0"/>
          </a:p>
          <a:p>
            <a:pPr algn="l" eaLnBrk="0" hangingPunct="0">
              <a:spcBef>
                <a:spcPct val="20000"/>
              </a:spcBef>
            </a:pPr>
            <a:r>
              <a:rPr lang="en-GB" sz="1500" dirty="0"/>
              <a:t>Lamarckism (saying that acquired features can be inherited) is thus wrong!</a:t>
            </a:r>
          </a:p>
          <a:p>
            <a:pPr algn="ctr" eaLnBrk="0" hangingPunct="0">
              <a:spcBef>
                <a:spcPct val="20000"/>
              </a:spcBef>
            </a:pPr>
            <a:r>
              <a:rPr lang="en-GB" sz="1500" dirty="0">
                <a:solidFill>
                  <a:srgbClr val="FF0000"/>
                </a:solidFill>
              </a:rPr>
              <a:t>But we can use it in artificial evolution!</a:t>
            </a:r>
            <a:endParaRPr lang="nl-NL" sz="1500" dirty="0">
              <a:solidFill>
                <a:srgbClr val="FF0000"/>
              </a:solidFill>
            </a:endParaRPr>
          </a:p>
        </p:txBody>
      </p:sp>
      <p:pic>
        <p:nvPicPr>
          <p:cNvPr id="2662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236053"/>
            <a:ext cx="62293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2521025" y="2893786"/>
            <a:ext cx="571500" cy="343082"/>
            <a:chOff x="1680" y="2976"/>
            <a:chExt cx="480" cy="384"/>
          </a:xfrm>
        </p:grpSpPr>
        <p:sp>
          <p:nvSpPr>
            <p:cNvPr id="26630" name="Line 4"/>
            <p:cNvSpPr>
              <a:spLocks noChangeShapeType="1"/>
            </p:cNvSpPr>
            <p:nvPr/>
          </p:nvSpPr>
          <p:spPr bwMode="auto">
            <a:xfrm>
              <a:off x="1680" y="297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nl-NL" sz="1350"/>
            </a:p>
          </p:txBody>
        </p:sp>
        <p:grpSp>
          <p:nvGrpSpPr>
            <p:cNvPr id="26631" name="Group 5"/>
            <p:cNvGrpSpPr>
              <a:grpSpLocks/>
            </p:cNvGrpSpPr>
            <p:nvPr/>
          </p:nvGrpSpPr>
          <p:grpSpPr bwMode="auto">
            <a:xfrm>
              <a:off x="1680" y="3168"/>
              <a:ext cx="480" cy="192"/>
              <a:chOff x="1632" y="2640"/>
              <a:chExt cx="480" cy="192"/>
            </a:xfrm>
          </p:grpSpPr>
          <p:sp>
            <p:nvSpPr>
              <p:cNvPr id="26632" name="Line 6"/>
              <p:cNvSpPr>
                <a:spLocks noChangeShapeType="1"/>
              </p:cNvSpPr>
              <p:nvPr/>
            </p:nvSpPr>
            <p:spPr bwMode="auto">
              <a:xfrm flipH="1">
                <a:off x="1632" y="27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  <p:sp>
            <p:nvSpPr>
              <p:cNvPr id="26633" name="Line 7"/>
              <p:cNvSpPr>
                <a:spLocks noChangeShapeType="1"/>
              </p:cNvSpPr>
              <p:nvPr/>
            </p:nvSpPr>
            <p:spPr bwMode="auto">
              <a:xfrm flipH="1">
                <a:off x="1776" y="2640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 sz="1350"/>
              </a:p>
            </p:txBody>
          </p:sp>
        </p:grpSp>
      </p:grp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/>
              <a:t>Genetics: Transcription, translation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73822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25160"/>
            <a:ext cx="8229599" cy="400467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Several historical ‘dialects</a:t>
            </a:r>
            <a:r>
              <a:rPr lang="en-US" sz="1500" dirty="0"/>
              <a:t>’ in EC, e.g.,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Genetic Algorithm,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Evolution Strategy,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Evolutionary Programming,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Genetic Programming, </a:t>
            </a:r>
            <a:r>
              <a:rPr lang="mr-IN" sz="1350" dirty="0"/>
              <a:t>…</a:t>
            </a: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Umbrella term for the </a:t>
            </a:r>
            <a:r>
              <a:rPr lang="en-US" sz="1500" dirty="0">
                <a:solidFill>
                  <a:srgbClr val="FF0000"/>
                </a:solidFill>
              </a:rPr>
              <a:t>principal algorithm: Evolutionary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Name of the </a:t>
            </a:r>
            <a:r>
              <a:rPr lang="en-US" sz="1500" dirty="0">
                <a:solidFill>
                  <a:srgbClr val="FF0000"/>
                </a:solidFill>
              </a:rPr>
              <a:t>field: Evolutionary Computing (or Computation)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Enveloping fields: bio-inspired computing, natural computing, computational intelligence, artificial intelligence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Biological inspiration &amp; terminology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Not necessarily biologically plausible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Bio-chemical grounding is missing (matter matters!)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Simplified mechanisms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50" dirty="0"/>
              <a:t>Biologically impossible or non-existing mechanisms are OK for applications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88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5AB5F-76BD-6EBD-13E1-C757F700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9" y="0"/>
            <a:ext cx="71987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Roots: computers</a:t>
            </a:r>
          </a:p>
        </p:txBody>
      </p:sp>
      <p:pic>
        <p:nvPicPr>
          <p:cNvPr id="6" name="Afbeelding 5" descr="vonNeuman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24" y="1371600"/>
            <a:ext cx="3174590" cy="2400300"/>
          </a:xfrm>
          <a:prstGeom prst="rect">
            <a:avLst/>
          </a:prstGeom>
        </p:spPr>
      </p:pic>
      <p:pic>
        <p:nvPicPr>
          <p:cNvPr id="8" name="Afbeelding 6" descr="turingwal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73" y="1371600"/>
            <a:ext cx="109602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48E2F-BE79-AD4B-B51A-5F6B753366CB}"/>
              </a:ext>
            </a:extLst>
          </p:cNvPr>
          <p:cNvSpPr txBox="1"/>
          <p:nvPr/>
        </p:nvSpPr>
        <p:spPr>
          <a:xfrm>
            <a:off x="1313416" y="2140640"/>
            <a:ext cx="65610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50" b="1" dirty="0">
                <a:solidFill>
                  <a:srgbClr val="FF0000"/>
                </a:solidFill>
              </a:rPr>
              <a:t>Question: </a:t>
            </a:r>
          </a:p>
          <a:p>
            <a:r>
              <a:rPr lang="en-NL" sz="1650" b="1" dirty="0">
                <a:solidFill>
                  <a:srgbClr val="FF0000"/>
                </a:solidFill>
              </a:rPr>
              <a:t>what is the name of the other four ”fathers” of E</a:t>
            </a:r>
            <a:r>
              <a:rPr lang="en-GB" sz="1650" b="1" dirty="0">
                <a:solidFill>
                  <a:srgbClr val="FF0000"/>
                </a:solidFill>
              </a:rPr>
              <a:t>v</a:t>
            </a:r>
            <a:r>
              <a:rPr lang="en-NL" sz="1650" b="1" dirty="0">
                <a:solidFill>
                  <a:srgbClr val="FF0000"/>
                </a:solidFill>
              </a:rPr>
              <a:t>olutionary Computing?</a:t>
            </a:r>
          </a:p>
        </p:txBody>
      </p:sp>
    </p:spTree>
    <p:extLst>
      <p:ext uri="{BB962C8B-B14F-4D97-AF65-F5344CB8AC3E}">
        <p14:creationId xmlns:p14="http://schemas.microsoft.com/office/powerpoint/2010/main" val="381366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evolutionary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Remember the one regarding the </a:t>
            </a:r>
            <a:r>
              <a:rPr lang="en-US" sz="1800" dirty="0">
                <a:solidFill>
                  <a:srgbClr val="FF0000"/>
                </a:solidFill>
              </a:rPr>
              <a:t>evolution of intelligence</a:t>
            </a:r>
            <a:r>
              <a:rPr lang="en-US" sz="1800" dirty="0"/>
              <a:t>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/>
              <a:t>     – this is “high level”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There is another one regarding (heuristic) </a:t>
            </a:r>
            <a:r>
              <a:rPr lang="en-US" sz="1800" dirty="0">
                <a:solidFill>
                  <a:srgbClr val="FF0000"/>
                </a:solidFill>
              </a:rPr>
              <a:t>problem solving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800" dirty="0"/>
              <a:t>     – this is more practical</a:t>
            </a:r>
          </a:p>
          <a:p>
            <a:pPr marL="0" indent="0">
              <a:spcBef>
                <a:spcPts val="9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413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evolutionary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Developing, analyzing, applying problem solving methods a.k.a. algorithms is a central theme in mathematics and computer science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Time for thorough problem analysis decreases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Complexity of problems to be solved increases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Consequence: ROBUST PROBLEM SOLVING technology needed, i.e., algorithms that work on a wide range of problems without much problem specific adjustment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60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evolutionary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sz="1800" dirty="0"/>
              <a:t>Nature has always served as a source of inspiration for engineers and scientists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The best problem solver known in nature is:</a:t>
            </a:r>
          </a:p>
          <a:p>
            <a:pPr lvl="1">
              <a:spcBef>
                <a:spcPts val="900"/>
              </a:spcBef>
            </a:pPr>
            <a:r>
              <a:rPr lang="en-US" sz="1500" dirty="0"/>
              <a:t>the (human) brain that created “the wheel, New York, wars and so on” (after Douglas Adams’ Hitch-Hikers Guide)</a:t>
            </a:r>
          </a:p>
          <a:p>
            <a:pPr lvl="1">
              <a:spcBef>
                <a:spcPts val="900"/>
              </a:spcBef>
            </a:pPr>
            <a:r>
              <a:rPr lang="en-US" sz="1500" dirty="0"/>
              <a:t>the evolution mechanism that created the human brain (after Darwin’s Origin of Species)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Answer 1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neurocomputing</a:t>
            </a:r>
            <a:endParaRPr lang="en-US" sz="1800" dirty="0"/>
          </a:p>
          <a:p>
            <a:pPr>
              <a:spcBef>
                <a:spcPts val="900"/>
              </a:spcBef>
            </a:pPr>
            <a:r>
              <a:rPr lang="en-US" sz="1800" dirty="0"/>
              <a:t>Answer 2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/>
              <a:t> evolutionary computing</a:t>
            </a:r>
          </a:p>
        </p:txBody>
      </p:sp>
    </p:spTree>
    <p:extLst>
      <p:ext uri="{BB962C8B-B14F-4D97-AF65-F5344CB8AC3E}">
        <p14:creationId xmlns:p14="http://schemas.microsoft.com/office/powerpoint/2010/main" val="35672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dirty="0"/>
              <a:t>Historical perspective (1/3)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025201"/>
            <a:ext cx="6172200" cy="364427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1948, Turing: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ym typeface="Symbol" pitchFamily="18" charset="2"/>
              </a:rPr>
              <a:t>proposes “</a:t>
            </a: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genetical or evolutionary search</a:t>
            </a:r>
            <a:r>
              <a:rPr lang="en-US" sz="1500" dirty="0">
                <a:sym typeface="Symbol" pitchFamily="18" charset="2"/>
              </a:rPr>
              <a:t>”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1962, </a:t>
            </a:r>
            <a:r>
              <a:rPr lang="en-US" sz="1800" dirty="0" err="1">
                <a:sym typeface="Symbol" pitchFamily="18" charset="2"/>
              </a:rPr>
              <a:t>Bremermann</a:t>
            </a:r>
            <a:r>
              <a:rPr lang="en-US" sz="1800" dirty="0">
                <a:sym typeface="Symbol" pitchFamily="18" charset="2"/>
              </a:rPr>
              <a:t>: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optimization through evolution </a:t>
            </a:r>
            <a:r>
              <a:rPr lang="en-US" sz="1500" dirty="0">
                <a:sym typeface="Symbol" pitchFamily="18" charset="2"/>
              </a:rPr>
              <a:t>and recombination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1964, </a:t>
            </a:r>
            <a:r>
              <a:rPr lang="en-US" sz="1800" dirty="0" err="1">
                <a:sym typeface="Symbol" pitchFamily="18" charset="2"/>
              </a:rPr>
              <a:t>Rechenberg</a:t>
            </a:r>
            <a:r>
              <a:rPr lang="en-US" sz="1800" dirty="0">
                <a:sym typeface="Symbol" pitchFamily="18" charset="2"/>
              </a:rPr>
              <a:t>: 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ym typeface="Symbol" pitchFamily="18" charset="2"/>
              </a:rPr>
              <a:t>introduces </a:t>
            </a: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evolution strategies 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1965, L. </a:t>
            </a:r>
            <a:r>
              <a:rPr lang="en-US" sz="1800" dirty="0" err="1">
                <a:sym typeface="Symbol" pitchFamily="18" charset="2"/>
              </a:rPr>
              <a:t>Fogel</a:t>
            </a:r>
            <a:r>
              <a:rPr lang="en-US" sz="1800" dirty="0">
                <a:sym typeface="Symbol" pitchFamily="18" charset="2"/>
              </a:rPr>
              <a:t>, Owens and Walsh: 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ym typeface="Symbol" pitchFamily="18" charset="2"/>
              </a:rPr>
              <a:t>introduce </a:t>
            </a: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evolutionary programming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1975, Holland: 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ym typeface="Symbol" pitchFamily="18" charset="2"/>
              </a:rPr>
              <a:t>introduces </a:t>
            </a: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genetic algorithms</a:t>
            </a:r>
          </a:p>
          <a:p>
            <a:pPr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18" charset="2"/>
              </a:rPr>
              <a:t>1992, </a:t>
            </a:r>
            <a:r>
              <a:rPr lang="en-US" sz="1800" dirty="0" err="1">
                <a:sym typeface="Symbol" pitchFamily="18" charset="2"/>
              </a:rPr>
              <a:t>Koza</a:t>
            </a:r>
            <a:r>
              <a:rPr lang="en-US" sz="1800" dirty="0">
                <a:sym typeface="Symbol" pitchFamily="18" charset="2"/>
              </a:rPr>
              <a:t>:</a:t>
            </a:r>
          </a:p>
          <a:p>
            <a:pPr marL="342900" lvl="1" indent="0">
              <a:spcBef>
                <a:spcPts val="900"/>
              </a:spcBef>
              <a:buNone/>
            </a:pPr>
            <a:r>
              <a:rPr lang="en-US" sz="1500" dirty="0">
                <a:sym typeface="Symbol" pitchFamily="18" charset="2"/>
              </a:rPr>
              <a:t>introduces </a:t>
            </a:r>
            <a:r>
              <a:rPr lang="en-US" sz="1500" dirty="0">
                <a:solidFill>
                  <a:srgbClr val="E46C0A"/>
                </a:solidFill>
                <a:sym typeface="Symbol" pitchFamily="18" charset="2"/>
              </a:rPr>
              <a:t>genetic programming</a:t>
            </a:r>
            <a:endParaRPr lang="en-GB" sz="18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59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build="p" autoUpdateAnimBg="0"/>
    </p:bldLst>
  </p:timing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142</TotalTime>
  <Words>1565</Words>
  <Application>Microsoft Macintosh PowerPoint</Application>
  <PresentationFormat>On-screen Show (16:9)</PresentationFormat>
  <Paragraphs>196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mooie-slides</vt:lpstr>
      <vt:lpstr>Evolutionary Computing</vt:lpstr>
      <vt:lpstr>Roots: evolution</vt:lpstr>
      <vt:lpstr>Roots: genetics</vt:lpstr>
      <vt:lpstr>Roots: computers</vt:lpstr>
      <vt:lpstr>PowerPoint Presentation</vt:lpstr>
      <vt:lpstr>Motivation for evolutionary computing</vt:lpstr>
      <vt:lpstr>Motivation for evolutionary computing</vt:lpstr>
      <vt:lpstr>Motivation for evolutionary computing</vt:lpstr>
      <vt:lpstr>Historical perspective (1/3)</vt:lpstr>
      <vt:lpstr>Historical perspective (2/3)</vt:lpstr>
      <vt:lpstr>Historical perspective (3/3)</vt:lpstr>
      <vt:lpstr>Conference history</vt:lpstr>
      <vt:lpstr>How evolution really works (9’58’’)</vt:lpstr>
      <vt:lpstr>Darwinian Evolution:  Survival of the fittest</vt:lpstr>
      <vt:lpstr>Darwinian Evolution: Diversity drives change</vt:lpstr>
      <vt:lpstr>Quote (D. Dennett)</vt:lpstr>
      <vt:lpstr>Darwinian Evolution:  Summary</vt:lpstr>
      <vt:lpstr>Quote (John Maynard Smith)</vt:lpstr>
      <vt:lpstr>Adaptive landscape metaphor (Wright, 1932)</vt:lpstr>
      <vt:lpstr>Adaptive landscape metaphor (Wright, 1932)</vt:lpstr>
      <vt:lpstr>Adaptive landscape metaphor (cont’d)</vt:lpstr>
      <vt:lpstr>Genetics</vt:lpstr>
      <vt:lpstr>Genes and the Genome</vt:lpstr>
      <vt:lpstr>Genetics: Homo Sapiens</vt:lpstr>
      <vt:lpstr>Genetics: Reproductive Cells</vt:lpstr>
      <vt:lpstr>Genetics: Crossing-over during meiosis</vt:lpstr>
      <vt:lpstr>Genetics: Mutation</vt:lpstr>
      <vt:lpstr>Genetics: Fertilisation</vt:lpstr>
      <vt:lpstr>Genetics: After fertilisation</vt:lpstr>
      <vt:lpstr>Genetics: Genetic code </vt:lpstr>
      <vt:lpstr>Genetics: Transcription, translation</vt:lpstr>
      <vt:lpstr>Important points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</dc:title>
  <dc:subject/>
  <dc:creator>Gusz &amp; Jim</dc:creator>
  <cp:keywords/>
  <dc:description/>
  <cp:lastModifiedBy>Eiben, A.E. (AE)</cp:lastModifiedBy>
  <cp:revision>303</cp:revision>
  <cp:lastPrinted>2019-09-09T17:26:42Z</cp:lastPrinted>
  <dcterms:created xsi:type="dcterms:W3CDTF">2014-06-19T13:47:47Z</dcterms:created>
  <dcterms:modified xsi:type="dcterms:W3CDTF">2023-09-07T07:57:29Z</dcterms:modified>
  <cp:category/>
</cp:coreProperties>
</file>