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4167" r:id="rId1"/>
  </p:sldMasterIdLst>
  <p:notesMasterIdLst>
    <p:notesMasterId r:id="rId52"/>
  </p:notesMasterIdLst>
  <p:handoutMasterIdLst>
    <p:handoutMasterId r:id="rId53"/>
  </p:handoutMasterIdLst>
  <p:sldIdLst>
    <p:sldId id="307" r:id="rId2"/>
    <p:sldId id="262" r:id="rId3"/>
    <p:sldId id="263" r:id="rId4"/>
    <p:sldId id="257" r:id="rId5"/>
    <p:sldId id="260" r:id="rId6"/>
    <p:sldId id="261" r:id="rId7"/>
    <p:sldId id="265" r:id="rId8"/>
    <p:sldId id="306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302" r:id="rId24"/>
    <p:sldId id="280" r:id="rId25"/>
    <p:sldId id="311" r:id="rId26"/>
    <p:sldId id="312" r:id="rId27"/>
    <p:sldId id="281" r:id="rId28"/>
    <p:sldId id="313" r:id="rId29"/>
    <p:sldId id="314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304" r:id="rId48"/>
    <p:sldId id="303" r:id="rId49"/>
    <p:sldId id="305" r:id="rId50"/>
    <p:sldId id="299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85B"/>
    <a:srgbClr val="F1C544"/>
    <a:srgbClr val="943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38" autoAdjust="0"/>
    <p:restoredTop sz="96357" autoAdjust="0"/>
  </p:normalViewPr>
  <p:slideViewPr>
    <p:cSldViewPr snapToGrid="0" snapToObjects="1">
      <p:cViewPr varScale="1">
        <p:scale>
          <a:sx n="158" d="100"/>
          <a:sy n="158" d="100"/>
        </p:scale>
        <p:origin x="520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43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CC91E-81C7-1B49-B3E1-860434022CDC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2C285-161B-014E-BE62-39679C7D5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55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FBA2E-585D-BB46-A4B5-F0AA486081A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7AD7D-B5A4-F347-8CD5-93D936D0D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824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872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605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831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767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653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05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628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4538" y="754063"/>
            <a:ext cx="5422900" cy="3051175"/>
          </a:xfrm>
          <a:ln w="12700" cap="flat">
            <a:solidFill>
              <a:schemeClr val="tx1"/>
            </a:solidFill>
          </a:ln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26" y="4347731"/>
            <a:ext cx="5028350" cy="3848152"/>
          </a:xfrm>
          <a:ln/>
        </p:spPr>
        <p:txBody>
          <a:bodyPr lIns="90488" tIns="44450" rIns="90488" bIns="44450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1160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024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4538" y="754063"/>
            <a:ext cx="5422900" cy="3051175"/>
          </a:xfrm>
          <a:ln w="12700" cap="flat">
            <a:solidFill>
              <a:schemeClr val="tx1"/>
            </a:solidFill>
          </a:ln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26" y="4347731"/>
            <a:ext cx="5028350" cy="3848152"/>
          </a:xfrm>
          <a:ln/>
        </p:spPr>
        <p:txBody>
          <a:bodyPr lIns="90488" tIns="44450" rIns="90488" bIns="44450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3290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51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367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801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E46B2C-2545-4F2B-808F-EC196692F6E9}" type="slidenum">
              <a:rPr lang="en-GB"/>
              <a:pPr/>
              <a:t>23</a:t>
            </a:fld>
            <a:endParaRPr lang="en-GB"/>
          </a:p>
        </p:txBody>
      </p:sp>
      <p:sp>
        <p:nvSpPr>
          <p:cNvPr id="1269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6575"/>
            <a:ext cx="5029200" cy="3849688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75" tIns="44443" rIns="90475" bIns="44443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29226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56BC5C-CD91-49BC-9254-BDB2D0CFF38E}" type="slidenum">
              <a:rPr lang="en-GB"/>
              <a:pPr/>
              <a:t>24</a:t>
            </a:fld>
            <a:endParaRPr lang="en-GB"/>
          </a:p>
        </p:txBody>
      </p:sp>
      <p:sp>
        <p:nvSpPr>
          <p:cNvPr id="1290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6575"/>
            <a:ext cx="5029200" cy="3849688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75" tIns="44443" rIns="90475" bIns="44443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49762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56BC5C-CD91-49BC-9254-BDB2D0CFF38E}" type="slidenum">
              <a:rPr lang="en-GB"/>
              <a:pPr/>
              <a:t>25</a:t>
            </a:fld>
            <a:endParaRPr lang="en-GB"/>
          </a:p>
        </p:txBody>
      </p:sp>
      <p:sp>
        <p:nvSpPr>
          <p:cNvPr id="1290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6575"/>
            <a:ext cx="5029200" cy="3849688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75" tIns="44443" rIns="90475" bIns="44443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49762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56BC5C-CD91-49BC-9254-BDB2D0CFF38E}" type="slidenum">
              <a:rPr lang="en-GB"/>
              <a:pPr/>
              <a:t>26</a:t>
            </a:fld>
            <a:endParaRPr lang="en-GB"/>
          </a:p>
        </p:txBody>
      </p:sp>
      <p:sp>
        <p:nvSpPr>
          <p:cNvPr id="1290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6575"/>
            <a:ext cx="5029200" cy="3849688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75" tIns="44443" rIns="90475" bIns="44443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49762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56BC5C-CD91-49BC-9254-BDB2D0CFF38E}" type="slidenum">
              <a:rPr lang="en-GB"/>
              <a:pPr/>
              <a:t>27</a:t>
            </a:fld>
            <a:endParaRPr lang="en-GB"/>
          </a:p>
        </p:txBody>
      </p:sp>
      <p:sp>
        <p:nvSpPr>
          <p:cNvPr id="1290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6575"/>
            <a:ext cx="5029200" cy="3849688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75" tIns="44443" rIns="90475" bIns="44443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49762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56BC5C-CD91-49BC-9254-BDB2D0CFF38E}" type="slidenum">
              <a:rPr lang="en-GB"/>
              <a:pPr/>
              <a:t>28</a:t>
            </a:fld>
            <a:endParaRPr lang="en-GB"/>
          </a:p>
        </p:txBody>
      </p:sp>
      <p:sp>
        <p:nvSpPr>
          <p:cNvPr id="1290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6575"/>
            <a:ext cx="5029200" cy="3849688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75" tIns="44443" rIns="90475" bIns="44443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49762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720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3278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583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3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833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2106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5367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6389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2509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0635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9AD7AD-F067-4768-8BA9-15A8C1B6B236}" type="slidenum">
              <a:rPr lang="en-GB"/>
              <a:pPr/>
              <a:t>38</a:t>
            </a:fld>
            <a:endParaRPr lang="en-GB"/>
          </a:p>
        </p:txBody>
      </p:sp>
      <p:sp>
        <p:nvSpPr>
          <p:cNvPr id="1372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47713" y="754063"/>
            <a:ext cx="5421312" cy="305117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8163"/>
            <a:ext cx="5029200" cy="38481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475" tIns="44443" rIns="90475" bIns="44443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50011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08A0FB-6E6D-4ADF-9509-9FC59A366980}" type="slidenum">
              <a:rPr lang="en-GB"/>
              <a:pPr/>
              <a:t>39</a:t>
            </a:fld>
            <a:endParaRPr lang="en-GB"/>
          </a:p>
        </p:txBody>
      </p:sp>
      <p:sp>
        <p:nvSpPr>
          <p:cNvPr id="139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47713" y="754063"/>
            <a:ext cx="5421312" cy="305117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8163"/>
            <a:ext cx="5029200" cy="38481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475" tIns="44443" rIns="90475" bIns="44443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0326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6434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AB9BD-9F24-456C-BB8D-8747D574D20A}" type="slidenum">
              <a:rPr lang="en-GB"/>
              <a:pPr/>
              <a:t>41</a:t>
            </a:fld>
            <a:endParaRPr lang="en-GB"/>
          </a:p>
        </p:txBody>
      </p:sp>
      <p:sp>
        <p:nvSpPr>
          <p:cNvPr id="1413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47713" y="754063"/>
            <a:ext cx="5421312" cy="305117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8163"/>
            <a:ext cx="5029200" cy="38481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475" tIns="44443" rIns="90475" bIns="44443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7445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3094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5848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2DB289-BF06-45CE-88E2-57FDD18FF633}" type="slidenum">
              <a:rPr lang="en-GB"/>
              <a:pPr/>
              <a:t>43</a:t>
            </a:fld>
            <a:endParaRPr lang="en-GB"/>
          </a:p>
        </p:txBody>
      </p:sp>
      <p:sp>
        <p:nvSpPr>
          <p:cNvPr id="1443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47713" y="754063"/>
            <a:ext cx="5421312" cy="305117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8163"/>
            <a:ext cx="5029200" cy="38481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475" tIns="44443" rIns="90475" bIns="44443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17482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Two</a:t>
            </a:r>
            <a:r>
              <a:rPr lang="nl-NL" baseline="0" dirty="0"/>
              <a:t> kind of </a:t>
            </a:r>
            <a:r>
              <a:rPr lang="nl-NL" baseline="0" dirty="0" err="1"/>
              <a:t>solvers</a:t>
            </a:r>
            <a:r>
              <a:rPr lang="nl-NL" baseline="0" dirty="0"/>
              <a:t> </a:t>
            </a:r>
            <a:r>
              <a:rPr lang="nl-NL" baseline="0" dirty="0" err="1"/>
              <a:t>for</a:t>
            </a:r>
            <a:r>
              <a:rPr lang="nl-NL" baseline="0" dirty="0"/>
              <a:t> </a:t>
            </a:r>
            <a:r>
              <a:rPr lang="nl-NL" baseline="0" dirty="0" err="1"/>
              <a:t>global</a:t>
            </a:r>
            <a:r>
              <a:rPr lang="nl-NL" baseline="0" dirty="0"/>
              <a:t> </a:t>
            </a:r>
            <a:r>
              <a:rPr lang="nl-NL" baseline="0" dirty="0" err="1"/>
              <a:t>optimisation</a:t>
            </a:r>
            <a:r>
              <a:rPr lang="nl-NL" baseline="0" dirty="0"/>
              <a:t> </a:t>
            </a:r>
            <a:r>
              <a:rPr lang="nl-NL" baseline="0" dirty="0" err="1"/>
              <a:t>problem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3503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Can’t</a:t>
            </a:r>
            <a:r>
              <a:rPr lang="nl-NL" dirty="0"/>
              <a:t> </a:t>
            </a:r>
            <a:r>
              <a:rPr lang="nl-NL" dirty="0" err="1"/>
              <a:t>day</a:t>
            </a:r>
            <a:r>
              <a:rPr lang="nl-NL" dirty="0"/>
              <a:t> </a:t>
            </a:r>
            <a:r>
              <a:rPr lang="nl-NL" dirty="0" err="1"/>
              <a:t>anything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/>
              <a:t> solution</a:t>
            </a:r>
            <a:r>
              <a:rPr lang="nl-NL" baseline="0"/>
              <a:t> EA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1247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3094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739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3094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124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73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TSP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393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4538" y="754063"/>
            <a:ext cx="5422900" cy="3051175"/>
          </a:xfrm>
          <a:ln w="12700" cap="flat">
            <a:solidFill>
              <a:schemeClr val="tx1"/>
            </a:solidFill>
          </a:ln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26" y="4347731"/>
            <a:ext cx="5028350" cy="3848152"/>
          </a:xfrm>
          <a:ln/>
        </p:spPr>
        <p:txBody>
          <a:bodyPr lIns="90488" tIns="44450" rIns="90488" bIns="44450"/>
          <a:lstStyle/>
          <a:p>
            <a:r>
              <a:rPr lang="nl-NL" dirty="0" err="1"/>
              <a:t>Optimium</a:t>
            </a:r>
            <a:r>
              <a:rPr lang="nl-NL" baseline="0" dirty="0"/>
              <a:t> double </a:t>
            </a:r>
            <a:r>
              <a:rPr lang="nl-NL" baseline="0" dirty="0" err="1"/>
              <a:t>example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1268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225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Minimise</a:t>
            </a:r>
            <a:r>
              <a:rPr lang="nl-NL" baseline="0" dirty="0"/>
              <a:t> the route &gt; </a:t>
            </a:r>
            <a:r>
              <a:rPr lang="nl-NL" baseline="0" dirty="0" err="1"/>
              <a:t>maximise</a:t>
            </a:r>
            <a:r>
              <a:rPr lang="nl-NL" baseline="0" dirty="0"/>
              <a:t> the </a:t>
            </a:r>
            <a:r>
              <a:rPr lang="nl-NL" baseline="0" dirty="0" err="1"/>
              <a:t>saved</a:t>
            </a:r>
            <a:r>
              <a:rPr lang="nl-NL" baseline="0" dirty="0"/>
              <a:t> </a:t>
            </a:r>
            <a:r>
              <a:rPr lang="nl-NL" baseline="0" dirty="0" err="1"/>
              <a:t>paths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190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Click to edit Master subtitle style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14400" y="3600451"/>
            <a:ext cx="10363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14400" y="3600451"/>
            <a:ext cx="10363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3215472" y="11895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7295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920"/>
            <a:ext cx="10972800" cy="872287"/>
          </a:xfrm>
        </p:spPr>
        <p:txBody>
          <a:bodyPr tIns="0" bIns="0">
            <a:normAutofit/>
          </a:bodyPr>
          <a:lstStyle>
            <a:lvl1pPr>
              <a:defRPr sz="4000"/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59034"/>
          </a:xfrm>
        </p:spPr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912199"/>
            <a:ext cx="10972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9600" y="912199"/>
            <a:ext cx="10972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7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52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7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69" r:id="rId2"/>
    <p:sldLayoutId id="2147484170" r:id="rId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Evolutionary Computing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07000" y="3886200"/>
            <a:ext cx="8503799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3 </a:t>
            </a:r>
            <a:r>
              <a:rPr lang="mr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What is an Evolutionary Algorithm?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334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Main EA components: </a:t>
            </a:r>
            <a:r>
              <a:rPr lang="en-GB" sz="2800" dirty="0"/>
              <a:t>Evaluation / fitness function 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164363"/>
            <a:ext cx="10972799" cy="5490471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GB" sz="2400" dirty="0"/>
              <a:t>Role: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Represents the task to solve, the requirements to adapt to (can be seen as “the environment”)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sl-SI" sz="2000" dirty="0"/>
              <a:t>E</a:t>
            </a:r>
            <a:r>
              <a:rPr lang="en-US" sz="2000" dirty="0" err="1"/>
              <a:t>nables</a:t>
            </a:r>
            <a:r>
              <a:rPr lang="en-US" sz="2000" dirty="0"/>
              <a:t> selection (provides basis for comparison)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If </a:t>
            </a:r>
            <a:r>
              <a:rPr lang="en-GB" sz="2000" dirty="0"/>
              <a:t>some phenotypic traits are advantageous, desirable, e.g., big ears cool better, then these </a:t>
            </a:r>
            <a:r>
              <a:rPr lang="en-US" sz="2000" dirty="0"/>
              <a:t>traits are rewarded by more offspring that will expectedly carry the same trait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A.k.a. </a:t>
            </a:r>
            <a:r>
              <a:rPr lang="en-GB" sz="2400" i="1" dirty="0"/>
              <a:t>quality</a:t>
            </a:r>
            <a:r>
              <a:rPr lang="en-GB" sz="2400" dirty="0"/>
              <a:t> function or </a:t>
            </a:r>
            <a:r>
              <a:rPr lang="en-GB" sz="2400" i="1" dirty="0"/>
              <a:t>objective</a:t>
            </a:r>
            <a:r>
              <a:rPr lang="en-GB" sz="2400" dirty="0"/>
              <a:t> function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Assigns a single real-valued fitness to each phenotype which forms the basis for selection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So the more discrimination (different values) the better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Typically we talk about fitness being maximised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Some problems may be best posed as minimisation problems, but conversion is trivial</a:t>
            </a:r>
          </a:p>
        </p:txBody>
      </p:sp>
    </p:spTree>
    <p:extLst>
      <p:ext uri="{BB962C8B-B14F-4D97-AF65-F5344CB8AC3E}">
        <p14:creationId xmlns:p14="http://schemas.microsoft.com/office/powerpoint/2010/main" val="886728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EA components: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Role: </a:t>
            </a:r>
            <a:r>
              <a:rPr lang="en-GB" sz="2400" dirty="0"/>
              <a:t>holds the candidate solutions of the problem as individuals (genotypes)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Formally, a population is a multiset of individuals, i.e., the same element might occur multiple times</a:t>
            </a:r>
          </a:p>
          <a:p>
            <a:pPr>
              <a:spcBef>
                <a:spcPts val="1200"/>
              </a:spcBef>
            </a:pPr>
            <a:r>
              <a:rPr lang="en-GB" sz="2400" b="1" dirty="0">
                <a:solidFill>
                  <a:srgbClr val="FF0000"/>
                </a:solidFill>
              </a:rPr>
              <a:t>Population is the basic unit of evolution, i.e., the population is evolving, not the individuals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Selection operators act on population level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Variation operators act on individual level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3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EA components: Population</a:t>
            </a:r>
            <a:endParaRPr lang="en-GB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2400" dirty="0"/>
              <a:t>Some sophisticated </a:t>
            </a:r>
            <a:r>
              <a:rPr lang="en-GB" sz="2400" dirty="0" err="1"/>
              <a:t>EAs</a:t>
            </a:r>
            <a:r>
              <a:rPr lang="en-GB" sz="2400" dirty="0"/>
              <a:t> also assert a spatial structure on the population e.g.</a:t>
            </a:r>
            <a:r>
              <a:rPr lang="en-US" sz="2400" dirty="0"/>
              <a:t>,</a:t>
            </a:r>
            <a:r>
              <a:rPr lang="en-GB" sz="2400" dirty="0"/>
              <a:t> a grid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Selection operators usually take whole population into account i.e.</a:t>
            </a:r>
            <a:r>
              <a:rPr lang="en-US" sz="2400" dirty="0"/>
              <a:t>,</a:t>
            </a:r>
            <a:r>
              <a:rPr lang="en-GB" sz="2400" dirty="0"/>
              <a:t> reproductive probabilities are </a:t>
            </a:r>
            <a:r>
              <a:rPr lang="en-GB" sz="2400" i="1" dirty="0"/>
              <a:t>relative</a:t>
            </a:r>
            <a:r>
              <a:rPr lang="en-GB" sz="2400" dirty="0"/>
              <a:t> to current generation</a:t>
            </a:r>
          </a:p>
          <a:p>
            <a:pPr>
              <a:spcBef>
                <a:spcPts val="1200"/>
              </a:spcBef>
            </a:pPr>
            <a:r>
              <a:rPr lang="en-GB" sz="2400" dirty="0">
                <a:solidFill>
                  <a:srgbClr val="FF0000"/>
                </a:solidFill>
              </a:rPr>
              <a:t>Diversity</a:t>
            </a:r>
            <a:r>
              <a:rPr lang="en-GB" sz="2400" dirty="0"/>
              <a:t> of a population refers to the number of different fitness values / phenotypes / genotypes present (note: not the same thing)</a:t>
            </a:r>
          </a:p>
        </p:txBody>
      </p:sp>
    </p:spTree>
    <p:extLst>
      <p:ext uri="{BB962C8B-B14F-4D97-AF65-F5344CB8AC3E}">
        <p14:creationId xmlns:p14="http://schemas.microsoft.com/office/powerpoint/2010/main" val="176268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EA components: </a:t>
            </a:r>
            <a:r>
              <a:rPr lang="en-GB" dirty="0"/>
              <a:t>Selection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303844"/>
            <a:ext cx="10972799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400" dirty="0"/>
              <a:t>Role: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Identifies individuals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to become parents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to survive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Pushes population towards higher fitness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Usually probabilistic / stochastic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high quality solutions more likely to be selected than low quality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but not guaranteed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r>
              <a:rPr lang="en-GB" sz="2000" dirty="0" err="1"/>
              <a:t>ven</a:t>
            </a:r>
            <a:r>
              <a:rPr lang="en-GB" sz="2000" dirty="0"/>
              <a:t> worst in current population usually has non-zero probability of being selected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This </a:t>
            </a:r>
            <a:r>
              <a:rPr lang="en-GB" sz="2400" i="1" dirty="0"/>
              <a:t>stochastic</a:t>
            </a:r>
            <a:r>
              <a:rPr lang="en-GB" sz="2400" dirty="0"/>
              <a:t> nature can help escape from local optima</a:t>
            </a:r>
          </a:p>
        </p:txBody>
      </p:sp>
    </p:spTree>
    <p:extLst>
      <p:ext uri="{BB962C8B-B14F-4D97-AF65-F5344CB8AC3E}">
        <p14:creationId xmlns:p14="http://schemas.microsoft.com/office/powerpoint/2010/main" val="2177887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609600" y="1400224"/>
            <a:ext cx="441403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1" hangingPunct="1"/>
            <a:r>
              <a:rPr lang="en-US" sz="2400" dirty="0">
                <a:cs typeface="Arial" pitchFamily="34" charset="0"/>
              </a:rPr>
              <a:t>Example: roulette wheel selection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47927" y="2655945"/>
            <a:ext cx="1817687" cy="1497013"/>
            <a:chOff x="692" y="2833"/>
            <a:chExt cx="1145" cy="943"/>
          </a:xfrm>
        </p:grpSpPr>
        <p:sp>
          <p:nvSpPr>
            <p:cNvPr id="317446" name="Rectangle 6"/>
            <p:cNvSpPr>
              <a:spLocks noChangeArrowheads="1"/>
            </p:cNvSpPr>
            <p:nvPr/>
          </p:nvSpPr>
          <p:spPr bwMode="auto">
            <a:xfrm>
              <a:off x="692" y="2833"/>
              <a:ext cx="114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1" hangingPunct="1"/>
              <a:r>
                <a:rPr lang="en-US" sz="2400" dirty="0">
                  <a:cs typeface="Arial" pitchFamily="34" charset="0"/>
                </a:rPr>
                <a:t>fitness(A) = 3</a:t>
              </a:r>
            </a:p>
          </p:txBody>
        </p:sp>
        <p:sp>
          <p:nvSpPr>
            <p:cNvPr id="317447" name="Rectangle 7"/>
            <p:cNvSpPr>
              <a:spLocks noChangeArrowheads="1"/>
            </p:cNvSpPr>
            <p:nvPr/>
          </p:nvSpPr>
          <p:spPr bwMode="auto">
            <a:xfrm>
              <a:off x="696" y="3160"/>
              <a:ext cx="1138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1" hangingPunct="1"/>
              <a:r>
                <a:rPr lang="en-US" sz="2400" dirty="0">
                  <a:cs typeface="Arial" pitchFamily="34" charset="0"/>
                </a:rPr>
                <a:t>fitness(B) = 1</a:t>
              </a:r>
            </a:p>
          </p:txBody>
        </p:sp>
        <p:sp>
          <p:nvSpPr>
            <p:cNvPr id="317448" name="Rectangle 8"/>
            <p:cNvSpPr>
              <a:spLocks noChangeArrowheads="1"/>
            </p:cNvSpPr>
            <p:nvPr/>
          </p:nvSpPr>
          <p:spPr bwMode="auto">
            <a:xfrm>
              <a:off x="698" y="3487"/>
              <a:ext cx="1136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1" hangingPunct="1"/>
              <a:r>
                <a:rPr lang="en-US" sz="2400" dirty="0">
                  <a:cs typeface="Arial" pitchFamily="34" charset="0"/>
                </a:rPr>
                <a:t>fitness(C) = 2</a:t>
              </a:r>
            </a:p>
          </p:txBody>
        </p:sp>
      </p:grpSp>
      <p:sp>
        <p:nvSpPr>
          <p:cNvPr id="317449" name="Line 9"/>
          <p:cNvSpPr>
            <a:spLocks noChangeShapeType="1"/>
          </p:cNvSpPr>
          <p:nvPr/>
        </p:nvSpPr>
        <p:spPr bwMode="auto">
          <a:xfrm>
            <a:off x="5023630" y="3404451"/>
            <a:ext cx="7715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946004" y="1899501"/>
            <a:ext cx="3148013" cy="3009900"/>
            <a:chOff x="3092" y="2152"/>
            <a:chExt cx="1983" cy="1896"/>
          </a:xfrm>
          <a:noFill/>
        </p:grpSpPr>
        <p:sp>
          <p:nvSpPr>
            <p:cNvPr id="317451" name="Oval 11"/>
            <p:cNvSpPr>
              <a:spLocks noChangeArrowheads="1"/>
            </p:cNvSpPr>
            <p:nvPr/>
          </p:nvSpPr>
          <p:spPr bwMode="auto">
            <a:xfrm>
              <a:off x="3092" y="2163"/>
              <a:ext cx="1983" cy="18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endParaRPr lang="nl-NL" sz="3200">
                <a:solidFill>
                  <a:schemeClr val="hlin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452" name="Rectangle 12"/>
            <p:cNvSpPr>
              <a:spLocks noChangeArrowheads="1"/>
            </p:cNvSpPr>
            <p:nvPr/>
          </p:nvSpPr>
          <p:spPr bwMode="auto">
            <a:xfrm>
              <a:off x="3487" y="2738"/>
              <a:ext cx="288" cy="367"/>
            </a:xfrm>
            <a:prstGeom prst="rect">
              <a:avLst/>
            </a:prstGeom>
            <a:ln>
              <a:solidFill>
                <a:srgbClr val="FFFFFF"/>
              </a:solidFill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lIns="90488" tIns="44450" rIns="90488" bIns="44450">
              <a:spAutoFit/>
            </a:bodyPr>
            <a:lstStyle/>
            <a:p>
              <a:pPr algn="ctr" eaLnBrk="1" hangingPunct="1"/>
              <a:r>
                <a:rPr lang="en-US" sz="3200"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317453" name="Rectangle 13"/>
            <p:cNvSpPr>
              <a:spLocks noChangeArrowheads="1"/>
            </p:cNvSpPr>
            <p:nvPr/>
          </p:nvSpPr>
          <p:spPr bwMode="auto">
            <a:xfrm>
              <a:off x="4518" y="2781"/>
              <a:ext cx="302" cy="367"/>
            </a:xfrm>
            <a:prstGeom prst="rect">
              <a:avLst/>
            </a:prstGeom>
            <a:ln>
              <a:solidFill>
                <a:srgbClr val="FFFFFF"/>
              </a:solidFill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lIns="90488" tIns="44450" rIns="90488" bIns="44450">
              <a:spAutoFit/>
            </a:bodyPr>
            <a:lstStyle/>
            <a:p>
              <a:pPr algn="ctr" eaLnBrk="1" hangingPunct="1"/>
              <a:r>
                <a:rPr lang="en-US" sz="3200"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317454" name="Rectangle 14"/>
            <p:cNvSpPr>
              <a:spLocks noChangeArrowheads="1"/>
            </p:cNvSpPr>
            <p:nvPr/>
          </p:nvSpPr>
          <p:spPr bwMode="auto">
            <a:xfrm>
              <a:off x="4080" y="2333"/>
              <a:ext cx="628" cy="192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lIns="90488" tIns="44450" rIns="90488" bIns="44450">
              <a:spAutoFit/>
            </a:bodyPr>
            <a:lstStyle/>
            <a:p>
              <a:pPr algn="ctr" eaLnBrk="1" hangingPunct="1"/>
              <a:r>
                <a:rPr lang="en-US" sz="1400" dirty="0">
                  <a:latin typeface="Arial" pitchFamily="34" charset="0"/>
                  <a:cs typeface="Arial" pitchFamily="34" charset="0"/>
                </a:rPr>
                <a:t>1/6 = 17%</a:t>
              </a:r>
            </a:p>
          </p:txBody>
        </p:sp>
        <p:sp>
          <p:nvSpPr>
            <p:cNvPr id="317455" name="Rectangle 15"/>
            <p:cNvSpPr>
              <a:spLocks noChangeArrowheads="1"/>
            </p:cNvSpPr>
            <p:nvPr/>
          </p:nvSpPr>
          <p:spPr bwMode="auto">
            <a:xfrm>
              <a:off x="3194" y="3215"/>
              <a:ext cx="773" cy="231"/>
            </a:xfrm>
            <a:prstGeom prst="rect">
              <a:avLst/>
            </a:prstGeom>
            <a:ln>
              <a:solidFill>
                <a:srgbClr val="FFFFFF"/>
              </a:solidFill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lIns="90488" tIns="44450" rIns="90488" bIns="44450">
              <a:spAutoFit/>
            </a:bodyPr>
            <a:lstStyle/>
            <a:p>
              <a:pPr algn="ctr" eaLnBrk="1" hangingPunct="1"/>
              <a:r>
                <a:rPr lang="en-US">
                  <a:latin typeface="Arial" pitchFamily="34" charset="0"/>
                  <a:cs typeface="Arial" pitchFamily="34" charset="0"/>
                </a:rPr>
                <a:t>3/6 = 50%</a:t>
              </a:r>
            </a:p>
          </p:txBody>
        </p:sp>
        <p:sp>
          <p:nvSpPr>
            <p:cNvPr id="317456" name="Rectangle 16"/>
            <p:cNvSpPr>
              <a:spLocks noChangeArrowheads="1"/>
            </p:cNvSpPr>
            <p:nvPr/>
          </p:nvSpPr>
          <p:spPr bwMode="auto">
            <a:xfrm>
              <a:off x="4062" y="2595"/>
              <a:ext cx="288" cy="367"/>
            </a:xfrm>
            <a:prstGeom prst="rect">
              <a:avLst/>
            </a:prstGeom>
            <a:ln>
              <a:solidFill>
                <a:srgbClr val="FFFFFF"/>
              </a:solidFill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lIns="90488" tIns="44450" rIns="90488" bIns="44450">
              <a:spAutoFit/>
            </a:bodyPr>
            <a:lstStyle/>
            <a:p>
              <a:pPr algn="ctr" eaLnBrk="1" hangingPunct="1"/>
              <a:r>
                <a:rPr lang="en-US" sz="3200"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317457" name="Rectangle 17"/>
            <p:cNvSpPr>
              <a:spLocks noChangeArrowheads="1"/>
            </p:cNvSpPr>
            <p:nvPr/>
          </p:nvSpPr>
          <p:spPr bwMode="auto">
            <a:xfrm>
              <a:off x="4172" y="3210"/>
              <a:ext cx="773" cy="231"/>
            </a:xfrm>
            <a:prstGeom prst="rect">
              <a:avLst/>
            </a:prstGeom>
            <a:ln>
              <a:solidFill>
                <a:srgbClr val="FFFFFF"/>
              </a:solidFill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lIns="90488" tIns="44450" rIns="90488" bIns="44450">
              <a:spAutoFit/>
            </a:bodyPr>
            <a:lstStyle/>
            <a:p>
              <a:pPr algn="ctr" eaLnBrk="1" hangingPunct="1"/>
              <a:r>
                <a:rPr lang="en-US" dirty="0">
                  <a:latin typeface="Arial" pitchFamily="34" charset="0"/>
                  <a:cs typeface="Arial" pitchFamily="34" charset="0"/>
                </a:rPr>
                <a:t>2/6 = 33%</a:t>
              </a:r>
            </a:p>
          </p:txBody>
        </p:sp>
        <p:sp>
          <p:nvSpPr>
            <p:cNvPr id="317458" name="Line 18"/>
            <p:cNvSpPr>
              <a:spLocks noChangeShapeType="1"/>
            </p:cNvSpPr>
            <p:nvPr/>
          </p:nvSpPr>
          <p:spPr bwMode="auto">
            <a:xfrm flipV="1">
              <a:off x="4068" y="2427"/>
              <a:ext cx="718" cy="71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459" name="Line 19"/>
            <p:cNvSpPr>
              <a:spLocks noChangeShapeType="1"/>
            </p:cNvSpPr>
            <p:nvPr/>
          </p:nvSpPr>
          <p:spPr bwMode="auto">
            <a:xfrm>
              <a:off x="4072" y="2152"/>
              <a:ext cx="0" cy="189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EA components: Selection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609605" y="5113096"/>
            <a:ext cx="10972795" cy="11977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l" eaLnBrk="1" hangingPunct="1"/>
            <a:r>
              <a:rPr lang="en-US" sz="2400" dirty="0">
                <a:cs typeface="Arial" pitchFamily="34" charset="0"/>
              </a:rPr>
              <a:t>In principle, any selection mechanism can be used for parent selection as well as for survivor selection </a:t>
            </a:r>
          </a:p>
          <a:p>
            <a:pPr algn="l" eaLnBrk="1" hangingPunct="1"/>
            <a:endParaRPr lang="en-US" sz="2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1116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4" grpId="0" autoUpdateAnimBg="0"/>
      <p:bldP spid="317449" grpId="0" animBg="1"/>
      <p:bldP spid="2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EA components:</a:t>
            </a:r>
            <a:r>
              <a:rPr lang="en-GB" dirty="0"/>
              <a:t> </a:t>
            </a:r>
            <a:r>
              <a:rPr lang="en-US" dirty="0"/>
              <a:t>Selection</a:t>
            </a:r>
            <a:endParaRPr lang="en-GB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Survivor selection a.k.a. </a:t>
            </a:r>
            <a:r>
              <a:rPr lang="en-GB" sz="2400" b="1" i="1" dirty="0"/>
              <a:t>replacement</a:t>
            </a:r>
            <a:endParaRPr lang="en-GB" sz="2400" dirty="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Most EAs use fixed population size so need a way of going from parents + offspring to next generation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Often deterministic (while parent selection is usually stochastic)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Fitness based : e.g.</a:t>
            </a:r>
            <a:r>
              <a:rPr lang="en-US" sz="2000" dirty="0"/>
              <a:t>,</a:t>
            </a:r>
            <a:r>
              <a:rPr lang="en-GB" sz="2000" dirty="0"/>
              <a:t> rank parents</a:t>
            </a:r>
            <a:r>
              <a:rPr lang="sl-SI" sz="2000" dirty="0"/>
              <a:t> </a:t>
            </a:r>
            <a:r>
              <a:rPr lang="en-GB" sz="2000" dirty="0"/>
              <a:t>+</a:t>
            </a:r>
            <a:r>
              <a:rPr lang="sl-SI" sz="2000" dirty="0"/>
              <a:t> </a:t>
            </a:r>
            <a:r>
              <a:rPr lang="en-GB" sz="2000" dirty="0"/>
              <a:t>offspring and take best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Age based</a:t>
            </a:r>
            <a:r>
              <a:rPr lang="en-US" sz="2000" dirty="0"/>
              <a:t>:</a:t>
            </a:r>
            <a:r>
              <a:rPr lang="en-GB" sz="2000" dirty="0"/>
              <a:t> e.g., make as many offspring as parents and delete all parents 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Sometimes a combination of stochastic and deterministic, for example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0000"/>
                </a:solidFill>
              </a:rPr>
              <a:t>Elitism</a:t>
            </a:r>
            <a:r>
              <a:rPr lang="en-GB" sz="2400" dirty="0"/>
              <a:t>: the best </a:t>
            </a:r>
            <a:r>
              <a:rPr lang="en-GB" sz="2400" i="1" dirty="0"/>
              <a:t>n</a:t>
            </a:r>
            <a:r>
              <a:rPr lang="en-GB" sz="2400" dirty="0"/>
              <a:t> individuals always survive (deterministic rule). This can be combined with as stochastic rule for the others</a:t>
            </a:r>
          </a:p>
        </p:txBody>
      </p:sp>
    </p:spTree>
    <p:extLst>
      <p:ext uri="{BB962C8B-B14F-4D97-AF65-F5344CB8AC3E}">
        <p14:creationId xmlns:p14="http://schemas.microsoft.com/office/powerpoint/2010/main" val="1961648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EA components:</a:t>
            </a:r>
            <a:r>
              <a:rPr lang="en-GB" dirty="0"/>
              <a:t> Variation operators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03318"/>
            <a:ext cx="10972800" cy="4525963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Role: to generate new candidate solutions 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Usually divided into two types according to their </a:t>
            </a:r>
            <a:r>
              <a:rPr lang="en-GB" sz="2400" dirty="0" err="1"/>
              <a:t>arity</a:t>
            </a:r>
            <a:r>
              <a:rPr lang="en-GB" sz="2400" dirty="0"/>
              <a:t> (number of inputs):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 err="1"/>
              <a:t>Arity</a:t>
            </a:r>
            <a:r>
              <a:rPr lang="en-GB" sz="2000" dirty="0"/>
              <a:t> 1 : mutation operators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 err="1"/>
              <a:t>Arity</a:t>
            </a:r>
            <a:r>
              <a:rPr lang="en-GB" sz="2000" dirty="0"/>
              <a:t> &gt;1 : recombination operators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 err="1"/>
              <a:t>Arity</a:t>
            </a:r>
            <a:r>
              <a:rPr lang="en-GB" sz="2000" dirty="0"/>
              <a:t> = 2 typically called crossover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Arity &gt; 2 multi-parent reproduction, is possible, seldom used in EC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There has been much debate about relative importance of recombination and mutation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Nowadays most EAs use both – pragmatic attitude is advisable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FF0000"/>
                </a:solidFill>
              </a:rPr>
              <a:t>Variation operators must match the given representation </a:t>
            </a:r>
          </a:p>
        </p:txBody>
      </p:sp>
    </p:spTree>
    <p:extLst>
      <p:ext uri="{BB962C8B-B14F-4D97-AF65-F5344CB8AC3E}">
        <p14:creationId xmlns:p14="http://schemas.microsoft.com/office/powerpoint/2010/main" val="1780216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EA components:</a:t>
            </a:r>
            <a:r>
              <a:rPr lang="en-GB" dirty="0"/>
              <a:t> Mutation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97900"/>
            <a:ext cx="10972800" cy="485903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Role: causes small, random variations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Acts on one genotype and delivers another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Element of randomness is essential and differentiates it from other heuristic operators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Importance ascribed depends on representation and historical dialect: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Binary </a:t>
            </a:r>
            <a:r>
              <a:rPr lang="en-GB" sz="2000" dirty="0" err="1"/>
              <a:t>GAs</a:t>
            </a:r>
            <a:r>
              <a:rPr lang="en-GB" sz="2000" dirty="0"/>
              <a:t> – background operator responsible for preserving and introducing diversity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EP – only search operator</a:t>
            </a:r>
            <a:endParaRPr lang="en-US" sz="2000" dirty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GP </a:t>
            </a:r>
            <a:r>
              <a:rPr lang="en-GB" sz="2000" dirty="0"/>
              <a:t>–</a:t>
            </a:r>
            <a:r>
              <a:rPr lang="en-US" sz="2000" dirty="0"/>
              <a:t> hardly used</a:t>
            </a:r>
            <a:endParaRPr lang="en-GB" sz="2000" dirty="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May guarantee connectedness of search space and hence convergence proofs (see later in Theory chapter)</a:t>
            </a:r>
          </a:p>
        </p:txBody>
      </p:sp>
    </p:spTree>
    <p:extLst>
      <p:ext uri="{BB962C8B-B14F-4D97-AF65-F5344CB8AC3E}">
        <p14:creationId xmlns:p14="http://schemas.microsoft.com/office/powerpoint/2010/main" val="3545152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3" name="Rectangle 5"/>
          <p:cNvSpPr>
            <a:spLocks noChangeArrowheads="1"/>
          </p:cNvSpPr>
          <p:nvPr/>
        </p:nvSpPr>
        <p:spPr bwMode="auto">
          <a:xfrm>
            <a:off x="2101977" y="2969533"/>
            <a:ext cx="111794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en-US" sz="2400" b="1" dirty="0">
                <a:latin typeface="Arial" pitchFamily="34" charset="0"/>
                <a:cs typeface="Arial" pitchFamily="34" charset="0"/>
              </a:rPr>
              <a:t>before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434327" y="2435907"/>
            <a:ext cx="2202825" cy="1524000"/>
            <a:chOff x="3553" y="1626"/>
            <a:chExt cx="1639" cy="1070"/>
          </a:xfrm>
        </p:grpSpPr>
        <p:graphicFrame>
          <p:nvGraphicFramePr>
            <p:cNvPr id="319495" name="Object 7"/>
            <p:cNvGraphicFramePr>
              <a:graphicFrameLocks/>
            </p:cNvGraphicFramePr>
            <p:nvPr/>
          </p:nvGraphicFramePr>
          <p:xfrm>
            <a:off x="4283" y="1626"/>
            <a:ext cx="909" cy="10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Art" r:id="rId3" imgW="1442880" imgH="1698480" progId="">
                    <p:embed/>
                  </p:oleObj>
                </mc:Choice>
                <mc:Fallback>
                  <p:oleObj name="ClipArt" r:id="rId3" imgW="1442880" imgH="1698480" progId="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" y="1626"/>
                          <a:ext cx="909" cy="10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9496" name="Rectangle 8"/>
            <p:cNvSpPr>
              <a:spLocks noChangeArrowheads="1"/>
            </p:cNvSpPr>
            <p:nvPr/>
          </p:nvSpPr>
          <p:spPr bwMode="auto">
            <a:xfrm>
              <a:off x="3553" y="2150"/>
              <a:ext cx="138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endParaRPr lang="nl-NL" sz="2400" b="1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19499" name="Rectangle 11"/>
          <p:cNvSpPr>
            <a:spLocks noChangeArrowheads="1"/>
          </p:cNvSpPr>
          <p:nvPr/>
        </p:nvSpPr>
        <p:spPr bwMode="auto">
          <a:xfrm>
            <a:off x="3413169" y="5013841"/>
            <a:ext cx="260593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1" hangingPunct="1"/>
            <a:r>
              <a:rPr lang="en-US" b="1" dirty="0">
                <a:latin typeface="Arial" pitchFamily="34" charset="0"/>
                <a:cs typeface="Arial" pitchFamily="34" charset="0"/>
              </a:rPr>
              <a:t>1  1  1  0  1  1  1</a:t>
            </a:r>
            <a:r>
              <a:rPr lang="en-US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19500" name="Rectangle 12"/>
          <p:cNvSpPr>
            <a:spLocks noChangeArrowheads="1"/>
          </p:cNvSpPr>
          <p:nvPr/>
        </p:nvSpPr>
        <p:spPr bwMode="auto">
          <a:xfrm>
            <a:off x="2131004" y="5023999"/>
            <a:ext cx="847119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en-US" sz="2400" b="1" dirty="0">
                <a:latin typeface="Arial" pitchFamily="34" charset="0"/>
                <a:cs typeface="Arial" pitchFamily="34" charset="0"/>
              </a:rPr>
              <a:t>after</a:t>
            </a:r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6554171" y="4657285"/>
            <a:ext cx="2057964" cy="1447800"/>
            <a:chOff x="3809" y="2783"/>
            <a:chExt cx="1499" cy="1055"/>
          </a:xfrm>
        </p:grpSpPr>
        <p:sp>
          <p:nvSpPr>
            <p:cNvPr id="319502" name="Freeform 14"/>
            <p:cNvSpPr>
              <a:spLocks/>
            </p:cNvSpPr>
            <p:nvPr/>
          </p:nvSpPr>
          <p:spPr bwMode="auto">
            <a:xfrm>
              <a:off x="4672" y="3402"/>
              <a:ext cx="350" cy="406"/>
            </a:xfrm>
            <a:custGeom>
              <a:avLst/>
              <a:gdLst/>
              <a:ahLst/>
              <a:cxnLst>
                <a:cxn ang="0">
                  <a:pos x="21" y="31"/>
                </a:cxn>
                <a:cxn ang="0">
                  <a:pos x="12" y="77"/>
                </a:cxn>
                <a:cxn ang="0">
                  <a:pos x="7" y="106"/>
                </a:cxn>
                <a:cxn ang="0">
                  <a:pos x="2" y="148"/>
                </a:cxn>
                <a:cxn ang="0">
                  <a:pos x="0" y="181"/>
                </a:cxn>
                <a:cxn ang="0">
                  <a:pos x="2" y="216"/>
                </a:cxn>
                <a:cxn ang="0">
                  <a:pos x="9" y="252"/>
                </a:cxn>
                <a:cxn ang="0">
                  <a:pos x="17" y="295"/>
                </a:cxn>
                <a:cxn ang="0">
                  <a:pos x="23" y="324"/>
                </a:cxn>
                <a:cxn ang="0">
                  <a:pos x="33" y="354"/>
                </a:cxn>
                <a:cxn ang="0">
                  <a:pos x="33" y="375"/>
                </a:cxn>
                <a:cxn ang="0">
                  <a:pos x="33" y="392"/>
                </a:cxn>
                <a:cxn ang="0">
                  <a:pos x="41" y="400"/>
                </a:cxn>
                <a:cxn ang="0">
                  <a:pos x="52" y="404"/>
                </a:cxn>
                <a:cxn ang="0">
                  <a:pos x="68" y="405"/>
                </a:cxn>
                <a:cxn ang="0">
                  <a:pos x="80" y="401"/>
                </a:cxn>
                <a:cxn ang="0">
                  <a:pos x="95" y="394"/>
                </a:cxn>
                <a:cxn ang="0">
                  <a:pos x="111" y="384"/>
                </a:cxn>
                <a:cxn ang="0">
                  <a:pos x="122" y="367"/>
                </a:cxn>
                <a:cxn ang="0">
                  <a:pos x="128" y="352"/>
                </a:cxn>
                <a:cxn ang="0">
                  <a:pos x="126" y="339"/>
                </a:cxn>
                <a:cxn ang="0">
                  <a:pos x="118" y="326"/>
                </a:cxn>
                <a:cxn ang="0">
                  <a:pos x="111" y="300"/>
                </a:cxn>
                <a:cxn ang="0">
                  <a:pos x="113" y="273"/>
                </a:cxn>
                <a:cxn ang="0">
                  <a:pos x="114" y="245"/>
                </a:cxn>
                <a:cxn ang="0">
                  <a:pos x="121" y="216"/>
                </a:cxn>
                <a:cxn ang="0">
                  <a:pos x="131" y="194"/>
                </a:cxn>
                <a:cxn ang="0">
                  <a:pos x="142" y="184"/>
                </a:cxn>
                <a:cxn ang="0">
                  <a:pos x="152" y="176"/>
                </a:cxn>
                <a:cxn ang="0">
                  <a:pos x="166" y="171"/>
                </a:cxn>
                <a:cxn ang="0">
                  <a:pos x="190" y="171"/>
                </a:cxn>
                <a:cxn ang="0">
                  <a:pos x="206" y="177"/>
                </a:cxn>
                <a:cxn ang="0">
                  <a:pos x="217" y="189"/>
                </a:cxn>
                <a:cxn ang="0">
                  <a:pos x="225" y="205"/>
                </a:cxn>
                <a:cxn ang="0">
                  <a:pos x="228" y="228"/>
                </a:cxn>
                <a:cxn ang="0">
                  <a:pos x="230" y="269"/>
                </a:cxn>
                <a:cxn ang="0">
                  <a:pos x="225" y="305"/>
                </a:cxn>
                <a:cxn ang="0">
                  <a:pos x="219" y="328"/>
                </a:cxn>
                <a:cxn ang="0">
                  <a:pos x="217" y="344"/>
                </a:cxn>
                <a:cxn ang="0">
                  <a:pos x="218" y="355"/>
                </a:cxn>
                <a:cxn ang="0">
                  <a:pos x="222" y="362"/>
                </a:cxn>
                <a:cxn ang="0">
                  <a:pos x="228" y="371"/>
                </a:cxn>
                <a:cxn ang="0">
                  <a:pos x="237" y="376"/>
                </a:cxn>
                <a:cxn ang="0">
                  <a:pos x="248" y="380"/>
                </a:cxn>
                <a:cxn ang="0">
                  <a:pos x="261" y="380"/>
                </a:cxn>
                <a:cxn ang="0">
                  <a:pos x="291" y="378"/>
                </a:cxn>
                <a:cxn ang="0">
                  <a:pos x="301" y="375"/>
                </a:cxn>
                <a:cxn ang="0">
                  <a:pos x="309" y="371"/>
                </a:cxn>
                <a:cxn ang="0">
                  <a:pos x="314" y="352"/>
                </a:cxn>
                <a:cxn ang="0">
                  <a:pos x="312" y="335"/>
                </a:cxn>
                <a:cxn ang="0">
                  <a:pos x="317" y="292"/>
                </a:cxn>
                <a:cxn ang="0">
                  <a:pos x="327" y="249"/>
                </a:cxn>
                <a:cxn ang="0">
                  <a:pos x="341" y="186"/>
                </a:cxn>
                <a:cxn ang="0">
                  <a:pos x="349" y="134"/>
                </a:cxn>
                <a:cxn ang="0">
                  <a:pos x="349" y="79"/>
                </a:cxn>
                <a:cxn ang="0">
                  <a:pos x="338" y="31"/>
                </a:cxn>
                <a:cxn ang="0">
                  <a:pos x="331" y="0"/>
                </a:cxn>
                <a:cxn ang="0">
                  <a:pos x="21" y="31"/>
                </a:cxn>
              </a:cxnLst>
              <a:rect l="0" t="0" r="r" b="b"/>
              <a:pathLst>
                <a:path w="350" h="406">
                  <a:moveTo>
                    <a:pt x="21" y="31"/>
                  </a:moveTo>
                  <a:lnTo>
                    <a:pt x="12" y="77"/>
                  </a:lnTo>
                  <a:lnTo>
                    <a:pt x="7" y="106"/>
                  </a:lnTo>
                  <a:lnTo>
                    <a:pt x="2" y="148"/>
                  </a:lnTo>
                  <a:lnTo>
                    <a:pt x="0" y="181"/>
                  </a:lnTo>
                  <a:lnTo>
                    <a:pt x="2" y="216"/>
                  </a:lnTo>
                  <a:lnTo>
                    <a:pt x="9" y="252"/>
                  </a:lnTo>
                  <a:lnTo>
                    <a:pt x="17" y="295"/>
                  </a:lnTo>
                  <a:lnTo>
                    <a:pt x="23" y="324"/>
                  </a:lnTo>
                  <a:lnTo>
                    <a:pt x="33" y="354"/>
                  </a:lnTo>
                  <a:lnTo>
                    <a:pt x="33" y="375"/>
                  </a:lnTo>
                  <a:lnTo>
                    <a:pt x="33" y="392"/>
                  </a:lnTo>
                  <a:lnTo>
                    <a:pt x="41" y="400"/>
                  </a:lnTo>
                  <a:lnTo>
                    <a:pt x="52" y="404"/>
                  </a:lnTo>
                  <a:lnTo>
                    <a:pt x="68" y="405"/>
                  </a:lnTo>
                  <a:lnTo>
                    <a:pt x="80" y="401"/>
                  </a:lnTo>
                  <a:lnTo>
                    <a:pt x="95" y="394"/>
                  </a:lnTo>
                  <a:lnTo>
                    <a:pt x="111" y="384"/>
                  </a:lnTo>
                  <a:lnTo>
                    <a:pt x="122" y="367"/>
                  </a:lnTo>
                  <a:lnTo>
                    <a:pt x="128" y="352"/>
                  </a:lnTo>
                  <a:lnTo>
                    <a:pt x="126" y="339"/>
                  </a:lnTo>
                  <a:lnTo>
                    <a:pt x="118" y="326"/>
                  </a:lnTo>
                  <a:lnTo>
                    <a:pt x="111" y="300"/>
                  </a:lnTo>
                  <a:lnTo>
                    <a:pt x="113" y="273"/>
                  </a:lnTo>
                  <a:lnTo>
                    <a:pt x="114" y="245"/>
                  </a:lnTo>
                  <a:lnTo>
                    <a:pt x="121" y="216"/>
                  </a:lnTo>
                  <a:lnTo>
                    <a:pt x="131" y="194"/>
                  </a:lnTo>
                  <a:lnTo>
                    <a:pt x="142" y="184"/>
                  </a:lnTo>
                  <a:lnTo>
                    <a:pt x="152" y="176"/>
                  </a:lnTo>
                  <a:lnTo>
                    <a:pt x="166" y="171"/>
                  </a:lnTo>
                  <a:lnTo>
                    <a:pt x="190" y="171"/>
                  </a:lnTo>
                  <a:lnTo>
                    <a:pt x="206" y="177"/>
                  </a:lnTo>
                  <a:lnTo>
                    <a:pt x="217" y="189"/>
                  </a:lnTo>
                  <a:lnTo>
                    <a:pt x="225" y="205"/>
                  </a:lnTo>
                  <a:lnTo>
                    <a:pt x="228" y="228"/>
                  </a:lnTo>
                  <a:lnTo>
                    <a:pt x="230" y="269"/>
                  </a:lnTo>
                  <a:lnTo>
                    <a:pt x="225" y="305"/>
                  </a:lnTo>
                  <a:lnTo>
                    <a:pt x="219" y="328"/>
                  </a:lnTo>
                  <a:lnTo>
                    <a:pt x="217" y="344"/>
                  </a:lnTo>
                  <a:lnTo>
                    <a:pt x="218" y="355"/>
                  </a:lnTo>
                  <a:lnTo>
                    <a:pt x="222" y="362"/>
                  </a:lnTo>
                  <a:lnTo>
                    <a:pt x="228" y="371"/>
                  </a:lnTo>
                  <a:lnTo>
                    <a:pt x="237" y="376"/>
                  </a:lnTo>
                  <a:lnTo>
                    <a:pt x="248" y="380"/>
                  </a:lnTo>
                  <a:lnTo>
                    <a:pt x="261" y="380"/>
                  </a:lnTo>
                  <a:lnTo>
                    <a:pt x="291" y="378"/>
                  </a:lnTo>
                  <a:lnTo>
                    <a:pt x="301" y="375"/>
                  </a:lnTo>
                  <a:lnTo>
                    <a:pt x="309" y="371"/>
                  </a:lnTo>
                  <a:lnTo>
                    <a:pt x="314" y="352"/>
                  </a:lnTo>
                  <a:lnTo>
                    <a:pt x="312" y="335"/>
                  </a:lnTo>
                  <a:lnTo>
                    <a:pt x="317" y="292"/>
                  </a:lnTo>
                  <a:lnTo>
                    <a:pt x="327" y="249"/>
                  </a:lnTo>
                  <a:lnTo>
                    <a:pt x="341" y="186"/>
                  </a:lnTo>
                  <a:lnTo>
                    <a:pt x="349" y="134"/>
                  </a:lnTo>
                  <a:lnTo>
                    <a:pt x="349" y="79"/>
                  </a:lnTo>
                  <a:lnTo>
                    <a:pt x="338" y="31"/>
                  </a:lnTo>
                  <a:lnTo>
                    <a:pt x="331" y="0"/>
                  </a:lnTo>
                  <a:lnTo>
                    <a:pt x="21" y="31"/>
                  </a:lnTo>
                </a:path>
              </a:pathLst>
            </a:custGeom>
            <a:solidFill>
              <a:srgbClr val="5F5F5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503" name="Freeform 15"/>
            <p:cNvSpPr>
              <a:spLocks/>
            </p:cNvSpPr>
            <p:nvPr/>
          </p:nvSpPr>
          <p:spPr bwMode="auto">
            <a:xfrm>
              <a:off x="4631" y="3060"/>
              <a:ext cx="460" cy="778"/>
            </a:xfrm>
            <a:custGeom>
              <a:avLst/>
              <a:gdLst/>
              <a:ahLst/>
              <a:cxnLst>
                <a:cxn ang="0">
                  <a:pos x="8" y="158"/>
                </a:cxn>
                <a:cxn ang="0">
                  <a:pos x="0" y="224"/>
                </a:cxn>
                <a:cxn ang="0">
                  <a:pos x="6" y="297"/>
                </a:cxn>
                <a:cxn ang="0">
                  <a:pos x="24" y="364"/>
                </a:cxn>
                <a:cxn ang="0">
                  <a:pos x="62" y="431"/>
                </a:cxn>
                <a:cxn ang="0">
                  <a:pos x="91" y="495"/>
                </a:cxn>
                <a:cxn ang="0">
                  <a:pos x="110" y="594"/>
                </a:cxn>
                <a:cxn ang="0">
                  <a:pos x="115" y="696"/>
                </a:cxn>
                <a:cxn ang="0">
                  <a:pos x="112" y="763"/>
                </a:cxn>
                <a:cxn ang="0">
                  <a:pos x="142" y="776"/>
                </a:cxn>
                <a:cxn ang="0">
                  <a:pos x="172" y="774"/>
                </a:cxn>
                <a:cxn ang="0">
                  <a:pos x="199" y="763"/>
                </a:cxn>
                <a:cxn ang="0">
                  <a:pos x="222" y="744"/>
                </a:cxn>
                <a:cxn ang="0">
                  <a:pos x="215" y="704"/>
                </a:cxn>
                <a:cxn ang="0">
                  <a:pos x="193" y="618"/>
                </a:cxn>
                <a:cxn ang="0">
                  <a:pos x="201" y="514"/>
                </a:cxn>
                <a:cxn ang="0">
                  <a:pos x="215" y="481"/>
                </a:cxn>
                <a:cxn ang="0">
                  <a:pos x="253" y="457"/>
                </a:cxn>
                <a:cxn ang="0">
                  <a:pos x="290" y="454"/>
                </a:cxn>
                <a:cxn ang="0">
                  <a:pos x="320" y="472"/>
                </a:cxn>
                <a:cxn ang="0">
                  <a:pos x="340" y="522"/>
                </a:cxn>
                <a:cxn ang="0">
                  <a:pos x="340" y="605"/>
                </a:cxn>
                <a:cxn ang="0">
                  <a:pos x="311" y="685"/>
                </a:cxn>
                <a:cxn ang="0">
                  <a:pos x="289" y="723"/>
                </a:cxn>
                <a:cxn ang="0">
                  <a:pos x="295" y="744"/>
                </a:cxn>
                <a:cxn ang="0">
                  <a:pos x="310" y="757"/>
                </a:cxn>
                <a:cxn ang="0">
                  <a:pos x="337" y="766"/>
                </a:cxn>
                <a:cxn ang="0">
                  <a:pos x="359" y="766"/>
                </a:cxn>
                <a:cxn ang="0">
                  <a:pos x="386" y="760"/>
                </a:cxn>
                <a:cxn ang="0">
                  <a:pos x="412" y="734"/>
                </a:cxn>
                <a:cxn ang="0">
                  <a:pos x="430" y="693"/>
                </a:cxn>
                <a:cxn ang="0">
                  <a:pos x="437" y="627"/>
                </a:cxn>
                <a:cxn ang="0">
                  <a:pos x="432" y="487"/>
                </a:cxn>
                <a:cxn ang="0">
                  <a:pos x="429" y="356"/>
                </a:cxn>
                <a:cxn ang="0">
                  <a:pos x="450" y="265"/>
                </a:cxn>
                <a:cxn ang="0">
                  <a:pos x="445" y="144"/>
                </a:cxn>
                <a:cxn ang="0">
                  <a:pos x="402" y="66"/>
                </a:cxn>
                <a:cxn ang="0">
                  <a:pos x="324" y="16"/>
                </a:cxn>
                <a:cxn ang="0">
                  <a:pos x="212" y="13"/>
                </a:cxn>
                <a:cxn ang="0">
                  <a:pos x="107" y="48"/>
                </a:cxn>
                <a:cxn ang="0">
                  <a:pos x="19" y="117"/>
                </a:cxn>
              </a:cxnLst>
              <a:rect l="0" t="0" r="r" b="b"/>
              <a:pathLst>
                <a:path w="460" h="778">
                  <a:moveTo>
                    <a:pt x="19" y="117"/>
                  </a:moveTo>
                  <a:lnTo>
                    <a:pt x="8" y="158"/>
                  </a:lnTo>
                  <a:lnTo>
                    <a:pt x="2" y="190"/>
                  </a:lnTo>
                  <a:lnTo>
                    <a:pt x="0" y="224"/>
                  </a:lnTo>
                  <a:lnTo>
                    <a:pt x="0" y="254"/>
                  </a:lnTo>
                  <a:lnTo>
                    <a:pt x="6" y="297"/>
                  </a:lnTo>
                  <a:lnTo>
                    <a:pt x="16" y="332"/>
                  </a:lnTo>
                  <a:lnTo>
                    <a:pt x="24" y="364"/>
                  </a:lnTo>
                  <a:lnTo>
                    <a:pt x="40" y="401"/>
                  </a:lnTo>
                  <a:lnTo>
                    <a:pt x="62" y="431"/>
                  </a:lnTo>
                  <a:lnTo>
                    <a:pt x="72" y="460"/>
                  </a:lnTo>
                  <a:lnTo>
                    <a:pt x="91" y="495"/>
                  </a:lnTo>
                  <a:lnTo>
                    <a:pt x="99" y="533"/>
                  </a:lnTo>
                  <a:lnTo>
                    <a:pt x="110" y="594"/>
                  </a:lnTo>
                  <a:lnTo>
                    <a:pt x="112" y="656"/>
                  </a:lnTo>
                  <a:lnTo>
                    <a:pt x="115" y="696"/>
                  </a:lnTo>
                  <a:lnTo>
                    <a:pt x="110" y="731"/>
                  </a:lnTo>
                  <a:lnTo>
                    <a:pt x="112" y="763"/>
                  </a:lnTo>
                  <a:lnTo>
                    <a:pt x="126" y="774"/>
                  </a:lnTo>
                  <a:lnTo>
                    <a:pt x="142" y="776"/>
                  </a:lnTo>
                  <a:lnTo>
                    <a:pt x="156" y="777"/>
                  </a:lnTo>
                  <a:lnTo>
                    <a:pt x="172" y="774"/>
                  </a:lnTo>
                  <a:lnTo>
                    <a:pt x="186" y="770"/>
                  </a:lnTo>
                  <a:lnTo>
                    <a:pt x="199" y="763"/>
                  </a:lnTo>
                  <a:lnTo>
                    <a:pt x="215" y="752"/>
                  </a:lnTo>
                  <a:lnTo>
                    <a:pt x="222" y="744"/>
                  </a:lnTo>
                  <a:lnTo>
                    <a:pt x="225" y="734"/>
                  </a:lnTo>
                  <a:lnTo>
                    <a:pt x="215" y="704"/>
                  </a:lnTo>
                  <a:lnTo>
                    <a:pt x="199" y="675"/>
                  </a:lnTo>
                  <a:lnTo>
                    <a:pt x="193" y="618"/>
                  </a:lnTo>
                  <a:lnTo>
                    <a:pt x="196" y="560"/>
                  </a:lnTo>
                  <a:lnTo>
                    <a:pt x="201" y="514"/>
                  </a:lnTo>
                  <a:lnTo>
                    <a:pt x="207" y="497"/>
                  </a:lnTo>
                  <a:lnTo>
                    <a:pt x="215" y="481"/>
                  </a:lnTo>
                  <a:lnTo>
                    <a:pt x="236" y="463"/>
                  </a:lnTo>
                  <a:lnTo>
                    <a:pt x="253" y="457"/>
                  </a:lnTo>
                  <a:lnTo>
                    <a:pt x="272" y="453"/>
                  </a:lnTo>
                  <a:lnTo>
                    <a:pt x="290" y="454"/>
                  </a:lnTo>
                  <a:lnTo>
                    <a:pt x="309" y="461"/>
                  </a:lnTo>
                  <a:lnTo>
                    <a:pt x="320" y="472"/>
                  </a:lnTo>
                  <a:lnTo>
                    <a:pt x="327" y="484"/>
                  </a:lnTo>
                  <a:lnTo>
                    <a:pt x="340" y="522"/>
                  </a:lnTo>
                  <a:lnTo>
                    <a:pt x="348" y="562"/>
                  </a:lnTo>
                  <a:lnTo>
                    <a:pt x="340" y="605"/>
                  </a:lnTo>
                  <a:lnTo>
                    <a:pt x="322" y="648"/>
                  </a:lnTo>
                  <a:lnTo>
                    <a:pt x="311" y="685"/>
                  </a:lnTo>
                  <a:lnTo>
                    <a:pt x="292" y="707"/>
                  </a:lnTo>
                  <a:lnTo>
                    <a:pt x="289" y="723"/>
                  </a:lnTo>
                  <a:lnTo>
                    <a:pt x="290" y="734"/>
                  </a:lnTo>
                  <a:lnTo>
                    <a:pt x="295" y="744"/>
                  </a:lnTo>
                  <a:lnTo>
                    <a:pt x="302" y="751"/>
                  </a:lnTo>
                  <a:lnTo>
                    <a:pt x="310" y="757"/>
                  </a:lnTo>
                  <a:lnTo>
                    <a:pt x="324" y="763"/>
                  </a:lnTo>
                  <a:lnTo>
                    <a:pt x="337" y="766"/>
                  </a:lnTo>
                  <a:lnTo>
                    <a:pt x="349" y="767"/>
                  </a:lnTo>
                  <a:lnTo>
                    <a:pt x="359" y="766"/>
                  </a:lnTo>
                  <a:lnTo>
                    <a:pt x="375" y="763"/>
                  </a:lnTo>
                  <a:lnTo>
                    <a:pt x="386" y="760"/>
                  </a:lnTo>
                  <a:lnTo>
                    <a:pt x="396" y="755"/>
                  </a:lnTo>
                  <a:lnTo>
                    <a:pt x="412" y="734"/>
                  </a:lnTo>
                  <a:lnTo>
                    <a:pt x="425" y="708"/>
                  </a:lnTo>
                  <a:lnTo>
                    <a:pt x="430" y="693"/>
                  </a:lnTo>
                  <a:lnTo>
                    <a:pt x="434" y="677"/>
                  </a:lnTo>
                  <a:lnTo>
                    <a:pt x="437" y="627"/>
                  </a:lnTo>
                  <a:lnTo>
                    <a:pt x="434" y="570"/>
                  </a:lnTo>
                  <a:lnTo>
                    <a:pt x="432" y="487"/>
                  </a:lnTo>
                  <a:lnTo>
                    <a:pt x="429" y="425"/>
                  </a:lnTo>
                  <a:lnTo>
                    <a:pt x="429" y="356"/>
                  </a:lnTo>
                  <a:lnTo>
                    <a:pt x="434" y="315"/>
                  </a:lnTo>
                  <a:lnTo>
                    <a:pt x="450" y="265"/>
                  </a:lnTo>
                  <a:lnTo>
                    <a:pt x="459" y="222"/>
                  </a:lnTo>
                  <a:lnTo>
                    <a:pt x="445" y="144"/>
                  </a:lnTo>
                  <a:lnTo>
                    <a:pt x="429" y="99"/>
                  </a:lnTo>
                  <a:lnTo>
                    <a:pt x="402" y="66"/>
                  </a:lnTo>
                  <a:lnTo>
                    <a:pt x="367" y="37"/>
                  </a:lnTo>
                  <a:lnTo>
                    <a:pt x="324" y="16"/>
                  </a:lnTo>
                  <a:lnTo>
                    <a:pt x="255" y="0"/>
                  </a:lnTo>
                  <a:lnTo>
                    <a:pt x="212" y="13"/>
                  </a:lnTo>
                  <a:lnTo>
                    <a:pt x="155" y="24"/>
                  </a:lnTo>
                  <a:lnTo>
                    <a:pt x="107" y="48"/>
                  </a:lnTo>
                  <a:lnTo>
                    <a:pt x="56" y="80"/>
                  </a:lnTo>
                  <a:lnTo>
                    <a:pt x="19" y="117"/>
                  </a:lnTo>
                </a:path>
              </a:pathLst>
            </a:custGeom>
            <a:solidFill>
              <a:srgbClr val="3B3B3B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504" name="Freeform 16"/>
            <p:cNvSpPr>
              <a:spLocks/>
            </p:cNvSpPr>
            <p:nvPr/>
          </p:nvSpPr>
          <p:spPr bwMode="auto">
            <a:xfrm>
              <a:off x="4648" y="3151"/>
              <a:ext cx="353" cy="393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37" y="65"/>
                </a:cxn>
                <a:cxn ang="0">
                  <a:pos x="79" y="75"/>
                </a:cxn>
                <a:cxn ang="0">
                  <a:pos x="129" y="75"/>
                </a:cxn>
                <a:cxn ang="0">
                  <a:pos x="167" y="91"/>
                </a:cxn>
                <a:cxn ang="0">
                  <a:pos x="185" y="136"/>
                </a:cxn>
                <a:cxn ang="0">
                  <a:pos x="207" y="171"/>
                </a:cxn>
                <a:cxn ang="0">
                  <a:pos x="236" y="210"/>
                </a:cxn>
                <a:cxn ang="0">
                  <a:pos x="251" y="257"/>
                </a:cxn>
                <a:cxn ang="0">
                  <a:pos x="264" y="306"/>
                </a:cxn>
                <a:cxn ang="0">
                  <a:pos x="265" y="337"/>
                </a:cxn>
                <a:cxn ang="0">
                  <a:pos x="256" y="361"/>
                </a:cxn>
                <a:cxn ang="0">
                  <a:pos x="238" y="369"/>
                </a:cxn>
                <a:cxn ang="0">
                  <a:pos x="219" y="360"/>
                </a:cxn>
                <a:cxn ang="0">
                  <a:pos x="209" y="348"/>
                </a:cxn>
                <a:cxn ang="0">
                  <a:pos x="209" y="328"/>
                </a:cxn>
                <a:cxn ang="0">
                  <a:pos x="192" y="302"/>
                </a:cxn>
                <a:cxn ang="0">
                  <a:pos x="181" y="318"/>
                </a:cxn>
                <a:cxn ang="0">
                  <a:pos x="174" y="337"/>
                </a:cxn>
                <a:cxn ang="0">
                  <a:pos x="174" y="365"/>
                </a:cxn>
                <a:cxn ang="0">
                  <a:pos x="181" y="381"/>
                </a:cxn>
                <a:cxn ang="0">
                  <a:pos x="195" y="392"/>
                </a:cxn>
                <a:cxn ang="0">
                  <a:pos x="214" y="375"/>
                </a:cxn>
                <a:cxn ang="0">
                  <a:pos x="257" y="372"/>
                </a:cxn>
                <a:cxn ang="0">
                  <a:pos x="296" y="374"/>
                </a:cxn>
                <a:cxn ang="0">
                  <a:pos x="312" y="392"/>
                </a:cxn>
                <a:cxn ang="0">
                  <a:pos x="336" y="366"/>
                </a:cxn>
                <a:cxn ang="0">
                  <a:pos x="347" y="332"/>
                </a:cxn>
                <a:cxn ang="0">
                  <a:pos x="349" y="259"/>
                </a:cxn>
                <a:cxn ang="0">
                  <a:pos x="336" y="195"/>
                </a:cxn>
                <a:cxn ang="0">
                  <a:pos x="330" y="164"/>
                </a:cxn>
                <a:cxn ang="0">
                  <a:pos x="322" y="120"/>
                </a:cxn>
                <a:cxn ang="0">
                  <a:pos x="318" y="69"/>
                </a:cxn>
                <a:cxn ang="0">
                  <a:pos x="328" y="30"/>
                </a:cxn>
                <a:cxn ang="0">
                  <a:pos x="336" y="4"/>
                </a:cxn>
              </a:cxnLst>
              <a:rect l="0" t="0" r="r" b="b"/>
              <a:pathLst>
                <a:path w="353" h="393">
                  <a:moveTo>
                    <a:pt x="13" y="0"/>
                  </a:moveTo>
                  <a:lnTo>
                    <a:pt x="0" y="42"/>
                  </a:lnTo>
                  <a:lnTo>
                    <a:pt x="13" y="57"/>
                  </a:lnTo>
                  <a:lnTo>
                    <a:pt x="37" y="65"/>
                  </a:lnTo>
                  <a:lnTo>
                    <a:pt x="57" y="71"/>
                  </a:lnTo>
                  <a:lnTo>
                    <a:pt x="79" y="75"/>
                  </a:lnTo>
                  <a:lnTo>
                    <a:pt x="104" y="76"/>
                  </a:lnTo>
                  <a:lnTo>
                    <a:pt x="129" y="75"/>
                  </a:lnTo>
                  <a:lnTo>
                    <a:pt x="159" y="71"/>
                  </a:lnTo>
                  <a:lnTo>
                    <a:pt x="167" y="91"/>
                  </a:lnTo>
                  <a:lnTo>
                    <a:pt x="176" y="115"/>
                  </a:lnTo>
                  <a:lnTo>
                    <a:pt x="185" y="136"/>
                  </a:lnTo>
                  <a:lnTo>
                    <a:pt x="195" y="155"/>
                  </a:lnTo>
                  <a:lnTo>
                    <a:pt x="207" y="171"/>
                  </a:lnTo>
                  <a:lnTo>
                    <a:pt x="227" y="195"/>
                  </a:lnTo>
                  <a:lnTo>
                    <a:pt x="236" y="210"/>
                  </a:lnTo>
                  <a:lnTo>
                    <a:pt x="243" y="231"/>
                  </a:lnTo>
                  <a:lnTo>
                    <a:pt x="251" y="257"/>
                  </a:lnTo>
                  <a:lnTo>
                    <a:pt x="259" y="281"/>
                  </a:lnTo>
                  <a:lnTo>
                    <a:pt x="264" y="306"/>
                  </a:lnTo>
                  <a:lnTo>
                    <a:pt x="265" y="321"/>
                  </a:lnTo>
                  <a:lnTo>
                    <a:pt x="265" y="337"/>
                  </a:lnTo>
                  <a:lnTo>
                    <a:pt x="263" y="350"/>
                  </a:lnTo>
                  <a:lnTo>
                    <a:pt x="256" y="361"/>
                  </a:lnTo>
                  <a:lnTo>
                    <a:pt x="248" y="368"/>
                  </a:lnTo>
                  <a:lnTo>
                    <a:pt x="238" y="369"/>
                  </a:lnTo>
                  <a:lnTo>
                    <a:pt x="227" y="365"/>
                  </a:lnTo>
                  <a:lnTo>
                    <a:pt x="219" y="360"/>
                  </a:lnTo>
                  <a:lnTo>
                    <a:pt x="214" y="355"/>
                  </a:lnTo>
                  <a:lnTo>
                    <a:pt x="209" y="348"/>
                  </a:lnTo>
                  <a:lnTo>
                    <a:pt x="208" y="338"/>
                  </a:lnTo>
                  <a:lnTo>
                    <a:pt x="209" y="328"/>
                  </a:lnTo>
                  <a:lnTo>
                    <a:pt x="212" y="320"/>
                  </a:lnTo>
                  <a:lnTo>
                    <a:pt x="192" y="302"/>
                  </a:lnTo>
                  <a:lnTo>
                    <a:pt x="185" y="310"/>
                  </a:lnTo>
                  <a:lnTo>
                    <a:pt x="181" y="318"/>
                  </a:lnTo>
                  <a:lnTo>
                    <a:pt x="177" y="326"/>
                  </a:lnTo>
                  <a:lnTo>
                    <a:pt x="174" y="337"/>
                  </a:lnTo>
                  <a:lnTo>
                    <a:pt x="172" y="350"/>
                  </a:lnTo>
                  <a:lnTo>
                    <a:pt x="174" y="365"/>
                  </a:lnTo>
                  <a:lnTo>
                    <a:pt x="176" y="372"/>
                  </a:lnTo>
                  <a:lnTo>
                    <a:pt x="181" y="381"/>
                  </a:lnTo>
                  <a:lnTo>
                    <a:pt x="189" y="388"/>
                  </a:lnTo>
                  <a:lnTo>
                    <a:pt x="195" y="392"/>
                  </a:lnTo>
                  <a:lnTo>
                    <a:pt x="201" y="384"/>
                  </a:lnTo>
                  <a:lnTo>
                    <a:pt x="214" y="375"/>
                  </a:lnTo>
                  <a:lnTo>
                    <a:pt x="232" y="372"/>
                  </a:lnTo>
                  <a:lnTo>
                    <a:pt x="257" y="372"/>
                  </a:lnTo>
                  <a:lnTo>
                    <a:pt x="276" y="371"/>
                  </a:lnTo>
                  <a:lnTo>
                    <a:pt x="296" y="374"/>
                  </a:lnTo>
                  <a:lnTo>
                    <a:pt x="305" y="381"/>
                  </a:lnTo>
                  <a:lnTo>
                    <a:pt x="312" y="392"/>
                  </a:lnTo>
                  <a:lnTo>
                    <a:pt x="329" y="378"/>
                  </a:lnTo>
                  <a:lnTo>
                    <a:pt x="336" y="366"/>
                  </a:lnTo>
                  <a:lnTo>
                    <a:pt x="344" y="349"/>
                  </a:lnTo>
                  <a:lnTo>
                    <a:pt x="347" y="332"/>
                  </a:lnTo>
                  <a:lnTo>
                    <a:pt x="352" y="297"/>
                  </a:lnTo>
                  <a:lnTo>
                    <a:pt x="349" y="259"/>
                  </a:lnTo>
                  <a:lnTo>
                    <a:pt x="344" y="226"/>
                  </a:lnTo>
                  <a:lnTo>
                    <a:pt x="336" y="195"/>
                  </a:lnTo>
                  <a:lnTo>
                    <a:pt x="333" y="179"/>
                  </a:lnTo>
                  <a:lnTo>
                    <a:pt x="330" y="164"/>
                  </a:lnTo>
                  <a:lnTo>
                    <a:pt x="326" y="146"/>
                  </a:lnTo>
                  <a:lnTo>
                    <a:pt x="322" y="120"/>
                  </a:lnTo>
                  <a:lnTo>
                    <a:pt x="320" y="95"/>
                  </a:lnTo>
                  <a:lnTo>
                    <a:pt x="318" y="69"/>
                  </a:lnTo>
                  <a:lnTo>
                    <a:pt x="320" y="48"/>
                  </a:lnTo>
                  <a:lnTo>
                    <a:pt x="328" y="30"/>
                  </a:lnTo>
                  <a:lnTo>
                    <a:pt x="338" y="20"/>
                  </a:lnTo>
                  <a:lnTo>
                    <a:pt x="336" y="4"/>
                  </a:lnTo>
                  <a:lnTo>
                    <a:pt x="13" y="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505" name="Freeform 17"/>
            <p:cNvSpPr>
              <a:spLocks/>
            </p:cNvSpPr>
            <p:nvPr/>
          </p:nvSpPr>
          <p:spPr bwMode="auto">
            <a:xfrm>
              <a:off x="4413" y="2783"/>
              <a:ext cx="895" cy="768"/>
            </a:xfrm>
            <a:custGeom>
              <a:avLst/>
              <a:gdLst/>
              <a:ahLst/>
              <a:cxnLst>
                <a:cxn ang="0">
                  <a:pos x="307" y="15"/>
                </a:cxn>
                <a:cxn ang="0">
                  <a:pos x="243" y="23"/>
                </a:cxn>
                <a:cxn ang="0">
                  <a:pos x="175" y="42"/>
                </a:cxn>
                <a:cxn ang="0">
                  <a:pos x="88" y="77"/>
                </a:cxn>
                <a:cxn ang="0">
                  <a:pos x="34" y="129"/>
                </a:cxn>
                <a:cxn ang="0">
                  <a:pos x="5" y="188"/>
                </a:cxn>
                <a:cxn ang="0">
                  <a:pos x="2" y="259"/>
                </a:cxn>
                <a:cxn ang="0">
                  <a:pos x="26" y="314"/>
                </a:cxn>
                <a:cxn ang="0">
                  <a:pos x="93" y="333"/>
                </a:cxn>
                <a:cxn ang="0">
                  <a:pos x="229" y="400"/>
                </a:cxn>
                <a:cxn ang="0">
                  <a:pos x="300" y="425"/>
                </a:cxn>
                <a:cxn ang="0">
                  <a:pos x="372" y="429"/>
                </a:cxn>
                <a:cxn ang="0">
                  <a:pos x="419" y="469"/>
                </a:cxn>
                <a:cxn ang="0">
                  <a:pos x="450" y="526"/>
                </a:cxn>
                <a:cxn ang="0">
                  <a:pos x="486" y="586"/>
                </a:cxn>
                <a:cxn ang="0">
                  <a:pos x="507" y="661"/>
                </a:cxn>
                <a:cxn ang="0">
                  <a:pos x="506" y="705"/>
                </a:cxn>
                <a:cxn ang="0">
                  <a:pos x="481" y="724"/>
                </a:cxn>
                <a:cxn ang="0">
                  <a:pos x="457" y="710"/>
                </a:cxn>
                <a:cxn ang="0">
                  <a:pos x="452" y="683"/>
                </a:cxn>
                <a:cxn ang="0">
                  <a:pos x="428" y="665"/>
                </a:cxn>
                <a:cxn ang="0">
                  <a:pos x="417" y="692"/>
                </a:cxn>
                <a:cxn ang="0">
                  <a:pos x="419" y="727"/>
                </a:cxn>
                <a:cxn ang="0">
                  <a:pos x="441" y="750"/>
                </a:cxn>
                <a:cxn ang="0">
                  <a:pos x="491" y="767"/>
                </a:cxn>
                <a:cxn ang="0">
                  <a:pos x="539" y="758"/>
                </a:cxn>
                <a:cxn ang="0">
                  <a:pos x="572" y="733"/>
                </a:cxn>
                <a:cxn ang="0">
                  <a:pos x="590" y="686"/>
                </a:cxn>
                <a:cxn ang="0">
                  <a:pos x="587" y="580"/>
                </a:cxn>
                <a:cxn ang="0">
                  <a:pos x="573" y="519"/>
                </a:cxn>
                <a:cxn ang="0">
                  <a:pos x="563" y="449"/>
                </a:cxn>
                <a:cxn ang="0">
                  <a:pos x="568" y="393"/>
                </a:cxn>
                <a:cxn ang="0">
                  <a:pos x="620" y="394"/>
                </a:cxn>
                <a:cxn ang="0">
                  <a:pos x="694" y="402"/>
                </a:cxn>
                <a:cxn ang="0">
                  <a:pos x="740" y="360"/>
                </a:cxn>
                <a:cxn ang="0">
                  <a:pos x="781" y="323"/>
                </a:cxn>
                <a:cxn ang="0">
                  <a:pos x="826" y="286"/>
                </a:cxn>
                <a:cxn ang="0">
                  <a:pos x="863" y="257"/>
                </a:cxn>
                <a:cxn ang="0">
                  <a:pos x="886" y="230"/>
                </a:cxn>
                <a:cxn ang="0">
                  <a:pos x="894" y="191"/>
                </a:cxn>
                <a:cxn ang="0">
                  <a:pos x="884" y="145"/>
                </a:cxn>
                <a:cxn ang="0">
                  <a:pos x="860" y="107"/>
                </a:cxn>
                <a:cxn ang="0">
                  <a:pos x="822" y="63"/>
                </a:cxn>
                <a:cxn ang="0">
                  <a:pos x="767" y="27"/>
                </a:cxn>
                <a:cxn ang="0">
                  <a:pos x="709" y="7"/>
                </a:cxn>
                <a:cxn ang="0">
                  <a:pos x="628" y="1"/>
                </a:cxn>
                <a:cxn ang="0">
                  <a:pos x="573" y="5"/>
                </a:cxn>
                <a:cxn ang="0">
                  <a:pos x="543" y="17"/>
                </a:cxn>
                <a:cxn ang="0">
                  <a:pos x="493" y="9"/>
                </a:cxn>
                <a:cxn ang="0">
                  <a:pos x="437" y="8"/>
                </a:cxn>
                <a:cxn ang="0">
                  <a:pos x="377" y="24"/>
                </a:cxn>
              </a:cxnLst>
              <a:rect l="0" t="0" r="r" b="b"/>
              <a:pathLst>
                <a:path w="895" h="768">
                  <a:moveTo>
                    <a:pt x="354" y="32"/>
                  </a:moveTo>
                  <a:lnTo>
                    <a:pt x="323" y="18"/>
                  </a:lnTo>
                  <a:lnTo>
                    <a:pt x="307" y="15"/>
                  </a:lnTo>
                  <a:lnTo>
                    <a:pt x="290" y="16"/>
                  </a:lnTo>
                  <a:lnTo>
                    <a:pt x="263" y="19"/>
                  </a:lnTo>
                  <a:lnTo>
                    <a:pt x="243" y="23"/>
                  </a:lnTo>
                  <a:lnTo>
                    <a:pt x="211" y="30"/>
                  </a:lnTo>
                  <a:lnTo>
                    <a:pt x="191" y="36"/>
                  </a:lnTo>
                  <a:lnTo>
                    <a:pt x="175" y="42"/>
                  </a:lnTo>
                  <a:lnTo>
                    <a:pt x="148" y="51"/>
                  </a:lnTo>
                  <a:lnTo>
                    <a:pt x="111" y="65"/>
                  </a:lnTo>
                  <a:lnTo>
                    <a:pt x="88" y="77"/>
                  </a:lnTo>
                  <a:lnTo>
                    <a:pt x="72" y="89"/>
                  </a:lnTo>
                  <a:lnTo>
                    <a:pt x="52" y="109"/>
                  </a:lnTo>
                  <a:lnTo>
                    <a:pt x="34" y="129"/>
                  </a:lnTo>
                  <a:lnTo>
                    <a:pt x="18" y="153"/>
                  </a:lnTo>
                  <a:lnTo>
                    <a:pt x="12" y="169"/>
                  </a:lnTo>
                  <a:lnTo>
                    <a:pt x="5" y="188"/>
                  </a:lnTo>
                  <a:lnTo>
                    <a:pt x="0" y="213"/>
                  </a:lnTo>
                  <a:lnTo>
                    <a:pt x="0" y="236"/>
                  </a:lnTo>
                  <a:lnTo>
                    <a:pt x="2" y="259"/>
                  </a:lnTo>
                  <a:lnTo>
                    <a:pt x="8" y="278"/>
                  </a:lnTo>
                  <a:lnTo>
                    <a:pt x="16" y="297"/>
                  </a:lnTo>
                  <a:lnTo>
                    <a:pt x="26" y="314"/>
                  </a:lnTo>
                  <a:lnTo>
                    <a:pt x="48" y="318"/>
                  </a:lnTo>
                  <a:lnTo>
                    <a:pt x="73" y="325"/>
                  </a:lnTo>
                  <a:lnTo>
                    <a:pt x="93" y="333"/>
                  </a:lnTo>
                  <a:lnTo>
                    <a:pt x="127" y="346"/>
                  </a:lnTo>
                  <a:lnTo>
                    <a:pt x="177" y="373"/>
                  </a:lnTo>
                  <a:lnTo>
                    <a:pt x="229" y="400"/>
                  </a:lnTo>
                  <a:lnTo>
                    <a:pt x="256" y="412"/>
                  </a:lnTo>
                  <a:lnTo>
                    <a:pt x="280" y="420"/>
                  </a:lnTo>
                  <a:lnTo>
                    <a:pt x="300" y="425"/>
                  </a:lnTo>
                  <a:lnTo>
                    <a:pt x="322" y="429"/>
                  </a:lnTo>
                  <a:lnTo>
                    <a:pt x="346" y="431"/>
                  </a:lnTo>
                  <a:lnTo>
                    <a:pt x="372" y="429"/>
                  </a:lnTo>
                  <a:lnTo>
                    <a:pt x="402" y="425"/>
                  </a:lnTo>
                  <a:lnTo>
                    <a:pt x="410" y="445"/>
                  </a:lnTo>
                  <a:lnTo>
                    <a:pt x="419" y="469"/>
                  </a:lnTo>
                  <a:lnTo>
                    <a:pt x="428" y="491"/>
                  </a:lnTo>
                  <a:lnTo>
                    <a:pt x="438" y="509"/>
                  </a:lnTo>
                  <a:lnTo>
                    <a:pt x="450" y="526"/>
                  </a:lnTo>
                  <a:lnTo>
                    <a:pt x="470" y="550"/>
                  </a:lnTo>
                  <a:lnTo>
                    <a:pt x="479" y="564"/>
                  </a:lnTo>
                  <a:lnTo>
                    <a:pt x="486" y="586"/>
                  </a:lnTo>
                  <a:lnTo>
                    <a:pt x="494" y="611"/>
                  </a:lnTo>
                  <a:lnTo>
                    <a:pt x="502" y="635"/>
                  </a:lnTo>
                  <a:lnTo>
                    <a:pt x="507" y="661"/>
                  </a:lnTo>
                  <a:lnTo>
                    <a:pt x="508" y="675"/>
                  </a:lnTo>
                  <a:lnTo>
                    <a:pt x="508" y="692"/>
                  </a:lnTo>
                  <a:lnTo>
                    <a:pt x="506" y="705"/>
                  </a:lnTo>
                  <a:lnTo>
                    <a:pt x="499" y="716"/>
                  </a:lnTo>
                  <a:lnTo>
                    <a:pt x="491" y="722"/>
                  </a:lnTo>
                  <a:lnTo>
                    <a:pt x="481" y="724"/>
                  </a:lnTo>
                  <a:lnTo>
                    <a:pt x="470" y="720"/>
                  </a:lnTo>
                  <a:lnTo>
                    <a:pt x="462" y="715"/>
                  </a:lnTo>
                  <a:lnTo>
                    <a:pt x="457" y="710"/>
                  </a:lnTo>
                  <a:lnTo>
                    <a:pt x="452" y="702"/>
                  </a:lnTo>
                  <a:lnTo>
                    <a:pt x="451" y="693"/>
                  </a:lnTo>
                  <a:lnTo>
                    <a:pt x="452" y="683"/>
                  </a:lnTo>
                  <a:lnTo>
                    <a:pt x="455" y="674"/>
                  </a:lnTo>
                  <a:lnTo>
                    <a:pt x="434" y="657"/>
                  </a:lnTo>
                  <a:lnTo>
                    <a:pt x="428" y="665"/>
                  </a:lnTo>
                  <a:lnTo>
                    <a:pt x="424" y="673"/>
                  </a:lnTo>
                  <a:lnTo>
                    <a:pt x="420" y="680"/>
                  </a:lnTo>
                  <a:lnTo>
                    <a:pt x="417" y="692"/>
                  </a:lnTo>
                  <a:lnTo>
                    <a:pt x="415" y="705"/>
                  </a:lnTo>
                  <a:lnTo>
                    <a:pt x="417" y="720"/>
                  </a:lnTo>
                  <a:lnTo>
                    <a:pt x="419" y="727"/>
                  </a:lnTo>
                  <a:lnTo>
                    <a:pt x="424" y="735"/>
                  </a:lnTo>
                  <a:lnTo>
                    <a:pt x="432" y="743"/>
                  </a:lnTo>
                  <a:lnTo>
                    <a:pt x="441" y="750"/>
                  </a:lnTo>
                  <a:lnTo>
                    <a:pt x="456" y="759"/>
                  </a:lnTo>
                  <a:lnTo>
                    <a:pt x="471" y="765"/>
                  </a:lnTo>
                  <a:lnTo>
                    <a:pt x="491" y="767"/>
                  </a:lnTo>
                  <a:lnTo>
                    <a:pt x="505" y="766"/>
                  </a:lnTo>
                  <a:lnTo>
                    <a:pt x="523" y="763"/>
                  </a:lnTo>
                  <a:lnTo>
                    <a:pt x="539" y="758"/>
                  </a:lnTo>
                  <a:lnTo>
                    <a:pt x="552" y="753"/>
                  </a:lnTo>
                  <a:lnTo>
                    <a:pt x="563" y="744"/>
                  </a:lnTo>
                  <a:lnTo>
                    <a:pt x="572" y="733"/>
                  </a:lnTo>
                  <a:lnTo>
                    <a:pt x="579" y="721"/>
                  </a:lnTo>
                  <a:lnTo>
                    <a:pt x="587" y="703"/>
                  </a:lnTo>
                  <a:lnTo>
                    <a:pt x="590" y="686"/>
                  </a:lnTo>
                  <a:lnTo>
                    <a:pt x="595" y="651"/>
                  </a:lnTo>
                  <a:lnTo>
                    <a:pt x="592" y="614"/>
                  </a:lnTo>
                  <a:lnTo>
                    <a:pt x="587" y="580"/>
                  </a:lnTo>
                  <a:lnTo>
                    <a:pt x="579" y="550"/>
                  </a:lnTo>
                  <a:lnTo>
                    <a:pt x="576" y="534"/>
                  </a:lnTo>
                  <a:lnTo>
                    <a:pt x="573" y="519"/>
                  </a:lnTo>
                  <a:lnTo>
                    <a:pt x="569" y="500"/>
                  </a:lnTo>
                  <a:lnTo>
                    <a:pt x="565" y="475"/>
                  </a:lnTo>
                  <a:lnTo>
                    <a:pt x="563" y="449"/>
                  </a:lnTo>
                  <a:lnTo>
                    <a:pt x="561" y="424"/>
                  </a:lnTo>
                  <a:lnTo>
                    <a:pt x="563" y="402"/>
                  </a:lnTo>
                  <a:lnTo>
                    <a:pt x="568" y="393"/>
                  </a:lnTo>
                  <a:lnTo>
                    <a:pt x="581" y="374"/>
                  </a:lnTo>
                  <a:lnTo>
                    <a:pt x="579" y="358"/>
                  </a:lnTo>
                  <a:lnTo>
                    <a:pt x="620" y="394"/>
                  </a:lnTo>
                  <a:lnTo>
                    <a:pt x="665" y="425"/>
                  </a:lnTo>
                  <a:lnTo>
                    <a:pt x="684" y="411"/>
                  </a:lnTo>
                  <a:lnTo>
                    <a:pt x="694" y="402"/>
                  </a:lnTo>
                  <a:lnTo>
                    <a:pt x="709" y="389"/>
                  </a:lnTo>
                  <a:lnTo>
                    <a:pt x="724" y="374"/>
                  </a:lnTo>
                  <a:lnTo>
                    <a:pt x="740" y="360"/>
                  </a:lnTo>
                  <a:lnTo>
                    <a:pt x="752" y="350"/>
                  </a:lnTo>
                  <a:lnTo>
                    <a:pt x="766" y="336"/>
                  </a:lnTo>
                  <a:lnTo>
                    <a:pt x="781" y="323"/>
                  </a:lnTo>
                  <a:lnTo>
                    <a:pt x="798" y="310"/>
                  </a:lnTo>
                  <a:lnTo>
                    <a:pt x="812" y="298"/>
                  </a:lnTo>
                  <a:lnTo>
                    <a:pt x="826" y="286"/>
                  </a:lnTo>
                  <a:lnTo>
                    <a:pt x="838" y="276"/>
                  </a:lnTo>
                  <a:lnTo>
                    <a:pt x="853" y="265"/>
                  </a:lnTo>
                  <a:lnTo>
                    <a:pt x="863" y="257"/>
                  </a:lnTo>
                  <a:lnTo>
                    <a:pt x="870" y="250"/>
                  </a:lnTo>
                  <a:lnTo>
                    <a:pt x="878" y="242"/>
                  </a:lnTo>
                  <a:lnTo>
                    <a:pt x="886" y="230"/>
                  </a:lnTo>
                  <a:lnTo>
                    <a:pt x="890" y="217"/>
                  </a:lnTo>
                  <a:lnTo>
                    <a:pt x="892" y="206"/>
                  </a:lnTo>
                  <a:lnTo>
                    <a:pt x="894" y="191"/>
                  </a:lnTo>
                  <a:lnTo>
                    <a:pt x="892" y="172"/>
                  </a:lnTo>
                  <a:lnTo>
                    <a:pt x="887" y="156"/>
                  </a:lnTo>
                  <a:lnTo>
                    <a:pt x="884" y="145"/>
                  </a:lnTo>
                  <a:lnTo>
                    <a:pt x="878" y="136"/>
                  </a:lnTo>
                  <a:lnTo>
                    <a:pt x="869" y="118"/>
                  </a:lnTo>
                  <a:lnTo>
                    <a:pt x="860" y="107"/>
                  </a:lnTo>
                  <a:lnTo>
                    <a:pt x="845" y="89"/>
                  </a:lnTo>
                  <a:lnTo>
                    <a:pt x="835" y="77"/>
                  </a:lnTo>
                  <a:lnTo>
                    <a:pt x="822" y="63"/>
                  </a:lnTo>
                  <a:lnTo>
                    <a:pt x="808" y="52"/>
                  </a:lnTo>
                  <a:lnTo>
                    <a:pt x="789" y="38"/>
                  </a:lnTo>
                  <a:lnTo>
                    <a:pt x="767" y="27"/>
                  </a:lnTo>
                  <a:lnTo>
                    <a:pt x="749" y="20"/>
                  </a:lnTo>
                  <a:lnTo>
                    <a:pt x="727" y="12"/>
                  </a:lnTo>
                  <a:lnTo>
                    <a:pt x="709" y="7"/>
                  </a:lnTo>
                  <a:lnTo>
                    <a:pt x="684" y="2"/>
                  </a:lnTo>
                  <a:lnTo>
                    <a:pt x="653" y="0"/>
                  </a:lnTo>
                  <a:lnTo>
                    <a:pt x="628" y="1"/>
                  </a:lnTo>
                  <a:lnTo>
                    <a:pt x="605" y="1"/>
                  </a:lnTo>
                  <a:lnTo>
                    <a:pt x="590" y="3"/>
                  </a:lnTo>
                  <a:lnTo>
                    <a:pt x="573" y="5"/>
                  </a:lnTo>
                  <a:lnTo>
                    <a:pt x="557" y="9"/>
                  </a:lnTo>
                  <a:lnTo>
                    <a:pt x="548" y="13"/>
                  </a:lnTo>
                  <a:lnTo>
                    <a:pt x="543" y="17"/>
                  </a:lnTo>
                  <a:lnTo>
                    <a:pt x="531" y="14"/>
                  </a:lnTo>
                  <a:lnTo>
                    <a:pt x="511" y="11"/>
                  </a:lnTo>
                  <a:lnTo>
                    <a:pt x="493" y="9"/>
                  </a:lnTo>
                  <a:lnTo>
                    <a:pt x="473" y="7"/>
                  </a:lnTo>
                  <a:lnTo>
                    <a:pt x="454" y="7"/>
                  </a:lnTo>
                  <a:lnTo>
                    <a:pt x="437" y="8"/>
                  </a:lnTo>
                  <a:lnTo>
                    <a:pt x="418" y="11"/>
                  </a:lnTo>
                  <a:lnTo>
                    <a:pt x="400" y="16"/>
                  </a:lnTo>
                  <a:lnTo>
                    <a:pt x="377" y="24"/>
                  </a:lnTo>
                  <a:lnTo>
                    <a:pt x="354" y="32"/>
                  </a:lnTo>
                </a:path>
              </a:pathLst>
            </a:custGeom>
            <a:solidFill>
              <a:srgbClr val="3B3B3B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506" name="Freeform 18"/>
            <p:cNvSpPr>
              <a:spLocks/>
            </p:cNvSpPr>
            <p:nvPr/>
          </p:nvSpPr>
          <p:spPr bwMode="auto">
            <a:xfrm>
              <a:off x="4834" y="3229"/>
              <a:ext cx="129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5"/>
                </a:cxn>
                <a:cxn ang="0">
                  <a:pos x="24" y="10"/>
                </a:cxn>
                <a:cxn ang="0">
                  <a:pos x="33" y="13"/>
                </a:cxn>
                <a:cxn ang="0">
                  <a:pos x="47" y="16"/>
                </a:cxn>
                <a:cxn ang="0">
                  <a:pos x="62" y="18"/>
                </a:cxn>
                <a:cxn ang="0">
                  <a:pos x="75" y="19"/>
                </a:cxn>
                <a:cxn ang="0">
                  <a:pos x="90" y="19"/>
                </a:cxn>
                <a:cxn ang="0">
                  <a:pos x="105" y="16"/>
                </a:cxn>
                <a:cxn ang="0">
                  <a:pos x="115" y="11"/>
                </a:cxn>
                <a:cxn ang="0">
                  <a:pos x="125" y="5"/>
                </a:cxn>
                <a:cxn ang="0">
                  <a:pos x="128" y="2"/>
                </a:cxn>
              </a:cxnLst>
              <a:rect l="0" t="0" r="r" b="b"/>
              <a:pathLst>
                <a:path w="129" h="20">
                  <a:moveTo>
                    <a:pt x="0" y="0"/>
                  </a:moveTo>
                  <a:lnTo>
                    <a:pt x="12" y="5"/>
                  </a:lnTo>
                  <a:lnTo>
                    <a:pt x="24" y="10"/>
                  </a:lnTo>
                  <a:lnTo>
                    <a:pt x="33" y="13"/>
                  </a:lnTo>
                  <a:lnTo>
                    <a:pt x="47" y="16"/>
                  </a:lnTo>
                  <a:lnTo>
                    <a:pt x="62" y="18"/>
                  </a:lnTo>
                  <a:lnTo>
                    <a:pt x="75" y="19"/>
                  </a:lnTo>
                  <a:lnTo>
                    <a:pt x="90" y="19"/>
                  </a:lnTo>
                  <a:lnTo>
                    <a:pt x="105" y="16"/>
                  </a:lnTo>
                  <a:lnTo>
                    <a:pt x="115" y="11"/>
                  </a:lnTo>
                  <a:lnTo>
                    <a:pt x="125" y="5"/>
                  </a:lnTo>
                  <a:lnTo>
                    <a:pt x="128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507" name="Freeform 19"/>
            <p:cNvSpPr>
              <a:spLocks/>
            </p:cNvSpPr>
            <p:nvPr/>
          </p:nvSpPr>
          <p:spPr bwMode="auto">
            <a:xfrm>
              <a:off x="4835" y="3216"/>
              <a:ext cx="130" cy="1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3" y="9"/>
                </a:cxn>
                <a:cxn ang="0">
                  <a:pos x="29" y="11"/>
                </a:cxn>
                <a:cxn ang="0">
                  <a:pos x="41" y="13"/>
                </a:cxn>
                <a:cxn ang="0">
                  <a:pos x="54" y="14"/>
                </a:cxn>
                <a:cxn ang="0">
                  <a:pos x="72" y="16"/>
                </a:cxn>
                <a:cxn ang="0">
                  <a:pos x="86" y="14"/>
                </a:cxn>
                <a:cxn ang="0">
                  <a:pos x="100" y="12"/>
                </a:cxn>
                <a:cxn ang="0">
                  <a:pos x="113" y="9"/>
                </a:cxn>
                <a:cxn ang="0">
                  <a:pos x="124" y="4"/>
                </a:cxn>
                <a:cxn ang="0">
                  <a:pos x="129" y="0"/>
                </a:cxn>
              </a:cxnLst>
              <a:rect l="0" t="0" r="r" b="b"/>
              <a:pathLst>
                <a:path w="130" h="17">
                  <a:moveTo>
                    <a:pt x="0" y="4"/>
                  </a:moveTo>
                  <a:lnTo>
                    <a:pt x="13" y="9"/>
                  </a:lnTo>
                  <a:lnTo>
                    <a:pt x="29" y="11"/>
                  </a:lnTo>
                  <a:lnTo>
                    <a:pt x="41" y="13"/>
                  </a:lnTo>
                  <a:lnTo>
                    <a:pt x="54" y="14"/>
                  </a:lnTo>
                  <a:lnTo>
                    <a:pt x="72" y="16"/>
                  </a:lnTo>
                  <a:lnTo>
                    <a:pt x="86" y="14"/>
                  </a:lnTo>
                  <a:lnTo>
                    <a:pt x="100" y="12"/>
                  </a:lnTo>
                  <a:lnTo>
                    <a:pt x="113" y="9"/>
                  </a:lnTo>
                  <a:lnTo>
                    <a:pt x="124" y="4"/>
                  </a:lnTo>
                  <a:lnTo>
                    <a:pt x="129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508" name="Freeform 20"/>
            <p:cNvSpPr>
              <a:spLocks/>
            </p:cNvSpPr>
            <p:nvPr/>
          </p:nvSpPr>
          <p:spPr bwMode="auto">
            <a:xfrm>
              <a:off x="4848" y="3163"/>
              <a:ext cx="119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4" y="8"/>
                </a:cxn>
                <a:cxn ang="0">
                  <a:pos x="27" y="4"/>
                </a:cxn>
                <a:cxn ang="0">
                  <a:pos x="42" y="0"/>
                </a:cxn>
                <a:cxn ang="0">
                  <a:pos x="60" y="0"/>
                </a:cxn>
                <a:cxn ang="0">
                  <a:pos x="73" y="0"/>
                </a:cxn>
                <a:cxn ang="0">
                  <a:pos x="91" y="0"/>
                </a:cxn>
                <a:cxn ang="0">
                  <a:pos x="106" y="2"/>
                </a:cxn>
                <a:cxn ang="0">
                  <a:pos x="118" y="8"/>
                </a:cxn>
              </a:cxnLst>
              <a:rect l="0" t="0" r="r" b="b"/>
              <a:pathLst>
                <a:path w="119" h="17">
                  <a:moveTo>
                    <a:pt x="0" y="16"/>
                  </a:moveTo>
                  <a:lnTo>
                    <a:pt x="14" y="8"/>
                  </a:lnTo>
                  <a:lnTo>
                    <a:pt x="27" y="4"/>
                  </a:lnTo>
                  <a:lnTo>
                    <a:pt x="42" y="0"/>
                  </a:lnTo>
                  <a:lnTo>
                    <a:pt x="60" y="0"/>
                  </a:lnTo>
                  <a:lnTo>
                    <a:pt x="73" y="0"/>
                  </a:lnTo>
                  <a:lnTo>
                    <a:pt x="91" y="0"/>
                  </a:lnTo>
                  <a:lnTo>
                    <a:pt x="106" y="2"/>
                  </a:lnTo>
                  <a:lnTo>
                    <a:pt x="118" y="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509" name="Freeform 21"/>
            <p:cNvSpPr>
              <a:spLocks/>
            </p:cNvSpPr>
            <p:nvPr/>
          </p:nvSpPr>
          <p:spPr bwMode="auto">
            <a:xfrm>
              <a:off x="4822" y="3111"/>
              <a:ext cx="147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9" y="11"/>
                </a:cxn>
                <a:cxn ang="0">
                  <a:pos x="23" y="7"/>
                </a:cxn>
                <a:cxn ang="0">
                  <a:pos x="36" y="4"/>
                </a:cxn>
                <a:cxn ang="0">
                  <a:pos x="47" y="2"/>
                </a:cxn>
                <a:cxn ang="0">
                  <a:pos x="60" y="1"/>
                </a:cxn>
                <a:cxn ang="0">
                  <a:pos x="75" y="0"/>
                </a:cxn>
                <a:cxn ang="0">
                  <a:pos x="89" y="1"/>
                </a:cxn>
                <a:cxn ang="0">
                  <a:pos x="105" y="3"/>
                </a:cxn>
                <a:cxn ang="0">
                  <a:pos x="123" y="5"/>
                </a:cxn>
                <a:cxn ang="0">
                  <a:pos x="137" y="8"/>
                </a:cxn>
                <a:cxn ang="0">
                  <a:pos x="146" y="11"/>
                </a:cxn>
              </a:cxnLst>
              <a:rect l="0" t="0" r="r" b="b"/>
              <a:pathLst>
                <a:path w="147" h="17">
                  <a:moveTo>
                    <a:pt x="0" y="16"/>
                  </a:moveTo>
                  <a:lnTo>
                    <a:pt x="9" y="11"/>
                  </a:lnTo>
                  <a:lnTo>
                    <a:pt x="23" y="7"/>
                  </a:lnTo>
                  <a:lnTo>
                    <a:pt x="36" y="4"/>
                  </a:lnTo>
                  <a:lnTo>
                    <a:pt x="47" y="2"/>
                  </a:lnTo>
                  <a:lnTo>
                    <a:pt x="60" y="1"/>
                  </a:lnTo>
                  <a:lnTo>
                    <a:pt x="75" y="0"/>
                  </a:lnTo>
                  <a:lnTo>
                    <a:pt x="89" y="1"/>
                  </a:lnTo>
                  <a:lnTo>
                    <a:pt x="105" y="3"/>
                  </a:lnTo>
                  <a:lnTo>
                    <a:pt x="123" y="5"/>
                  </a:lnTo>
                  <a:lnTo>
                    <a:pt x="137" y="8"/>
                  </a:lnTo>
                  <a:lnTo>
                    <a:pt x="146" y="1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510" name="Freeform 22"/>
            <p:cNvSpPr>
              <a:spLocks/>
            </p:cNvSpPr>
            <p:nvPr/>
          </p:nvSpPr>
          <p:spPr bwMode="auto">
            <a:xfrm>
              <a:off x="4780" y="3039"/>
              <a:ext cx="194" cy="63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6" y="54"/>
                </a:cxn>
                <a:cxn ang="0">
                  <a:pos x="15" y="43"/>
                </a:cxn>
                <a:cxn ang="0">
                  <a:pos x="26" y="31"/>
                </a:cxn>
                <a:cxn ang="0">
                  <a:pos x="34" y="25"/>
                </a:cxn>
                <a:cxn ang="0">
                  <a:pos x="46" y="16"/>
                </a:cxn>
                <a:cxn ang="0">
                  <a:pos x="54" y="11"/>
                </a:cxn>
                <a:cxn ang="0">
                  <a:pos x="61" y="8"/>
                </a:cxn>
                <a:cxn ang="0">
                  <a:pos x="71" y="4"/>
                </a:cxn>
                <a:cxn ang="0">
                  <a:pos x="84" y="1"/>
                </a:cxn>
                <a:cxn ang="0">
                  <a:pos x="94" y="0"/>
                </a:cxn>
                <a:cxn ang="0">
                  <a:pos x="108" y="0"/>
                </a:cxn>
                <a:cxn ang="0">
                  <a:pos x="123" y="1"/>
                </a:cxn>
                <a:cxn ang="0">
                  <a:pos x="138" y="4"/>
                </a:cxn>
                <a:cxn ang="0">
                  <a:pos x="149" y="8"/>
                </a:cxn>
                <a:cxn ang="0">
                  <a:pos x="163" y="15"/>
                </a:cxn>
                <a:cxn ang="0">
                  <a:pos x="173" y="21"/>
                </a:cxn>
                <a:cxn ang="0">
                  <a:pos x="181" y="29"/>
                </a:cxn>
                <a:cxn ang="0">
                  <a:pos x="188" y="38"/>
                </a:cxn>
                <a:cxn ang="0">
                  <a:pos x="193" y="50"/>
                </a:cxn>
              </a:cxnLst>
              <a:rect l="0" t="0" r="r" b="b"/>
              <a:pathLst>
                <a:path w="194" h="63">
                  <a:moveTo>
                    <a:pt x="0" y="62"/>
                  </a:moveTo>
                  <a:lnTo>
                    <a:pt x="6" y="54"/>
                  </a:lnTo>
                  <a:lnTo>
                    <a:pt x="15" y="43"/>
                  </a:lnTo>
                  <a:lnTo>
                    <a:pt x="26" y="31"/>
                  </a:lnTo>
                  <a:lnTo>
                    <a:pt x="34" y="25"/>
                  </a:lnTo>
                  <a:lnTo>
                    <a:pt x="46" y="16"/>
                  </a:lnTo>
                  <a:lnTo>
                    <a:pt x="54" y="11"/>
                  </a:lnTo>
                  <a:lnTo>
                    <a:pt x="61" y="8"/>
                  </a:lnTo>
                  <a:lnTo>
                    <a:pt x="71" y="4"/>
                  </a:lnTo>
                  <a:lnTo>
                    <a:pt x="84" y="1"/>
                  </a:lnTo>
                  <a:lnTo>
                    <a:pt x="94" y="0"/>
                  </a:lnTo>
                  <a:lnTo>
                    <a:pt x="108" y="0"/>
                  </a:lnTo>
                  <a:lnTo>
                    <a:pt x="123" y="1"/>
                  </a:lnTo>
                  <a:lnTo>
                    <a:pt x="138" y="4"/>
                  </a:lnTo>
                  <a:lnTo>
                    <a:pt x="149" y="8"/>
                  </a:lnTo>
                  <a:lnTo>
                    <a:pt x="163" y="15"/>
                  </a:lnTo>
                  <a:lnTo>
                    <a:pt x="173" y="21"/>
                  </a:lnTo>
                  <a:lnTo>
                    <a:pt x="181" y="29"/>
                  </a:lnTo>
                  <a:lnTo>
                    <a:pt x="188" y="38"/>
                  </a:lnTo>
                  <a:lnTo>
                    <a:pt x="193" y="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511" name="Freeform 23"/>
            <p:cNvSpPr>
              <a:spLocks/>
            </p:cNvSpPr>
            <p:nvPr/>
          </p:nvSpPr>
          <p:spPr bwMode="auto">
            <a:xfrm>
              <a:off x="4811" y="2981"/>
              <a:ext cx="139" cy="32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9" y="22"/>
                </a:cxn>
                <a:cxn ang="0">
                  <a:pos x="21" y="15"/>
                </a:cxn>
                <a:cxn ang="0">
                  <a:pos x="31" y="9"/>
                </a:cxn>
                <a:cxn ang="0">
                  <a:pos x="40" y="5"/>
                </a:cxn>
                <a:cxn ang="0">
                  <a:pos x="50" y="3"/>
                </a:cxn>
                <a:cxn ang="0">
                  <a:pos x="58" y="1"/>
                </a:cxn>
                <a:cxn ang="0">
                  <a:pos x="69" y="0"/>
                </a:cxn>
                <a:cxn ang="0">
                  <a:pos x="84" y="0"/>
                </a:cxn>
                <a:cxn ang="0">
                  <a:pos x="97" y="3"/>
                </a:cxn>
                <a:cxn ang="0">
                  <a:pos x="105" y="7"/>
                </a:cxn>
                <a:cxn ang="0">
                  <a:pos x="115" y="13"/>
                </a:cxn>
                <a:cxn ang="0">
                  <a:pos x="126" y="19"/>
                </a:cxn>
                <a:cxn ang="0">
                  <a:pos x="138" y="29"/>
                </a:cxn>
              </a:cxnLst>
              <a:rect l="0" t="0" r="r" b="b"/>
              <a:pathLst>
                <a:path w="139" h="32">
                  <a:moveTo>
                    <a:pt x="0" y="31"/>
                  </a:moveTo>
                  <a:lnTo>
                    <a:pt x="9" y="22"/>
                  </a:lnTo>
                  <a:lnTo>
                    <a:pt x="21" y="15"/>
                  </a:lnTo>
                  <a:lnTo>
                    <a:pt x="31" y="9"/>
                  </a:lnTo>
                  <a:lnTo>
                    <a:pt x="40" y="5"/>
                  </a:lnTo>
                  <a:lnTo>
                    <a:pt x="50" y="3"/>
                  </a:lnTo>
                  <a:lnTo>
                    <a:pt x="58" y="1"/>
                  </a:lnTo>
                  <a:lnTo>
                    <a:pt x="69" y="0"/>
                  </a:lnTo>
                  <a:lnTo>
                    <a:pt x="84" y="0"/>
                  </a:lnTo>
                  <a:lnTo>
                    <a:pt x="97" y="3"/>
                  </a:lnTo>
                  <a:lnTo>
                    <a:pt x="105" y="7"/>
                  </a:lnTo>
                  <a:lnTo>
                    <a:pt x="115" y="13"/>
                  </a:lnTo>
                  <a:lnTo>
                    <a:pt x="126" y="19"/>
                  </a:lnTo>
                  <a:lnTo>
                    <a:pt x="138" y="2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512" name="Freeform 24"/>
            <p:cNvSpPr>
              <a:spLocks/>
            </p:cNvSpPr>
            <p:nvPr/>
          </p:nvSpPr>
          <p:spPr bwMode="auto">
            <a:xfrm>
              <a:off x="4819" y="2940"/>
              <a:ext cx="133" cy="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0" y="13"/>
                </a:cxn>
                <a:cxn ang="0">
                  <a:pos x="21" y="9"/>
                </a:cxn>
                <a:cxn ang="0">
                  <a:pos x="37" y="5"/>
                </a:cxn>
                <a:cxn ang="0">
                  <a:pos x="50" y="2"/>
                </a:cxn>
                <a:cxn ang="0">
                  <a:pos x="61" y="1"/>
                </a:cxn>
                <a:cxn ang="0">
                  <a:pos x="77" y="0"/>
                </a:cxn>
                <a:cxn ang="0">
                  <a:pos x="91" y="1"/>
                </a:cxn>
                <a:cxn ang="0">
                  <a:pos x="101" y="2"/>
                </a:cxn>
                <a:cxn ang="0">
                  <a:pos x="114" y="7"/>
                </a:cxn>
                <a:cxn ang="0">
                  <a:pos x="126" y="13"/>
                </a:cxn>
                <a:cxn ang="0">
                  <a:pos x="132" y="16"/>
                </a:cxn>
              </a:cxnLst>
              <a:rect l="0" t="0" r="r" b="b"/>
              <a:pathLst>
                <a:path w="133" h="21">
                  <a:moveTo>
                    <a:pt x="0" y="20"/>
                  </a:moveTo>
                  <a:lnTo>
                    <a:pt x="10" y="13"/>
                  </a:lnTo>
                  <a:lnTo>
                    <a:pt x="21" y="9"/>
                  </a:lnTo>
                  <a:lnTo>
                    <a:pt x="37" y="5"/>
                  </a:lnTo>
                  <a:lnTo>
                    <a:pt x="50" y="2"/>
                  </a:lnTo>
                  <a:lnTo>
                    <a:pt x="61" y="1"/>
                  </a:lnTo>
                  <a:lnTo>
                    <a:pt x="77" y="0"/>
                  </a:lnTo>
                  <a:lnTo>
                    <a:pt x="91" y="1"/>
                  </a:lnTo>
                  <a:lnTo>
                    <a:pt x="101" y="2"/>
                  </a:lnTo>
                  <a:lnTo>
                    <a:pt x="114" y="7"/>
                  </a:lnTo>
                  <a:lnTo>
                    <a:pt x="126" y="13"/>
                  </a:lnTo>
                  <a:lnTo>
                    <a:pt x="132" y="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4758" y="3127"/>
              <a:ext cx="79" cy="102"/>
              <a:chOff x="4758" y="3127"/>
              <a:chExt cx="79" cy="102"/>
            </a:xfrm>
          </p:grpSpPr>
          <p:sp>
            <p:nvSpPr>
              <p:cNvPr id="319514" name="Freeform 26"/>
              <p:cNvSpPr>
                <a:spLocks/>
              </p:cNvSpPr>
              <p:nvPr/>
            </p:nvSpPr>
            <p:spPr bwMode="auto">
              <a:xfrm>
                <a:off x="4758" y="3127"/>
                <a:ext cx="79" cy="10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34" y="2"/>
                  </a:cxn>
                  <a:cxn ang="0">
                    <a:pos x="42" y="4"/>
                  </a:cxn>
                  <a:cxn ang="0">
                    <a:pos x="50" y="8"/>
                  </a:cxn>
                  <a:cxn ang="0">
                    <a:pos x="54" y="13"/>
                  </a:cxn>
                  <a:cxn ang="0">
                    <a:pos x="58" y="19"/>
                  </a:cxn>
                  <a:cxn ang="0">
                    <a:pos x="60" y="27"/>
                  </a:cxn>
                  <a:cxn ang="0">
                    <a:pos x="62" y="34"/>
                  </a:cxn>
                  <a:cxn ang="0">
                    <a:pos x="63" y="39"/>
                  </a:cxn>
                  <a:cxn ang="0">
                    <a:pos x="69" y="38"/>
                  </a:cxn>
                  <a:cxn ang="0">
                    <a:pos x="75" y="38"/>
                  </a:cxn>
                  <a:cxn ang="0">
                    <a:pos x="78" y="43"/>
                  </a:cxn>
                  <a:cxn ang="0">
                    <a:pos x="78" y="49"/>
                  </a:cxn>
                  <a:cxn ang="0">
                    <a:pos x="74" y="59"/>
                  </a:cxn>
                  <a:cxn ang="0">
                    <a:pos x="66" y="72"/>
                  </a:cxn>
                  <a:cxn ang="0">
                    <a:pos x="59" y="82"/>
                  </a:cxn>
                  <a:cxn ang="0">
                    <a:pos x="53" y="89"/>
                  </a:cxn>
                  <a:cxn ang="0">
                    <a:pos x="48" y="95"/>
                  </a:cxn>
                  <a:cxn ang="0">
                    <a:pos x="42" y="99"/>
                  </a:cxn>
                  <a:cxn ang="0">
                    <a:pos x="33" y="101"/>
                  </a:cxn>
                  <a:cxn ang="0">
                    <a:pos x="25" y="100"/>
                  </a:cxn>
                  <a:cxn ang="0">
                    <a:pos x="18" y="98"/>
                  </a:cxn>
                  <a:cxn ang="0">
                    <a:pos x="14" y="93"/>
                  </a:cxn>
                  <a:cxn ang="0">
                    <a:pos x="9" y="88"/>
                  </a:cxn>
                  <a:cxn ang="0">
                    <a:pos x="5" y="82"/>
                  </a:cxn>
                  <a:cxn ang="0">
                    <a:pos x="2" y="74"/>
                  </a:cxn>
                  <a:cxn ang="0">
                    <a:pos x="0" y="65"/>
                  </a:cxn>
                  <a:cxn ang="0">
                    <a:pos x="0" y="53"/>
                  </a:cxn>
                  <a:cxn ang="0">
                    <a:pos x="3" y="43"/>
                  </a:cxn>
                  <a:cxn ang="0">
                    <a:pos x="8" y="29"/>
                  </a:cxn>
                  <a:cxn ang="0">
                    <a:pos x="10" y="18"/>
                  </a:cxn>
                  <a:cxn ang="0">
                    <a:pos x="15" y="8"/>
                  </a:cxn>
                  <a:cxn ang="0">
                    <a:pos x="18" y="0"/>
                  </a:cxn>
                </a:cxnLst>
                <a:rect l="0" t="0" r="r" b="b"/>
                <a:pathLst>
                  <a:path w="79" h="102">
                    <a:moveTo>
                      <a:pt x="18" y="0"/>
                    </a:moveTo>
                    <a:lnTo>
                      <a:pt x="34" y="2"/>
                    </a:lnTo>
                    <a:lnTo>
                      <a:pt x="42" y="4"/>
                    </a:lnTo>
                    <a:lnTo>
                      <a:pt x="50" y="8"/>
                    </a:lnTo>
                    <a:lnTo>
                      <a:pt x="54" y="13"/>
                    </a:lnTo>
                    <a:lnTo>
                      <a:pt x="58" y="19"/>
                    </a:lnTo>
                    <a:lnTo>
                      <a:pt x="60" y="27"/>
                    </a:lnTo>
                    <a:lnTo>
                      <a:pt x="62" y="34"/>
                    </a:lnTo>
                    <a:lnTo>
                      <a:pt x="63" y="39"/>
                    </a:lnTo>
                    <a:lnTo>
                      <a:pt x="69" y="38"/>
                    </a:lnTo>
                    <a:lnTo>
                      <a:pt x="75" y="38"/>
                    </a:lnTo>
                    <a:lnTo>
                      <a:pt x="78" y="43"/>
                    </a:lnTo>
                    <a:lnTo>
                      <a:pt x="78" y="49"/>
                    </a:lnTo>
                    <a:lnTo>
                      <a:pt x="74" y="59"/>
                    </a:lnTo>
                    <a:lnTo>
                      <a:pt x="66" y="72"/>
                    </a:lnTo>
                    <a:lnTo>
                      <a:pt x="59" y="82"/>
                    </a:lnTo>
                    <a:lnTo>
                      <a:pt x="53" y="89"/>
                    </a:lnTo>
                    <a:lnTo>
                      <a:pt x="48" y="95"/>
                    </a:lnTo>
                    <a:lnTo>
                      <a:pt x="42" y="99"/>
                    </a:lnTo>
                    <a:lnTo>
                      <a:pt x="33" y="101"/>
                    </a:lnTo>
                    <a:lnTo>
                      <a:pt x="25" y="100"/>
                    </a:lnTo>
                    <a:lnTo>
                      <a:pt x="18" y="98"/>
                    </a:lnTo>
                    <a:lnTo>
                      <a:pt x="14" y="93"/>
                    </a:lnTo>
                    <a:lnTo>
                      <a:pt x="9" y="88"/>
                    </a:lnTo>
                    <a:lnTo>
                      <a:pt x="5" y="82"/>
                    </a:lnTo>
                    <a:lnTo>
                      <a:pt x="2" y="74"/>
                    </a:lnTo>
                    <a:lnTo>
                      <a:pt x="0" y="65"/>
                    </a:lnTo>
                    <a:lnTo>
                      <a:pt x="0" y="53"/>
                    </a:lnTo>
                    <a:lnTo>
                      <a:pt x="3" y="43"/>
                    </a:lnTo>
                    <a:lnTo>
                      <a:pt x="8" y="29"/>
                    </a:lnTo>
                    <a:lnTo>
                      <a:pt x="10" y="18"/>
                    </a:lnTo>
                    <a:lnTo>
                      <a:pt x="15" y="8"/>
                    </a:lnTo>
                    <a:lnTo>
                      <a:pt x="18" y="0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9515" name="Freeform 27"/>
              <p:cNvSpPr>
                <a:spLocks/>
              </p:cNvSpPr>
              <p:nvPr/>
            </p:nvSpPr>
            <p:spPr bwMode="auto">
              <a:xfrm>
                <a:off x="4787" y="3169"/>
                <a:ext cx="33" cy="23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26" y="5"/>
                  </a:cxn>
                  <a:cxn ang="0">
                    <a:pos x="21" y="10"/>
                  </a:cxn>
                  <a:cxn ang="0">
                    <a:pos x="16" y="15"/>
                  </a:cxn>
                  <a:cxn ang="0">
                    <a:pos x="8" y="20"/>
                  </a:cxn>
                  <a:cxn ang="0">
                    <a:pos x="3" y="22"/>
                  </a:cxn>
                  <a:cxn ang="0">
                    <a:pos x="0" y="20"/>
                  </a:cxn>
                  <a:cxn ang="0">
                    <a:pos x="0" y="15"/>
                  </a:cxn>
                </a:cxnLst>
                <a:rect l="0" t="0" r="r" b="b"/>
                <a:pathLst>
                  <a:path w="33" h="23">
                    <a:moveTo>
                      <a:pt x="32" y="0"/>
                    </a:moveTo>
                    <a:lnTo>
                      <a:pt x="26" y="5"/>
                    </a:lnTo>
                    <a:lnTo>
                      <a:pt x="21" y="10"/>
                    </a:lnTo>
                    <a:lnTo>
                      <a:pt x="16" y="15"/>
                    </a:lnTo>
                    <a:lnTo>
                      <a:pt x="8" y="20"/>
                    </a:lnTo>
                    <a:lnTo>
                      <a:pt x="3" y="22"/>
                    </a:lnTo>
                    <a:lnTo>
                      <a:pt x="0" y="20"/>
                    </a:lnTo>
                    <a:lnTo>
                      <a:pt x="0" y="15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19516" name="Freeform 28"/>
            <p:cNvSpPr>
              <a:spLocks/>
            </p:cNvSpPr>
            <p:nvPr/>
          </p:nvSpPr>
          <p:spPr bwMode="auto">
            <a:xfrm>
              <a:off x="4740" y="2956"/>
              <a:ext cx="56" cy="19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0" y="0"/>
                </a:cxn>
                <a:cxn ang="0">
                  <a:pos x="22" y="1"/>
                </a:cxn>
                <a:cxn ang="0">
                  <a:pos x="33" y="4"/>
                </a:cxn>
                <a:cxn ang="0">
                  <a:pos x="43" y="10"/>
                </a:cxn>
                <a:cxn ang="0">
                  <a:pos x="48" y="17"/>
                </a:cxn>
                <a:cxn ang="0">
                  <a:pos x="52" y="27"/>
                </a:cxn>
                <a:cxn ang="0">
                  <a:pos x="54" y="35"/>
                </a:cxn>
                <a:cxn ang="0">
                  <a:pos x="55" y="48"/>
                </a:cxn>
                <a:cxn ang="0">
                  <a:pos x="54" y="59"/>
                </a:cxn>
                <a:cxn ang="0">
                  <a:pos x="51" y="72"/>
                </a:cxn>
                <a:cxn ang="0">
                  <a:pos x="48" y="84"/>
                </a:cxn>
                <a:cxn ang="0">
                  <a:pos x="45" y="95"/>
                </a:cxn>
                <a:cxn ang="0">
                  <a:pos x="40" y="107"/>
                </a:cxn>
                <a:cxn ang="0">
                  <a:pos x="33" y="120"/>
                </a:cxn>
                <a:cxn ang="0">
                  <a:pos x="27" y="129"/>
                </a:cxn>
                <a:cxn ang="0">
                  <a:pos x="24" y="139"/>
                </a:cxn>
                <a:cxn ang="0">
                  <a:pos x="19" y="157"/>
                </a:cxn>
                <a:cxn ang="0">
                  <a:pos x="18" y="170"/>
                </a:cxn>
                <a:cxn ang="0">
                  <a:pos x="19" y="183"/>
                </a:cxn>
                <a:cxn ang="0">
                  <a:pos x="24" y="193"/>
                </a:cxn>
                <a:cxn ang="0">
                  <a:pos x="27" y="198"/>
                </a:cxn>
              </a:cxnLst>
              <a:rect l="0" t="0" r="r" b="b"/>
              <a:pathLst>
                <a:path w="56" h="199">
                  <a:moveTo>
                    <a:pt x="0" y="2"/>
                  </a:moveTo>
                  <a:lnTo>
                    <a:pt x="10" y="0"/>
                  </a:lnTo>
                  <a:lnTo>
                    <a:pt x="22" y="1"/>
                  </a:lnTo>
                  <a:lnTo>
                    <a:pt x="33" y="4"/>
                  </a:lnTo>
                  <a:lnTo>
                    <a:pt x="43" y="10"/>
                  </a:lnTo>
                  <a:lnTo>
                    <a:pt x="48" y="17"/>
                  </a:lnTo>
                  <a:lnTo>
                    <a:pt x="52" y="27"/>
                  </a:lnTo>
                  <a:lnTo>
                    <a:pt x="54" y="35"/>
                  </a:lnTo>
                  <a:lnTo>
                    <a:pt x="55" y="48"/>
                  </a:lnTo>
                  <a:lnTo>
                    <a:pt x="54" y="59"/>
                  </a:lnTo>
                  <a:lnTo>
                    <a:pt x="51" y="72"/>
                  </a:lnTo>
                  <a:lnTo>
                    <a:pt x="48" y="84"/>
                  </a:lnTo>
                  <a:lnTo>
                    <a:pt x="45" y="95"/>
                  </a:lnTo>
                  <a:lnTo>
                    <a:pt x="40" y="107"/>
                  </a:lnTo>
                  <a:lnTo>
                    <a:pt x="33" y="120"/>
                  </a:lnTo>
                  <a:lnTo>
                    <a:pt x="27" y="129"/>
                  </a:lnTo>
                  <a:lnTo>
                    <a:pt x="24" y="139"/>
                  </a:lnTo>
                  <a:lnTo>
                    <a:pt x="19" y="157"/>
                  </a:lnTo>
                  <a:lnTo>
                    <a:pt x="18" y="170"/>
                  </a:lnTo>
                  <a:lnTo>
                    <a:pt x="19" y="183"/>
                  </a:lnTo>
                  <a:lnTo>
                    <a:pt x="24" y="193"/>
                  </a:lnTo>
                  <a:lnTo>
                    <a:pt x="27" y="19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517" name="Freeform 29"/>
            <p:cNvSpPr>
              <a:spLocks/>
            </p:cNvSpPr>
            <p:nvPr/>
          </p:nvSpPr>
          <p:spPr bwMode="auto">
            <a:xfrm>
              <a:off x="4707" y="2815"/>
              <a:ext cx="67" cy="26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48" y="10"/>
                </a:cxn>
                <a:cxn ang="0">
                  <a:pos x="36" y="19"/>
                </a:cxn>
                <a:cxn ang="0">
                  <a:pos x="26" y="28"/>
                </a:cxn>
                <a:cxn ang="0">
                  <a:pos x="16" y="40"/>
                </a:cxn>
                <a:cxn ang="0">
                  <a:pos x="7" y="53"/>
                </a:cxn>
                <a:cxn ang="0">
                  <a:pos x="2" y="66"/>
                </a:cxn>
                <a:cxn ang="0">
                  <a:pos x="0" y="76"/>
                </a:cxn>
                <a:cxn ang="0">
                  <a:pos x="0" y="87"/>
                </a:cxn>
                <a:cxn ang="0">
                  <a:pos x="4" y="97"/>
                </a:cxn>
                <a:cxn ang="0">
                  <a:pos x="9" y="104"/>
                </a:cxn>
                <a:cxn ang="0">
                  <a:pos x="14" y="112"/>
                </a:cxn>
                <a:cxn ang="0">
                  <a:pos x="20" y="119"/>
                </a:cxn>
                <a:cxn ang="0">
                  <a:pos x="14" y="123"/>
                </a:cxn>
                <a:cxn ang="0">
                  <a:pos x="9" y="130"/>
                </a:cxn>
                <a:cxn ang="0">
                  <a:pos x="7" y="135"/>
                </a:cxn>
                <a:cxn ang="0">
                  <a:pos x="4" y="144"/>
                </a:cxn>
                <a:cxn ang="0">
                  <a:pos x="4" y="152"/>
                </a:cxn>
                <a:cxn ang="0">
                  <a:pos x="6" y="160"/>
                </a:cxn>
                <a:cxn ang="0">
                  <a:pos x="12" y="167"/>
                </a:cxn>
                <a:cxn ang="0">
                  <a:pos x="19" y="173"/>
                </a:cxn>
                <a:cxn ang="0">
                  <a:pos x="28" y="180"/>
                </a:cxn>
                <a:cxn ang="0">
                  <a:pos x="36" y="191"/>
                </a:cxn>
                <a:cxn ang="0">
                  <a:pos x="46" y="203"/>
                </a:cxn>
                <a:cxn ang="0">
                  <a:pos x="53" y="215"/>
                </a:cxn>
                <a:cxn ang="0">
                  <a:pos x="59" y="231"/>
                </a:cxn>
                <a:cxn ang="0">
                  <a:pos x="63" y="249"/>
                </a:cxn>
                <a:cxn ang="0">
                  <a:pos x="66" y="263"/>
                </a:cxn>
              </a:cxnLst>
              <a:rect l="0" t="0" r="r" b="b"/>
              <a:pathLst>
                <a:path w="67" h="264">
                  <a:moveTo>
                    <a:pt x="62" y="0"/>
                  </a:moveTo>
                  <a:lnTo>
                    <a:pt x="48" y="10"/>
                  </a:lnTo>
                  <a:lnTo>
                    <a:pt x="36" y="19"/>
                  </a:lnTo>
                  <a:lnTo>
                    <a:pt x="26" y="28"/>
                  </a:lnTo>
                  <a:lnTo>
                    <a:pt x="16" y="40"/>
                  </a:lnTo>
                  <a:lnTo>
                    <a:pt x="7" y="53"/>
                  </a:lnTo>
                  <a:lnTo>
                    <a:pt x="2" y="66"/>
                  </a:lnTo>
                  <a:lnTo>
                    <a:pt x="0" y="76"/>
                  </a:lnTo>
                  <a:lnTo>
                    <a:pt x="0" y="87"/>
                  </a:lnTo>
                  <a:lnTo>
                    <a:pt x="4" y="97"/>
                  </a:lnTo>
                  <a:lnTo>
                    <a:pt x="9" y="104"/>
                  </a:lnTo>
                  <a:lnTo>
                    <a:pt x="14" y="112"/>
                  </a:lnTo>
                  <a:lnTo>
                    <a:pt x="20" y="119"/>
                  </a:lnTo>
                  <a:lnTo>
                    <a:pt x="14" y="123"/>
                  </a:lnTo>
                  <a:lnTo>
                    <a:pt x="9" y="130"/>
                  </a:lnTo>
                  <a:lnTo>
                    <a:pt x="7" y="135"/>
                  </a:lnTo>
                  <a:lnTo>
                    <a:pt x="4" y="144"/>
                  </a:lnTo>
                  <a:lnTo>
                    <a:pt x="4" y="152"/>
                  </a:lnTo>
                  <a:lnTo>
                    <a:pt x="6" y="160"/>
                  </a:lnTo>
                  <a:lnTo>
                    <a:pt x="12" y="167"/>
                  </a:lnTo>
                  <a:lnTo>
                    <a:pt x="19" y="173"/>
                  </a:lnTo>
                  <a:lnTo>
                    <a:pt x="28" y="180"/>
                  </a:lnTo>
                  <a:lnTo>
                    <a:pt x="36" y="191"/>
                  </a:lnTo>
                  <a:lnTo>
                    <a:pt x="46" y="203"/>
                  </a:lnTo>
                  <a:lnTo>
                    <a:pt x="53" y="215"/>
                  </a:lnTo>
                  <a:lnTo>
                    <a:pt x="59" y="231"/>
                  </a:lnTo>
                  <a:lnTo>
                    <a:pt x="63" y="249"/>
                  </a:lnTo>
                  <a:lnTo>
                    <a:pt x="66" y="26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518" name="Freeform 30"/>
            <p:cNvSpPr>
              <a:spLocks/>
            </p:cNvSpPr>
            <p:nvPr/>
          </p:nvSpPr>
          <p:spPr bwMode="auto">
            <a:xfrm>
              <a:off x="4984" y="2835"/>
              <a:ext cx="213" cy="59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19" y="55"/>
                </a:cxn>
                <a:cxn ang="0">
                  <a:pos x="40" y="50"/>
                </a:cxn>
                <a:cxn ang="0">
                  <a:pos x="56" y="39"/>
                </a:cxn>
                <a:cxn ang="0">
                  <a:pos x="69" y="27"/>
                </a:cxn>
                <a:cxn ang="0">
                  <a:pos x="82" y="15"/>
                </a:cxn>
                <a:cxn ang="0">
                  <a:pos x="90" y="5"/>
                </a:cxn>
                <a:cxn ang="0">
                  <a:pos x="100" y="3"/>
                </a:cxn>
                <a:cxn ang="0">
                  <a:pos x="119" y="0"/>
                </a:cxn>
                <a:cxn ang="0">
                  <a:pos x="139" y="0"/>
                </a:cxn>
                <a:cxn ang="0">
                  <a:pos x="153" y="0"/>
                </a:cxn>
                <a:cxn ang="0">
                  <a:pos x="171" y="7"/>
                </a:cxn>
                <a:cxn ang="0">
                  <a:pos x="190" y="12"/>
                </a:cxn>
                <a:cxn ang="0">
                  <a:pos x="212" y="22"/>
                </a:cxn>
                <a:cxn ang="0">
                  <a:pos x="198" y="24"/>
                </a:cxn>
                <a:cxn ang="0">
                  <a:pos x="188" y="28"/>
                </a:cxn>
                <a:cxn ang="0">
                  <a:pos x="182" y="35"/>
                </a:cxn>
                <a:cxn ang="0">
                  <a:pos x="180" y="42"/>
                </a:cxn>
              </a:cxnLst>
              <a:rect l="0" t="0" r="r" b="b"/>
              <a:pathLst>
                <a:path w="213" h="59">
                  <a:moveTo>
                    <a:pt x="0" y="58"/>
                  </a:moveTo>
                  <a:lnTo>
                    <a:pt x="19" y="55"/>
                  </a:lnTo>
                  <a:lnTo>
                    <a:pt x="40" y="50"/>
                  </a:lnTo>
                  <a:lnTo>
                    <a:pt x="56" y="39"/>
                  </a:lnTo>
                  <a:lnTo>
                    <a:pt x="69" y="27"/>
                  </a:lnTo>
                  <a:lnTo>
                    <a:pt x="82" y="15"/>
                  </a:lnTo>
                  <a:lnTo>
                    <a:pt x="90" y="5"/>
                  </a:lnTo>
                  <a:lnTo>
                    <a:pt x="100" y="3"/>
                  </a:lnTo>
                  <a:lnTo>
                    <a:pt x="119" y="0"/>
                  </a:lnTo>
                  <a:lnTo>
                    <a:pt x="139" y="0"/>
                  </a:lnTo>
                  <a:lnTo>
                    <a:pt x="153" y="0"/>
                  </a:lnTo>
                  <a:lnTo>
                    <a:pt x="171" y="7"/>
                  </a:lnTo>
                  <a:lnTo>
                    <a:pt x="190" y="12"/>
                  </a:lnTo>
                  <a:lnTo>
                    <a:pt x="212" y="22"/>
                  </a:lnTo>
                  <a:lnTo>
                    <a:pt x="198" y="24"/>
                  </a:lnTo>
                  <a:lnTo>
                    <a:pt x="188" y="28"/>
                  </a:lnTo>
                  <a:lnTo>
                    <a:pt x="182" y="35"/>
                  </a:lnTo>
                  <a:lnTo>
                    <a:pt x="180" y="4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519" name="Freeform 31"/>
            <p:cNvSpPr>
              <a:spLocks/>
            </p:cNvSpPr>
            <p:nvPr/>
          </p:nvSpPr>
          <p:spPr bwMode="auto">
            <a:xfrm>
              <a:off x="5184" y="2874"/>
              <a:ext cx="81" cy="117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22" y="3"/>
                </a:cxn>
                <a:cxn ang="0">
                  <a:pos x="10" y="12"/>
                </a:cxn>
                <a:cxn ang="0">
                  <a:pos x="3" y="23"/>
                </a:cxn>
                <a:cxn ang="0">
                  <a:pos x="0" y="35"/>
                </a:cxn>
                <a:cxn ang="0">
                  <a:pos x="26" y="35"/>
                </a:cxn>
                <a:cxn ang="0">
                  <a:pos x="46" y="37"/>
                </a:cxn>
                <a:cxn ang="0">
                  <a:pos x="61" y="44"/>
                </a:cxn>
                <a:cxn ang="0">
                  <a:pos x="72" y="53"/>
                </a:cxn>
                <a:cxn ang="0">
                  <a:pos x="78" y="64"/>
                </a:cxn>
                <a:cxn ang="0">
                  <a:pos x="80" y="74"/>
                </a:cxn>
                <a:cxn ang="0">
                  <a:pos x="80" y="88"/>
                </a:cxn>
                <a:cxn ang="0">
                  <a:pos x="75" y="104"/>
                </a:cxn>
                <a:cxn ang="0">
                  <a:pos x="70" y="116"/>
                </a:cxn>
              </a:cxnLst>
              <a:rect l="0" t="0" r="r" b="b"/>
              <a:pathLst>
                <a:path w="81" h="117">
                  <a:moveTo>
                    <a:pt x="35" y="0"/>
                  </a:moveTo>
                  <a:lnTo>
                    <a:pt x="22" y="3"/>
                  </a:lnTo>
                  <a:lnTo>
                    <a:pt x="10" y="12"/>
                  </a:lnTo>
                  <a:lnTo>
                    <a:pt x="3" y="23"/>
                  </a:lnTo>
                  <a:lnTo>
                    <a:pt x="0" y="35"/>
                  </a:lnTo>
                  <a:lnTo>
                    <a:pt x="26" y="35"/>
                  </a:lnTo>
                  <a:lnTo>
                    <a:pt x="46" y="37"/>
                  </a:lnTo>
                  <a:lnTo>
                    <a:pt x="61" y="44"/>
                  </a:lnTo>
                  <a:lnTo>
                    <a:pt x="72" y="53"/>
                  </a:lnTo>
                  <a:lnTo>
                    <a:pt x="78" y="64"/>
                  </a:lnTo>
                  <a:lnTo>
                    <a:pt x="80" y="74"/>
                  </a:lnTo>
                  <a:lnTo>
                    <a:pt x="80" y="88"/>
                  </a:lnTo>
                  <a:lnTo>
                    <a:pt x="75" y="104"/>
                  </a:lnTo>
                  <a:lnTo>
                    <a:pt x="70" y="1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520" name="Freeform 32"/>
            <p:cNvSpPr>
              <a:spLocks/>
            </p:cNvSpPr>
            <p:nvPr/>
          </p:nvSpPr>
          <p:spPr bwMode="auto">
            <a:xfrm>
              <a:off x="4456" y="2875"/>
              <a:ext cx="238" cy="62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15" y="58"/>
                </a:cxn>
                <a:cxn ang="0">
                  <a:pos x="31" y="50"/>
                </a:cxn>
                <a:cxn ang="0">
                  <a:pos x="47" y="40"/>
                </a:cxn>
                <a:cxn ang="0">
                  <a:pos x="52" y="31"/>
                </a:cxn>
                <a:cxn ang="0">
                  <a:pos x="50" y="18"/>
                </a:cxn>
                <a:cxn ang="0">
                  <a:pos x="68" y="12"/>
                </a:cxn>
                <a:cxn ang="0">
                  <a:pos x="69" y="12"/>
                </a:cxn>
                <a:cxn ang="0">
                  <a:pos x="84" y="10"/>
                </a:cxn>
                <a:cxn ang="0">
                  <a:pos x="86" y="10"/>
                </a:cxn>
                <a:cxn ang="0">
                  <a:pos x="104" y="7"/>
                </a:cxn>
                <a:cxn ang="0">
                  <a:pos x="128" y="3"/>
                </a:cxn>
                <a:cxn ang="0">
                  <a:pos x="129" y="4"/>
                </a:cxn>
                <a:cxn ang="0">
                  <a:pos x="150" y="3"/>
                </a:cxn>
                <a:cxn ang="0">
                  <a:pos x="173" y="3"/>
                </a:cxn>
                <a:cxn ang="0">
                  <a:pos x="199" y="3"/>
                </a:cxn>
                <a:cxn ang="0">
                  <a:pos x="233" y="3"/>
                </a:cxn>
                <a:cxn ang="0">
                  <a:pos x="233" y="2"/>
                </a:cxn>
                <a:cxn ang="0">
                  <a:pos x="231" y="0"/>
                </a:cxn>
                <a:cxn ang="0">
                  <a:pos x="237" y="2"/>
                </a:cxn>
              </a:cxnLst>
              <a:rect l="0" t="0" r="r" b="b"/>
              <a:pathLst>
                <a:path w="238" h="62">
                  <a:moveTo>
                    <a:pt x="0" y="61"/>
                  </a:moveTo>
                  <a:lnTo>
                    <a:pt x="15" y="58"/>
                  </a:lnTo>
                  <a:lnTo>
                    <a:pt x="31" y="50"/>
                  </a:lnTo>
                  <a:lnTo>
                    <a:pt x="47" y="40"/>
                  </a:lnTo>
                  <a:lnTo>
                    <a:pt x="52" y="31"/>
                  </a:lnTo>
                  <a:lnTo>
                    <a:pt x="50" y="18"/>
                  </a:lnTo>
                  <a:lnTo>
                    <a:pt x="68" y="12"/>
                  </a:lnTo>
                  <a:lnTo>
                    <a:pt x="69" y="12"/>
                  </a:lnTo>
                  <a:lnTo>
                    <a:pt x="84" y="10"/>
                  </a:lnTo>
                  <a:lnTo>
                    <a:pt x="86" y="10"/>
                  </a:lnTo>
                  <a:lnTo>
                    <a:pt x="104" y="7"/>
                  </a:lnTo>
                  <a:lnTo>
                    <a:pt x="128" y="3"/>
                  </a:lnTo>
                  <a:lnTo>
                    <a:pt x="129" y="4"/>
                  </a:lnTo>
                  <a:lnTo>
                    <a:pt x="150" y="3"/>
                  </a:lnTo>
                  <a:lnTo>
                    <a:pt x="173" y="3"/>
                  </a:lnTo>
                  <a:lnTo>
                    <a:pt x="199" y="3"/>
                  </a:lnTo>
                  <a:lnTo>
                    <a:pt x="233" y="3"/>
                  </a:lnTo>
                  <a:lnTo>
                    <a:pt x="233" y="2"/>
                  </a:lnTo>
                  <a:lnTo>
                    <a:pt x="231" y="0"/>
                  </a:lnTo>
                  <a:lnTo>
                    <a:pt x="237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521" name="Freeform 33"/>
            <p:cNvSpPr>
              <a:spLocks/>
            </p:cNvSpPr>
            <p:nvPr/>
          </p:nvSpPr>
          <p:spPr bwMode="auto">
            <a:xfrm>
              <a:off x="4990" y="2915"/>
              <a:ext cx="30" cy="1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9" y="0"/>
                </a:cxn>
                <a:cxn ang="0">
                  <a:pos x="13" y="1"/>
                </a:cxn>
                <a:cxn ang="0">
                  <a:pos x="19" y="5"/>
                </a:cxn>
                <a:cxn ang="0">
                  <a:pos x="23" y="10"/>
                </a:cxn>
                <a:cxn ang="0">
                  <a:pos x="26" y="16"/>
                </a:cxn>
                <a:cxn ang="0">
                  <a:pos x="28" y="23"/>
                </a:cxn>
                <a:cxn ang="0">
                  <a:pos x="29" y="31"/>
                </a:cxn>
                <a:cxn ang="0">
                  <a:pos x="29" y="38"/>
                </a:cxn>
                <a:cxn ang="0">
                  <a:pos x="28" y="46"/>
                </a:cxn>
                <a:cxn ang="0">
                  <a:pos x="27" y="53"/>
                </a:cxn>
                <a:cxn ang="0">
                  <a:pos x="26" y="62"/>
                </a:cxn>
                <a:cxn ang="0">
                  <a:pos x="24" y="69"/>
                </a:cxn>
                <a:cxn ang="0">
                  <a:pos x="21" y="82"/>
                </a:cxn>
                <a:cxn ang="0">
                  <a:pos x="19" y="91"/>
                </a:cxn>
                <a:cxn ang="0">
                  <a:pos x="16" y="99"/>
                </a:cxn>
                <a:cxn ang="0">
                  <a:pos x="12" y="108"/>
                </a:cxn>
                <a:cxn ang="0">
                  <a:pos x="9" y="116"/>
                </a:cxn>
                <a:cxn ang="0">
                  <a:pos x="6" y="123"/>
                </a:cxn>
                <a:cxn ang="0">
                  <a:pos x="2" y="131"/>
                </a:cxn>
                <a:cxn ang="0">
                  <a:pos x="0" y="145"/>
                </a:cxn>
                <a:cxn ang="0">
                  <a:pos x="0" y="155"/>
                </a:cxn>
              </a:cxnLst>
              <a:rect l="0" t="0" r="r" b="b"/>
              <a:pathLst>
                <a:path w="30" h="156">
                  <a:moveTo>
                    <a:pt x="2" y="0"/>
                  </a:moveTo>
                  <a:lnTo>
                    <a:pt x="9" y="0"/>
                  </a:lnTo>
                  <a:lnTo>
                    <a:pt x="13" y="1"/>
                  </a:lnTo>
                  <a:lnTo>
                    <a:pt x="19" y="5"/>
                  </a:lnTo>
                  <a:lnTo>
                    <a:pt x="23" y="10"/>
                  </a:lnTo>
                  <a:lnTo>
                    <a:pt x="26" y="16"/>
                  </a:lnTo>
                  <a:lnTo>
                    <a:pt x="28" y="23"/>
                  </a:lnTo>
                  <a:lnTo>
                    <a:pt x="29" y="31"/>
                  </a:lnTo>
                  <a:lnTo>
                    <a:pt x="29" y="38"/>
                  </a:lnTo>
                  <a:lnTo>
                    <a:pt x="28" y="46"/>
                  </a:lnTo>
                  <a:lnTo>
                    <a:pt x="27" y="53"/>
                  </a:lnTo>
                  <a:lnTo>
                    <a:pt x="26" y="62"/>
                  </a:lnTo>
                  <a:lnTo>
                    <a:pt x="24" y="69"/>
                  </a:lnTo>
                  <a:lnTo>
                    <a:pt x="21" y="82"/>
                  </a:lnTo>
                  <a:lnTo>
                    <a:pt x="19" y="91"/>
                  </a:lnTo>
                  <a:lnTo>
                    <a:pt x="16" y="99"/>
                  </a:lnTo>
                  <a:lnTo>
                    <a:pt x="12" y="108"/>
                  </a:lnTo>
                  <a:lnTo>
                    <a:pt x="9" y="116"/>
                  </a:lnTo>
                  <a:lnTo>
                    <a:pt x="6" y="123"/>
                  </a:lnTo>
                  <a:lnTo>
                    <a:pt x="2" y="131"/>
                  </a:lnTo>
                  <a:lnTo>
                    <a:pt x="0" y="145"/>
                  </a:lnTo>
                  <a:lnTo>
                    <a:pt x="0" y="15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4746" y="2961"/>
              <a:ext cx="261" cy="42"/>
              <a:chOff x="4746" y="2961"/>
              <a:chExt cx="261" cy="42"/>
            </a:xfrm>
          </p:grpSpPr>
          <p:grpSp>
            <p:nvGrpSpPr>
              <p:cNvPr id="8" name="Group 35"/>
              <p:cNvGrpSpPr>
                <a:grpSpLocks/>
              </p:cNvGrpSpPr>
              <p:nvPr/>
            </p:nvGrpSpPr>
            <p:grpSpPr bwMode="auto">
              <a:xfrm>
                <a:off x="4973" y="2961"/>
                <a:ext cx="34" cy="34"/>
                <a:chOff x="4973" y="2961"/>
                <a:chExt cx="34" cy="34"/>
              </a:xfrm>
            </p:grpSpPr>
            <p:sp>
              <p:nvSpPr>
                <p:cNvPr id="319524" name="Oval 36"/>
                <p:cNvSpPr>
                  <a:spLocks noChangeArrowheads="1"/>
                </p:cNvSpPr>
                <p:nvPr/>
              </p:nvSpPr>
              <p:spPr bwMode="auto">
                <a:xfrm>
                  <a:off x="4973" y="2962"/>
                  <a:ext cx="34" cy="33"/>
                </a:xfrm>
                <a:prstGeom prst="ellipse">
                  <a:avLst/>
                </a:prstGeom>
                <a:solidFill>
                  <a:srgbClr val="9F9F9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9525" name="Oval 37"/>
                <p:cNvSpPr>
                  <a:spLocks noChangeArrowheads="1"/>
                </p:cNvSpPr>
                <p:nvPr/>
              </p:nvSpPr>
              <p:spPr bwMode="auto">
                <a:xfrm>
                  <a:off x="4975" y="2961"/>
                  <a:ext cx="30" cy="30"/>
                </a:xfrm>
                <a:prstGeom prst="ellipse">
                  <a:avLst/>
                </a:prstGeom>
                <a:solidFill>
                  <a:srgbClr val="7F7F7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9526" name="Oval 38"/>
                <p:cNvSpPr>
                  <a:spLocks noChangeArrowheads="1"/>
                </p:cNvSpPr>
                <p:nvPr/>
              </p:nvSpPr>
              <p:spPr bwMode="auto">
                <a:xfrm>
                  <a:off x="4982" y="2968"/>
                  <a:ext cx="17" cy="16"/>
                </a:xfrm>
                <a:prstGeom prst="ellipse">
                  <a:avLst/>
                </a:prstGeom>
                <a:solidFill>
                  <a:srgbClr val="3F3F3F"/>
                </a:solidFill>
                <a:ln w="12700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9527" name="Oval 39"/>
                <p:cNvSpPr>
                  <a:spLocks noChangeArrowheads="1"/>
                </p:cNvSpPr>
                <p:nvPr/>
              </p:nvSpPr>
              <p:spPr bwMode="auto">
                <a:xfrm>
                  <a:off x="4985" y="2969"/>
                  <a:ext cx="16" cy="16"/>
                </a:xfrm>
                <a:prstGeom prst="ellipse">
                  <a:avLst/>
                </a:prstGeom>
                <a:solidFill>
                  <a:srgbClr val="DFDFD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9528" name="Oval 40"/>
                <p:cNvSpPr>
                  <a:spLocks noChangeArrowheads="1"/>
                </p:cNvSpPr>
                <p:nvPr/>
              </p:nvSpPr>
              <p:spPr bwMode="auto">
                <a:xfrm>
                  <a:off x="4988" y="2971"/>
                  <a:ext cx="16" cy="16"/>
                </a:xfrm>
                <a:prstGeom prst="ellipse">
                  <a:avLst/>
                </a:prstGeom>
                <a:solidFill>
                  <a:srgbClr val="DFDFD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" name="Group 41"/>
              <p:cNvGrpSpPr>
                <a:grpSpLocks/>
              </p:cNvGrpSpPr>
              <p:nvPr/>
            </p:nvGrpSpPr>
            <p:grpSpPr bwMode="auto">
              <a:xfrm>
                <a:off x="4746" y="2969"/>
                <a:ext cx="34" cy="34"/>
                <a:chOff x="4746" y="2969"/>
                <a:chExt cx="34" cy="34"/>
              </a:xfrm>
            </p:grpSpPr>
            <p:sp>
              <p:nvSpPr>
                <p:cNvPr id="319530" name="Oval 42"/>
                <p:cNvSpPr>
                  <a:spLocks noChangeArrowheads="1"/>
                </p:cNvSpPr>
                <p:nvPr/>
              </p:nvSpPr>
              <p:spPr bwMode="auto">
                <a:xfrm>
                  <a:off x="4746" y="2970"/>
                  <a:ext cx="34" cy="33"/>
                </a:xfrm>
                <a:prstGeom prst="ellipse">
                  <a:avLst/>
                </a:prstGeom>
                <a:solidFill>
                  <a:srgbClr val="9F9F9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9531" name="Oval 43"/>
                <p:cNvSpPr>
                  <a:spLocks noChangeArrowheads="1"/>
                </p:cNvSpPr>
                <p:nvPr/>
              </p:nvSpPr>
              <p:spPr bwMode="auto">
                <a:xfrm>
                  <a:off x="4748" y="2969"/>
                  <a:ext cx="30" cy="30"/>
                </a:xfrm>
                <a:prstGeom prst="ellipse">
                  <a:avLst/>
                </a:prstGeom>
                <a:solidFill>
                  <a:srgbClr val="7F7F7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9532" name="Oval 44"/>
                <p:cNvSpPr>
                  <a:spLocks noChangeArrowheads="1"/>
                </p:cNvSpPr>
                <p:nvPr/>
              </p:nvSpPr>
              <p:spPr bwMode="auto">
                <a:xfrm>
                  <a:off x="4754" y="2976"/>
                  <a:ext cx="17" cy="16"/>
                </a:xfrm>
                <a:prstGeom prst="ellipse">
                  <a:avLst/>
                </a:prstGeom>
                <a:solidFill>
                  <a:srgbClr val="3F3F3F"/>
                </a:solidFill>
                <a:ln w="12700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9533" name="Oval 45"/>
                <p:cNvSpPr>
                  <a:spLocks noChangeArrowheads="1"/>
                </p:cNvSpPr>
                <p:nvPr/>
              </p:nvSpPr>
              <p:spPr bwMode="auto">
                <a:xfrm>
                  <a:off x="4757" y="2977"/>
                  <a:ext cx="16" cy="16"/>
                </a:xfrm>
                <a:prstGeom prst="ellipse">
                  <a:avLst/>
                </a:prstGeom>
                <a:solidFill>
                  <a:srgbClr val="DFDFD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9534" name="Oval 46"/>
                <p:cNvSpPr>
                  <a:spLocks noChangeArrowheads="1"/>
                </p:cNvSpPr>
                <p:nvPr/>
              </p:nvSpPr>
              <p:spPr bwMode="auto">
                <a:xfrm>
                  <a:off x="4761" y="2979"/>
                  <a:ext cx="16" cy="16"/>
                </a:xfrm>
                <a:prstGeom prst="ellipse">
                  <a:avLst/>
                </a:prstGeom>
                <a:solidFill>
                  <a:srgbClr val="DFDFD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319535" name="Freeform 47"/>
            <p:cNvSpPr>
              <a:spLocks/>
            </p:cNvSpPr>
            <p:nvPr/>
          </p:nvSpPr>
          <p:spPr bwMode="auto">
            <a:xfrm>
              <a:off x="4983" y="3129"/>
              <a:ext cx="104" cy="12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4" y="5"/>
                </a:cxn>
                <a:cxn ang="0">
                  <a:pos x="12" y="12"/>
                </a:cxn>
                <a:cxn ang="0">
                  <a:pos x="10" y="19"/>
                </a:cxn>
                <a:cxn ang="0">
                  <a:pos x="10" y="25"/>
                </a:cxn>
                <a:cxn ang="0">
                  <a:pos x="9" y="30"/>
                </a:cxn>
                <a:cxn ang="0">
                  <a:pos x="7" y="38"/>
                </a:cxn>
                <a:cxn ang="0">
                  <a:pos x="4" y="41"/>
                </a:cxn>
                <a:cxn ang="0">
                  <a:pos x="0" y="47"/>
                </a:cxn>
                <a:cxn ang="0">
                  <a:pos x="23" y="72"/>
                </a:cxn>
                <a:cxn ang="0">
                  <a:pos x="41" y="89"/>
                </a:cxn>
                <a:cxn ang="0">
                  <a:pos x="55" y="100"/>
                </a:cxn>
                <a:cxn ang="0">
                  <a:pos x="69" y="110"/>
                </a:cxn>
                <a:cxn ang="0">
                  <a:pos x="87" y="119"/>
                </a:cxn>
                <a:cxn ang="0">
                  <a:pos x="95" y="122"/>
                </a:cxn>
                <a:cxn ang="0">
                  <a:pos x="102" y="123"/>
                </a:cxn>
                <a:cxn ang="0">
                  <a:pos x="101" y="114"/>
                </a:cxn>
                <a:cxn ang="0">
                  <a:pos x="103" y="81"/>
                </a:cxn>
                <a:cxn ang="0">
                  <a:pos x="89" y="64"/>
                </a:cxn>
                <a:cxn ang="0">
                  <a:pos x="73" y="47"/>
                </a:cxn>
                <a:cxn ang="0">
                  <a:pos x="51" y="26"/>
                </a:cxn>
                <a:cxn ang="0">
                  <a:pos x="34" y="9"/>
                </a:cxn>
                <a:cxn ang="0">
                  <a:pos x="21" y="0"/>
                </a:cxn>
              </a:cxnLst>
              <a:rect l="0" t="0" r="r" b="b"/>
              <a:pathLst>
                <a:path w="104" h="124">
                  <a:moveTo>
                    <a:pt x="21" y="0"/>
                  </a:moveTo>
                  <a:lnTo>
                    <a:pt x="14" y="5"/>
                  </a:lnTo>
                  <a:lnTo>
                    <a:pt x="12" y="12"/>
                  </a:lnTo>
                  <a:lnTo>
                    <a:pt x="10" y="19"/>
                  </a:lnTo>
                  <a:lnTo>
                    <a:pt x="10" y="25"/>
                  </a:lnTo>
                  <a:lnTo>
                    <a:pt x="9" y="30"/>
                  </a:lnTo>
                  <a:lnTo>
                    <a:pt x="7" y="38"/>
                  </a:lnTo>
                  <a:lnTo>
                    <a:pt x="4" y="41"/>
                  </a:lnTo>
                  <a:lnTo>
                    <a:pt x="0" y="47"/>
                  </a:lnTo>
                  <a:lnTo>
                    <a:pt x="23" y="72"/>
                  </a:lnTo>
                  <a:lnTo>
                    <a:pt x="41" y="89"/>
                  </a:lnTo>
                  <a:lnTo>
                    <a:pt x="55" y="100"/>
                  </a:lnTo>
                  <a:lnTo>
                    <a:pt x="69" y="110"/>
                  </a:lnTo>
                  <a:lnTo>
                    <a:pt x="87" y="119"/>
                  </a:lnTo>
                  <a:lnTo>
                    <a:pt x="95" y="122"/>
                  </a:lnTo>
                  <a:lnTo>
                    <a:pt x="102" y="123"/>
                  </a:lnTo>
                  <a:lnTo>
                    <a:pt x="101" y="114"/>
                  </a:lnTo>
                  <a:lnTo>
                    <a:pt x="103" y="81"/>
                  </a:lnTo>
                  <a:lnTo>
                    <a:pt x="89" y="64"/>
                  </a:lnTo>
                  <a:lnTo>
                    <a:pt x="73" y="47"/>
                  </a:lnTo>
                  <a:lnTo>
                    <a:pt x="51" y="26"/>
                  </a:lnTo>
                  <a:lnTo>
                    <a:pt x="34" y="9"/>
                  </a:lnTo>
                  <a:lnTo>
                    <a:pt x="21" y="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" name="Group 48"/>
            <p:cNvGrpSpPr>
              <a:grpSpLocks/>
            </p:cNvGrpSpPr>
            <p:nvPr/>
          </p:nvGrpSpPr>
          <p:grpSpPr bwMode="auto">
            <a:xfrm>
              <a:off x="4988" y="3121"/>
              <a:ext cx="125" cy="126"/>
              <a:chOff x="4988" y="3121"/>
              <a:chExt cx="125" cy="126"/>
            </a:xfrm>
          </p:grpSpPr>
          <p:sp>
            <p:nvSpPr>
              <p:cNvPr id="319537" name="Freeform 49"/>
              <p:cNvSpPr>
                <a:spLocks/>
              </p:cNvSpPr>
              <p:nvPr/>
            </p:nvSpPr>
            <p:spPr bwMode="auto">
              <a:xfrm>
                <a:off x="4988" y="3121"/>
                <a:ext cx="125" cy="12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6" y="5"/>
                  </a:cxn>
                  <a:cxn ang="0">
                    <a:pos x="10" y="10"/>
                  </a:cxn>
                  <a:cxn ang="0">
                    <a:pos x="8" y="15"/>
                  </a:cxn>
                  <a:cxn ang="0">
                    <a:pos x="6" y="20"/>
                  </a:cxn>
                  <a:cxn ang="0">
                    <a:pos x="5" y="27"/>
                  </a:cxn>
                  <a:cxn ang="0">
                    <a:pos x="4" y="35"/>
                  </a:cxn>
                  <a:cxn ang="0">
                    <a:pos x="3" y="43"/>
                  </a:cxn>
                  <a:cxn ang="0">
                    <a:pos x="0" y="46"/>
                  </a:cxn>
                  <a:cxn ang="0">
                    <a:pos x="26" y="72"/>
                  </a:cxn>
                  <a:cxn ang="0">
                    <a:pos x="44" y="88"/>
                  </a:cxn>
                  <a:cxn ang="0">
                    <a:pos x="58" y="100"/>
                  </a:cxn>
                  <a:cxn ang="0">
                    <a:pos x="73" y="110"/>
                  </a:cxn>
                  <a:cxn ang="0">
                    <a:pos x="90" y="119"/>
                  </a:cxn>
                  <a:cxn ang="0">
                    <a:pos x="99" y="122"/>
                  </a:cxn>
                  <a:cxn ang="0">
                    <a:pos x="109" y="125"/>
                  </a:cxn>
                  <a:cxn ang="0">
                    <a:pos x="116" y="123"/>
                  </a:cxn>
                  <a:cxn ang="0">
                    <a:pos x="121" y="120"/>
                  </a:cxn>
                  <a:cxn ang="0">
                    <a:pos x="124" y="114"/>
                  </a:cxn>
                  <a:cxn ang="0">
                    <a:pos x="124" y="108"/>
                  </a:cxn>
                  <a:cxn ang="0">
                    <a:pos x="120" y="102"/>
                  </a:cxn>
                  <a:cxn ang="0">
                    <a:pos x="115" y="94"/>
                  </a:cxn>
                  <a:cxn ang="0">
                    <a:pos x="106" y="81"/>
                  </a:cxn>
                  <a:cxn ang="0">
                    <a:pos x="92" y="64"/>
                  </a:cxn>
                  <a:cxn ang="0">
                    <a:pos x="76" y="47"/>
                  </a:cxn>
                  <a:cxn ang="0">
                    <a:pos x="54" y="26"/>
                  </a:cxn>
                  <a:cxn ang="0">
                    <a:pos x="37" y="9"/>
                  </a:cxn>
                  <a:cxn ang="0">
                    <a:pos x="24" y="0"/>
                  </a:cxn>
                </a:cxnLst>
                <a:rect l="0" t="0" r="r" b="b"/>
                <a:pathLst>
                  <a:path w="125" h="126">
                    <a:moveTo>
                      <a:pt x="24" y="0"/>
                    </a:moveTo>
                    <a:lnTo>
                      <a:pt x="16" y="5"/>
                    </a:lnTo>
                    <a:lnTo>
                      <a:pt x="10" y="10"/>
                    </a:lnTo>
                    <a:lnTo>
                      <a:pt x="8" y="15"/>
                    </a:lnTo>
                    <a:lnTo>
                      <a:pt x="6" y="20"/>
                    </a:lnTo>
                    <a:lnTo>
                      <a:pt x="5" y="27"/>
                    </a:lnTo>
                    <a:lnTo>
                      <a:pt x="4" y="35"/>
                    </a:lnTo>
                    <a:lnTo>
                      <a:pt x="3" y="43"/>
                    </a:lnTo>
                    <a:lnTo>
                      <a:pt x="0" y="46"/>
                    </a:lnTo>
                    <a:lnTo>
                      <a:pt x="26" y="72"/>
                    </a:lnTo>
                    <a:lnTo>
                      <a:pt x="44" y="88"/>
                    </a:lnTo>
                    <a:lnTo>
                      <a:pt x="58" y="100"/>
                    </a:lnTo>
                    <a:lnTo>
                      <a:pt x="73" y="110"/>
                    </a:lnTo>
                    <a:lnTo>
                      <a:pt x="90" y="119"/>
                    </a:lnTo>
                    <a:lnTo>
                      <a:pt x="99" y="122"/>
                    </a:lnTo>
                    <a:lnTo>
                      <a:pt x="109" y="125"/>
                    </a:lnTo>
                    <a:lnTo>
                      <a:pt x="116" y="123"/>
                    </a:lnTo>
                    <a:lnTo>
                      <a:pt x="121" y="120"/>
                    </a:lnTo>
                    <a:lnTo>
                      <a:pt x="124" y="114"/>
                    </a:lnTo>
                    <a:lnTo>
                      <a:pt x="124" y="108"/>
                    </a:lnTo>
                    <a:lnTo>
                      <a:pt x="120" y="102"/>
                    </a:lnTo>
                    <a:lnTo>
                      <a:pt x="115" y="94"/>
                    </a:lnTo>
                    <a:lnTo>
                      <a:pt x="106" y="81"/>
                    </a:lnTo>
                    <a:lnTo>
                      <a:pt x="92" y="64"/>
                    </a:lnTo>
                    <a:lnTo>
                      <a:pt x="76" y="47"/>
                    </a:lnTo>
                    <a:lnTo>
                      <a:pt x="54" y="26"/>
                    </a:lnTo>
                    <a:lnTo>
                      <a:pt x="37" y="9"/>
                    </a:lnTo>
                    <a:lnTo>
                      <a:pt x="24" y="0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9538" name="Freeform 50"/>
              <p:cNvSpPr>
                <a:spLocks/>
              </p:cNvSpPr>
              <p:nvPr/>
            </p:nvSpPr>
            <p:spPr bwMode="auto">
              <a:xfrm>
                <a:off x="5052" y="3200"/>
                <a:ext cx="57" cy="27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27" y="26"/>
                  </a:cxn>
                  <a:cxn ang="0">
                    <a:pos x="24" y="20"/>
                  </a:cxn>
                  <a:cxn ang="0">
                    <a:pos x="20" y="13"/>
                  </a:cxn>
                  <a:cxn ang="0">
                    <a:pos x="14" y="6"/>
                  </a:cxn>
                  <a:cxn ang="0">
                    <a:pos x="10" y="0"/>
                  </a:cxn>
                  <a:cxn ang="0">
                    <a:pos x="18" y="0"/>
                  </a:cxn>
                  <a:cxn ang="0">
                    <a:pos x="28" y="4"/>
                  </a:cxn>
                  <a:cxn ang="0">
                    <a:pos x="38" y="10"/>
                  </a:cxn>
                  <a:cxn ang="0">
                    <a:pos x="46" y="16"/>
                  </a:cxn>
                  <a:cxn ang="0">
                    <a:pos x="52" y="20"/>
                  </a:cxn>
                  <a:cxn ang="0">
                    <a:pos x="56" y="22"/>
                  </a:cxn>
                </a:cxnLst>
                <a:rect l="0" t="0" r="r" b="b"/>
                <a:pathLst>
                  <a:path w="57" h="27">
                    <a:moveTo>
                      <a:pt x="0" y="26"/>
                    </a:moveTo>
                    <a:lnTo>
                      <a:pt x="27" y="26"/>
                    </a:lnTo>
                    <a:lnTo>
                      <a:pt x="24" y="20"/>
                    </a:lnTo>
                    <a:lnTo>
                      <a:pt x="20" y="13"/>
                    </a:lnTo>
                    <a:lnTo>
                      <a:pt x="14" y="6"/>
                    </a:lnTo>
                    <a:lnTo>
                      <a:pt x="10" y="0"/>
                    </a:lnTo>
                    <a:lnTo>
                      <a:pt x="18" y="0"/>
                    </a:lnTo>
                    <a:lnTo>
                      <a:pt x="28" y="4"/>
                    </a:lnTo>
                    <a:lnTo>
                      <a:pt x="38" y="10"/>
                    </a:lnTo>
                    <a:lnTo>
                      <a:pt x="46" y="16"/>
                    </a:lnTo>
                    <a:lnTo>
                      <a:pt x="52" y="20"/>
                    </a:lnTo>
                    <a:lnTo>
                      <a:pt x="56" y="2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19539" name="Freeform 51"/>
            <p:cNvSpPr>
              <a:spLocks/>
            </p:cNvSpPr>
            <p:nvPr/>
          </p:nvSpPr>
          <p:spPr bwMode="auto">
            <a:xfrm>
              <a:off x="4961" y="2945"/>
              <a:ext cx="60" cy="221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1" y="1"/>
                </a:cxn>
                <a:cxn ang="0">
                  <a:pos x="14" y="4"/>
                </a:cxn>
                <a:cxn ang="0">
                  <a:pos x="9" y="8"/>
                </a:cxn>
                <a:cxn ang="0">
                  <a:pos x="5" y="13"/>
                </a:cxn>
                <a:cxn ang="0">
                  <a:pos x="2" y="20"/>
                </a:cxn>
                <a:cxn ang="0">
                  <a:pos x="0" y="26"/>
                </a:cxn>
                <a:cxn ang="0">
                  <a:pos x="0" y="32"/>
                </a:cxn>
                <a:cxn ang="0">
                  <a:pos x="0" y="39"/>
                </a:cxn>
                <a:cxn ang="0">
                  <a:pos x="0" y="47"/>
                </a:cxn>
                <a:cxn ang="0">
                  <a:pos x="1" y="67"/>
                </a:cxn>
                <a:cxn ang="0">
                  <a:pos x="4" y="86"/>
                </a:cxn>
                <a:cxn ang="0">
                  <a:pos x="7" y="98"/>
                </a:cxn>
                <a:cxn ang="0">
                  <a:pos x="17" y="109"/>
                </a:cxn>
                <a:cxn ang="0">
                  <a:pos x="26" y="122"/>
                </a:cxn>
                <a:cxn ang="0">
                  <a:pos x="36" y="133"/>
                </a:cxn>
                <a:cxn ang="0">
                  <a:pos x="47" y="144"/>
                </a:cxn>
                <a:cxn ang="0">
                  <a:pos x="53" y="150"/>
                </a:cxn>
                <a:cxn ang="0">
                  <a:pos x="57" y="158"/>
                </a:cxn>
                <a:cxn ang="0">
                  <a:pos x="59" y="163"/>
                </a:cxn>
                <a:cxn ang="0">
                  <a:pos x="59" y="170"/>
                </a:cxn>
                <a:cxn ang="0">
                  <a:pos x="53" y="177"/>
                </a:cxn>
                <a:cxn ang="0">
                  <a:pos x="44" y="180"/>
                </a:cxn>
                <a:cxn ang="0">
                  <a:pos x="39" y="185"/>
                </a:cxn>
                <a:cxn ang="0">
                  <a:pos x="34" y="192"/>
                </a:cxn>
                <a:cxn ang="0">
                  <a:pos x="32" y="201"/>
                </a:cxn>
                <a:cxn ang="0">
                  <a:pos x="31" y="212"/>
                </a:cxn>
                <a:cxn ang="0">
                  <a:pos x="29" y="220"/>
                </a:cxn>
              </a:cxnLst>
              <a:rect l="0" t="0" r="r" b="b"/>
              <a:pathLst>
                <a:path w="60" h="221">
                  <a:moveTo>
                    <a:pt x="29" y="0"/>
                  </a:moveTo>
                  <a:lnTo>
                    <a:pt x="21" y="1"/>
                  </a:lnTo>
                  <a:lnTo>
                    <a:pt x="14" y="4"/>
                  </a:lnTo>
                  <a:lnTo>
                    <a:pt x="9" y="8"/>
                  </a:lnTo>
                  <a:lnTo>
                    <a:pt x="5" y="13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1" y="67"/>
                  </a:lnTo>
                  <a:lnTo>
                    <a:pt x="4" y="86"/>
                  </a:lnTo>
                  <a:lnTo>
                    <a:pt x="7" y="98"/>
                  </a:lnTo>
                  <a:lnTo>
                    <a:pt x="17" y="109"/>
                  </a:lnTo>
                  <a:lnTo>
                    <a:pt x="26" y="122"/>
                  </a:lnTo>
                  <a:lnTo>
                    <a:pt x="36" y="133"/>
                  </a:lnTo>
                  <a:lnTo>
                    <a:pt x="47" y="144"/>
                  </a:lnTo>
                  <a:lnTo>
                    <a:pt x="53" y="150"/>
                  </a:lnTo>
                  <a:lnTo>
                    <a:pt x="57" y="158"/>
                  </a:lnTo>
                  <a:lnTo>
                    <a:pt x="59" y="163"/>
                  </a:lnTo>
                  <a:lnTo>
                    <a:pt x="59" y="170"/>
                  </a:lnTo>
                  <a:lnTo>
                    <a:pt x="53" y="177"/>
                  </a:lnTo>
                  <a:lnTo>
                    <a:pt x="44" y="180"/>
                  </a:lnTo>
                  <a:lnTo>
                    <a:pt x="39" y="185"/>
                  </a:lnTo>
                  <a:lnTo>
                    <a:pt x="34" y="192"/>
                  </a:lnTo>
                  <a:lnTo>
                    <a:pt x="32" y="201"/>
                  </a:lnTo>
                  <a:lnTo>
                    <a:pt x="31" y="212"/>
                  </a:lnTo>
                  <a:lnTo>
                    <a:pt x="29" y="2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" name="Group 52"/>
            <p:cNvGrpSpPr>
              <a:grpSpLocks/>
            </p:cNvGrpSpPr>
            <p:nvPr/>
          </p:nvGrpSpPr>
          <p:grpSpPr bwMode="auto">
            <a:xfrm>
              <a:off x="4750" y="3775"/>
              <a:ext cx="107" cy="58"/>
              <a:chOff x="4750" y="3775"/>
              <a:chExt cx="107" cy="58"/>
            </a:xfrm>
          </p:grpSpPr>
          <p:sp>
            <p:nvSpPr>
              <p:cNvPr id="319541" name="Freeform 53"/>
              <p:cNvSpPr>
                <a:spLocks/>
              </p:cNvSpPr>
              <p:nvPr/>
            </p:nvSpPr>
            <p:spPr bwMode="auto">
              <a:xfrm>
                <a:off x="4750" y="3798"/>
                <a:ext cx="25" cy="34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0" y="10"/>
                  </a:cxn>
                  <a:cxn ang="0">
                    <a:pos x="2" y="2"/>
                  </a:cxn>
                  <a:cxn ang="0">
                    <a:pos x="8" y="0"/>
                  </a:cxn>
                  <a:cxn ang="0">
                    <a:pos x="14" y="1"/>
                  </a:cxn>
                  <a:cxn ang="0">
                    <a:pos x="18" y="7"/>
                  </a:cxn>
                  <a:cxn ang="0">
                    <a:pos x="22" y="20"/>
                  </a:cxn>
                  <a:cxn ang="0">
                    <a:pos x="24" y="28"/>
                  </a:cxn>
                  <a:cxn ang="0">
                    <a:pos x="24" y="33"/>
                  </a:cxn>
                  <a:cxn ang="0">
                    <a:pos x="16" y="33"/>
                  </a:cxn>
                  <a:cxn ang="0">
                    <a:pos x="6" y="29"/>
                  </a:cxn>
                  <a:cxn ang="0">
                    <a:pos x="0" y="23"/>
                  </a:cxn>
                </a:cxnLst>
                <a:rect l="0" t="0" r="r" b="b"/>
                <a:pathLst>
                  <a:path w="25" h="34">
                    <a:moveTo>
                      <a:pt x="0" y="23"/>
                    </a:moveTo>
                    <a:lnTo>
                      <a:pt x="0" y="10"/>
                    </a:lnTo>
                    <a:lnTo>
                      <a:pt x="2" y="2"/>
                    </a:lnTo>
                    <a:lnTo>
                      <a:pt x="8" y="0"/>
                    </a:lnTo>
                    <a:lnTo>
                      <a:pt x="14" y="1"/>
                    </a:lnTo>
                    <a:lnTo>
                      <a:pt x="18" y="7"/>
                    </a:lnTo>
                    <a:lnTo>
                      <a:pt x="22" y="20"/>
                    </a:lnTo>
                    <a:lnTo>
                      <a:pt x="24" y="28"/>
                    </a:lnTo>
                    <a:lnTo>
                      <a:pt x="24" y="33"/>
                    </a:lnTo>
                    <a:lnTo>
                      <a:pt x="16" y="33"/>
                    </a:lnTo>
                    <a:lnTo>
                      <a:pt x="6" y="29"/>
                    </a:lnTo>
                    <a:lnTo>
                      <a:pt x="0" y="23"/>
                    </a:lnTo>
                  </a:path>
                </a:pathLst>
              </a:custGeom>
              <a:solidFill>
                <a:srgbClr val="3B3B3B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9542" name="Freeform 54"/>
              <p:cNvSpPr>
                <a:spLocks/>
              </p:cNvSpPr>
              <p:nvPr/>
            </p:nvSpPr>
            <p:spPr bwMode="auto">
              <a:xfrm>
                <a:off x="4779" y="3798"/>
                <a:ext cx="29" cy="35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0" y="21"/>
                  </a:cxn>
                  <a:cxn ang="0">
                    <a:pos x="2" y="8"/>
                  </a:cxn>
                  <a:cxn ang="0">
                    <a:pos x="5" y="1"/>
                  </a:cxn>
                  <a:cxn ang="0">
                    <a:pos x="9" y="0"/>
                  </a:cxn>
                  <a:cxn ang="0">
                    <a:pos x="15" y="0"/>
                  </a:cxn>
                  <a:cxn ang="0">
                    <a:pos x="21" y="5"/>
                  </a:cxn>
                  <a:cxn ang="0">
                    <a:pos x="25" y="14"/>
                  </a:cxn>
                  <a:cxn ang="0">
                    <a:pos x="28" y="23"/>
                  </a:cxn>
                  <a:cxn ang="0">
                    <a:pos x="28" y="29"/>
                  </a:cxn>
                  <a:cxn ang="0">
                    <a:pos x="19" y="31"/>
                  </a:cxn>
                  <a:cxn ang="0">
                    <a:pos x="8" y="34"/>
                  </a:cxn>
                  <a:cxn ang="0">
                    <a:pos x="0" y="33"/>
                  </a:cxn>
                </a:cxnLst>
                <a:rect l="0" t="0" r="r" b="b"/>
                <a:pathLst>
                  <a:path w="29" h="35">
                    <a:moveTo>
                      <a:pt x="0" y="33"/>
                    </a:moveTo>
                    <a:lnTo>
                      <a:pt x="0" y="21"/>
                    </a:lnTo>
                    <a:lnTo>
                      <a:pt x="2" y="8"/>
                    </a:lnTo>
                    <a:lnTo>
                      <a:pt x="5" y="1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21" y="5"/>
                    </a:lnTo>
                    <a:lnTo>
                      <a:pt x="25" y="14"/>
                    </a:lnTo>
                    <a:lnTo>
                      <a:pt x="28" y="23"/>
                    </a:lnTo>
                    <a:lnTo>
                      <a:pt x="28" y="29"/>
                    </a:lnTo>
                    <a:lnTo>
                      <a:pt x="19" y="31"/>
                    </a:lnTo>
                    <a:lnTo>
                      <a:pt x="8" y="34"/>
                    </a:lnTo>
                    <a:lnTo>
                      <a:pt x="0" y="33"/>
                    </a:lnTo>
                  </a:path>
                </a:pathLst>
              </a:custGeom>
              <a:solidFill>
                <a:srgbClr val="3B3B3B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9543" name="Freeform 55"/>
              <p:cNvSpPr>
                <a:spLocks/>
              </p:cNvSpPr>
              <p:nvPr/>
            </p:nvSpPr>
            <p:spPr bwMode="auto">
              <a:xfrm>
                <a:off x="4811" y="3790"/>
                <a:ext cx="26" cy="35"/>
              </a:xfrm>
              <a:custGeom>
                <a:avLst/>
                <a:gdLst/>
                <a:ahLst/>
                <a:cxnLst>
                  <a:cxn ang="0">
                    <a:pos x="1" y="34"/>
                  </a:cxn>
                  <a:cxn ang="0">
                    <a:pos x="0" y="28"/>
                  </a:cxn>
                  <a:cxn ang="0">
                    <a:pos x="0" y="18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6" y="2"/>
                  </a:cxn>
                  <a:cxn ang="0">
                    <a:pos x="12" y="0"/>
                  </a:cxn>
                  <a:cxn ang="0">
                    <a:pos x="18" y="4"/>
                  </a:cxn>
                  <a:cxn ang="0">
                    <a:pos x="21" y="9"/>
                  </a:cxn>
                  <a:cxn ang="0">
                    <a:pos x="23" y="15"/>
                  </a:cxn>
                  <a:cxn ang="0">
                    <a:pos x="25" y="23"/>
                  </a:cxn>
                  <a:cxn ang="0">
                    <a:pos x="19" y="28"/>
                  </a:cxn>
                  <a:cxn ang="0">
                    <a:pos x="11" y="32"/>
                  </a:cxn>
                  <a:cxn ang="0">
                    <a:pos x="1" y="34"/>
                  </a:cxn>
                </a:cxnLst>
                <a:rect l="0" t="0" r="r" b="b"/>
                <a:pathLst>
                  <a:path w="26" h="35">
                    <a:moveTo>
                      <a:pt x="1" y="34"/>
                    </a:moveTo>
                    <a:lnTo>
                      <a:pt x="0" y="28"/>
                    </a:lnTo>
                    <a:lnTo>
                      <a:pt x="0" y="18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6" y="2"/>
                    </a:lnTo>
                    <a:lnTo>
                      <a:pt x="12" y="0"/>
                    </a:lnTo>
                    <a:lnTo>
                      <a:pt x="18" y="4"/>
                    </a:lnTo>
                    <a:lnTo>
                      <a:pt x="21" y="9"/>
                    </a:lnTo>
                    <a:lnTo>
                      <a:pt x="23" y="15"/>
                    </a:lnTo>
                    <a:lnTo>
                      <a:pt x="25" y="23"/>
                    </a:lnTo>
                    <a:lnTo>
                      <a:pt x="19" y="28"/>
                    </a:lnTo>
                    <a:lnTo>
                      <a:pt x="11" y="32"/>
                    </a:lnTo>
                    <a:lnTo>
                      <a:pt x="1" y="34"/>
                    </a:lnTo>
                  </a:path>
                </a:pathLst>
              </a:custGeom>
              <a:solidFill>
                <a:srgbClr val="3B3B3B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9544" name="Freeform 56"/>
              <p:cNvSpPr>
                <a:spLocks/>
              </p:cNvSpPr>
              <p:nvPr/>
            </p:nvSpPr>
            <p:spPr bwMode="auto">
              <a:xfrm>
                <a:off x="4840" y="3775"/>
                <a:ext cx="17" cy="37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5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2" y="36"/>
                  </a:cxn>
                  <a:cxn ang="0">
                    <a:pos x="9" y="29"/>
                  </a:cxn>
                  <a:cxn ang="0">
                    <a:pos x="14" y="22"/>
                  </a:cxn>
                  <a:cxn ang="0">
                    <a:pos x="16" y="19"/>
                  </a:cxn>
                  <a:cxn ang="0">
                    <a:pos x="10" y="9"/>
                  </a:cxn>
                  <a:cxn ang="0">
                    <a:pos x="3" y="0"/>
                  </a:cxn>
                </a:cxnLst>
                <a:rect l="0" t="0" r="r" b="b"/>
                <a:pathLst>
                  <a:path w="17" h="37">
                    <a:moveTo>
                      <a:pt x="3" y="0"/>
                    </a:moveTo>
                    <a:lnTo>
                      <a:pt x="1" y="5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2" y="36"/>
                    </a:lnTo>
                    <a:lnTo>
                      <a:pt x="9" y="29"/>
                    </a:lnTo>
                    <a:lnTo>
                      <a:pt x="14" y="22"/>
                    </a:lnTo>
                    <a:lnTo>
                      <a:pt x="16" y="19"/>
                    </a:lnTo>
                    <a:lnTo>
                      <a:pt x="10" y="9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3B3B3B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" name="Group 57"/>
            <p:cNvGrpSpPr>
              <a:grpSpLocks/>
            </p:cNvGrpSpPr>
            <p:nvPr/>
          </p:nvGrpSpPr>
          <p:grpSpPr bwMode="auto">
            <a:xfrm>
              <a:off x="4926" y="3762"/>
              <a:ext cx="104" cy="61"/>
              <a:chOff x="4926" y="3762"/>
              <a:chExt cx="104" cy="61"/>
            </a:xfrm>
          </p:grpSpPr>
          <p:sp>
            <p:nvSpPr>
              <p:cNvPr id="319546" name="Freeform 58"/>
              <p:cNvSpPr>
                <a:spLocks/>
              </p:cNvSpPr>
              <p:nvPr/>
            </p:nvSpPr>
            <p:spPr bwMode="auto">
              <a:xfrm>
                <a:off x="4926" y="3762"/>
                <a:ext cx="26" cy="38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6" y="3"/>
                  </a:cxn>
                  <a:cxn ang="0">
                    <a:pos x="12" y="0"/>
                  </a:cxn>
                  <a:cxn ang="0">
                    <a:pos x="17" y="0"/>
                  </a:cxn>
                  <a:cxn ang="0">
                    <a:pos x="22" y="2"/>
                  </a:cxn>
                  <a:cxn ang="0">
                    <a:pos x="25" y="7"/>
                  </a:cxn>
                  <a:cxn ang="0">
                    <a:pos x="24" y="13"/>
                  </a:cxn>
                  <a:cxn ang="0">
                    <a:pos x="20" y="20"/>
                  </a:cxn>
                  <a:cxn ang="0">
                    <a:pos x="16" y="27"/>
                  </a:cxn>
                  <a:cxn ang="0">
                    <a:pos x="11" y="32"/>
                  </a:cxn>
                  <a:cxn ang="0">
                    <a:pos x="6" y="37"/>
                  </a:cxn>
                  <a:cxn ang="0">
                    <a:pos x="1" y="33"/>
                  </a:cxn>
                  <a:cxn ang="0">
                    <a:pos x="0" y="24"/>
                  </a:cxn>
                  <a:cxn ang="0">
                    <a:pos x="0" y="16"/>
                  </a:cxn>
                  <a:cxn ang="0">
                    <a:pos x="0" y="7"/>
                  </a:cxn>
                </a:cxnLst>
                <a:rect l="0" t="0" r="r" b="b"/>
                <a:pathLst>
                  <a:path w="26" h="38">
                    <a:moveTo>
                      <a:pt x="0" y="7"/>
                    </a:moveTo>
                    <a:lnTo>
                      <a:pt x="6" y="3"/>
                    </a:lnTo>
                    <a:lnTo>
                      <a:pt x="12" y="0"/>
                    </a:lnTo>
                    <a:lnTo>
                      <a:pt x="17" y="0"/>
                    </a:lnTo>
                    <a:lnTo>
                      <a:pt x="22" y="2"/>
                    </a:lnTo>
                    <a:lnTo>
                      <a:pt x="25" y="7"/>
                    </a:lnTo>
                    <a:lnTo>
                      <a:pt x="24" y="13"/>
                    </a:lnTo>
                    <a:lnTo>
                      <a:pt x="20" y="20"/>
                    </a:lnTo>
                    <a:lnTo>
                      <a:pt x="16" y="27"/>
                    </a:lnTo>
                    <a:lnTo>
                      <a:pt x="11" y="32"/>
                    </a:lnTo>
                    <a:lnTo>
                      <a:pt x="6" y="37"/>
                    </a:lnTo>
                    <a:lnTo>
                      <a:pt x="1" y="33"/>
                    </a:lnTo>
                    <a:lnTo>
                      <a:pt x="0" y="24"/>
                    </a:lnTo>
                    <a:lnTo>
                      <a:pt x="0" y="16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DFDFD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9547" name="Freeform 59"/>
              <p:cNvSpPr>
                <a:spLocks/>
              </p:cNvSpPr>
              <p:nvPr/>
            </p:nvSpPr>
            <p:spPr bwMode="auto">
              <a:xfrm>
                <a:off x="4939" y="3779"/>
                <a:ext cx="34" cy="41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2" y="19"/>
                  </a:cxn>
                  <a:cxn ang="0">
                    <a:pos x="5" y="12"/>
                  </a:cxn>
                  <a:cxn ang="0">
                    <a:pos x="11" y="4"/>
                  </a:cxn>
                  <a:cxn ang="0">
                    <a:pos x="18" y="0"/>
                  </a:cxn>
                  <a:cxn ang="0">
                    <a:pos x="25" y="0"/>
                  </a:cxn>
                  <a:cxn ang="0">
                    <a:pos x="30" y="5"/>
                  </a:cxn>
                  <a:cxn ang="0">
                    <a:pos x="33" y="12"/>
                  </a:cxn>
                  <a:cxn ang="0">
                    <a:pos x="32" y="21"/>
                  </a:cxn>
                  <a:cxn ang="0">
                    <a:pos x="31" y="31"/>
                  </a:cxn>
                  <a:cxn ang="0">
                    <a:pos x="26" y="40"/>
                  </a:cxn>
                  <a:cxn ang="0">
                    <a:pos x="16" y="38"/>
                  </a:cxn>
                  <a:cxn ang="0">
                    <a:pos x="7" y="34"/>
                  </a:cxn>
                  <a:cxn ang="0">
                    <a:pos x="0" y="26"/>
                  </a:cxn>
                </a:cxnLst>
                <a:rect l="0" t="0" r="r" b="b"/>
                <a:pathLst>
                  <a:path w="34" h="41">
                    <a:moveTo>
                      <a:pt x="0" y="26"/>
                    </a:moveTo>
                    <a:lnTo>
                      <a:pt x="2" y="19"/>
                    </a:lnTo>
                    <a:lnTo>
                      <a:pt x="5" y="12"/>
                    </a:lnTo>
                    <a:lnTo>
                      <a:pt x="11" y="4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0" y="5"/>
                    </a:lnTo>
                    <a:lnTo>
                      <a:pt x="33" y="12"/>
                    </a:lnTo>
                    <a:lnTo>
                      <a:pt x="32" y="21"/>
                    </a:lnTo>
                    <a:lnTo>
                      <a:pt x="31" y="31"/>
                    </a:lnTo>
                    <a:lnTo>
                      <a:pt x="26" y="40"/>
                    </a:lnTo>
                    <a:lnTo>
                      <a:pt x="16" y="38"/>
                    </a:lnTo>
                    <a:lnTo>
                      <a:pt x="7" y="34"/>
                    </a:lnTo>
                    <a:lnTo>
                      <a:pt x="0" y="26"/>
                    </a:lnTo>
                  </a:path>
                </a:pathLst>
              </a:custGeom>
              <a:solidFill>
                <a:srgbClr val="DFDFD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9548" name="Freeform 60"/>
              <p:cNvSpPr>
                <a:spLocks/>
              </p:cNvSpPr>
              <p:nvPr/>
            </p:nvSpPr>
            <p:spPr bwMode="auto">
              <a:xfrm>
                <a:off x="4972" y="3789"/>
                <a:ext cx="31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20"/>
                  </a:cxn>
                  <a:cxn ang="0">
                    <a:pos x="5" y="12"/>
                  </a:cxn>
                  <a:cxn ang="0">
                    <a:pos x="8" y="6"/>
                  </a:cxn>
                  <a:cxn ang="0">
                    <a:pos x="10" y="3"/>
                  </a:cxn>
                  <a:cxn ang="0">
                    <a:pos x="14" y="0"/>
                  </a:cxn>
                  <a:cxn ang="0">
                    <a:pos x="20" y="0"/>
                  </a:cxn>
                  <a:cxn ang="0">
                    <a:pos x="27" y="5"/>
                  </a:cxn>
                  <a:cxn ang="0">
                    <a:pos x="29" y="12"/>
                  </a:cxn>
                  <a:cxn ang="0">
                    <a:pos x="30" y="20"/>
                  </a:cxn>
                  <a:cxn ang="0">
                    <a:pos x="29" y="30"/>
                  </a:cxn>
                  <a:cxn ang="0">
                    <a:pos x="21" y="32"/>
                  </a:cxn>
                  <a:cxn ang="0">
                    <a:pos x="15" y="33"/>
                  </a:cxn>
                  <a:cxn ang="0">
                    <a:pos x="8" y="32"/>
                  </a:cxn>
                  <a:cxn ang="0">
                    <a:pos x="0" y="30"/>
                  </a:cxn>
                </a:cxnLst>
                <a:rect l="0" t="0" r="r" b="b"/>
                <a:pathLst>
                  <a:path w="31" h="34">
                    <a:moveTo>
                      <a:pt x="0" y="30"/>
                    </a:moveTo>
                    <a:lnTo>
                      <a:pt x="2" y="20"/>
                    </a:lnTo>
                    <a:lnTo>
                      <a:pt x="5" y="12"/>
                    </a:lnTo>
                    <a:lnTo>
                      <a:pt x="8" y="6"/>
                    </a:lnTo>
                    <a:lnTo>
                      <a:pt x="10" y="3"/>
                    </a:lnTo>
                    <a:lnTo>
                      <a:pt x="14" y="0"/>
                    </a:lnTo>
                    <a:lnTo>
                      <a:pt x="20" y="0"/>
                    </a:lnTo>
                    <a:lnTo>
                      <a:pt x="27" y="5"/>
                    </a:lnTo>
                    <a:lnTo>
                      <a:pt x="29" y="12"/>
                    </a:lnTo>
                    <a:lnTo>
                      <a:pt x="30" y="20"/>
                    </a:lnTo>
                    <a:lnTo>
                      <a:pt x="29" y="30"/>
                    </a:lnTo>
                    <a:lnTo>
                      <a:pt x="21" y="32"/>
                    </a:lnTo>
                    <a:lnTo>
                      <a:pt x="15" y="33"/>
                    </a:lnTo>
                    <a:lnTo>
                      <a:pt x="8" y="32"/>
                    </a:lnTo>
                    <a:lnTo>
                      <a:pt x="0" y="30"/>
                    </a:lnTo>
                  </a:path>
                </a:pathLst>
              </a:custGeom>
              <a:solidFill>
                <a:srgbClr val="DFDFD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9549" name="Freeform 61"/>
              <p:cNvSpPr>
                <a:spLocks/>
              </p:cNvSpPr>
              <p:nvPr/>
            </p:nvSpPr>
            <p:spPr bwMode="auto">
              <a:xfrm>
                <a:off x="5005" y="3790"/>
                <a:ext cx="25" cy="29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" y="16"/>
                  </a:cxn>
                  <a:cxn ang="0">
                    <a:pos x="4" y="8"/>
                  </a:cxn>
                  <a:cxn ang="0">
                    <a:pos x="7" y="3"/>
                  </a:cxn>
                  <a:cxn ang="0">
                    <a:pos x="12" y="0"/>
                  </a:cxn>
                  <a:cxn ang="0">
                    <a:pos x="17" y="0"/>
                  </a:cxn>
                  <a:cxn ang="0">
                    <a:pos x="23" y="4"/>
                  </a:cxn>
                  <a:cxn ang="0">
                    <a:pos x="24" y="13"/>
                  </a:cxn>
                  <a:cxn ang="0">
                    <a:pos x="23" y="19"/>
                  </a:cxn>
                  <a:cxn ang="0">
                    <a:pos x="17" y="23"/>
                  </a:cxn>
                  <a:cxn ang="0">
                    <a:pos x="8" y="26"/>
                  </a:cxn>
                  <a:cxn ang="0">
                    <a:pos x="0" y="28"/>
                  </a:cxn>
                </a:cxnLst>
                <a:rect l="0" t="0" r="r" b="b"/>
                <a:pathLst>
                  <a:path w="25" h="29">
                    <a:moveTo>
                      <a:pt x="0" y="28"/>
                    </a:moveTo>
                    <a:lnTo>
                      <a:pt x="1" y="16"/>
                    </a:lnTo>
                    <a:lnTo>
                      <a:pt x="4" y="8"/>
                    </a:lnTo>
                    <a:lnTo>
                      <a:pt x="7" y="3"/>
                    </a:lnTo>
                    <a:lnTo>
                      <a:pt x="12" y="0"/>
                    </a:lnTo>
                    <a:lnTo>
                      <a:pt x="17" y="0"/>
                    </a:lnTo>
                    <a:lnTo>
                      <a:pt x="23" y="4"/>
                    </a:lnTo>
                    <a:lnTo>
                      <a:pt x="24" y="13"/>
                    </a:lnTo>
                    <a:lnTo>
                      <a:pt x="23" y="19"/>
                    </a:lnTo>
                    <a:lnTo>
                      <a:pt x="17" y="23"/>
                    </a:lnTo>
                    <a:lnTo>
                      <a:pt x="8" y="26"/>
                    </a:lnTo>
                    <a:lnTo>
                      <a:pt x="0" y="28"/>
                    </a:lnTo>
                  </a:path>
                </a:pathLst>
              </a:custGeom>
              <a:solidFill>
                <a:srgbClr val="DFDFD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19550" name="Rectangle 62"/>
            <p:cNvSpPr>
              <a:spLocks noChangeArrowheads="1"/>
            </p:cNvSpPr>
            <p:nvPr/>
          </p:nvSpPr>
          <p:spPr bwMode="auto">
            <a:xfrm>
              <a:off x="3809" y="3110"/>
              <a:ext cx="135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endParaRPr lang="nl-NL" sz="2400" b="1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19553" name="Rectangle 65"/>
          <p:cNvSpPr>
            <a:spLocks noChangeArrowheads="1"/>
          </p:cNvSpPr>
          <p:nvPr/>
        </p:nvSpPr>
        <p:spPr bwMode="auto">
          <a:xfrm>
            <a:off x="3434302" y="2831420"/>
            <a:ext cx="1981312" cy="6469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en-US" b="1" dirty="0">
                <a:latin typeface="Arial" pitchFamily="34" charset="0"/>
                <a:cs typeface="Arial" pitchFamily="34" charset="0"/>
              </a:rPr>
              <a:t>1  1  1  1  1  1  1</a:t>
            </a:r>
            <a:r>
              <a:rPr lang="en-US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9" name="Title 6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EA components:</a:t>
            </a:r>
            <a:r>
              <a:rPr lang="en-GB" dirty="0"/>
              <a:t> Mutation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319553" idx="3"/>
          </p:cNvCxnSpPr>
          <p:nvPr/>
        </p:nvCxnSpPr>
        <p:spPr>
          <a:xfrm>
            <a:off x="5415615" y="3154906"/>
            <a:ext cx="15512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019103" y="5302277"/>
            <a:ext cx="9132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CA6BA13-BA7B-8345-BF8C-0DF296392A69}"/>
              </a:ext>
            </a:extLst>
          </p:cNvPr>
          <p:cNvSpPr txBox="1"/>
          <p:nvPr/>
        </p:nvSpPr>
        <p:spPr>
          <a:xfrm>
            <a:off x="3732429" y="1409616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GENOTYPE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CB7DFA-2B43-E14B-947D-FC85DD7AE327}"/>
              </a:ext>
            </a:extLst>
          </p:cNvPr>
          <p:cNvSpPr txBox="1"/>
          <p:nvPr/>
        </p:nvSpPr>
        <p:spPr>
          <a:xfrm>
            <a:off x="7009255" y="1403334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PHENOTYPE</a:t>
            </a:r>
          </a:p>
        </p:txBody>
      </p:sp>
    </p:spTree>
    <p:extLst>
      <p:ext uri="{BB962C8B-B14F-4D97-AF65-F5344CB8AC3E}">
        <p14:creationId xmlns:p14="http://schemas.microsoft.com/office/powerpoint/2010/main" val="1084544432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EA components:</a:t>
            </a:r>
            <a:r>
              <a:rPr lang="en-GB" dirty="0"/>
              <a:t> Recombination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2400" dirty="0"/>
              <a:t>Role: merges information from parents into offspring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Choice of what information to merge is stochastic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Most offspring may be worse, or the same as the parents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Hope is that some are better by combining elements of genotypes that lead to good traits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Principle has been used for millennia by breeders of plants and livestock</a:t>
            </a:r>
          </a:p>
        </p:txBody>
      </p:sp>
    </p:spTree>
    <p:extLst>
      <p:ext uri="{BB962C8B-B14F-4D97-AF65-F5344CB8AC3E}">
        <p14:creationId xmlns:p14="http://schemas.microsoft.com/office/powerpoint/2010/main" val="276539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Common model of </a:t>
            </a:r>
            <a:r>
              <a:rPr lang="nl-NL" dirty="0" err="1"/>
              <a:t>evolutionary</a:t>
            </a:r>
            <a:r>
              <a:rPr lang="nl-NL" dirty="0"/>
              <a:t> </a:t>
            </a:r>
            <a:r>
              <a:rPr lang="nl-NL" dirty="0" err="1"/>
              <a:t>processes</a:t>
            </a:r>
            <a:endParaRPr lang="en-US" dirty="0"/>
          </a:p>
        </p:txBody>
      </p:sp>
      <p:sp>
        <p:nvSpPr>
          <p:cNvPr id="146436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GB" sz="2400" dirty="0">
                <a:solidFill>
                  <a:srgbClr val="FF0000"/>
                </a:solidFill>
              </a:rPr>
              <a:t>Population of individuals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GB" sz="2400" dirty="0"/>
              <a:t>Individuals have a </a:t>
            </a:r>
            <a:r>
              <a:rPr lang="en-GB" sz="2400" dirty="0">
                <a:solidFill>
                  <a:srgbClr val="FF0000"/>
                </a:solidFill>
              </a:rPr>
              <a:t>fitness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GB" sz="2400" dirty="0">
                <a:solidFill>
                  <a:srgbClr val="FF0000"/>
                </a:solidFill>
              </a:rPr>
              <a:t>Reproduction / variation</a:t>
            </a:r>
            <a:r>
              <a:rPr lang="en-GB" sz="2400" dirty="0">
                <a:solidFill>
                  <a:srgbClr val="008000"/>
                </a:solidFill>
              </a:rPr>
              <a:t> </a:t>
            </a:r>
            <a:r>
              <a:rPr lang="en-GB" sz="2400" dirty="0"/>
              <a:t>operators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000" dirty="0"/>
              <a:t>mutation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000" dirty="0"/>
              <a:t>recombination (a.k.a. crossover)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GB" sz="2400" dirty="0">
                <a:solidFill>
                  <a:srgbClr val="FF0000"/>
                </a:solidFill>
              </a:rPr>
              <a:t>Selection</a:t>
            </a:r>
            <a:r>
              <a:rPr lang="en-GB" sz="2400" dirty="0">
                <a:solidFill>
                  <a:srgbClr val="008000"/>
                </a:solidFill>
              </a:rPr>
              <a:t> </a:t>
            </a:r>
            <a:r>
              <a:rPr lang="en-GB" sz="2400" dirty="0"/>
              <a:t>towards higher fitness 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000" dirty="0"/>
              <a:t>“survival of the fittest” and 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000" dirty="0"/>
              <a:t>“mating of the fittest”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GB" sz="2400" dirty="0"/>
              <a:t>The fitness of the population increases over time</a:t>
            </a:r>
          </a:p>
        </p:txBody>
      </p:sp>
    </p:spTree>
    <p:extLst>
      <p:ext uri="{BB962C8B-B14F-4D97-AF65-F5344CB8AC3E}">
        <p14:creationId xmlns:p14="http://schemas.microsoft.com/office/powerpoint/2010/main" val="1332586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3" name="Rectangle 7"/>
          <p:cNvSpPr>
            <a:spLocks noChangeArrowheads="1"/>
          </p:cNvSpPr>
          <p:nvPr/>
        </p:nvSpPr>
        <p:spPr bwMode="auto">
          <a:xfrm>
            <a:off x="2144776" y="3132049"/>
            <a:ext cx="1917192" cy="3699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1  1  1  1  1  1  1 </a:t>
            </a:r>
          </a:p>
        </p:txBody>
      </p:sp>
      <p:sp>
        <p:nvSpPr>
          <p:cNvPr id="321545" name="Rectangle 9"/>
          <p:cNvSpPr>
            <a:spLocks noChangeArrowheads="1"/>
          </p:cNvSpPr>
          <p:nvPr/>
        </p:nvSpPr>
        <p:spPr bwMode="auto">
          <a:xfrm>
            <a:off x="5091976" y="3204621"/>
            <a:ext cx="1917192" cy="3699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0  0  0  0  0  0  0 </a:t>
            </a:r>
          </a:p>
        </p:txBody>
      </p:sp>
      <p:sp>
        <p:nvSpPr>
          <p:cNvPr id="321546" name="Rectangle 10"/>
          <p:cNvSpPr>
            <a:spLocks noChangeArrowheads="1"/>
          </p:cNvSpPr>
          <p:nvPr/>
        </p:nvSpPr>
        <p:spPr bwMode="auto">
          <a:xfrm>
            <a:off x="3442775" y="1983240"/>
            <a:ext cx="2442759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1" hangingPunct="1"/>
            <a:r>
              <a:rPr lang="en-US" sz="2800" b="1" dirty="0">
                <a:latin typeface="Arial" pitchFamily="34" charset="0"/>
                <a:cs typeface="Arial" pitchFamily="34" charset="0"/>
              </a:rPr>
              <a:t>Parents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852001" y="2725606"/>
            <a:ext cx="531813" cy="1144589"/>
            <a:chOff x="2203" y="2400"/>
            <a:chExt cx="335" cy="721"/>
          </a:xfrm>
        </p:grpSpPr>
        <p:sp>
          <p:nvSpPr>
            <p:cNvPr id="321548" name="Freeform 12"/>
            <p:cNvSpPr>
              <a:spLocks/>
            </p:cNvSpPr>
            <p:nvPr/>
          </p:nvSpPr>
          <p:spPr bwMode="auto">
            <a:xfrm>
              <a:off x="2203" y="2544"/>
              <a:ext cx="145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44"/>
                </a:cxn>
                <a:cxn ang="0">
                  <a:pos x="48" y="240"/>
                </a:cxn>
                <a:cxn ang="0">
                  <a:pos x="144" y="384"/>
                </a:cxn>
                <a:cxn ang="0">
                  <a:pos x="48" y="528"/>
                </a:cxn>
                <a:cxn ang="0">
                  <a:pos x="144" y="576"/>
                </a:cxn>
              </a:cxnLst>
              <a:rect l="0" t="0" r="r" b="b"/>
              <a:pathLst>
                <a:path w="145" h="577">
                  <a:moveTo>
                    <a:pt x="0" y="0"/>
                  </a:moveTo>
                  <a:lnTo>
                    <a:pt x="96" y="144"/>
                  </a:lnTo>
                  <a:lnTo>
                    <a:pt x="48" y="240"/>
                  </a:lnTo>
                  <a:lnTo>
                    <a:pt x="144" y="384"/>
                  </a:lnTo>
                  <a:lnTo>
                    <a:pt x="48" y="528"/>
                  </a:lnTo>
                  <a:lnTo>
                    <a:pt x="144" y="576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1549" name="Rectangle 13"/>
            <p:cNvSpPr>
              <a:spLocks noChangeArrowheads="1"/>
            </p:cNvSpPr>
            <p:nvPr/>
          </p:nvSpPr>
          <p:spPr bwMode="auto">
            <a:xfrm>
              <a:off x="2203" y="2400"/>
              <a:ext cx="335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b="1" dirty="0">
                  <a:latin typeface="Arial" pitchFamily="34" charset="0"/>
                  <a:cs typeface="Arial" pitchFamily="34" charset="0"/>
                </a:rPr>
                <a:t>cut</a:t>
              </a: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5821104" y="2726280"/>
            <a:ext cx="743586" cy="1143003"/>
            <a:chOff x="3581" y="2419"/>
            <a:chExt cx="651" cy="720"/>
          </a:xfrm>
        </p:grpSpPr>
        <p:sp>
          <p:nvSpPr>
            <p:cNvPr id="321551" name="Freeform 15"/>
            <p:cNvSpPr>
              <a:spLocks/>
            </p:cNvSpPr>
            <p:nvPr/>
          </p:nvSpPr>
          <p:spPr bwMode="auto">
            <a:xfrm>
              <a:off x="3581" y="2562"/>
              <a:ext cx="145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44"/>
                </a:cxn>
                <a:cxn ang="0">
                  <a:pos x="48" y="240"/>
                </a:cxn>
                <a:cxn ang="0">
                  <a:pos x="144" y="384"/>
                </a:cxn>
                <a:cxn ang="0">
                  <a:pos x="48" y="528"/>
                </a:cxn>
                <a:cxn ang="0">
                  <a:pos x="144" y="576"/>
                </a:cxn>
              </a:cxnLst>
              <a:rect l="0" t="0" r="r" b="b"/>
              <a:pathLst>
                <a:path w="145" h="577">
                  <a:moveTo>
                    <a:pt x="0" y="0"/>
                  </a:moveTo>
                  <a:lnTo>
                    <a:pt x="96" y="144"/>
                  </a:lnTo>
                  <a:lnTo>
                    <a:pt x="48" y="240"/>
                  </a:lnTo>
                  <a:lnTo>
                    <a:pt x="144" y="384"/>
                  </a:lnTo>
                  <a:lnTo>
                    <a:pt x="48" y="528"/>
                  </a:lnTo>
                  <a:lnTo>
                    <a:pt x="144" y="576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1552" name="Rectangle 16"/>
            <p:cNvSpPr>
              <a:spLocks noChangeArrowheads="1"/>
            </p:cNvSpPr>
            <p:nvPr/>
          </p:nvSpPr>
          <p:spPr bwMode="auto">
            <a:xfrm>
              <a:off x="3766" y="2419"/>
              <a:ext cx="466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b="1" dirty="0">
                  <a:latin typeface="Arial" pitchFamily="34" charset="0"/>
                  <a:cs typeface="Arial" pitchFamily="34" charset="0"/>
                </a:rPr>
                <a:t>cut</a:t>
              </a:r>
            </a:p>
          </p:txBody>
        </p:sp>
      </p:grpSp>
      <p:sp>
        <p:nvSpPr>
          <p:cNvPr id="321555" name="Line 19"/>
          <p:cNvSpPr>
            <a:spLocks noChangeShapeType="1"/>
          </p:cNvSpPr>
          <p:nvPr/>
        </p:nvSpPr>
        <p:spPr bwMode="auto">
          <a:xfrm flipH="1">
            <a:off x="3080767" y="3987514"/>
            <a:ext cx="2713705" cy="1047134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561" name="Rectangle 25"/>
          <p:cNvSpPr>
            <a:spLocks noChangeArrowheads="1"/>
          </p:cNvSpPr>
          <p:nvPr/>
        </p:nvSpPr>
        <p:spPr bwMode="auto">
          <a:xfrm>
            <a:off x="3703043" y="6138847"/>
            <a:ext cx="1803379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1" hangingPunct="1"/>
            <a:r>
              <a:rPr lang="en-US" sz="2800" b="1" dirty="0">
                <a:latin typeface="Arial" pitchFamily="34" charset="0"/>
                <a:cs typeface="Arial" pitchFamily="34" charset="0"/>
              </a:rPr>
              <a:t>Offspring</a:t>
            </a:r>
          </a:p>
        </p:txBody>
      </p:sp>
      <p:sp>
        <p:nvSpPr>
          <p:cNvPr id="321562" name="Line 26"/>
          <p:cNvSpPr>
            <a:spLocks noChangeShapeType="1"/>
          </p:cNvSpPr>
          <p:nvPr/>
        </p:nvSpPr>
        <p:spPr bwMode="auto">
          <a:xfrm>
            <a:off x="3080767" y="3987514"/>
            <a:ext cx="2713706" cy="1113502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21564" name="Picture 28" descr="eleph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0982" y="2769872"/>
            <a:ext cx="2493246" cy="1483711"/>
          </a:xfrm>
          <a:prstGeom prst="rect">
            <a:avLst/>
          </a:prstGeom>
          <a:noFill/>
        </p:spPr>
      </p:pic>
      <p:pic>
        <p:nvPicPr>
          <p:cNvPr id="321565" name="Picture 29" descr="eleph2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88676" y="4720798"/>
            <a:ext cx="2455911" cy="1332781"/>
          </a:xfrm>
          <a:prstGeom prst="rect">
            <a:avLst/>
          </a:prstGeom>
          <a:noFill/>
        </p:spPr>
      </p:pic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EA components:</a:t>
            </a:r>
            <a:r>
              <a:rPr lang="en-GB" dirty="0"/>
              <a:t> Recombination</a:t>
            </a:r>
            <a:endParaRPr lang="en-US" dirty="0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2105451" y="5268110"/>
            <a:ext cx="1917192" cy="3699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1  1  1  0  0  0  0 </a:t>
            </a: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5052651" y="5268110"/>
            <a:ext cx="1917192" cy="3699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0  0  0  1  1  1  1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265015-DEC6-E446-9961-DE88C5214CFD}"/>
              </a:ext>
            </a:extLst>
          </p:cNvPr>
          <p:cNvSpPr txBox="1"/>
          <p:nvPr/>
        </p:nvSpPr>
        <p:spPr>
          <a:xfrm>
            <a:off x="3762573" y="1218698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GENOTYPE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473AC3-E15F-E547-8B08-8F3EC96E267A}"/>
              </a:ext>
            </a:extLst>
          </p:cNvPr>
          <p:cNvSpPr txBox="1"/>
          <p:nvPr/>
        </p:nvSpPr>
        <p:spPr>
          <a:xfrm>
            <a:off x="8174863" y="1286685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PHENOTYPE</a:t>
            </a:r>
          </a:p>
        </p:txBody>
      </p:sp>
    </p:spTree>
    <p:extLst>
      <p:ext uri="{BB962C8B-B14F-4D97-AF65-F5344CB8AC3E}">
        <p14:creationId xmlns:p14="http://schemas.microsoft.com/office/powerpoint/2010/main" val="924487809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Main EA components:</a:t>
            </a:r>
            <a:r>
              <a:rPr lang="en-GB" sz="2800" dirty="0"/>
              <a:t> Initialisation / Termination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Initialisation usually done at random,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Need to ensure even spread and mixture of possible alleles (values)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Can include existing solutions, or use problem-specific heuristics, to “seed” the population</a:t>
            </a:r>
            <a:endParaRPr lang="en-GB" sz="2400" dirty="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Termination condition checked every generation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Reaching some (known/hoped for) fitness level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Reaching some maximum number of generations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Reaching some minimum level of diversity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Reaching some specified number of generations without fitness improvement (stagnation)</a:t>
            </a:r>
          </a:p>
        </p:txBody>
      </p:sp>
    </p:spTree>
    <p:extLst>
      <p:ext uri="{BB962C8B-B14F-4D97-AF65-F5344CB8AC3E}">
        <p14:creationId xmlns:p14="http://schemas.microsoft.com/office/powerpoint/2010/main" val="4119166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Different types of EAs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Historically different flavours of </a:t>
            </a:r>
            <a:r>
              <a:rPr lang="en-GB" sz="2400" dirty="0" err="1"/>
              <a:t>EAs</a:t>
            </a:r>
            <a:r>
              <a:rPr lang="en-GB" sz="2400" dirty="0"/>
              <a:t> have been associated with different data types to represent solutions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Binary strings : Genetic Algorithms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Real-valued vectors : Evolution Strategies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Finite State Machines: Evolutionary Programming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LISP  trees: Genetic Programming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0000"/>
                </a:solidFill>
              </a:rPr>
              <a:t>These historical differences are largely irrelevant, best strategy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0000"/>
                </a:solidFill>
              </a:rPr>
              <a:t>choose representation to suit problem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0000"/>
                </a:solidFill>
              </a:rPr>
              <a:t>choose variation operators to suit representation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Selection operators only use fitness and so are independent of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740713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209800" y="2693988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GB" sz="4800" b="1" dirty="0"/>
              <a:t>Exercise: </a:t>
            </a:r>
            <a:br>
              <a:rPr lang="en-GB" sz="4800" b="1" dirty="0"/>
            </a:br>
            <a:r>
              <a:rPr lang="en-GB" sz="4800" b="1" dirty="0"/>
              <a:t>solving the 8-queens problem</a:t>
            </a:r>
          </a:p>
        </p:txBody>
      </p:sp>
    </p:spTree>
    <p:extLst>
      <p:ext uri="{BB962C8B-B14F-4D97-AF65-F5344CB8AC3E}">
        <p14:creationId xmlns:p14="http://schemas.microsoft.com/office/powerpoint/2010/main" val="815467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954" name="Group 2"/>
          <p:cNvGrpSpPr>
            <a:grpSpLocks/>
          </p:cNvGrpSpPr>
          <p:nvPr/>
        </p:nvGrpSpPr>
        <p:grpSpPr bwMode="auto">
          <a:xfrm>
            <a:off x="3433916" y="1452716"/>
            <a:ext cx="4109884" cy="3805084"/>
            <a:chOff x="1958" y="973"/>
            <a:chExt cx="1920" cy="1920"/>
          </a:xfrm>
        </p:grpSpPr>
        <p:sp>
          <p:nvSpPr>
            <p:cNvPr id="125955" name="Rectangle 3"/>
            <p:cNvSpPr>
              <a:spLocks noChangeArrowheads="1"/>
            </p:cNvSpPr>
            <p:nvPr/>
          </p:nvSpPr>
          <p:spPr bwMode="auto">
            <a:xfrm>
              <a:off x="1958" y="97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56" name="Rectangle 4"/>
            <p:cNvSpPr>
              <a:spLocks noChangeArrowheads="1"/>
            </p:cNvSpPr>
            <p:nvPr/>
          </p:nvSpPr>
          <p:spPr bwMode="auto">
            <a:xfrm>
              <a:off x="2198" y="9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57" name="Rectangle 5"/>
            <p:cNvSpPr>
              <a:spLocks noChangeArrowheads="1"/>
            </p:cNvSpPr>
            <p:nvPr/>
          </p:nvSpPr>
          <p:spPr bwMode="auto">
            <a:xfrm>
              <a:off x="1958" y="12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58" name="Rectangle 6"/>
            <p:cNvSpPr>
              <a:spLocks noChangeArrowheads="1"/>
            </p:cNvSpPr>
            <p:nvPr/>
          </p:nvSpPr>
          <p:spPr bwMode="auto">
            <a:xfrm>
              <a:off x="2198" y="121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59" name="Rectangle 7"/>
            <p:cNvSpPr>
              <a:spLocks noChangeArrowheads="1"/>
            </p:cNvSpPr>
            <p:nvPr/>
          </p:nvSpPr>
          <p:spPr bwMode="auto">
            <a:xfrm>
              <a:off x="2438" y="9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0" name="Rectangle 8"/>
            <p:cNvSpPr>
              <a:spLocks noChangeArrowheads="1"/>
            </p:cNvSpPr>
            <p:nvPr/>
          </p:nvSpPr>
          <p:spPr bwMode="auto">
            <a:xfrm>
              <a:off x="2678" y="9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1" name="Rectangle 9"/>
            <p:cNvSpPr>
              <a:spLocks noChangeArrowheads="1"/>
            </p:cNvSpPr>
            <p:nvPr/>
          </p:nvSpPr>
          <p:spPr bwMode="auto">
            <a:xfrm>
              <a:off x="2438" y="12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2" name="Rectangle 10"/>
            <p:cNvSpPr>
              <a:spLocks noChangeArrowheads="1"/>
            </p:cNvSpPr>
            <p:nvPr/>
          </p:nvSpPr>
          <p:spPr bwMode="auto">
            <a:xfrm>
              <a:off x="2678" y="12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3" name="Rectangle 11"/>
            <p:cNvSpPr>
              <a:spLocks noChangeArrowheads="1"/>
            </p:cNvSpPr>
            <p:nvPr/>
          </p:nvSpPr>
          <p:spPr bwMode="auto">
            <a:xfrm>
              <a:off x="1958" y="14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4" name="Rectangle 12"/>
            <p:cNvSpPr>
              <a:spLocks noChangeArrowheads="1"/>
            </p:cNvSpPr>
            <p:nvPr/>
          </p:nvSpPr>
          <p:spPr bwMode="auto">
            <a:xfrm>
              <a:off x="2198" y="14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5" name="Rectangle 13"/>
            <p:cNvSpPr>
              <a:spLocks noChangeArrowheads="1"/>
            </p:cNvSpPr>
            <p:nvPr/>
          </p:nvSpPr>
          <p:spPr bwMode="auto">
            <a:xfrm>
              <a:off x="1958" y="169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6" name="Rectangle 14"/>
            <p:cNvSpPr>
              <a:spLocks noChangeArrowheads="1"/>
            </p:cNvSpPr>
            <p:nvPr/>
          </p:nvSpPr>
          <p:spPr bwMode="auto">
            <a:xfrm>
              <a:off x="2198" y="169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7" name="Rectangle 15"/>
            <p:cNvSpPr>
              <a:spLocks noChangeArrowheads="1"/>
            </p:cNvSpPr>
            <p:nvPr/>
          </p:nvSpPr>
          <p:spPr bwMode="auto">
            <a:xfrm>
              <a:off x="2438" y="145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8" name="Rectangle 16"/>
            <p:cNvSpPr>
              <a:spLocks noChangeArrowheads="1"/>
            </p:cNvSpPr>
            <p:nvPr/>
          </p:nvSpPr>
          <p:spPr bwMode="auto">
            <a:xfrm>
              <a:off x="2678" y="14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9" name="Rectangle 17"/>
            <p:cNvSpPr>
              <a:spLocks noChangeArrowheads="1"/>
            </p:cNvSpPr>
            <p:nvPr/>
          </p:nvSpPr>
          <p:spPr bwMode="auto">
            <a:xfrm>
              <a:off x="2438" y="169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0" name="Rectangle 18"/>
            <p:cNvSpPr>
              <a:spLocks noChangeArrowheads="1"/>
            </p:cNvSpPr>
            <p:nvPr/>
          </p:nvSpPr>
          <p:spPr bwMode="auto">
            <a:xfrm>
              <a:off x="2678" y="169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1" name="Rectangle 19"/>
            <p:cNvSpPr>
              <a:spLocks noChangeArrowheads="1"/>
            </p:cNvSpPr>
            <p:nvPr/>
          </p:nvSpPr>
          <p:spPr bwMode="auto">
            <a:xfrm>
              <a:off x="2918" y="97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2" name="Rectangle 20"/>
            <p:cNvSpPr>
              <a:spLocks noChangeArrowheads="1"/>
            </p:cNvSpPr>
            <p:nvPr/>
          </p:nvSpPr>
          <p:spPr bwMode="auto">
            <a:xfrm>
              <a:off x="3158" y="9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3" name="Rectangle 21"/>
            <p:cNvSpPr>
              <a:spLocks noChangeArrowheads="1"/>
            </p:cNvSpPr>
            <p:nvPr/>
          </p:nvSpPr>
          <p:spPr bwMode="auto">
            <a:xfrm>
              <a:off x="2918" y="121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4" name="Rectangle 22"/>
            <p:cNvSpPr>
              <a:spLocks noChangeArrowheads="1"/>
            </p:cNvSpPr>
            <p:nvPr/>
          </p:nvSpPr>
          <p:spPr bwMode="auto">
            <a:xfrm>
              <a:off x="3158" y="12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5" name="Rectangle 23"/>
            <p:cNvSpPr>
              <a:spLocks noChangeArrowheads="1"/>
            </p:cNvSpPr>
            <p:nvPr/>
          </p:nvSpPr>
          <p:spPr bwMode="auto">
            <a:xfrm>
              <a:off x="3398" y="9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6" name="Rectangle 24"/>
            <p:cNvSpPr>
              <a:spLocks noChangeArrowheads="1"/>
            </p:cNvSpPr>
            <p:nvPr/>
          </p:nvSpPr>
          <p:spPr bwMode="auto">
            <a:xfrm>
              <a:off x="3638" y="9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7" name="Rectangle 25"/>
            <p:cNvSpPr>
              <a:spLocks noChangeArrowheads="1"/>
            </p:cNvSpPr>
            <p:nvPr/>
          </p:nvSpPr>
          <p:spPr bwMode="auto">
            <a:xfrm>
              <a:off x="3398" y="12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8" name="Rectangle 26"/>
            <p:cNvSpPr>
              <a:spLocks noChangeArrowheads="1"/>
            </p:cNvSpPr>
            <p:nvPr/>
          </p:nvSpPr>
          <p:spPr bwMode="auto">
            <a:xfrm>
              <a:off x="3638" y="121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9" name="Rectangle 27"/>
            <p:cNvSpPr>
              <a:spLocks noChangeArrowheads="1"/>
            </p:cNvSpPr>
            <p:nvPr/>
          </p:nvSpPr>
          <p:spPr bwMode="auto">
            <a:xfrm>
              <a:off x="2918" y="145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0" name="Rectangle 28"/>
            <p:cNvSpPr>
              <a:spLocks noChangeArrowheads="1"/>
            </p:cNvSpPr>
            <p:nvPr/>
          </p:nvSpPr>
          <p:spPr bwMode="auto">
            <a:xfrm>
              <a:off x="3158" y="14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1" name="Rectangle 29"/>
            <p:cNvSpPr>
              <a:spLocks noChangeArrowheads="1"/>
            </p:cNvSpPr>
            <p:nvPr/>
          </p:nvSpPr>
          <p:spPr bwMode="auto">
            <a:xfrm>
              <a:off x="2918" y="169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2" name="Rectangle 30"/>
            <p:cNvSpPr>
              <a:spLocks noChangeArrowheads="1"/>
            </p:cNvSpPr>
            <p:nvPr/>
          </p:nvSpPr>
          <p:spPr bwMode="auto">
            <a:xfrm>
              <a:off x="3158" y="169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3" name="Rectangle 31"/>
            <p:cNvSpPr>
              <a:spLocks noChangeArrowheads="1"/>
            </p:cNvSpPr>
            <p:nvPr/>
          </p:nvSpPr>
          <p:spPr bwMode="auto">
            <a:xfrm>
              <a:off x="3398" y="145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4" name="Rectangle 32"/>
            <p:cNvSpPr>
              <a:spLocks noChangeArrowheads="1"/>
            </p:cNvSpPr>
            <p:nvPr/>
          </p:nvSpPr>
          <p:spPr bwMode="auto">
            <a:xfrm>
              <a:off x="3638" y="14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5" name="Rectangle 33"/>
            <p:cNvSpPr>
              <a:spLocks noChangeArrowheads="1"/>
            </p:cNvSpPr>
            <p:nvPr/>
          </p:nvSpPr>
          <p:spPr bwMode="auto">
            <a:xfrm>
              <a:off x="3398" y="169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6" name="Rectangle 34"/>
            <p:cNvSpPr>
              <a:spLocks noChangeArrowheads="1"/>
            </p:cNvSpPr>
            <p:nvPr/>
          </p:nvSpPr>
          <p:spPr bwMode="auto">
            <a:xfrm>
              <a:off x="3638" y="169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7" name="Rectangle 35"/>
            <p:cNvSpPr>
              <a:spLocks noChangeArrowheads="1"/>
            </p:cNvSpPr>
            <p:nvPr/>
          </p:nvSpPr>
          <p:spPr bwMode="auto">
            <a:xfrm>
              <a:off x="195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8" name="Rectangle 36"/>
            <p:cNvSpPr>
              <a:spLocks noChangeArrowheads="1"/>
            </p:cNvSpPr>
            <p:nvPr/>
          </p:nvSpPr>
          <p:spPr bwMode="auto">
            <a:xfrm>
              <a:off x="219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9" name="Rectangle 37"/>
            <p:cNvSpPr>
              <a:spLocks noChangeArrowheads="1"/>
            </p:cNvSpPr>
            <p:nvPr/>
          </p:nvSpPr>
          <p:spPr bwMode="auto">
            <a:xfrm>
              <a:off x="1958" y="21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90" name="Rectangle 38"/>
            <p:cNvSpPr>
              <a:spLocks noChangeArrowheads="1"/>
            </p:cNvSpPr>
            <p:nvPr/>
          </p:nvSpPr>
          <p:spPr bwMode="auto">
            <a:xfrm>
              <a:off x="2198" y="21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91" name="Rectangle 39"/>
            <p:cNvSpPr>
              <a:spLocks noChangeArrowheads="1"/>
            </p:cNvSpPr>
            <p:nvPr/>
          </p:nvSpPr>
          <p:spPr bwMode="auto">
            <a:xfrm>
              <a:off x="243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92" name="Rectangle 40"/>
            <p:cNvSpPr>
              <a:spLocks noChangeArrowheads="1"/>
            </p:cNvSpPr>
            <p:nvPr/>
          </p:nvSpPr>
          <p:spPr bwMode="auto">
            <a:xfrm>
              <a:off x="267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93" name="Rectangle 41"/>
            <p:cNvSpPr>
              <a:spLocks noChangeArrowheads="1"/>
            </p:cNvSpPr>
            <p:nvPr/>
          </p:nvSpPr>
          <p:spPr bwMode="auto">
            <a:xfrm>
              <a:off x="2438" y="21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94" name="Rectangle 42"/>
            <p:cNvSpPr>
              <a:spLocks noChangeArrowheads="1"/>
            </p:cNvSpPr>
            <p:nvPr/>
          </p:nvSpPr>
          <p:spPr bwMode="auto">
            <a:xfrm>
              <a:off x="2678" y="217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95" name="Rectangle 43"/>
            <p:cNvSpPr>
              <a:spLocks noChangeArrowheads="1"/>
            </p:cNvSpPr>
            <p:nvPr/>
          </p:nvSpPr>
          <p:spPr bwMode="auto">
            <a:xfrm>
              <a:off x="1958" y="24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96" name="Rectangle 44"/>
            <p:cNvSpPr>
              <a:spLocks noChangeArrowheads="1"/>
            </p:cNvSpPr>
            <p:nvPr/>
          </p:nvSpPr>
          <p:spPr bwMode="auto">
            <a:xfrm>
              <a:off x="2198" y="24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97" name="Rectangle 45"/>
            <p:cNvSpPr>
              <a:spLocks noChangeArrowheads="1"/>
            </p:cNvSpPr>
            <p:nvPr/>
          </p:nvSpPr>
          <p:spPr bwMode="auto">
            <a:xfrm>
              <a:off x="1958" y="26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98" name="Rectangle 46"/>
            <p:cNvSpPr>
              <a:spLocks noChangeArrowheads="1"/>
            </p:cNvSpPr>
            <p:nvPr/>
          </p:nvSpPr>
          <p:spPr bwMode="auto">
            <a:xfrm>
              <a:off x="2198" y="265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99" name="Rectangle 47"/>
            <p:cNvSpPr>
              <a:spLocks noChangeArrowheads="1"/>
            </p:cNvSpPr>
            <p:nvPr/>
          </p:nvSpPr>
          <p:spPr bwMode="auto">
            <a:xfrm>
              <a:off x="2438" y="241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00" name="Rectangle 48"/>
            <p:cNvSpPr>
              <a:spLocks noChangeArrowheads="1"/>
            </p:cNvSpPr>
            <p:nvPr/>
          </p:nvSpPr>
          <p:spPr bwMode="auto">
            <a:xfrm>
              <a:off x="2678" y="24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01" name="Rectangle 49"/>
            <p:cNvSpPr>
              <a:spLocks noChangeArrowheads="1"/>
            </p:cNvSpPr>
            <p:nvPr/>
          </p:nvSpPr>
          <p:spPr bwMode="auto">
            <a:xfrm>
              <a:off x="2438" y="26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02" name="Rectangle 50"/>
            <p:cNvSpPr>
              <a:spLocks noChangeArrowheads="1"/>
            </p:cNvSpPr>
            <p:nvPr/>
          </p:nvSpPr>
          <p:spPr bwMode="auto">
            <a:xfrm>
              <a:off x="2678" y="26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03" name="Rectangle 51"/>
            <p:cNvSpPr>
              <a:spLocks noChangeArrowheads="1"/>
            </p:cNvSpPr>
            <p:nvPr/>
          </p:nvSpPr>
          <p:spPr bwMode="auto">
            <a:xfrm>
              <a:off x="291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04" name="Rectangle 52"/>
            <p:cNvSpPr>
              <a:spLocks noChangeArrowheads="1"/>
            </p:cNvSpPr>
            <p:nvPr/>
          </p:nvSpPr>
          <p:spPr bwMode="auto">
            <a:xfrm>
              <a:off x="315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05" name="Rectangle 53"/>
            <p:cNvSpPr>
              <a:spLocks noChangeArrowheads="1"/>
            </p:cNvSpPr>
            <p:nvPr/>
          </p:nvSpPr>
          <p:spPr bwMode="auto">
            <a:xfrm>
              <a:off x="2918" y="217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06" name="Rectangle 54"/>
            <p:cNvSpPr>
              <a:spLocks noChangeArrowheads="1"/>
            </p:cNvSpPr>
            <p:nvPr/>
          </p:nvSpPr>
          <p:spPr bwMode="auto">
            <a:xfrm>
              <a:off x="3158" y="217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07" name="Rectangle 55"/>
            <p:cNvSpPr>
              <a:spLocks noChangeArrowheads="1"/>
            </p:cNvSpPr>
            <p:nvPr/>
          </p:nvSpPr>
          <p:spPr bwMode="auto">
            <a:xfrm>
              <a:off x="339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08" name="Rectangle 56"/>
            <p:cNvSpPr>
              <a:spLocks noChangeArrowheads="1"/>
            </p:cNvSpPr>
            <p:nvPr/>
          </p:nvSpPr>
          <p:spPr bwMode="auto">
            <a:xfrm>
              <a:off x="363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09" name="Rectangle 57"/>
            <p:cNvSpPr>
              <a:spLocks noChangeArrowheads="1"/>
            </p:cNvSpPr>
            <p:nvPr/>
          </p:nvSpPr>
          <p:spPr bwMode="auto">
            <a:xfrm>
              <a:off x="3398" y="21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10" name="Rectangle 58"/>
            <p:cNvSpPr>
              <a:spLocks noChangeArrowheads="1"/>
            </p:cNvSpPr>
            <p:nvPr/>
          </p:nvSpPr>
          <p:spPr bwMode="auto">
            <a:xfrm>
              <a:off x="3638" y="21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11" name="Rectangle 59"/>
            <p:cNvSpPr>
              <a:spLocks noChangeArrowheads="1"/>
            </p:cNvSpPr>
            <p:nvPr/>
          </p:nvSpPr>
          <p:spPr bwMode="auto">
            <a:xfrm>
              <a:off x="2918" y="241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12" name="Rectangle 60"/>
            <p:cNvSpPr>
              <a:spLocks noChangeArrowheads="1"/>
            </p:cNvSpPr>
            <p:nvPr/>
          </p:nvSpPr>
          <p:spPr bwMode="auto">
            <a:xfrm>
              <a:off x="3158" y="24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13" name="Rectangle 61"/>
            <p:cNvSpPr>
              <a:spLocks noChangeArrowheads="1"/>
            </p:cNvSpPr>
            <p:nvPr/>
          </p:nvSpPr>
          <p:spPr bwMode="auto">
            <a:xfrm>
              <a:off x="2918" y="265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14" name="Rectangle 62"/>
            <p:cNvSpPr>
              <a:spLocks noChangeArrowheads="1"/>
            </p:cNvSpPr>
            <p:nvPr/>
          </p:nvSpPr>
          <p:spPr bwMode="auto">
            <a:xfrm>
              <a:off x="3158" y="26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15" name="Rectangle 63"/>
            <p:cNvSpPr>
              <a:spLocks noChangeArrowheads="1"/>
            </p:cNvSpPr>
            <p:nvPr/>
          </p:nvSpPr>
          <p:spPr bwMode="auto">
            <a:xfrm>
              <a:off x="3398" y="241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16" name="Rectangle 64"/>
            <p:cNvSpPr>
              <a:spLocks noChangeArrowheads="1"/>
            </p:cNvSpPr>
            <p:nvPr/>
          </p:nvSpPr>
          <p:spPr bwMode="auto">
            <a:xfrm>
              <a:off x="3638" y="24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17" name="Rectangle 65"/>
            <p:cNvSpPr>
              <a:spLocks noChangeArrowheads="1"/>
            </p:cNvSpPr>
            <p:nvPr/>
          </p:nvSpPr>
          <p:spPr bwMode="auto">
            <a:xfrm>
              <a:off x="3398" y="26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18" name="Rectangle 66"/>
            <p:cNvSpPr>
              <a:spLocks noChangeArrowheads="1"/>
            </p:cNvSpPr>
            <p:nvPr/>
          </p:nvSpPr>
          <p:spPr bwMode="auto">
            <a:xfrm>
              <a:off x="3638" y="265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19" name="Oval 67"/>
            <p:cNvSpPr>
              <a:spLocks noChangeArrowheads="1"/>
            </p:cNvSpPr>
            <p:nvPr/>
          </p:nvSpPr>
          <p:spPr bwMode="auto">
            <a:xfrm>
              <a:off x="2934" y="1965"/>
              <a:ext cx="192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6020" name="Text Box 68"/>
          <p:cNvSpPr txBox="1">
            <a:spLocks noChangeArrowheads="1"/>
          </p:cNvSpPr>
          <p:nvPr/>
        </p:nvSpPr>
        <p:spPr bwMode="auto">
          <a:xfrm>
            <a:off x="2362200" y="5446289"/>
            <a:ext cx="75072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 dirty="0"/>
              <a:t>Place 8 queens on an 8x8 chessboard in such a way that they cannot check each other.</a:t>
            </a:r>
          </a:p>
        </p:txBody>
      </p:sp>
      <p:sp>
        <p:nvSpPr>
          <p:cNvPr id="70" name="Titel 6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The 8-queens </a:t>
            </a:r>
            <a:r>
              <a:rPr lang="nl-NL" dirty="0" err="1"/>
              <a:t>problem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142837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25" name="Group 25"/>
          <p:cNvGrpSpPr>
            <a:grpSpLocks/>
          </p:cNvGrpSpPr>
          <p:nvPr/>
        </p:nvGrpSpPr>
        <p:grpSpPr bwMode="auto">
          <a:xfrm>
            <a:off x="2277980" y="1815905"/>
            <a:ext cx="3048000" cy="3048000"/>
            <a:chOff x="3524" y="1516"/>
            <a:chExt cx="1920" cy="1920"/>
          </a:xfrm>
        </p:grpSpPr>
        <p:sp>
          <p:nvSpPr>
            <p:cNvPr id="128026" name="Rectangle 26"/>
            <p:cNvSpPr>
              <a:spLocks noChangeArrowheads="1"/>
            </p:cNvSpPr>
            <p:nvPr/>
          </p:nvSpPr>
          <p:spPr bwMode="auto">
            <a:xfrm>
              <a:off x="3524" y="15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7" name="Rectangle 27"/>
            <p:cNvSpPr>
              <a:spLocks noChangeArrowheads="1"/>
            </p:cNvSpPr>
            <p:nvPr/>
          </p:nvSpPr>
          <p:spPr bwMode="auto">
            <a:xfrm>
              <a:off x="3764" y="15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8" name="Rectangle 28"/>
            <p:cNvSpPr>
              <a:spLocks noChangeArrowheads="1"/>
            </p:cNvSpPr>
            <p:nvPr/>
          </p:nvSpPr>
          <p:spPr bwMode="auto">
            <a:xfrm>
              <a:off x="3524" y="17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9" name="Rectangle 29"/>
            <p:cNvSpPr>
              <a:spLocks noChangeArrowheads="1"/>
            </p:cNvSpPr>
            <p:nvPr/>
          </p:nvSpPr>
          <p:spPr bwMode="auto">
            <a:xfrm>
              <a:off x="3764" y="17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0" name="Rectangle 30"/>
            <p:cNvSpPr>
              <a:spLocks noChangeArrowheads="1"/>
            </p:cNvSpPr>
            <p:nvPr/>
          </p:nvSpPr>
          <p:spPr bwMode="auto">
            <a:xfrm>
              <a:off x="4004" y="15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1" name="Rectangle 31"/>
            <p:cNvSpPr>
              <a:spLocks noChangeArrowheads="1"/>
            </p:cNvSpPr>
            <p:nvPr/>
          </p:nvSpPr>
          <p:spPr bwMode="auto">
            <a:xfrm>
              <a:off x="4244" y="15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2" name="Rectangle 32"/>
            <p:cNvSpPr>
              <a:spLocks noChangeArrowheads="1"/>
            </p:cNvSpPr>
            <p:nvPr/>
          </p:nvSpPr>
          <p:spPr bwMode="auto">
            <a:xfrm>
              <a:off x="4004" y="17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3" name="Rectangle 33"/>
            <p:cNvSpPr>
              <a:spLocks noChangeArrowheads="1"/>
            </p:cNvSpPr>
            <p:nvPr/>
          </p:nvSpPr>
          <p:spPr bwMode="auto">
            <a:xfrm>
              <a:off x="4244" y="17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4" name="Rectangle 34"/>
            <p:cNvSpPr>
              <a:spLocks noChangeArrowheads="1"/>
            </p:cNvSpPr>
            <p:nvPr/>
          </p:nvSpPr>
          <p:spPr bwMode="auto">
            <a:xfrm>
              <a:off x="3524" y="19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5" name="Rectangle 35"/>
            <p:cNvSpPr>
              <a:spLocks noChangeArrowheads="1"/>
            </p:cNvSpPr>
            <p:nvPr/>
          </p:nvSpPr>
          <p:spPr bwMode="auto">
            <a:xfrm>
              <a:off x="3764" y="19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6" name="Rectangle 36"/>
            <p:cNvSpPr>
              <a:spLocks noChangeArrowheads="1"/>
            </p:cNvSpPr>
            <p:nvPr/>
          </p:nvSpPr>
          <p:spPr bwMode="auto">
            <a:xfrm>
              <a:off x="3524" y="223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7" name="Rectangle 37"/>
            <p:cNvSpPr>
              <a:spLocks noChangeArrowheads="1"/>
            </p:cNvSpPr>
            <p:nvPr/>
          </p:nvSpPr>
          <p:spPr bwMode="auto">
            <a:xfrm>
              <a:off x="3764" y="223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8" name="Rectangle 38"/>
            <p:cNvSpPr>
              <a:spLocks noChangeArrowheads="1"/>
            </p:cNvSpPr>
            <p:nvPr/>
          </p:nvSpPr>
          <p:spPr bwMode="auto">
            <a:xfrm>
              <a:off x="4004" y="19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9" name="Rectangle 39"/>
            <p:cNvSpPr>
              <a:spLocks noChangeArrowheads="1"/>
            </p:cNvSpPr>
            <p:nvPr/>
          </p:nvSpPr>
          <p:spPr bwMode="auto">
            <a:xfrm>
              <a:off x="4244" y="19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0" name="Rectangle 40"/>
            <p:cNvSpPr>
              <a:spLocks noChangeArrowheads="1"/>
            </p:cNvSpPr>
            <p:nvPr/>
          </p:nvSpPr>
          <p:spPr bwMode="auto">
            <a:xfrm>
              <a:off x="4004" y="223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1" name="Rectangle 41"/>
            <p:cNvSpPr>
              <a:spLocks noChangeArrowheads="1"/>
            </p:cNvSpPr>
            <p:nvPr/>
          </p:nvSpPr>
          <p:spPr bwMode="auto">
            <a:xfrm>
              <a:off x="4244" y="223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2" name="Rectangle 42"/>
            <p:cNvSpPr>
              <a:spLocks noChangeArrowheads="1"/>
            </p:cNvSpPr>
            <p:nvPr/>
          </p:nvSpPr>
          <p:spPr bwMode="auto">
            <a:xfrm>
              <a:off x="4484" y="15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3" name="Rectangle 43"/>
            <p:cNvSpPr>
              <a:spLocks noChangeArrowheads="1"/>
            </p:cNvSpPr>
            <p:nvPr/>
          </p:nvSpPr>
          <p:spPr bwMode="auto">
            <a:xfrm>
              <a:off x="4724" y="15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4" name="Rectangle 44"/>
            <p:cNvSpPr>
              <a:spLocks noChangeArrowheads="1"/>
            </p:cNvSpPr>
            <p:nvPr/>
          </p:nvSpPr>
          <p:spPr bwMode="auto">
            <a:xfrm>
              <a:off x="4484" y="17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5" name="Rectangle 45"/>
            <p:cNvSpPr>
              <a:spLocks noChangeArrowheads="1"/>
            </p:cNvSpPr>
            <p:nvPr/>
          </p:nvSpPr>
          <p:spPr bwMode="auto">
            <a:xfrm>
              <a:off x="4724" y="17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6" name="Rectangle 46"/>
            <p:cNvSpPr>
              <a:spLocks noChangeArrowheads="1"/>
            </p:cNvSpPr>
            <p:nvPr/>
          </p:nvSpPr>
          <p:spPr bwMode="auto">
            <a:xfrm>
              <a:off x="4964" y="15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7" name="Rectangle 47"/>
            <p:cNvSpPr>
              <a:spLocks noChangeArrowheads="1"/>
            </p:cNvSpPr>
            <p:nvPr/>
          </p:nvSpPr>
          <p:spPr bwMode="auto">
            <a:xfrm>
              <a:off x="5204" y="15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8" name="Rectangle 48"/>
            <p:cNvSpPr>
              <a:spLocks noChangeArrowheads="1"/>
            </p:cNvSpPr>
            <p:nvPr/>
          </p:nvSpPr>
          <p:spPr bwMode="auto">
            <a:xfrm>
              <a:off x="4964" y="17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9" name="Rectangle 49"/>
            <p:cNvSpPr>
              <a:spLocks noChangeArrowheads="1"/>
            </p:cNvSpPr>
            <p:nvPr/>
          </p:nvSpPr>
          <p:spPr bwMode="auto">
            <a:xfrm>
              <a:off x="5204" y="17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0" name="Rectangle 50"/>
            <p:cNvSpPr>
              <a:spLocks noChangeArrowheads="1"/>
            </p:cNvSpPr>
            <p:nvPr/>
          </p:nvSpPr>
          <p:spPr bwMode="auto">
            <a:xfrm>
              <a:off x="4484" y="19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1" name="Rectangle 51"/>
            <p:cNvSpPr>
              <a:spLocks noChangeArrowheads="1"/>
            </p:cNvSpPr>
            <p:nvPr/>
          </p:nvSpPr>
          <p:spPr bwMode="auto">
            <a:xfrm>
              <a:off x="4724" y="19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2" name="Rectangle 52"/>
            <p:cNvSpPr>
              <a:spLocks noChangeArrowheads="1"/>
            </p:cNvSpPr>
            <p:nvPr/>
          </p:nvSpPr>
          <p:spPr bwMode="auto">
            <a:xfrm>
              <a:off x="4484" y="223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3" name="Rectangle 53"/>
            <p:cNvSpPr>
              <a:spLocks noChangeArrowheads="1"/>
            </p:cNvSpPr>
            <p:nvPr/>
          </p:nvSpPr>
          <p:spPr bwMode="auto">
            <a:xfrm>
              <a:off x="4724" y="223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4" name="Rectangle 54"/>
            <p:cNvSpPr>
              <a:spLocks noChangeArrowheads="1"/>
            </p:cNvSpPr>
            <p:nvPr/>
          </p:nvSpPr>
          <p:spPr bwMode="auto">
            <a:xfrm>
              <a:off x="4964" y="19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5" name="Rectangle 55"/>
            <p:cNvSpPr>
              <a:spLocks noChangeArrowheads="1"/>
            </p:cNvSpPr>
            <p:nvPr/>
          </p:nvSpPr>
          <p:spPr bwMode="auto">
            <a:xfrm>
              <a:off x="5204" y="19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6" name="Rectangle 56"/>
            <p:cNvSpPr>
              <a:spLocks noChangeArrowheads="1"/>
            </p:cNvSpPr>
            <p:nvPr/>
          </p:nvSpPr>
          <p:spPr bwMode="auto">
            <a:xfrm>
              <a:off x="4964" y="223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7" name="Rectangle 57"/>
            <p:cNvSpPr>
              <a:spLocks noChangeArrowheads="1"/>
            </p:cNvSpPr>
            <p:nvPr/>
          </p:nvSpPr>
          <p:spPr bwMode="auto">
            <a:xfrm>
              <a:off x="5204" y="223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8" name="Rectangle 58"/>
            <p:cNvSpPr>
              <a:spLocks noChangeArrowheads="1"/>
            </p:cNvSpPr>
            <p:nvPr/>
          </p:nvSpPr>
          <p:spPr bwMode="auto">
            <a:xfrm>
              <a:off x="3524" y="24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9" name="Rectangle 59"/>
            <p:cNvSpPr>
              <a:spLocks noChangeArrowheads="1"/>
            </p:cNvSpPr>
            <p:nvPr/>
          </p:nvSpPr>
          <p:spPr bwMode="auto">
            <a:xfrm>
              <a:off x="3764" y="24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0" name="Rectangle 60"/>
            <p:cNvSpPr>
              <a:spLocks noChangeArrowheads="1"/>
            </p:cNvSpPr>
            <p:nvPr/>
          </p:nvSpPr>
          <p:spPr bwMode="auto">
            <a:xfrm>
              <a:off x="3524" y="27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1" name="Rectangle 61"/>
            <p:cNvSpPr>
              <a:spLocks noChangeArrowheads="1"/>
            </p:cNvSpPr>
            <p:nvPr/>
          </p:nvSpPr>
          <p:spPr bwMode="auto">
            <a:xfrm>
              <a:off x="3764" y="27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2" name="Rectangle 62"/>
            <p:cNvSpPr>
              <a:spLocks noChangeArrowheads="1"/>
            </p:cNvSpPr>
            <p:nvPr/>
          </p:nvSpPr>
          <p:spPr bwMode="auto">
            <a:xfrm>
              <a:off x="4004" y="24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3" name="Rectangle 63"/>
            <p:cNvSpPr>
              <a:spLocks noChangeArrowheads="1"/>
            </p:cNvSpPr>
            <p:nvPr/>
          </p:nvSpPr>
          <p:spPr bwMode="auto">
            <a:xfrm>
              <a:off x="4244" y="24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4" name="Rectangle 64"/>
            <p:cNvSpPr>
              <a:spLocks noChangeArrowheads="1"/>
            </p:cNvSpPr>
            <p:nvPr/>
          </p:nvSpPr>
          <p:spPr bwMode="auto">
            <a:xfrm>
              <a:off x="4004" y="27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5" name="Rectangle 65"/>
            <p:cNvSpPr>
              <a:spLocks noChangeArrowheads="1"/>
            </p:cNvSpPr>
            <p:nvPr/>
          </p:nvSpPr>
          <p:spPr bwMode="auto">
            <a:xfrm>
              <a:off x="4244" y="27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6" name="Rectangle 66"/>
            <p:cNvSpPr>
              <a:spLocks noChangeArrowheads="1"/>
            </p:cNvSpPr>
            <p:nvPr/>
          </p:nvSpPr>
          <p:spPr bwMode="auto">
            <a:xfrm>
              <a:off x="3524" y="29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7" name="Rectangle 67"/>
            <p:cNvSpPr>
              <a:spLocks noChangeArrowheads="1"/>
            </p:cNvSpPr>
            <p:nvPr/>
          </p:nvSpPr>
          <p:spPr bwMode="auto">
            <a:xfrm>
              <a:off x="3764" y="29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8" name="Rectangle 68"/>
            <p:cNvSpPr>
              <a:spLocks noChangeArrowheads="1"/>
            </p:cNvSpPr>
            <p:nvPr/>
          </p:nvSpPr>
          <p:spPr bwMode="auto">
            <a:xfrm>
              <a:off x="3524" y="31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9" name="Rectangle 69"/>
            <p:cNvSpPr>
              <a:spLocks noChangeArrowheads="1"/>
            </p:cNvSpPr>
            <p:nvPr/>
          </p:nvSpPr>
          <p:spPr bwMode="auto">
            <a:xfrm>
              <a:off x="3764" y="31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70" name="Rectangle 70"/>
            <p:cNvSpPr>
              <a:spLocks noChangeArrowheads="1"/>
            </p:cNvSpPr>
            <p:nvPr/>
          </p:nvSpPr>
          <p:spPr bwMode="auto">
            <a:xfrm>
              <a:off x="4004" y="29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71" name="Rectangle 71"/>
            <p:cNvSpPr>
              <a:spLocks noChangeArrowheads="1"/>
            </p:cNvSpPr>
            <p:nvPr/>
          </p:nvSpPr>
          <p:spPr bwMode="auto">
            <a:xfrm>
              <a:off x="4244" y="29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72" name="Rectangle 72"/>
            <p:cNvSpPr>
              <a:spLocks noChangeArrowheads="1"/>
            </p:cNvSpPr>
            <p:nvPr/>
          </p:nvSpPr>
          <p:spPr bwMode="auto">
            <a:xfrm>
              <a:off x="4004" y="31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73" name="Rectangle 73"/>
            <p:cNvSpPr>
              <a:spLocks noChangeArrowheads="1"/>
            </p:cNvSpPr>
            <p:nvPr/>
          </p:nvSpPr>
          <p:spPr bwMode="auto">
            <a:xfrm>
              <a:off x="4244" y="31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74" name="Rectangle 74"/>
            <p:cNvSpPr>
              <a:spLocks noChangeArrowheads="1"/>
            </p:cNvSpPr>
            <p:nvPr/>
          </p:nvSpPr>
          <p:spPr bwMode="auto">
            <a:xfrm>
              <a:off x="4484" y="24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75" name="Rectangle 75"/>
            <p:cNvSpPr>
              <a:spLocks noChangeArrowheads="1"/>
            </p:cNvSpPr>
            <p:nvPr/>
          </p:nvSpPr>
          <p:spPr bwMode="auto">
            <a:xfrm>
              <a:off x="4724" y="24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76" name="Rectangle 76"/>
            <p:cNvSpPr>
              <a:spLocks noChangeArrowheads="1"/>
            </p:cNvSpPr>
            <p:nvPr/>
          </p:nvSpPr>
          <p:spPr bwMode="auto">
            <a:xfrm>
              <a:off x="4484" y="27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77" name="Rectangle 77"/>
            <p:cNvSpPr>
              <a:spLocks noChangeArrowheads="1"/>
            </p:cNvSpPr>
            <p:nvPr/>
          </p:nvSpPr>
          <p:spPr bwMode="auto">
            <a:xfrm>
              <a:off x="4724" y="27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78" name="Rectangle 78"/>
            <p:cNvSpPr>
              <a:spLocks noChangeArrowheads="1"/>
            </p:cNvSpPr>
            <p:nvPr/>
          </p:nvSpPr>
          <p:spPr bwMode="auto">
            <a:xfrm>
              <a:off x="4964" y="24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79" name="Rectangle 79"/>
            <p:cNvSpPr>
              <a:spLocks noChangeArrowheads="1"/>
            </p:cNvSpPr>
            <p:nvPr/>
          </p:nvSpPr>
          <p:spPr bwMode="auto">
            <a:xfrm>
              <a:off x="5204" y="24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80" name="Rectangle 80"/>
            <p:cNvSpPr>
              <a:spLocks noChangeArrowheads="1"/>
            </p:cNvSpPr>
            <p:nvPr/>
          </p:nvSpPr>
          <p:spPr bwMode="auto">
            <a:xfrm>
              <a:off x="4964" y="27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81" name="Rectangle 81"/>
            <p:cNvSpPr>
              <a:spLocks noChangeArrowheads="1"/>
            </p:cNvSpPr>
            <p:nvPr/>
          </p:nvSpPr>
          <p:spPr bwMode="auto">
            <a:xfrm>
              <a:off x="5204" y="27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82" name="Rectangle 82"/>
            <p:cNvSpPr>
              <a:spLocks noChangeArrowheads="1"/>
            </p:cNvSpPr>
            <p:nvPr/>
          </p:nvSpPr>
          <p:spPr bwMode="auto">
            <a:xfrm>
              <a:off x="4484" y="29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83" name="Rectangle 83"/>
            <p:cNvSpPr>
              <a:spLocks noChangeArrowheads="1"/>
            </p:cNvSpPr>
            <p:nvPr/>
          </p:nvSpPr>
          <p:spPr bwMode="auto">
            <a:xfrm>
              <a:off x="4724" y="29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84" name="Rectangle 84"/>
            <p:cNvSpPr>
              <a:spLocks noChangeArrowheads="1"/>
            </p:cNvSpPr>
            <p:nvPr/>
          </p:nvSpPr>
          <p:spPr bwMode="auto">
            <a:xfrm>
              <a:off x="4484" y="31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85" name="Rectangle 85"/>
            <p:cNvSpPr>
              <a:spLocks noChangeArrowheads="1"/>
            </p:cNvSpPr>
            <p:nvPr/>
          </p:nvSpPr>
          <p:spPr bwMode="auto">
            <a:xfrm>
              <a:off x="4724" y="31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86" name="Rectangle 86"/>
            <p:cNvSpPr>
              <a:spLocks noChangeArrowheads="1"/>
            </p:cNvSpPr>
            <p:nvPr/>
          </p:nvSpPr>
          <p:spPr bwMode="auto">
            <a:xfrm>
              <a:off x="4964" y="29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87" name="Rectangle 87"/>
            <p:cNvSpPr>
              <a:spLocks noChangeArrowheads="1"/>
            </p:cNvSpPr>
            <p:nvPr/>
          </p:nvSpPr>
          <p:spPr bwMode="auto">
            <a:xfrm>
              <a:off x="5204" y="29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88" name="Rectangle 88"/>
            <p:cNvSpPr>
              <a:spLocks noChangeArrowheads="1"/>
            </p:cNvSpPr>
            <p:nvPr/>
          </p:nvSpPr>
          <p:spPr bwMode="auto">
            <a:xfrm>
              <a:off x="4964" y="31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89" name="Rectangle 89"/>
            <p:cNvSpPr>
              <a:spLocks noChangeArrowheads="1"/>
            </p:cNvSpPr>
            <p:nvPr/>
          </p:nvSpPr>
          <p:spPr bwMode="auto">
            <a:xfrm>
              <a:off x="5204" y="31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90" name="Oval 90"/>
            <p:cNvSpPr>
              <a:spLocks noChangeArrowheads="1"/>
            </p:cNvSpPr>
            <p:nvPr/>
          </p:nvSpPr>
          <p:spPr bwMode="auto">
            <a:xfrm>
              <a:off x="4507" y="2742"/>
              <a:ext cx="192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91" name="Oval 91"/>
            <p:cNvSpPr>
              <a:spLocks noChangeArrowheads="1"/>
            </p:cNvSpPr>
            <p:nvPr/>
          </p:nvSpPr>
          <p:spPr bwMode="auto">
            <a:xfrm>
              <a:off x="3544" y="1544"/>
              <a:ext cx="192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92" name="Oval 92"/>
            <p:cNvSpPr>
              <a:spLocks noChangeArrowheads="1"/>
            </p:cNvSpPr>
            <p:nvPr/>
          </p:nvSpPr>
          <p:spPr bwMode="auto">
            <a:xfrm>
              <a:off x="3796" y="2014"/>
              <a:ext cx="192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93" name="Oval 93"/>
            <p:cNvSpPr>
              <a:spLocks noChangeArrowheads="1"/>
            </p:cNvSpPr>
            <p:nvPr/>
          </p:nvSpPr>
          <p:spPr bwMode="auto">
            <a:xfrm>
              <a:off x="4029" y="2505"/>
              <a:ext cx="192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94" name="Oval 94"/>
            <p:cNvSpPr>
              <a:spLocks noChangeArrowheads="1"/>
            </p:cNvSpPr>
            <p:nvPr/>
          </p:nvSpPr>
          <p:spPr bwMode="auto">
            <a:xfrm>
              <a:off x="4272" y="1780"/>
              <a:ext cx="192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95" name="Oval 95"/>
            <p:cNvSpPr>
              <a:spLocks noChangeArrowheads="1"/>
            </p:cNvSpPr>
            <p:nvPr/>
          </p:nvSpPr>
          <p:spPr bwMode="auto">
            <a:xfrm>
              <a:off x="5230" y="3221"/>
              <a:ext cx="192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96" name="Oval 96"/>
            <p:cNvSpPr>
              <a:spLocks noChangeArrowheads="1"/>
            </p:cNvSpPr>
            <p:nvPr/>
          </p:nvSpPr>
          <p:spPr bwMode="auto">
            <a:xfrm>
              <a:off x="4988" y="2981"/>
              <a:ext cx="192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97" name="Oval 97"/>
            <p:cNvSpPr>
              <a:spLocks noChangeArrowheads="1"/>
            </p:cNvSpPr>
            <p:nvPr/>
          </p:nvSpPr>
          <p:spPr bwMode="auto">
            <a:xfrm>
              <a:off x="4756" y="2262"/>
              <a:ext cx="192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" name="Titel 10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8-queens problem: Representation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24</a:t>
            </a:fld>
            <a:endParaRPr lang="nl-NL" dirty="0"/>
          </a:p>
        </p:txBody>
      </p:sp>
      <p:grpSp>
        <p:nvGrpSpPr>
          <p:cNvPr id="121" name="Group 25"/>
          <p:cNvGrpSpPr>
            <a:grpSpLocks/>
          </p:cNvGrpSpPr>
          <p:nvPr/>
        </p:nvGrpSpPr>
        <p:grpSpPr bwMode="auto">
          <a:xfrm>
            <a:off x="6849342" y="1815705"/>
            <a:ext cx="3048000" cy="3048000"/>
            <a:chOff x="3524" y="1516"/>
            <a:chExt cx="1920" cy="1920"/>
          </a:xfrm>
        </p:grpSpPr>
        <p:sp>
          <p:nvSpPr>
            <p:cNvPr id="122" name="Rectangle 26"/>
            <p:cNvSpPr>
              <a:spLocks noChangeArrowheads="1"/>
            </p:cNvSpPr>
            <p:nvPr/>
          </p:nvSpPr>
          <p:spPr bwMode="auto">
            <a:xfrm>
              <a:off x="3524" y="15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23" name="Rectangle 27"/>
            <p:cNvSpPr>
              <a:spLocks noChangeArrowheads="1"/>
            </p:cNvSpPr>
            <p:nvPr/>
          </p:nvSpPr>
          <p:spPr bwMode="auto">
            <a:xfrm>
              <a:off x="3764" y="15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Rectangle 28"/>
            <p:cNvSpPr>
              <a:spLocks noChangeArrowheads="1"/>
            </p:cNvSpPr>
            <p:nvPr/>
          </p:nvSpPr>
          <p:spPr bwMode="auto">
            <a:xfrm>
              <a:off x="3524" y="17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Rectangle 29"/>
            <p:cNvSpPr>
              <a:spLocks noChangeArrowheads="1"/>
            </p:cNvSpPr>
            <p:nvPr/>
          </p:nvSpPr>
          <p:spPr bwMode="auto">
            <a:xfrm>
              <a:off x="3764" y="17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Rectangle 30"/>
            <p:cNvSpPr>
              <a:spLocks noChangeArrowheads="1"/>
            </p:cNvSpPr>
            <p:nvPr/>
          </p:nvSpPr>
          <p:spPr bwMode="auto">
            <a:xfrm>
              <a:off x="4004" y="15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Rectangle 31"/>
            <p:cNvSpPr>
              <a:spLocks noChangeArrowheads="1"/>
            </p:cNvSpPr>
            <p:nvPr/>
          </p:nvSpPr>
          <p:spPr bwMode="auto">
            <a:xfrm>
              <a:off x="4244" y="15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32"/>
            <p:cNvSpPr>
              <a:spLocks noChangeArrowheads="1"/>
            </p:cNvSpPr>
            <p:nvPr/>
          </p:nvSpPr>
          <p:spPr bwMode="auto">
            <a:xfrm>
              <a:off x="4004" y="17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33"/>
            <p:cNvSpPr>
              <a:spLocks noChangeArrowheads="1"/>
            </p:cNvSpPr>
            <p:nvPr/>
          </p:nvSpPr>
          <p:spPr bwMode="auto">
            <a:xfrm>
              <a:off x="4244" y="17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0" name="Rectangle 34"/>
            <p:cNvSpPr>
              <a:spLocks noChangeArrowheads="1"/>
            </p:cNvSpPr>
            <p:nvPr/>
          </p:nvSpPr>
          <p:spPr bwMode="auto">
            <a:xfrm>
              <a:off x="3524" y="19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35"/>
            <p:cNvSpPr>
              <a:spLocks noChangeArrowheads="1"/>
            </p:cNvSpPr>
            <p:nvPr/>
          </p:nvSpPr>
          <p:spPr bwMode="auto">
            <a:xfrm>
              <a:off x="3764" y="19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2" name="Rectangle 36"/>
            <p:cNvSpPr>
              <a:spLocks noChangeArrowheads="1"/>
            </p:cNvSpPr>
            <p:nvPr/>
          </p:nvSpPr>
          <p:spPr bwMode="auto">
            <a:xfrm>
              <a:off x="3524" y="223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Rectangle 37"/>
            <p:cNvSpPr>
              <a:spLocks noChangeArrowheads="1"/>
            </p:cNvSpPr>
            <p:nvPr/>
          </p:nvSpPr>
          <p:spPr bwMode="auto">
            <a:xfrm>
              <a:off x="3764" y="223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Rectangle 38"/>
            <p:cNvSpPr>
              <a:spLocks noChangeArrowheads="1"/>
            </p:cNvSpPr>
            <p:nvPr/>
          </p:nvSpPr>
          <p:spPr bwMode="auto">
            <a:xfrm>
              <a:off x="4004" y="19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Rectangle 39"/>
            <p:cNvSpPr>
              <a:spLocks noChangeArrowheads="1"/>
            </p:cNvSpPr>
            <p:nvPr/>
          </p:nvSpPr>
          <p:spPr bwMode="auto">
            <a:xfrm>
              <a:off x="4244" y="19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Rectangle 40"/>
            <p:cNvSpPr>
              <a:spLocks noChangeArrowheads="1"/>
            </p:cNvSpPr>
            <p:nvPr/>
          </p:nvSpPr>
          <p:spPr bwMode="auto">
            <a:xfrm>
              <a:off x="4004" y="223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Rectangle 41"/>
            <p:cNvSpPr>
              <a:spLocks noChangeArrowheads="1"/>
            </p:cNvSpPr>
            <p:nvPr/>
          </p:nvSpPr>
          <p:spPr bwMode="auto">
            <a:xfrm>
              <a:off x="4244" y="223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Rectangle 42"/>
            <p:cNvSpPr>
              <a:spLocks noChangeArrowheads="1"/>
            </p:cNvSpPr>
            <p:nvPr/>
          </p:nvSpPr>
          <p:spPr bwMode="auto">
            <a:xfrm>
              <a:off x="4484" y="15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Rectangle 43"/>
            <p:cNvSpPr>
              <a:spLocks noChangeArrowheads="1"/>
            </p:cNvSpPr>
            <p:nvPr/>
          </p:nvSpPr>
          <p:spPr bwMode="auto">
            <a:xfrm>
              <a:off x="4724" y="15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44"/>
            <p:cNvSpPr>
              <a:spLocks noChangeArrowheads="1"/>
            </p:cNvSpPr>
            <p:nvPr/>
          </p:nvSpPr>
          <p:spPr bwMode="auto">
            <a:xfrm>
              <a:off x="4484" y="17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45"/>
            <p:cNvSpPr>
              <a:spLocks noChangeArrowheads="1"/>
            </p:cNvSpPr>
            <p:nvPr/>
          </p:nvSpPr>
          <p:spPr bwMode="auto">
            <a:xfrm>
              <a:off x="4724" y="17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46"/>
            <p:cNvSpPr>
              <a:spLocks noChangeArrowheads="1"/>
            </p:cNvSpPr>
            <p:nvPr/>
          </p:nvSpPr>
          <p:spPr bwMode="auto">
            <a:xfrm>
              <a:off x="4964" y="15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Rectangle 47"/>
            <p:cNvSpPr>
              <a:spLocks noChangeArrowheads="1"/>
            </p:cNvSpPr>
            <p:nvPr/>
          </p:nvSpPr>
          <p:spPr bwMode="auto">
            <a:xfrm>
              <a:off x="5204" y="15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Rectangle 48"/>
            <p:cNvSpPr>
              <a:spLocks noChangeArrowheads="1"/>
            </p:cNvSpPr>
            <p:nvPr/>
          </p:nvSpPr>
          <p:spPr bwMode="auto">
            <a:xfrm>
              <a:off x="4964" y="17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Rectangle 49"/>
            <p:cNvSpPr>
              <a:spLocks noChangeArrowheads="1"/>
            </p:cNvSpPr>
            <p:nvPr/>
          </p:nvSpPr>
          <p:spPr bwMode="auto">
            <a:xfrm>
              <a:off x="5204" y="17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Rectangle 50"/>
            <p:cNvSpPr>
              <a:spLocks noChangeArrowheads="1"/>
            </p:cNvSpPr>
            <p:nvPr/>
          </p:nvSpPr>
          <p:spPr bwMode="auto">
            <a:xfrm>
              <a:off x="4484" y="19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Rectangle 51"/>
            <p:cNvSpPr>
              <a:spLocks noChangeArrowheads="1"/>
            </p:cNvSpPr>
            <p:nvPr/>
          </p:nvSpPr>
          <p:spPr bwMode="auto">
            <a:xfrm>
              <a:off x="4724" y="19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Rectangle 52"/>
            <p:cNvSpPr>
              <a:spLocks noChangeArrowheads="1"/>
            </p:cNvSpPr>
            <p:nvPr/>
          </p:nvSpPr>
          <p:spPr bwMode="auto">
            <a:xfrm>
              <a:off x="4484" y="223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Rectangle 53"/>
            <p:cNvSpPr>
              <a:spLocks noChangeArrowheads="1"/>
            </p:cNvSpPr>
            <p:nvPr/>
          </p:nvSpPr>
          <p:spPr bwMode="auto">
            <a:xfrm>
              <a:off x="4724" y="223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0" name="Rectangle 54"/>
            <p:cNvSpPr>
              <a:spLocks noChangeArrowheads="1"/>
            </p:cNvSpPr>
            <p:nvPr/>
          </p:nvSpPr>
          <p:spPr bwMode="auto">
            <a:xfrm>
              <a:off x="4964" y="19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Rectangle 55"/>
            <p:cNvSpPr>
              <a:spLocks noChangeArrowheads="1"/>
            </p:cNvSpPr>
            <p:nvPr/>
          </p:nvSpPr>
          <p:spPr bwMode="auto">
            <a:xfrm>
              <a:off x="5204" y="19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Rectangle 56"/>
            <p:cNvSpPr>
              <a:spLocks noChangeArrowheads="1"/>
            </p:cNvSpPr>
            <p:nvPr/>
          </p:nvSpPr>
          <p:spPr bwMode="auto">
            <a:xfrm>
              <a:off x="4964" y="223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Rectangle 57"/>
            <p:cNvSpPr>
              <a:spLocks noChangeArrowheads="1"/>
            </p:cNvSpPr>
            <p:nvPr/>
          </p:nvSpPr>
          <p:spPr bwMode="auto">
            <a:xfrm>
              <a:off x="5204" y="223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Rectangle 58"/>
            <p:cNvSpPr>
              <a:spLocks noChangeArrowheads="1"/>
            </p:cNvSpPr>
            <p:nvPr/>
          </p:nvSpPr>
          <p:spPr bwMode="auto">
            <a:xfrm>
              <a:off x="3524" y="24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Rectangle 59"/>
            <p:cNvSpPr>
              <a:spLocks noChangeArrowheads="1"/>
            </p:cNvSpPr>
            <p:nvPr/>
          </p:nvSpPr>
          <p:spPr bwMode="auto">
            <a:xfrm>
              <a:off x="3764" y="24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Rectangle 60"/>
            <p:cNvSpPr>
              <a:spLocks noChangeArrowheads="1"/>
            </p:cNvSpPr>
            <p:nvPr/>
          </p:nvSpPr>
          <p:spPr bwMode="auto">
            <a:xfrm>
              <a:off x="3524" y="27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Rectangle 61"/>
            <p:cNvSpPr>
              <a:spLocks noChangeArrowheads="1"/>
            </p:cNvSpPr>
            <p:nvPr/>
          </p:nvSpPr>
          <p:spPr bwMode="auto">
            <a:xfrm>
              <a:off x="3764" y="27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Rectangle 62"/>
            <p:cNvSpPr>
              <a:spLocks noChangeArrowheads="1"/>
            </p:cNvSpPr>
            <p:nvPr/>
          </p:nvSpPr>
          <p:spPr bwMode="auto">
            <a:xfrm>
              <a:off x="4004" y="24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9" name="Rectangle 63"/>
            <p:cNvSpPr>
              <a:spLocks noChangeArrowheads="1"/>
            </p:cNvSpPr>
            <p:nvPr/>
          </p:nvSpPr>
          <p:spPr bwMode="auto">
            <a:xfrm>
              <a:off x="4244" y="24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Rectangle 64"/>
            <p:cNvSpPr>
              <a:spLocks noChangeArrowheads="1"/>
            </p:cNvSpPr>
            <p:nvPr/>
          </p:nvSpPr>
          <p:spPr bwMode="auto">
            <a:xfrm>
              <a:off x="4004" y="27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Rectangle 65"/>
            <p:cNvSpPr>
              <a:spLocks noChangeArrowheads="1"/>
            </p:cNvSpPr>
            <p:nvPr/>
          </p:nvSpPr>
          <p:spPr bwMode="auto">
            <a:xfrm>
              <a:off x="4244" y="27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66"/>
            <p:cNvSpPr>
              <a:spLocks noChangeArrowheads="1"/>
            </p:cNvSpPr>
            <p:nvPr/>
          </p:nvSpPr>
          <p:spPr bwMode="auto">
            <a:xfrm>
              <a:off x="3524" y="29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Rectangle 67"/>
            <p:cNvSpPr>
              <a:spLocks noChangeArrowheads="1"/>
            </p:cNvSpPr>
            <p:nvPr/>
          </p:nvSpPr>
          <p:spPr bwMode="auto">
            <a:xfrm>
              <a:off x="3764" y="29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Rectangle 68"/>
            <p:cNvSpPr>
              <a:spLocks noChangeArrowheads="1"/>
            </p:cNvSpPr>
            <p:nvPr/>
          </p:nvSpPr>
          <p:spPr bwMode="auto">
            <a:xfrm>
              <a:off x="3524" y="31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Rectangle 69"/>
            <p:cNvSpPr>
              <a:spLocks noChangeArrowheads="1"/>
            </p:cNvSpPr>
            <p:nvPr/>
          </p:nvSpPr>
          <p:spPr bwMode="auto">
            <a:xfrm>
              <a:off x="3764" y="31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Rectangle 70"/>
            <p:cNvSpPr>
              <a:spLocks noChangeArrowheads="1"/>
            </p:cNvSpPr>
            <p:nvPr/>
          </p:nvSpPr>
          <p:spPr bwMode="auto">
            <a:xfrm>
              <a:off x="4004" y="29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Rectangle 71"/>
            <p:cNvSpPr>
              <a:spLocks noChangeArrowheads="1"/>
            </p:cNvSpPr>
            <p:nvPr/>
          </p:nvSpPr>
          <p:spPr bwMode="auto">
            <a:xfrm>
              <a:off x="4244" y="29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Rectangle 72"/>
            <p:cNvSpPr>
              <a:spLocks noChangeArrowheads="1"/>
            </p:cNvSpPr>
            <p:nvPr/>
          </p:nvSpPr>
          <p:spPr bwMode="auto">
            <a:xfrm>
              <a:off x="4004" y="31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Rectangle 73"/>
            <p:cNvSpPr>
              <a:spLocks noChangeArrowheads="1"/>
            </p:cNvSpPr>
            <p:nvPr/>
          </p:nvSpPr>
          <p:spPr bwMode="auto">
            <a:xfrm>
              <a:off x="4244" y="31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Rectangle 74"/>
            <p:cNvSpPr>
              <a:spLocks noChangeArrowheads="1"/>
            </p:cNvSpPr>
            <p:nvPr/>
          </p:nvSpPr>
          <p:spPr bwMode="auto">
            <a:xfrm>
              <a:off x="4484" y="24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Rectangle 75"/>
            <p:cNvSpPr>
              <a:spLocks noChangeArrowheads="1"/>
            </p:cNvSpPr>
            <p:nvPr/>
          </p:nvSpPr>
          <p:spPr bwMode="auto">
            <a:xfrm>
              <a:off x="4724" y="24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Rectangle 76"/>
            <p:cNvSpPr>
              <a:spLocks noChangeArrowheads="1"/>
            </p:cNvSpPr>
            <p:nvPr/>
          </p:nvSpPr>
          <p:spPr bwMode="auto">
            <a:xfrm>
              <a:off x="4484" y="27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73" name="Rectangle 77"/>
            <p:cNvSpPr>
              <a:spLocks noChangeArrowheads="1"/>
            </p:cNvSpPr>
            <p:nvPr/>
          </p:nvSpPr>
          <p:spPr bwMode="auto">
            <a:xfrm>
              <a:off x="4724" y="27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Rectangle 78"/>
            <p:cNvSpPr>
              <a:spLocks noChangeArrowheads="1"/>
            </p:cNvSpPr>
            <p:nvPr/>
          </p:nvSpPr>
          <p:spPr bwMode="auto">
            <a:xfrm>
              <a:off x="4964" y="24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Rectangle 79"/>
            <p:cNvSpPr>
              <a:spLocks noChangeArrowheads="1"/>
            </p:cNvSpPr>
            <p:nvPr/>
          </p:nvSpPr>
          <p:spPr bwMode="auto">
            <a:xfrm>
              <a:off x="5204" y="24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Rectangle 80"/>
            <p:cNvSpPr>
              <a:spLocks noChangeArrowheads="1"/>
            </p:cNvSpPr>
            <p:nvPr/>
          </p:nvSpPr>
          <p:spPr bwMode="auto">
            <a:xfrm>
              <a:off x="4964" y="27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Rectangle 81"/>
            <p:cNvSpPr>
              <a:spLocks noChangeArrowheads="1"/>
            </p:cNvSpPr>
            <p:nvPr/>
          </p:nvSpPr>
          <p:spPr bwMode="auto">
            <a:xfrm>
              <a:off x="5204" y="27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Rectangle 82"/>
            <p:cNvSpPr>
              <a:spLocks noChangeArrowheads="1"/>
            </p:cNvSpPr>
            <p:nvPr/>
          </p:nvSpPr>
          <p:spPr bwMode="auto">
            <a:xfrm>
              <a:off x="4484" y="29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Rectangle 83"/>
            <p:cNvSpPr>
              <a:spLocks noChangeArrowheads="1"/>
            </p:cNvSpPr>
            <p:nvPr/>
          </p:nvSpPr>
          <p:spPr bwMode="auto">
            <a:xfrm>
              <a:off x="4724" y="29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Rectangle 84"/>
            <p:cNvSpPr>
              <a:spLocks noChangeArrowheads="1"/>
            </p:cNvSpPr>
            <p:nvPr/>
          </p:nvSpPr>
          <p:spPr bwMode="auto">
            <a:xfrm>
              <a:off x="4484" y="31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Rectangle 85"/>
            <p:cNvSpPr>
              <a:spLocks noChangeArrowheads="1"/>
            </p:cNvSpPr>
            <p:nvPr/>
          </p:nvSpPr>
          <p:spPr bwMode="auto">
            <a:xfrm>
              <a:off x="4724" y="31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Rectangle 86"/>
            <p:cNvSpPr>
              <a:spLocks noChangeArrowheads="1"/>
            </p:cNvSpPr>
            <p:nvPr/>
          </p:nvSpPr>
          <p:spPr bwMode="auto">
            <a:xfrm>
              <a:off x="4964" y="29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83" name="Rectangle 87"/>
            <p:cNvSpPr>
              <a:spLocks noChangeArrowheads="1"/>
            </p:cNvSpPr>
            <p:nvPr/>
          </p:nvSpPr>
          <p:spPr bwMode="auto">
            <a:xfrm>
              <a:off x="5204" y="29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Rectangle 88"/>
            <p:cNvSpPr>
              <a:spLocks noChangeArrowheads="1"/>
            </p:cNvSpPr>
            <p:nvPr/>
          </p:nvSpPr>
          <p:spPr bwMode="auto">
            <a:xfrm>
              <a:off x="4964" y="31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Rectangle 89"/>
            <p:cNvSpPr>
              <a:spLocks noChangeArrowheads="1"/>
            </p:cNvSpPr>
            <p:nvPr/>
          </p:nvSpPr>
          <p:spPr bwMode="auto">
            <a:xfrm>
              <a:off x="5204" y="31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1</a:t>
              </a: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>
            <a:off x="5829792" y="3288365"/>
            <a:ext cx="5266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24506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25" name="Group 25"/>
          <p:cNvGrpSpPr>
            <a:grpSpLocks/>
          </p:cNvGrpSpPr>
          <p:nvPr/>
        </p:nvGrpSpPr>
        <p:grpSpPr bwMode="auto">
          <a:xfrm>
            <a:off x="2277980" y="1413971"/>
            <a:ext cx="3048000" cy="3048000"/>
            <a:chOff x="3524" y="1516"/>
            <a:chExt cx="1920" cy="1920"/>
          </a:xfrm>
        </p:grpSpPr>
        <p:sp>
          <p:nvSpPr>
            <p:cNvPr id="128026" name="Rectangle 26"/>
            <p:cNvSpPr>
              <a:spLocks noChangeArrowheads="1"/>
            </p:cNvSpPr>
            <p:nvPr/>
          </p:nvSpPr>
          <p:spPr bwMode="auto">
            <a:xfrm>
              <a:off x="3524" y="15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7" name="Rectangle 27"/>
            <p:cNvSpPr>
              <a:spLocks noChangeArrowheads="1"/>
            </p:cNvSpPr>
            <p:nvPr/>
          </p:nvSpPr>
          <p:spPr bwMode="auto">
            <a:xfrm>
              <a:off x="3764" y="15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8" name="Rectangle 28"/>
            <p:cNvSpPr>
              <a:spLocks noChangeArrowheads="1"/>
            </p:cNvSpPr>
            <p:nvPr/>
          </p:nvSpPr>
          <p:spPr bwMode="auto">
            <a:xfrm>
              <a:off x="3524" y="17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9" name="Rectangle 29"/>
            <p:cNvSpPr>
              <a:spLocks noChangeArrowheads="1"/>
            </p:cNvSpPr>
            <p:nvPr/>
          </p:nvSpPr>
          <p:spPr bwMode="auto">
            <a:xfrm>
              <a:off x="3764" y="17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0" name="Rectangle 30"/>
            <p:cNvSpPr>
              <a:spLocks noChangeArrowheads="1"/>
            </p:cNvSpPr>
            <p:nvPr/>
          </p:nvSpPr>
          <p:spPr bwMode="auto">
            <a:xfrm>
              <a:off x="4004" y="15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1" name="Rectangle 31"/>
            <p:cNvSpPr>
              <a:spLocks noChangeArrowheads="1"/>
            </p:cNvSpPr>
            <p:nvPr/>
          </p:nvSpPr>
          <p:spPr bwMode="auto">
            <a:xfrm>
              <a:off x="4244" y="15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2" name="Rectangle 32"/>
            <p:cNvSpPr>
              <a:spLocks noChangeArrowheads="1"/>
            </p:cNvSpPr>
            <p:nvPr/>
          </p:nvSpPr>
          <p:spPr bwMode="auto">
            <a:xfrm>
              <a:off x="4004" y="17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3" name="Rectangle 33"/>
            <p:cNvSpPr>
              <a:spLocks noChangeArrowheads="1"/>
            </p:cNvSpPr>
            <p:nvPr/>
          </p:nvSpPr>
          <p:spPr bwMode="auto">
            <a:xfrm>
              <a:off x="4244" y="17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4" name="Rectangle 34"/>
            <p:cNvSpPr>
              <a:spLocks noChangeArrowheads="1"/>
            </p:cNvSpPr>
            <p:nvPr/>
          </p:nvSpPr>
          <p:spPr bwMode="auto">
            <a:xfrm>
              <a:off x="3524" y="19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5" name="Rectangle 35"/>
            <p:cNvSpPr>
              <a:spLocks noChangeArrowheads="1"/>
            </p:cNvSpPr>
            <p:nvPr/>
          </p:nvSpPr>
          <p:spPr bwMode="auto">
            <a:xfrm>
              <a:off x="3764" y="19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6" name="Rectangle 36"/>
            <p:cNvSpPr>
              <a:spLocks noChangeArrowheads="1"/>
            </p:cNvSpPr>
            <p:nvPr/>
          </p:nvSpPr>
          <p:spPr bwMode="auto">
            <a:xfrm>
              <a:off x="3524" y="223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7" name="Rectangle 37"/>
            <p:cNvSpPr>
              <a:spLocks noChangeArrowheads="1"/>
            </p:cNvSpPr>
            <p:nvPr/>
          </p:nvSpPr>
          <p:spPr bwMode="auto">
            <a:xfrm>
              <a:off x="3764" y="223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8" name="Rectangle 38"/>
            <p:cNvSpPr>
              <a:spLocks noChangeArrowheads="1"/>
            </p:cNvSpPr>
            <p:nvPr/>
          </p:nvSpPr>
          <p:spPr bwMode="auto">
            <a:xfrm>
              <a:off x="4004" y="19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9" name="Rectangle 39"/>
            <p:cNvSpPr>
              <a:spLocks noChangeArrowheads="1"/>
            </p:cNvSpPr>
            <p:nvPr/>
          </p:nvSpPr>
          <p:spPr bwMode="auto">
            <a:xfrm>
              <a:off x="4244" y="19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0" name="Rectangle 40"/>
            <p:cNvSpPr>
              <a:spLocks noChangeArrowheads="1"/>
            </p:cNvSpPr>
            <p:nvPr/>
          </p:nvSpPr>
          <p:spPr bwMode="auto">
            <a:xfrm>
              <a:off x="4004" y="223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1" name="Rectangle 41"/>
            <p:cNvSpPr>
              <a:spLocks noChangeArrowheads="1"/>
            </p:cNvSpPr>
            <p:nvPr/>
          </p:nvSpPr>
          <p:spPr bwMode="auto">
            <a:xfrm>
              <a:off x="4244" y="223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2" name="Rectangle 42"/>
            <p:cNvSpPr>
              <a:spLocks noChangeArrowheads="1"/>
            </p:cNvSpPr>
            <p:nvPr/>
          </p:nvSpPr>
          <p:spPr bwMode="auto">
            <a:xfrm>
              <a:off x="4484" y="15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3" name="Rectangle 43"/>
            <p:cNvSpPr>
              <a:spLocks noChangeArrowheads="1"/>
            </p:cNvSpPr>
            <p:nvPr/>
          </p:nvSpPr>
          <p:spPr bwMode="auto">
            <a:xfrm>
              <a:off x="4724" y="15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4" name="Rectangle 44"/>
            <p:cNvSpPr>
              <a:spLocks noChangeArrowheads="1"/>
            </p:cNvSpPr>
            <p:nvPr/>
          </p:nvSpPr>
          <p:spPr bwMode="auto">
            <a:xfrm>
              <a:off x="4484" y="17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5" name="Rectangle 45"/>
            <p:cNvSpPr>
              <a:spLocks noChangeArrowheads="1"/>
            </p:cNvSpPr>
            <p:nvPr/>
          </p:nvSpPr>
          <p:spPr bwMode="auto">
            <a:xfrm>
              <a:off x="4724" y="17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6" name="Rectangle 46"/>
            <p:cNvSpPr>
              <a:spLocks noChangeArrowheads="1"/>
            </p:cNvSpPr>
            <p:nvPr/>
          </p:nvSpPr>
          <p:spPr bwMode="auto">
            <a:xfrm>
              <a:off x="4964" y="15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7" name="Rectangle 47"/>
            <p:cNvSpPr>
              <a:spLocks noChangeArrowheads="1"/>
            </p:cNvSpPr>
            <p:nvPr/>
          </p:nvSpPr>
          <p:spPr bwMode="auto">
            <a:xfrm>
              <a:off x="5204" y="15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8" name="Rectangle 48"/>
            <p:cNvSpPr>
              <a:spLocks noChangeArrowheads="1"/>
            </p:cNvSpPr>
            <p:nvPr/>
          </p:nvSpPr>
          <p:spPr bwMode="auto">
            <a:xfrm>
              <a:off x="4964" y="17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9" name="Rectangle 49"/>
            <p:cNvSpPr>
              <a:spLocks noChangeArrowheads="1"/>
            </p:cNvSpPr>
            <p:nvPr/>
          </p:nvSpPr>
          <p:spPr bwMode="auto">
            <a:xfrm>
              <a:off x="5204" y="17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0" name="Rectangle 50"/>
            <p:cNvSpPr>
              <a:spLocks noChangeArrowheads="1"/>
            </p:cNvSpPr>
            <p:nvPr/>
          </p:nvSpPr>
          <p:spPr bwMode="auto">
            <a:xfrm>
              <a:off x="4484" y="19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1" name="Rectangle 51"/>
            <p:cNvSpPr>
              <a:spLocks noChangeArrowheads="1"/>
            </p:cNvSpPr>
            <p:nvPr/>
          </p:nvSpPr>
          <p:spPr bwMode="auto">
            <a:xfrm>
              <a:off x="4724" y="19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2" name="Rectangle 52"/>
            <p:cNvSpPr>
              <a:spLocks noChangeArrowheads="1"/>
            </p:cNvSpPr>
            <p:nvPr/>
          </p:nvSpPr>
          <p:spPr bwMode="auto">
            <a:xfrm>
              <a:off x="4484" y="223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3" name="Rectangle 53"/>
            <p:cNvSpPr>
              <a:spLocks noChangeArrowheads="1"/>
            </p:cNvSpPr>
            <p:nvPr/>
          </p:nvSpPr>
          <p:spPr bwMode="auto">
            <a:xfrm>
              <a:off x="4724" y="223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4" name="Rectangle 54"/>
            <p:cNvSpPr>
              <a:spLocks noChangeArrowheads="1"/>
            </p:cNvSpPr>
            <p:nvPr/>
          </p:nvSpPr>
          <p:spPr bwMode="auto">
            <a:xfrm>
              <a:off x="4964" y="19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5" name="Rectangle 55"/>
            <p:cNvSpPr>
              <a:spLocks noChangeArrowheads="1"/>
            </p:cNvSpPr>
            <p:nvPr/>
          </p:nvSpPr>
          <p:spPr bwMode="auto">
            <a:xfrm>
              <a:off x="5204" y="19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6" name="Rectangle 56"/>
            <p:cNvSpPr>
              <a:spLocks noChangeArrowheads="1"/>
            </p:cNvSpPr>
            <p:nvPr/>
          </p:nvSpPr>
          <p:spPr bwMode="auto">
            <a:xfrm>
              <a:off x="4964" y="223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7" name="Rectangle 57"/>
            <p:cNvSpPr>
              <a:spLocks noChangeArrowheads="1"/>
            </p:cNvSpPr>
            <p:nvPr/>
          </p:nvSpPr>
          <p:spPr bwMode="auto">
            <a:xfrm>
              <a:off x="5204" y="223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8" name="Rectangle 58"/>
            <p:cNvSpPr>
              <a:spLocks noChangeArrowheads="1"/>
            </p:cNvSpPr>
            <p:nvPr/>
          </p:nvSpPr>
          <p:spPr bwMode="auto">
            <a:xfrm>
              <a:off x="3524" y="24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9" name="Rectangle 59"/>
            <p:cNvSpPr>
              <a:spLocks noChangeArrowheads="1"/>
            </p:cNvSpPr>
            <p:nvPr/>
          </p:nvSpPr>
          <p:spPr bwMode="auto">
            <a:xfrm>
              <a:off x="3764" y="24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0" name="Rectangle 60"/>
            <p:cNvSpPr>
              <a:spLocks noChangeArrowheads="1"/>
            </p:cNvSpPr>
            <p:nvPr/>
          </p:nvSpPr>
          <p:spPr bwMode="auto">
            <a:xfrm>
              <a:off x="3524" y="27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1" name="Rectangle 61"/>
            <p:cNvSpPr>
              <a:spLocks noChangeArrowheads="1"/>
            </p:cNvSpPr>
            <p:nvPr/>
          </p:nvSpPr>
          <p:spPr bwMode="auto">
            <a:xfrm>
              <a:off x="3764" y="27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2" name="Rectangle 62"/>
            <p:cNvSpPr>
              <a:spLocks noChangeArrowheads="1"/>
            </p:cNvSpPr>
            <p:nvPr/>
          </p:nvSpPr>
          <p:spPr bwMode="auto">
            <a:xfrm>
              <a:off x="4004" y="24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3" name="Rectangle 63"/>
            <p:cNvSpPr>
              <a:spLocks noChangeArrowheads="1"/>
            </p:cNvSpPr>
            <p:nvPr/>
          </p:nvSpPr>
          <p:spPr bwMode="auto">
            <a:xfrm>
              <a:off x="4244" y="24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4" name="Rectangle 64"/>
            <p:cNvSpPr>
              <a:spLocks noChangeArrowheads="1"/>
            </p:cNvSpPr>
            <p:nvPr/>
          </p:nvSpPr>
          <p:spPr bwMode="auto">
            <a:xfrm>
              <a:off x="4004" y="27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5" name="Rectangle 65"/>
            <p:cNvSpPr>
              <a:spLocks noChangeArrowheads="1"/>
            </p:cNvSpPr>
            <p:nvPr/>
          </p:nvSpPr>
          <p:spPr bwMode="auto">
            <a:xfrm>
              <a:off x="4244" y="27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6" name="Rectangle 66"/>
            <p:cNvSpPr>
              <a:spLocks noChangeArrowheads="1"/>
            </p:cNvSpPr>
            <p:nvPr/>
          </p:nvSpPr>
          <p:spPr bwMode="auto">
            <a:xfrm>
              <a:off x="3524" y="29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7" name="Rectangle 67"/>
            <p:cNvSpPr>
              <a:spLocks noChangeArrowheads="1"/>
            </p:cNvSpPr>
            <p:nvPr/>
          </p:nvSpPr>
          <p:spPr bwMode="auto">
            <a:xfrm>
              <a:off x="3764" y="29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8" name="Rectangle 68"/>
            <p:cNvSpPr>
              <a:spLocks noChangeArrowheads="1"/>
            </p:cNvSpPr>
            <p:nvPr/>
          </p:nvSpPr>
          <p:spPr bwMode="auto">
            <a:xfrm>
              <a:off x="3524" y="31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9" name="Rectangle 69"/>
            <p:cNvSpPr>
              <a:spLocks noChangeArrowheads="1"/>
            </p:cNvSpPr>
            <p:nvPr/>
          </p:nvSpPr>
          <p:spPr bwMode="auto">
            <a:xfrm>
              <a:off x="3764" y="31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70" name="Rectangle 70"/>
            <p:cNvSpPr>
              <a:spLocks noChangeArrowheads="1"/>
            </p:cNvSpPr>
            <p:nvPr/>
          </p:nvSpPr>
          <p:spPr bwMode="auto">
            <a:xfrm>
              <a:off x="4004" y="29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71" name="Rectangle 71"/>
            <p:cNvSpPr>
              <a:spLocks noChangeArrowheads="1"/>
            </p:cNvSpPr>
            <p:nvPr/>
          </p:nvSpPr>
          <p:spPr bwMode="auto">
            <a:xfrm>
              <a:off x="4244" y="29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72" name="Rectangle 72"/>
            <p:cNvSpPr>
              <a:spLocks noChangeArrowheads="1"/>
            </p:cNvSpPr>
            <p:nvPr/>
          </p:nvSpPr>
          <p:spPr bwMode="auto">
            <a:xfrm>
              <a:off x="4004" y="31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73" name="Rectangle 73"/>
            <p:cNvSpPr>
              <a:spLocks noChangeArrowheads="1"/>
            </p:cNvSpPr>
            <p:nvPr/>
          </p:nvSpPr>
          <p:spPr bwMode="auto">
            <a:xfrm>
              <a:off x="4244" y="31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74" name="Rectangle 74"/>
            <p:cNvSpPr>
              <a:spLocks noChangeArrowheads="1"/>
            </p:cNvSpPr>
            <p:nvPr/>
          </p:nvSpPr>
          <p:spPr bwMode="auto">
            <a:xfrm>
              <a:off x="4484" y="24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75" name="Rectangle 75"/>
            <p:cNvSpPr>
              <a:spLocks noChangeArrowheads="1"/>
            </p:cNvSpPr>
            <p:nvPr/>
          </p:nvSpPr>
          <p:spPr bwMode="auto">
            <a:xfrm>
              <a:off x="4724" y="24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76" name="Rectangle 76"/>
            <p:cNvSpPr>
              <a:spLocks noChangeArrowheads="1"/>
            </p:cNvSpPr>
            <p:nvPr/>
          </p:nvSpPr>
          <p:spPr bwMode="auto">
            <a:xfrm>
              <a:off x="4484" y="27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77" name="Rectangle 77"/>
            <p:cNvSpPr>
              <a:spLocks noChangeArrowheads="1"/>
            </p:cNvSpPr>
            <p:nvPr/>
          </p:nvSpPr>
          <p:spPr bwMode="auto">
            <a:xfrm>
              <a:off x="4724" y="27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78" name="Rectangle 78"/>
            <p:cNvSpPr>
              <a:spLocks noChangeArrowheads="1"/>
            </p:cNvSpPr>
            <p:nvPr/>
          </p:nvSpPr>
          <p:spPr bwMode="auto">
            <a:xfrm>
              <a:off x="4964" y="24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79" name="Rectangle 79"/>
            <p:cNvSpPr>
              <a:spLocks noChangeArrowheads="1"/>
            </p:cNvSpPr>
            <p:nvPr/>
          </p:nvSpPr>
          <p:spPr bwMode="auto">
            <a:xfrm>
              <a:off x="5204" y="24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80" name="Rectangle 80"/>
            <p:cNvSpPr>
              <a:spLocks noChangeArrowheads="1"/>
            </p:cNvSpPr>
            <p:nvPr/>
          </p:nvSpPr>
          <p:spPr bwMode="auto">
            <a:xfrm>
              <a:off x="4964" y="27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81" name="Rectangle 81"/>
            <p:cNvSpPr>
              <a:spLocks noChangeArrowheads="1"/>
            </p:cNvSpPr>
            <p:nvPr/>
          </p:nvSpPr>
          <p:spPr bwMode="auto">
            <a:xfrm>
              <a:off x="5204" y="27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82" name="Rectangle 82"/>
            <p:cNvSpPr>
              <a:spLocks noChangeArrowheads="1"/>
            </p:cNvSpPr>
            <p:nvPr/>
          </p:nvSpPr>
          <p:spPr bwMode="auto">
            <a:xfrm>
              <a:off x="4484" y="29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83" name="Rectangle 83"/>
            <p:cNvSpPr>
              <a:spLocks noChangeArrowheads="1"/>
            </p:cNvSpPr>
            <p:nvPr/>
          </p:nvSpPr>
          <p:spPr bwMode="auto">
            <a:xfrm>
              <a:off x="4724" y="29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84" name="Rectangle 84"/>
            <p:cNvSpPr>
              <a:spLocks noChangeArrowheads="1"/>
            </p:cNvSpPr>
            <p:nvPr/>
          </p:nvSpPr>
          <p:spPr bwMode="auto">
            <a:xfrm>
              <a:off x="4484" y="31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85" name="Rectangle 85"/>
            <p:cNvSpPr>
              <a:spLocks noChangeArrowheads="1"/>
            </p:cNvSpPr>
            <p:nvPr/>
          </p:nvSpPr>
          <p:spPr bwMode="auto">
            <a:xfrm>
              <a:off x="4724" y="31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86" name="Rectangle 86"/>
            <p:cNvSpPr>
              <a:spLocks noChangeArrowheads="1"/>
            </p:cNvSpPr>
            <p:nvPr/>
          </p:nvSpPr>
          <p:spPr bwMode="auto">
            <a:xfrm>
              <a:off x="4964" y="29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87" name="Rectangle 87"/>
            <p:cNvSpPr>
              <a:spLocks noChangeArrowheads="1"/>
            </p:cNvSpPr>
            <p:nvPr/>
          </p:nvSpPr>
          <p:spPr bwMode="auto">
            <a:xfrm>
              <a:off x="5204" y="29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88" name="Rectangle 88"/>
            <p:cNvSpPr>
              <a:spLocks noChangeArrowheads="1"/>
            </p:cNvSpPr>
            <p:nvPr/>
          </p:nvSpPr>
          <p:spPr bwMode="auto">
            <a:xfrm>
              <a:off x="4964" y="31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89" name="Rectangle 89"/>
            <p:cNvSpPr>
              <a:spLocks noChangeArrowheads="1"/>
            </p:cNvSpPr>
            <p:nvPr/>
          </p:nvSpPr>
          <p:spPr bwMode="auto">
            <a:xfrm>
              <a:off x="5204" y="31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90" name="Oval 90"/>
            <p:cNvSpPr>
              <a:spLocks noChangeArrowheads="1"/>
            </p:cNvSpPr>
            <p:nvPr/>
          </p:nvSpPr>
          <p:spPr bwMode="auto">
            <a:xfrm>
              <a:off x="4507" y="2742"/>
              <a:ext cx="192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91" name="Oval 91"/>
            <p:cNvSpPr>
              <a:spLocks noChangeArrowheads="1"/>
            </p:cNvSpPr>
            <p:nvPr/>
          </p:nvSpPr>
          <p:spPr bwMode="auto">
            <a:xfrm>
              <a:off x="3544" y="1544"/>
              <a:ext cx="192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92" name="Oval 92"/>
            <p:cNvSpPr>
              <a:spLocks noChangeArrowheads="1"/>
            </p:cNvSpPr>
            <p:nvPr/>
          </p:nvSpPr>
          <p:spPr bwMode="auto">
            <a:xfrm>
              <a:off x="3796" y="2014"/>
              <a:ext cx="192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93" name="Oval 93"/>
            <p:cNvSpPr>
              <a:spLocks noChangeArrowheads="1"/>
            </p:cNvSpPr>
            <p:nvPr/>
          </p:nvSpPr>
          <p:spPr bwMode="auto">
            <a:xfrm>
              <a:off x="4029" y="2505"/>
              <a:ext cx="192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94" name="Oval 94"/>
            <p:cNvSpPr>
              <a:spLocks noChangeArrowheads="1"/>
            </p:cNvSpPr>
            <p:nvPr/>
          </p:nvSpPr>
          <p:spPr bwMode="auto">
            <a:xfrm>
              <a:off x="4272" y="1780"/>
              <a:ext cx="192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95" name="Oval 95"/>
            <p:cNvSpPr>
              <a:spLocks noChangeArrowheads="1"/>
            </p:cNvSpPr>
            <p:nvPr/>
          </p:nvSpPr>
          <p:spPr bwMode="auto">
            <a:xfrm>
              <a:off x="5230" y="3221"/>
              <a:ext cx="192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96" name="Oval 96"/>
            <p:cNvSpPr>
              <a:spLocks noChangeArrowheads="1"/>
            </p:cNvSpPr>
            <p:nvPr/>
          </p:nvSpPr>
          <p:spPr bwMode="auto">
            <a:xfrm>
              <a:off x="4988" y="2981"/>
              <a:ext cx="192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97" name="Oval 97"/>
            <p:cNvSpPr>
              <a:spLocks noChangeArrowheads="1"/>
            </p:cNvSpPr>
            <p:nvPr/>
          </p:nvSpPr>
          <p:spPr bwMode="auto">
            <a:xfrm>
              <a:off x="4756" y="2262"/>
              <a:ext cx="192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" name="Titel 10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8-queens problem: Representation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829792" y="2886431"/>
            <a:ext cx="5266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Text Box 68"/>
          <p:cNvSpPr txBox="1">
            <a:spLocks noChangeArrowheads="1"/>
          </p:cNvSpPr>
          <p:nvPr/>
        </p:nvSpPr>
        <p:spPr bwMode="auto">
          <a:xfrm>
            <a:off x="2309730" y="4780473"/>
            <a:ext cx="769787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Arial" charset="0"/>
              </a:rPr>
              <a:t>But: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rial" charset="0"/>
              </a:rPr>
              <a:t>More than 8 queens is an infeasible solution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rial" charset="0"/>
              </a:rPr>
              <a:t>You already know that there can’t be more than two queens in one row or column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53501" y="2457813"/>
            <a:ext cx="3244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Table of 8 x 8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Bit-string of length 64 </a:t>
            </a:r>
          </a:p>
        </p:txBody>
      </p:sp>
    </p:spTree>
    <p:extLst>
      <p:ext uri="{BB962C8B-B14F-4D97-AF65-F5344CB8AC3E}">
        <p14:creationId xmlns:p14="http://schemas.microsoft.com/office/powerpoint/2010/main" val="347573228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03" name="Group 3"/>
          <p:cNvGrpSpPr>
            <a:grpSpLocks/>
          </p:cNvGrpSpPr>
          <p:nvPr/>
        </p:nvGrpSpPr>
        <p:grpSpPr bwMode="auto">
          <a:xfrm>
            <a:off x="2113944" y="4346354"/>
            <a:ext cx="7239000" cy="1382713"/>
            <a:chOff x="864" y="3216"/>
            <a:chExt cx="4560" cy="871"/>
          </a:xfrm>
        </p:grpSpPr>
        <p:grpSp>
          <p:nvGrpSpPr>
            <p:cNvPr id="128004" name="Group 4"/>
            <p:cNvGrpSpPr>
              <a:grpSpLocks/>
            </p:cNvGrpSpPr>
            <p:nvPr/>
          </p:nvGrpSpPr>
          <p:grpSpPr bwMode="auto">
            <a:xfrm>
              <a:off x="3503" y="3744"/>
              <a:ext cx="1921" cy="328"/>
              <a:chOff x="431" y="1873"/>
              <a:chExt cx="1921" cy="328"/>
            </a:xfrm>
          </p:grpSpPr>
          <p:grpSp>
            <p:nvGrpSpPr>
              <p:cNvPr id="128005" name="Group 5"/>
              <p:cNvGrpSpPr>
                <a:grpSpLocks/>
              </p:cNvGrpSpPr>
              <p:nvPr/>
            </p:nvGrpSpPr>
            <p:grpSpPr bwMode="auto">
              <a:xfrm>
                <a:off x="432" y="1920"/>
                <a:ext cx="1920" cy="240"/>
                <a:chOff x="432" y="1920"/>
                <a:chExt cx="1920" cy="240"/>
              </a:xfrm>
            </p:grpSpPr>
            <p:sp>
              <p:nvSpPr>
                <p:cNvPr id="128006" name="Rectangle 6"/>
                <p:cNvSpPr>
                  <a:spLocks noChangeArrowheads="1"/>
                </p:cNvSpPr>
                <p:nvPr/>
              </p:nvSpPr>
              <p:spPr bwMode="auto">
                <a:xfrm>
                  <a:off x="2112" y="1920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07" name="Rectangle 7"/>
                <p:cNvSpPr>
                  <a:spLocks noChangeArrowheads="1"/>
                </p:cNvSpPr>
                <p:nvPr/>
              </p:nvSpPr>
              <p:spPr bwMode="auto">
                <a:xfrm>
                  <a:off x="432" y="1920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08" name="Rectangle 8"/>
                <p:cNvSpPr>
                  <a:spLocks noChangeArrowheads="1"/>
                </p:cNvSpPr>
                <p:nvPr/>
              </p:nvSpPr>
              <p:spPr bwMode="auto">
                <a:xfrm>
                  <a:off x="672" y="1920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09" name="Rectangle 9"/>
                <p:cNvSpPr>
                  <a:spLocks noChangeArrowheads="1"/>
                </p:cNvSpPr>
                <p:nvPr/>
              </p:nvSpPr>
              <p:spPr bwMode="auto">
                <a:xfrm>
                  <a:off x="912" y="1920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10" name="Rectangle 10"/>
                <p:cNvSpPr>
                  <a:spLocks noChangeArrowheads="1"/>
                </p:cNvSpPr>
                <p:nvPr/>
              </p:nvSpPr>
              <p:spPr bwMode="auto">
                <a:xfrm>
                  <a:off x="1152" y="1920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11" name="Rectangle 11"/>
                <p:cNvSpPr>
                  <a:spLocks noChangeArrowheads="1"/>
                </p:cNvSpPr>
                <p:nvPr/>
              </p:nvSpPr>
              <p:spPr bwMode="auto">
                <a:xfrm>
                  <a:off x="1392" y="1920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12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1920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13" name="Rectangle 13"/>
                <p:cNvSpPr>
                  <a:spLocks noChangeArrowheads="1"/>
                </p:cNvSpPr>
                <p:nvPr/>
              </p:nvSpPr>
              <p:spPr bwMode="auto">
                <a:xfrm>
                  <a:off x="1872" y="1920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8014" name="Rectangle 14"/>
              <p:cNvSpPr>
                <a:spLocks noChangeArrowheads="1"/>
              </p:cNvSpPr>
              <p:nvPr/>
            </p:nvSpPr>
            <p:spPr bwMode="auto">
              <a:xfrm>
                <a:off x="431" y="1873"/>
                <a:ext cx="230" cy="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1</a:t>
                </a:r>
              </a:p>
            </p:txBody>
          </p:sp>
          <p:sp>
            <p:nvSpPr>
              <p:cNvPr id="128015" name="Rectangle 15"/>
              <p:cNvSpPr>
                <a:spLocks noChangeArrowheads="1"/>
              </p:cNvSpPr>
              <p:nvPr/>
            </p:nvSpPr>
            <p:spPr bwMode="auto">
              <a:xfrm>
                <a:off x="1151" y="1873"/>
                <a:ext cx="230" cy="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2</a:t>
                </a:r>
              </a:p>
            </p:txBody>
          </p:sp>
          <p:sp>
            <p:nvSpPr>
              <p:cNvPr id="128016" name="Rectangle 16"/>
              <p:cNvSpPr>
                <a:spLocks noChangeArrowheads="1"/>
              </p:cNvSpPr>
              <p:nvPr/>
            </p:nvSpPr>
            <p:spPr bwMode="auto">
              <a:xfrm>
                <a:off x="671" y="1873"/>
                <a:ext cx="230" cy="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 dirty="0"/>
                  <a:t>3</a:t>
                </a:r>
              </a:p>
            </p:txBody>
          </p:sp>
          <p:sp>
            <p:nvSpPr>
              <p:cNvPr id="128017" name="Rectangle 17"/>
              <p:cNvSpPr>
                <a:spLocks noChangeArrowheads="1"/>
              </p:cNvSpPr>
              <p:nvPr/>
            </p:nvSpPr>
            <p:spPr bwMode="auto">
              <a:xfrm>
                <a:off x="1631" y="1873"/>
                <a:ext cx="230" cy="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4</a:t>
                </a:r>
              </a:p>
            </p:txBody>
          </p:sp>
          <p:sp>
            <p:nvSpPr>
              <p:cNvPr id="128018" name="Rectangle 18"/>
              <p:cNvSpPr>
                <a:spLocks noChangeArrowheads="1"/>
              </p:cNvSpPr>
              <p:nvPr/>
            </p:nvSpPr>
            <p:spPr bwMode="auto">
              <a:xfrm>
                <a:off x="911" y="1873"/>
                <a:ext cx="230" cy="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5</a:t>
                </a:r>
              </a:p>
            </p:txBody>
          </p:sp>
          <p:sp>
            <p:nvSpPr>
              <p:cNvPr id="128019" name="Rectangle 19"/>
              <p:cNvSpPr>
                <a:spLocks noChangeArrowheads="1"/>
              </p:cNvSpPr>
              <p:nvPr/>
            </p:nvSpPr>
            <p:spPr bwMode="auto">
              <a:xfrm>
                <a:off x="1391" y="1873"/>
                <a:ext cx="230" cy="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6</a:t>
                </a:r>
              </a:p>
            </p:txBody>
          </p:sp>
          <p:sp>
            <p:nvSpPr>
              <p:cNvPr id="128020" name="Rectangle 20"/>
              <p:cNvSpPr>
                <a:spLocks noChangeArrowheads="1"/>
              </p:cNvSpPr>
              <p:nvPr/>
            </p:nvSpPr>
            <p:spPr bwMode="auto">
              <a:xfrm>
                <a:off x="1871" y="1873"/>
                <a:ext cx="230" cy="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7</a:t>
                </a:r>
              </a:p>
            </p:txBody>
          </p:sp>
          <p:sp>
            <p:nvSpPr>
              <p:cNvPr id="128021" name="Rectangle 21"/>
              <p:cNvSpPr>
                <a:spLocks noChangeArrowheads="1"/>
              </p:cNvSpPr>
              <p:nvPr/>
            </p:nvSpPr>
            <p:spPr bwMode="auto">
              <a:xfrm>
                <a:off x="2111" y="1873"/>
                <a:ext cx="230" cy="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8</a:t>
                </a:r>
              </a:p>
            </p:txBody>
          </p:sp>
        </p:grpSp>
        <p:sp>
          <p:nvSpPr>
            <p:cNvPr id="128022" name="Rectangle 22"/>
            <p:cNvSpPr>
              <a:spLocks noChangeArrowheads="1"/>
            </p:cNvSpPr>
            <p:nvPr/>
          </p:nvSpPr>
          <p:spPr bwMode="auto">
            <a:xfrm>
              <a:off x="864" y="3216"/>
              <a:ext cx="1879" cy="8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800" dirty="0">
                  <a:solidFill>
                    <a:srgbClr val="008000"/>
                  </a:solidFill>
                  <a:latin typeface="Arial" charset="0"/>
                </a:rPr>
                <a:t>Genotype</a:t>
              </a:r>
              <a:r>
                <a:rPr lang="en-US" sz="2800" dirty="0">
                  <a:solidFill>
                    <a:srgbClr val="009900"/>
                  </a:solidFill>
                  <a:latin typeface="Arial" charset="0"/>
                </a:rPr>
                <a:t>:</a:t>
              </a:r>
              <a:r>
                <a:rPr lang="en-US" sz="2800" dirty="0">
                  <a:solidFill>
                    <a:schemeClr val="tx2"/>
                  </a:solidFill>
                  <a:latin typeface="Arial" charset="0"/>
                </a:rPr>
                <a:t> </a:t>
              </a:r>
            </a:p>
            <a:p>
              <a:pPr algn="l"/>
              <a:r>
                <a:rPr lang="en-US" sz="2800" dirty="0">
                  <a:latin typeface="Arial" charset="0"/>
                </a:rPr>
                <a:t>a permutation of </a:t>
              </a:r>
            </a:p>
            <a:p>
              <a:pPr algn="l"/>
              <a:r>
                <a:rPr lang="en-US" sz="2800" dirty="0">
                  <a:latin typeface="Arial" charset="0"/>
                </a:rPr>
                <a:t>the numbers </a:t>
              </a:r>
              <a:r>
                <a:rPr lang="sl-SI" sz="2800" dirty="0">
                  <a:latin typeface="Arial" charset="0"/>
                </a:rPr>
                <a:t>1–</a:t>
              </a:r>
              <a:r>
                <a:rPr lang="en-US" sz="2800" dirty="0">
                  <a:latin typeface="Arial" charset="0"/>
                </a:rPr>
                <a:t>8</a:t>
              </a:r>
              <a:endParaRPr lang="en-US" sz="2800" dirty="0"/>
            </a:p>
          </p:txBody>
        </p:sp>
      </p:grpSp>
      <p:grpSp>
        <p:nvGrpSpPr>
          <p:cNvPr id="128023" name="Group 23"/>
          <p:cNvGrpSpPr>
            <a:grpSpLocks/>
          </p:cNvGrpSpPr>
          <p:nvPr/>
        </p:nvGrpSpPr>
        <p:grpSpPr bwMode="auto">
          <a:xfrm>
            <a:off x="2113944" y="1501554"/>
            <a:ext cx="7239000" cy="3048000"/>
            <a:chOff x="864" y="1152"/>
            <a:chExt cx="4560" cy="1920"/>
          </a:xfrm>
        </p:grpSpPr>
        <p:sp>
          <p:nvSpPr>
            <p:cNvPr id="128024" name="Rectangle 24"/>
            <p:cNvSpPr>
              <a:spLocks noChangeArrowheads="1"/>
            </p:cNvSpPr>
            <p:nvPr/>
          </p:nvSpPr>
          <p:spPr bwMode="auto">
            <a:xfrm>
              <a:off x="864" y="1776"/>
              <a:ext cx="2308" cy="5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800" dirty="0">
                  <a:solidFill>
                    <a:srgbClr val="008000"/>
                  </a:solidFill>
                  <a:latin typeface="Arial" charset="0"/>
                </a:rPr>
                <a:t>Phenotype</a:t>
              </a:r>
              <a:r>
                <a:rPr lang="en-US" sz="2800" dirty="0">
                  <a:solidFill>
                    <a:srgbClr val="009900"/>
                  </a:solidFill>
                  <a:latin typeface="Arial" charset="0"/>
                </a:rPr>
                <a:t>:</a:t>
              </a:r>
              <a:r>
                <a:rPr lang="en-US" sz="2800" dirty="0">
                  <a:solidFill>
                    <a:schemeClr val="tx2"/>
                  </a:solidFill>
                  <a:latin typeface="Arial" charset="0"/>
                </a:rPr>
                <a:t> </a:t>
              </a:r>
            </a:p>
            <a:p>
              <a:pPr algn="l"/>
              <a:r>
                <a:rPr lang="en-US" sz="2800" dirty="0">
                  <a:latin typeface="Arial" charset="0"/>
                </a:rPr>
                <a:t>a board configuration</a:t>
              </a:r>
              <a:r>
                <a:rPr lang="en-US" sz="2800" dirty="0">
                  <a:solidFill>
                    <a:schemeClr val="tx2"/>
                  </a:solidFill>
                  <a:latin typeface="Arial" charset="0"/>
                </a:rPr>
                <a:t> </a:t>
              </a:r>
              <a:endParaRPr lang="en-US" sz="2800" dirty="0">
                <a:solidFill>
                  <a:schemeClr val="tx2"/>
                </a:solidFill>
              </a:endParaRPr>
            </a:p>
          </p:txBody>
        </p:sp>
        <p:grpSp>
          <p:nvGrpSpPr>
            <p:cNvPr id="128025" name="Group 25"/>
            <p:cNvGrpSpPr>
              <a:grpSpLocks/>
            </p:cNvGrpSpPr>
            <p:nvPr/>
          </p:nvGrpSpPr>
          <p:grpSpPr bwMode="auto">
            <a:xfrm>
              <a:off x="3504" y="1152"/>
              <a:ext cx="1920" cy="1920"/>
              <a:chOff x="3524" y="1516"/>
              <a:chExt cx="1920" cy="1920"/>
            </a:xfrm>
          </p:grpSpPr>
          <p:sp>
            <p:nvSpPr>
              <p:cNvPr id="128026" name="Rectangle 26"/>
              <p:cNvSpPr>
                <a:spLocks noChangeArrowheads="1"/>
              </p:cNvSpPr>
              <p:nvPr/>
            </p:nvSpPr>
            <p:spPr bwMode="auto">
              <a:xfrm>
                <a:off x="3524" y="151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27" name="Rectangle 27"/>
              <p:cNvSpPr>
                <a:spLocks noChangeArrowheads="1"/>
              </p:cNvSpPr>
              <p:nvPr/>
            </p:nvSpPr>
            <p:spPr bwMode="auto">
              <a:xfrm>
                <a:off x="3764" y="151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28" name="Rectangle 28"/>
              <p:cNvSpPr>
                <a:spLocks noChangeArrowheads="1"/>
              </p:cNvSpPr>
              <p:nvPr/>
            </p:nvSpPr>
            <p:spPr bwMode="auto">
              <a:xfrm>
                <a:off x="3524" y="175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29" name="Rectangle 29"/>
              <p:cNvSpPr>
                <a:spLocks noChangeArrowheads="1"/>
              </p:cNvSpPr>
              <p:nvPr/>
            </p:nvSpPr>
            <p:spPr bwMode="auto">
              <a:xfrm>
                <a:off x="3764" y="175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30" name="Rectangle 30"/>
              <p:cNvSpPr>
                <a:spLocks noChangeArrowheads="1"/>
              </p:cNvSpPr>
              <p:nvPr/>
            </p:nvSpPr>
            <p:spPr bwMode="auto">
              <a:xfrm>
                <a:off x="4004" y="151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31" name="Rectangle 31"/>
              <p:cNvSpPr>
                <a:spLocks noChangeArrowheads="1"/>
              </p:cNvSpPr>
              <p:nvPr/>
            </p:nvSpPr>
            <p:spPr bwMode="auto">
              <a:xfrm>
                <a:off x="4244" y="151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32" name="Rectangle 32"/>
              <p:cNvSpPr>
                <a:spLocks noChangeArrowheads="1"/>
              </p:cNvSpPr>
              <p:nvPr/>
            </p:nvSpPr>
            <p:spPr bwMode="auto">
              <a:xfrm>
                <a:off x="4004" y="175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33" name="Rectangle 33"/>
              <p:cNvSpPr>
                <a:spLocks noChangeArrowheads="1"/>
              </p:cNvSpPr>
              <p:nvPr/>
            </p:nvSpPr>
            <p:spPr bwMode="auto">
              <a:xfrm>
                <a:off x="4244" y="175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34" name="Rectangle 34"/>
              <p:cNvSpPr>
                <a:spLocks noChangeArrowheads="1"/>
              </p:cNvSpPr>
              <p:nvPr/>
            </p:nvSpPr>
            <p:spPr bwMode="auto">
              <a:xfrm>
                <a:off x="3524" y="199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35" name="Rectangle 35"/>
              <p:cNvSpPr>
                <a:spLocks noChangeArrowheads="1"/>
              </p:cNvSpPr>
              <p:nvPr/>
            </p:nvSpPr>
            <p:spPr bwMode="auto">
              <a:xfrm>
                <a:off x="3764" y="199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36" name="Rectangle 36"/>
              <p:cNvSpPr>
                <a:spLocks noChangeArrowheads="1"/>
              </p:cNvSpPr>
              <p:nvPr/>
            </p:nvSpPr>
            <p:spPr bwMode="auto">
              <a:xfrm>
                <a:off x="3524" y="223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37" name="Rectangle 37"/>
              <p:cNvSpPr>
                <a:spLocks noChangeArrowheads="1"/>
              </p:cNvSpPr>
              <p:nvPr/>
            </p:nvSpPr>
            <p:spPr bwMode="auto">
              <a:xfrm>
                <a:off x="3764" y="223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38" name="Rectangle 38"/>
              <p:cNvSpPr>
                <a:spLocks noChangeArrowheads="1"/>
              </p:cNvSpPr>
              <p:nvPr/>
            </p:nvSpPr>
            <p:spPr bwMode="auto">
              <a:xfrm>
                <a:off x="4004" y="199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39" name="Rectangle 39"/>
              <p:cNvSpPr>
                <a:spLocks noChangeArrowheads="1"/>
              </p:cNvSpPr>
              <p:nvPr/>
            </p:nvSpPr>
            <p:spPr bwMode="auto">
              <a:xfrm>
                <a:off x="4244" y="199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40" name="Rectangle 40"/>
              <p:cNvSpPr>
                <a:spLocks noChangeArrowheads="1"/>
              </p:cNvSpPr>
              <p:nvPr/>
            </p:nvSpPr>
            <p:spPr bwMode="auto">
              <a:xfrm>
                <a:off x="4004" y="223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41" name="Rectangle 41"/>
              <p:cNvSpPr>
                <a:spLocks noChangeArrowheads="1"/>
              </p:cNvSpPr>
              <p:nvPr/>
            </p:nvSpPr>
            <p:spPr bwMode="auto">
              <a:xfrm>
                <a:off x="4244" y="223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42" name="Rectangle 42"/>
              <p:cNvSpPr>
                <a:spLocks noChangeArrowheads="1"/>
              </p:cNvSpPr>
              <p:nvPr/>
            </p:nvSpPr>
            <p:spPr bwMode="auto">
              <a:xfrm>
                <a:off x="4484" y="151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43" name="Rectangle 43"/>
              <p:cNvSpPr>
                <a:spLocks noChangeArrowheads="1"/>
              </p:cNvSpPr>
              <p:nvPr/>
            </p:nvSpPr>
            <p:spPr bwMode="auto">
              <a:xfrm>
                <a:off x="4724" y="151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44" name="Rectangle 44"/>
              <p:cNvSpPr>
                <a:spLocks noChangeArrowheads="1"/>
              </p:cNvSpPr>
              <p:nvPr/>
            </p:nvSpPr>
            <p:spPr bwMode="auto">
              <a:xfrm>
                <a:off x="4484" y="175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45" name="Rectangle 45"/>
              <p:cNvSpPr>
                <a:spLocks noChangeArrowheads="1"/>
              </p:cNvSpPr>
              <p:nvPr/>
            </p:nvSpPr>
            <p:spPr bwMode="auto">
              <a:xfrm>
                <a:off x="4724" y="175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46" name="Rectangle 46"/>
              <p:cNvSpPr>
                <a:spLocks noChangeArrowheads="1"/>
              </p:cNvSpPr>
              <p:nvPr/>
            </p:nvSpPr>
            <p:spPr bwMode="auto">
              <a:xfrm>
                <a:off x="4964" y="151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47" name="Rectangle 47"/>
              <p:cNvSpPr>
                <a:spLocks noChangeArrowheads="1"/>
              </p:cNvSpPr>
              <p:nvPr/>
            </p:nvSpPr>
            <p:spPr bwMode="auto">
              <a:xfrm>
                <a:off x="5204" y="151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48" name="Rectangle 48"/>
              <p:cNvSpPr>
                <a:spLocks noChangeArrowheads="1"/>
              </p:cNvSpPr>
              <p:nvPr/>
            </p:nvSpPr>
            <p:spPr bwMode="auto">
              <a:xfrm>
                <a:off x="4964" y="175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49" name="Rectangle 49"/>
              <p:cNvSpPr>
                <a:spLocks noChangeArrowheads="1"/>
              </p:cNvSpPr>
              <p:nvPr/>
            </p:nvSpPr>
            <p:spPr bwMode="auto">
              <a:xfrm>
                <a:off x="5204" y="175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50" name="Rectangle 50"/>
              <p:cNvSpPr>
                <a:spLocks noChangeArrowheads="1"/>
              </p:cNvSpPr>
              <p:nvPr/>
            </p:nvSpPr>
            <p:spPr bwMode="auto">
              <a:xfrm>
                <a:off x="4484" y="199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51" name="Rectangle 51"/>
              <p:cNvSpPr>
                <a:spLocks noChangeArrowheads="1"/>
              </p:cNvSpPr>
              <p:nvPr/>
            </p:nvSpPr>
            <p:spPr bwMode="auto">
              <a:xfrm>
                <a:off x="4724" y="199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52" name="Rectangle 52"/>
              <p:cNvSpPr>
                <a:spLocks noChangeArrowheads="1"/>
              </p:cNvSpPr>
              <p:nvPr/>
            </p:nvSpPr>
            <p:spPr bwMode="auto">
              <a:xfrm>
                <a:off x="4484" y="223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53" name="Rectangle 53"/>
              <p:cNvSpPr>
                <a:spLocks noChangeArrowheads="1"/>
              </p:cNvSpPr>
              <p:nvPr/>
            </p:nvSpPr>
            <p:spPr bwMode="auto">
              <a:xfrm>
                <a:off x="4724" y="223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54" name="Rectangle 54"/>
              <p:cNvSpPr>
                <a:spLocks noChangeArrowheads="1"/>
              </p:cNvSpPr>
              <p:nvPr/>
            </p:nvSpPr>
            <p:spPr bwMode="auto">
              <a:xfrm>
                <a:off x="4964" y="199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55" name="Rectangle 55"/>
              <p:cNvSpPr>
                <a:spLocks noChangeArrowheads="1"/>
              </p:cNvSpPr>
              <p:nvPr/>
            </p:nvSpPr>
            <p:spPr bwMode="auto">
              <a:xfrm>
                <a:off x="5204" y="199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56" name="Rectangle 56"/>
              <p:cNvSpPr>
                <a:spLocks noChangeArrowheads="1"/>
              </p:cNvSpPr>
              <p:nvPr/>
            </p:nvSpPr>
            <p:spPr bwMode="auto">
              <a:xfrm>
                <a:off x="4964" y="223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57" name="Rectangle 57"/>
              <p:cNvSpPr>
                <a:spLocks noChangeArrowheads="1"/>
              </p:cNvSpPr>
              <p:nvPr/>
            </p:nvSpPr>
            <p:spPr bwMode="auto">
              <a:xfrm>
                <a:off x="5204" y="223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58" name="Rectangle 58"/>
              <p:cNvSpPr>
                <a:spLocks noChangeArrowheads="1"/>
              </p:cNvSpPr>
              <p:nvPr/>
            </p:nvSpPr>
            <p:spPr bwMode="auto">
              <a:xfrm>
                <a:off x="3524" y="247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59" name="Rectangle 59"/>
              <p:cNvSpPr>
                <a:spLocks noChangeArrowheads="1"/>
              </p:cNvSpPr>
              <p:nvPr/>
            </p:nvSpPr>
            <p:spPr bwMode="auto">
              <a:xfrm>
                <a:off x="3764" y="247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60" name="Rectangle 60"/>
              <p:cNvSpPr>
                <a:spLocks noChangeArrowheads="1"/>
              </p:cNvSpPr>
              <p:nvPr/>
            </p:nvSpPr>
            <p:spPr bwMode="auto">
              <a:xfrm>
                <a:off x="3524" y="271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61" name="Rectangle 61"/>
              <p:cNvSpPr>
                <a:spLocks noChangeArrowheads="1"/>
              </p:cNvSpPr>
              <p:nvPr/>
            </p:nvSpPr>
            <p:spPr bwMode="auto">
              <a:xfrm>
                <a:off x="3764" y="271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62" name="Rectangle 62"/>
              <p:cNvSpPr>
                <a:spLocks noChangeArrowheads="1"/>
              </p:cNvSpPr>
              <p:nvPr/>
            </p:nvSpPr>
            <p:spPr bwMode="auto">
              <a:xfrm>
                <a:off x="4004" y="247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63" name="Rectangle 63"/>
              <p:cNvSpPr>
                <a:spLocks noChangeArrowheads="1"/>
              </p:cNvSpPr>
              <p:nvPr/>
            </p:nvSpPr>
            <p:spPr bwMode="auto">
              <a:xfrm>
                <a:off x="4244" y="247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64" name="Rectangle 64"/>
              <p:cNvSpPr>
                <a:spLocks noChangeArrowheads="1"/>
              </p:cNvSpPr>
              <p:nvPr/>
            </p:nvSpPr>
            <p:spPr bwMode="auto">
              <a:xfrm>
                <a:off x="4004" y="271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65" name="Rectangle 65"/>
              <p:cNvSpPr>
                <a:spLocks noChangeArrowheads="1"/>
              </p:cNvSpPr>
              <p:nvPr/>
            </p:nvSpPr>
            <p:spPr bwMode="auto">
              <a:xfrm>
                <a:off x="4244" y="271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66" name="Rectangle 66"/>
              <p:cNvSpPr>
                <a:spLocks noChangeArrowheads="1"/>
              </p:cNvSpPr>
              <p:nvPr/>
            </p:nvSpPr>
            <p:spPr bwMode="auto">
              <a:xfrm>
                <a:off x="3524" y="295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67" name="Rectangle 67"/>
              <p:cNvSpPr>
                <a:spLocks noChangeArrowheads="1"/>
              </p:cNvSpPr>
              <p:nvPr/>
            </p:nvSpPr>
            <p:spPr bwMode="auto">
              <a:xfrm>
                <a:off x="3764" y="295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68" name="Rectangle 68"/>
              <p:cNvSpPr>
                <a:spLocks noChangeArrowheads="1"/>
              </p:cNvSpPr>
              <p:nvPr/>
            </p:nvSpPr>
            <p:spPr bwMode="auto">
              <a:xfrm>
                <a:off x="3524" y="319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69" name="Rectangle 69"/>
              <p:cNvSpPr>
                <a:spLocks noChangeArrowheads="1"/>
              </p:cNvSpPr>
              <p:nvPr/>
            </p:nvSpPr>
            <p:spPr bwMode="auto">
              <a:xfrm>
                <a:off x="3764" y="319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70" name="Rectangle 70"/>
              <p:cNvSpPr>
                <a:spLocks noChangeArrowheads="1"/>
              </p:cNvSpPr>
              <p:nvPr/>
            </p:nvSpPr>
            <p:spPr bwMode="auto">
              <a:xfrm>
                <a:off x="4004" y="295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71" name="Rectangle 71"/>
              <p:cNvSpPr>
                <a:spLocks noChangeArrowheads="1"/>
              </p:cNvSpPr>
              <p:nvPr/>
            </p:nvSpPr>
            <p:spPr bwMode="auto">
              <a:xfrm>
                <a:off x="4244" y="295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72" name="Rectangle 72"/>
              <p:cNvSpPr>
                <a:spLocks noChangeArrowheads="1"/>
              </p:cNvSpPr>
              <p:nvPr/>
            </p:nvSpPr>
            <p:spPr bwMode="auto">
              <a:xfrm>
                <a:off x="4004" y="319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73" name="Rectangle 73"/>
              <p:cNvSpPr>
                <a:spLocks noChangeArrowheads="1"/>
              </p:cNvSpPr>
              <p:nvPr/>
            </p:nvSpPr>
            <p:spPr bwMode="auto">
              <a:xfrm>
                <a:off x="4244" y="319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74" name="Rectangle 74"/>
              <p:cNvSpPr>
                <a:spLocks noChangeArrowheads="1"/>
              </p:cNvSpPr>
              <p:nvPr/>
            </p:nvSpPr>
            <p:spPr bwMode="auto">
              <a:xfrm>
                <a:off x="4484" y="247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75" name="Rectangle 75"/>
              <p:cNvSpPr>
                <a:spLocks noChangeArrowheads="1"/>
              </p:cNvSpPr>
              <p:nvPr/>
            </p:nvSpPr>
            <p:spPr bwMode="auto">
              <a:xfrm>
                <a:off x="4724" y="247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76" name="Rectangle 76"/>
              <p:cNvSpPr>
                <a:spLocks noChangeArrowheads="1"/>
              </p:cNvSpPr>
              <p:nvPr/>
            </p:nvSpPr>
            <p:spPr bwMode="auto">
              <a:xfrm>
                <a:off x="4484" y="271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77" name="Rectangle 77"/>
              <p:cNvSpPr>
                <a:spLocks noChangeArrowheads="1"/>
              </p:cNvSpPr>
              <p:nvPr/>
            </p:nvSpPr>
            <p:spPr bwMode="auto">
              <a:xfrm>
                <a:off x="4724" y="271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78" name="Rectangle 78"/>
              <p:cNvSpPr>
                <a:spLocks noChangeArrowheads="1"/>
              </p:cNvSpPr>
              <p:nvPr/>
            </p:nvSpPr>
            <p:spPr bwMode="auto">
              <a:xfrm>
                <a:off x="4964" y="247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79" name="Rectangle 79"/>
              <p:cNvSpPr>
                <a:spLocks noChangeArrowheads="1"/>
              </p:cNvSpPr>
              <p:nvPr/>
            </p:nvSpPr>
            <p:spPr bwMode="auto">
              <a:xfrm>
                <a:off x="5204" y="247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0" name="Rectangle 80"/>
              <p:cNvSpPr>
                <a:spLocks noChangeArrowheads="1"/>
              </p:cNvSpPr>
              <p:nvPr/>
            </p:nvSpPr>
            <p:spPr bwMode="auto">
              <a:xfrm>
                <a:off x="4964" y="271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1" name="Rectangle 81"/>
              <p:cNvSpPr>
                <a:spLocks noChangeArrowheads="1"/>
              </p:cNvSpPr>
              <p:nvPr/>
            </p:nvSpPr>
            <p:spPr bwMode="auto">
              <a:xfrm>
                <a:off x="5204" y="271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2" name="Rectangle 82"/>
              <p:cNvSpPr>
                <a:spLocks noChangeArrowheads="1"/>
              </p:cNvSpPr>
              <p:nvPr/>
            </p:nvSpPr>
            <p:spPr bwMode="auto">
              <a:xfrm>
                <a:off x="4484" y="295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3" name="Rectangle 83"/>
              <p:cNvSpPr>
                <a:spLocks noChangeArrowheads="1"/>
              </p:cNvSpPr>
              <p:nvPr/>
            </p:nvSpPr>
            <p:spPr bwMode="auto">
              <a:xfrm>
                <a:off x="4724" y="295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4" name="Rectangle 84"/>
              <p:cNvSpPr>
                <a:spLocks noChangeArrowheads="1"/>
              </p:cNvSpPr>
              <p:nvPr/>
            </p:nvSpPr>
            <p:spPr bwMode="auto">
              <a:xfrm>
                <a:off x="4484" y="319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5" name="Rectangle 85"/>
              <p:cNvSpPr>
                <a:spLocks noChangeArrowheads="1"/>
              </p:cNvSpPr>
              <p:nvPr/>
            </p:nvSpPr>
            <p:spPr bwMode="auto">
              <a:xfrm>
                <a:off x="4724" y="319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6" name="Rectangle 86"/>
              <p:cNvSpPr>
                <a:spLocks noChangeArrowheads="1"/>
              </p:cNvSpPr>
              <p:nvPr/>
            </p:nvSpPr>
            <p:spPr bwMode="auto">
              <a:xfrm>
                <a:off x="4964" y="295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7" name="Rectangle 87"/>
              <p:cNvSpPr>
                <a:spLocks noChangeArrowheads="1"/>
              </p:cNvSpPr>
              <p:nvPr/>
            </p:nvSpPr>
            <p:spPr bwMode="auto">
              <a:xfrm>
                <a:off x="5204" y="295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8" name="Rectangle 88"/>
              <p:cNvSpPr>
                <a:spLocks noChangeArrowheads="1"/>
              </p:cNvSpPr>
              <p:nvPr/>
            </p:nvSpPr>
            <p:spPr bwMode="auto">
              <a:xfrm>
                <a:off x="4964" y="319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9" name="Rectangle 89"/>
              <p:cNvSpPr>
                <a:spLocks noChangeArrowheads="1"/>
              </p:cNvSpPr>
              <p:nvPr/>
            </p:nvSpPr>
            <p:spPr bwMode="auto">
              <a:xfrm>
                <a:off x="5204" y="319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90" name="Oval 90"/>
              <p:cNvSpPr>
                <a:spLocks noChangeArrowheads="1"/>
              </p:cNvSpPr>
              <p:nvPr/>
            </p:nvSpPr>
            <p:spPr bwMode="auto">
              <a:xfrm>
                <a:off x="4507" y="2742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91" name="Oval 91"/>
              <p:cNvSpPr>
                <a:spLocks noChangeArrowheads="1"/>
              </p:cNvSpPr>
              <p:nvPr/>
            </p:nvSpPr>
            <p:spPr bwMode="auto">
              <a:xfrm>
                <a:off x="3544" y="1544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92" name="Oval 92"/>
              <p:cNvSpPr>
                <a:spLocks noChangeArrowheads="1"/>
              </p:cNvSpPr>
              <p:nvPr/>
            </p:nvSpPr>
            <p:spPr bwMode="auto">
              <a:xfrm>
                <a:off x="3796" y="2014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93" name="Oval 93"/>
              <p:cNvSpPr>
                <a:spLocks noChangeArrowheads="1"/>
              </p:cNvSpPr>
              <p:nvPr/>
            </p:nvSpPr>
            <p:spPr bwMode="auto">
              <a:xfrm>
                <a:off x="4029" y="2505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94" name="Oval 94"/>
              <p:cNvSpPr>
                <a:spLocks noChangeArrowheads="1"/>
              </p:cNvSpPr>
              <p:nvPr/>
            </p:nvSpPr>
            <p:spPr bwMode="auto">
              <a:xfrm>
                <a:off x="4272" y="1780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95" name="Oval 95"/>
              <p:cNvSpPr>
                <a:spLocks noChangeArrowheads="1"/>
              </p:cNvSpPr>
              <p:nvPr/>
            </p:nvSpPr>
            <p:spPr bwMode="auto">
              <a:xfrm>
                <a:off x="5230" y="3221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96" name="Oval 96"/>
              <p:cNvSpPr>
                <a:spLocks noChangeArrowheads="1"/>
              </p:cNvSpPr>
              <p:nvPr/>
            </p:nvSpPr>
            <p:spPr bwMode="auto">
              <a:xfrm>
                <a:off x="4988" y="2981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97" name="Oval 97"/>
              <p:cNvSpPr>
                <a:spLocks noChangeArrowheads="1"/>
              </p:cNvSpPr>
              <p:nvPr/>
            </p:nvSpPr>
            <p:spPr bwMode="auto">
              <a:xfrm>
                <a:off x="4756" y="2262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8098" name="Group 98"/>
          <p:cNvGrpSpPr>
            <a:grpSpLocks/>
          </p:cNvGrpSpPr>
          <p:nvPr/>
        </p:nvGrpSpPr>
        <p:grpSpPr bwMode="auto">
          <a:xfrm>
            <a:off x="7752747" y="4561491"/>
            <a:ext cx="2438401" cy="685800"/>
            <a:chOff x="3792" y="2976"/>
            <a:chExt cx="1536" cy="432"/>
          </a:xfrm>
        </p:grpSpPr>
        <p:sp>
          <p:nvSpPr>
            <p:cNvPr id="128099" name="Line 99"/>
            <p:cNvSpPr>
              <a:spLocks noChangeShapeType="1"/>
            </p:cNvSpPr>
            <p:nvPr/>
          </p:nvSpPr>
          <p:spPr bwMode="auto">
            <a:xfrm rot="5400000">
              <a:off x="3577" y="3191"/>
              <a:ext cx="432" cy="1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100" name="Text Box 100"/>
            <p:cNvSpPr txBox="1">
              <a:spLocks noChangeArrowheads="1"/>
            </p:cNvSpPr>
            <p:nvPr/>
          </p:nvSpPr>
          <p:spPr bwMode="auto">
            <a:xfrm>
              <a:off x="3936" y="3072"/>
              <a:ext cx="139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dirty="0">
                  <a:solidFill>
                    <a:schemeClr val="tx2"/>
                  </a:solidFill>
                  <a:latin typeface="Arial" charset="0"/>
                </a:rPr>
                <a:t>Possible mapping</a:t>
              </a:r>
            </a:p>
          </p:txBody>
        </p:sp>
      </p:grpSp>
      <p:sp>
        <p:nvSpPr>
          <p:cNvPr id="103" name="Titel 10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8-queens problem: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2976813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04" name="Group 4"/>
          <p:cNvGrpSpPr>
            <a:grpSpLocks/>
          </p:cNvGrpSpPr>
          <p:nvPr/>
        </p:nvGrpSpPr>
        <p:grpSpPr bwMode="auto">
          <a:xfrm>
            <a:off x="2527977" y="5811964"/>
            <a:ext cx="3049588" cy="520701"/>
            <a:chOff x="431" y="1873"/>
            <a:chExt cx="1921" cy="328"/>
          </a:xfrm>
        </p:grpSpPr>
        <p:grpSp>
          <p:nvGrpSpPr>
            <p:cNvPr id="128005" name="Group 5"/>
            <p:cNvGrpSpPr>
              <a:grpSpLocks/>
            </p:cNvGrpSpPr>
            <p:nvPr/>
          </p:nvGrpSpPr>
          <p:grpSpPr bwMode="auto">
            <a:xfrm>
              <a:off x="432" y="1920"/>
              <a:ext cx="1920" cy="240"/>
              <a:chOff x="432" y="1920"/>
              <a:chExt cx="1920" cy="240"/>
            </a:xfrm>
          </p:grpSpPr>
          <p:sp>
            <p:nvSpPr>
              <p:cNvPr id="128006" name="Rectangle 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07" name="Rectangle 7"/>
              <p:cNvSpPr>
                <a:spLocks noChangeArrowheads="1"/>
              </p:cNvSpPr>
              <p:nvPr/>
            </p:nvSpPr>
            <p:spPr bwMode="auto">
              <a:xfrm>
                <a:off x="432" y="192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08" name="Rectangle 8"/>
              <p:cNvSpPr>
                <a:spLocks noChangeArrowheads="1"/>
              </p:cNvSpPr>
              <p:nvPr/>
            </p:nvSpPr>
            <p:spPr bwMode="auto">
              <a:xfrm>
                <a:off x="672" y="192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09" name="Rectangle 9"/>
              <p:cNvSpPr>
                <a:spLocks noChangeArrowheads="1"/>
              </p:cNvSpPr>
              <p:nvPr/>
            </p:nvSpPr>
            <p:spPr bwMode="auto">
              <a:xfrm>
                <a:off x="912" y="192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10" name="Rectangle 10"/>
              <p:cNvSpPr>
                <a:spLocks noChangeArrowheads="1"/>
              </p:cNvSpPr>
              <p:nvPr/>
            </p:nvSpPr>
            <p:spPr bwMode="auto">
              <a:xfrm>
                <a:off x="1152" y="192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11" name="Rectangle 11"/>
              <p:cNvSpPr>
                <a:spLocks noChangeArrowheads="1"/>
              </p:cNvSpPr>
              <p:nvPr/>
            </p:nvSpPr>
            <p:spPr bwMode="auto">
              <a:xfrm>
                <a:off x="1392" y="192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12" name="Rectangle 12"/>
              <p:cNvSpPr>
                <a:spLocks noChangeArrowheads="1"/>
              </p:cNvSpPr>
              <p:nvPr/>
            </p:nvSpPr>
            <p:spPr bwMode="auto">
              <a:xfrm>
                <a:off x="1632" y="192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13" name="Rectangle 13"/>
              <p:cNvSpPr>
                <a:spLocks noChangeArrowheads="1"/>
              </p:cNvSpPr>
              <p:nvPr/>
            </p:nvSpPr>
            <p:spPr bwMode="auto">
              <a:xfrm>
                <a:off x="1872" y="192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014" name="Rectangle 14"/>
            <p:cNvSpPr>
              <a:spLocks noChangeArrowheads="1"/>
            </p:cNvSpPr>
            <p:nvPr/>
          </p:nvSpPr>
          <p:spPr bwMode="auto">
            <a:xfrm>
              <a:off x="431" y="1873"/>
              <a:ext cx="230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2800"/>
                <a:t>1</a:t>
              </a:r>
            </a:p>
          </p:txBody>
        </p:sp>
        <p:sp>
          <p:nvSpPr>
            <p:cNvPr id="128015" name="Rectangle 15"/>
            <p:cNvSpPr>
              <a:spLocks noChangeArrowheads="1"/>
            </p:cNvSpPr>
            <p:nvPr/>
          </p:nvSpPr>
          <p:spPr bwMode="auto">
            <a:xfrm>
              <a:off x="1151" y="1873"/>
              <a:ext cx="230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2800"/>
                <a:t>2</a:t>
              </a:r>
            </a:p>
          </p:txBody>
        </p:sp>
        <p:sp>
          <p:nvSpPr>
            <p:cNvPr id="128016" name="Rectangle 16"/>
            <p:cNvSpPr>
              <a:spLocks noChangeArrowheads="1"/>
            </p:cNvSpPr>
            <p:nvPr/>
          </p:nvSpPr>
          <p:spPr bwMode="auto">
            <a:xfrm>
              <a:off x="671" y="1873"/>
              <a:ext cx="230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2800" dirty="0"/>
                <a:t>3</a:t>
              </a:r>
            </a:p>
          </p:txBody>
        </p:sp>
        <p:sp>
          <p:nvSpPr>
            <p:cNvPr id="128017" name="Rectangle 17"/>
            <p:cNvSpPr>
              <a:spLocks noChangeArrowheads="1"/>
            </p:cNvSpPr>
            <p:nvPr/>
          </p:nvSpPr>
          <p:spPr bwMode="auto">
            <a:xfrm>
              <a:off x="1631" y="1873"/>
              <a:ext cx="230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2800"/>
                <a:t>4</a:t>
              </a:r>
            </a:p>
          </p:txBody>
        </p:sp>
        <p:sp>
          <p:nvSpPr>
            <p:cNvPr id="128018" name="Rectangle 18"/>
            <p:cNvSpPr>
              <a:spLocks noChangeArrowheads="1"/>
            </p:cNvSpPr>
            <p:nvPr/>
          </p:nvSpPr>
          <p:spPr bwMode="auto">
            <a:xfrm>
              <a:off x="911" y="1873"/>
              <a:ext cx="230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2800"/>
                <a:t>5</a:t>
              </a:r>
            </a:p>
          </p:txBody>
        </p:sp>
        <p:sp>
          <p:nvSpPr>
            <p:cNvPr id="128019" name="Rectangle 19"/>
            <p:cNvSpPr>
              <a:spLocks noChangeArrowheads="1"/>
            </p:cNvSpPr>
            <p:nvPr/>
          </p:nvSpPr>
          <p:spPr bwMode="auto">
            <a:xfrm>
              <a:off x="1391" y="1873"/>
              <a:ext cx="230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2800" dirty="0"/>
                <a:t>6</a:t>
              </a:r>
            </a:p>
          </p:txBody>
        </p:sp>
        <p:sp>
          <p:nvSpPr>
            <p:cNvPr id="128020" name="Rectangle 20"/>
            <p:cNvSpPr>
              <a:spLocks noChangeArrowheads="1"/>
            </p:cNvSpPr>
            <p:nvPr/>
          </p:nvSpPr>
          <p:spPr bwMode="auto">
            <a:xfrm>
              <a:off x="1871" y="1873"/>
              <a:ext cx="230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2800" dirty="0"/>
                <a:t>7</a:t>
              </a:r>
            </a:p>
          </p:txBody>
        </p:sp>
        <p:sp>
          <p:nvSpPr>
            <p:cNvPr id="128021" name="Rectangle 21"/>
            <p:cNvSpPr>
              <a:spLocks noChangeArrowheads="1"/>
            </p:cNvSpPr>
            <p:nvPr/>
          </p:nvSpPr>
          <p:spPr bwMode="auto">
            <a:xfrm>
              <a:off x="2111" y="1873"/>
              <a:ext cx="230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2800"/>
                <a:t>8</a:t>
              </a:r>
            </a:p>
          </p:txBody>
        </p:sp>
      </p:grpSp>
      <p:grpSp>
        <p:nvGrpSpPr>
          <p:cNvPr id="128025" name="Group 25"/>
          <p:cNvGrpSpPr>
            <a:grpSpLocks/>
          </p:cNvGrpSpPr>
          <p:nvPr/>
        </p:nvGrpSpPr>
        <p:grpSpPr bwMode="auto">
          <a:xfrm>
            <a:off x="2561314" y="1782545"/>
            <a:ext cx="3048000" cy="3048000"/>
            <a:chOff x="3524" y="1516"/>
            <a:chExt cx="1920" cy="1920"/>
          </a:xfrm>
        </p:grpSpPr>
        <p:sp>
          <p:nvSpPr>
            <p:cNvPr id="128026" name="Rectangle 26"/>
            <p:cNvSpPr>
              <a:spLocks noChangeArrowheads="1"/>
            </p:cNvSpPr>
            <p:nvPr/>
          </p:nvSpPr>
          <p:spPr bwMode="auto">
            <a:xfrm>
              <a:off x="3524" y="15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7" name="Rectangle 27"/>
            <p:cNvSpPr>
              <a:spLocks noChangeArrowheads="1"/>
            </p:cNvSpPr>
            <p:nvPr/>
          </p:nvSpPr>
          <p:spPr bwMode="auto">
            <a:xfrm>
              <a:off x="3764" y="15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8" name="Rectangle 28"/>
            <p:cNvSpPr>
              <a:spLocks noChangeArrowheads="1"/>
            </p:cNvSpPr>
            <p:nvPr/>
          </p:nvSpPr>
          <p:spPr bwMode="auto">
            <a:xfrm>
              <a:off x="3524" y="17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9" name="Rectangle 29"/>
            <p:cNvSpPr>
              <a:spLocks noChangeArrowheads="1"/>
            </p:cNvSpPr>
            <p:nvPr/>
          </p:nvSpPr>
          <p:spPr bwMode="auto">
            <a:xfrm>
              <a:off x="3764" y="17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0" name="Rectangle 30"/>
            <p:cNvSpPr>
              <a:spLocks noChangeArrowheads="1"/>
            </p:cNvSpPr>
            <p:nvPr/>
          </p:nvSpPr>
          <p:spPr bwMode="auto">
            <a:xfrm>
              <a:off x="4004" y="15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1" name="Rectangle 31"/>
            <p:cNvSpPr>
              <a:spLocks noChangeArrowheads="1"/>
            </p:cNvSpPr>
            <p:nvPr/>
          </p:nvSpPr>
          <p:spPr bwMode="auto">
            <a:xfrm>
              <a:off x="4244" y="15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2" name="Rectangle 32"/>
            <p:cNvSpPr>
              <a:spLocks noChangeArrowheads="1"/>
            </p:cNvSpPr>
            <p:nvPr/>
          </p:nvSpPr>
          <p:spPr bwMode="auto">
            <a:xfrm>
              <a:off x="4004" y="17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3" name="Rectangle 33"/>
            <p:cNvSpPr>
              <a:spLocks noChangeArrowheads="1"/>
            </p:cNvSpPr>
            <p:nvPr/>
          </p:nvSpPr>
          <p:spPr bwMode="auto">
            <a:xfrm>
              <a:off x="4244" y="17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4" name="Rectangle 34"/>
            <p:cNvSpPr>
              <a:spLocks noChangeArrowheads="1"/>
            </p:cNvSpPr>
            <p:nvPr/>
          </p:nvSpPr>
          <p:spPr bwMode="auto">
            <a:xfrm>
              <a:off x="3524" y="19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5" name="Rectangle 35"/>
            <p:cNvSpPr>
              <a:spLocks noChangeArrowheads="1"/>
            </p:cNvSpPr>
            <p:nvPr/>
          </p:nvSpPr>
          <p:spPr bwMode="auto">
            <a:xfrm>
              <a:off x="3764" y="19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6" name="Rectangle 36"/>
            <p:cNvSpPr>
              <a:spLocks noChangeArrowheads="1"/>
            </p:cNvSpPr>
            <p:nvPr/>
          </p:nvSpPr>
          <p:spPr bwMode="auto">
            <a:xfrm>
              <a:off x="3524" y="223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7" name="Rectangle 37"/>
            <p:cNvSpPr>
              <a:spLocks noChangeArrowheads="1"/>
            </p:cNvSpPr>
            <p:nvPr/>
          </p:nvSpPr>
          <p:spPr bwMode="auto">
            <a:xfrm>
              <a:off x="3764" y="223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8" name="Rectangle 38"/>
            <p:cNvSpPr>
              <a:spLocks noChangeArrowheads="1"/>
            </p:cNvSpPr>
            <p:nvPr/>
          </p:nvSpPr>
          <p:spPr bwMode="auto">
            <a:xfrm>
              <a:off x="4004" y="19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9" name="Rectangle 39"/>
            <p:cNvSpPr>
              <a:spLocks noChangeArrowheads="1"/>
            </p:cNvSpPr>
            <p:nvPr/>
          </p:nvSpPr>
          <p:spPr bwMode="auto">
            <a:xfrm>
              <a:off x="4244" y="19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0" name="Rectangle 40"/>
            <p:cNvSpPr>
              <a:spLocks noChangeArrowheads="1"/>
            </p:cNvSpPr>
            <p:nvPr/>
          </p:nvSpPr>
          <p:spPr bwMode="auto">
            <a:xfrm>
              <a:off x="4004" y="223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1" name="Rectangle 41"/>
            <p:cNvSpPr>
              <a:spLocks noChangeArrowheads="1"/>
            </p:cNvSpPr>
            <p:nvPr/>
          </p:nvSpPr>
          <p:spPr bwMode="auto">
            <a:xfrm>
              <a:off x="4244" y="223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2" name="Rectangle 42"/>
            <p:cNvSpPr>
              <a:spLocks noChangeArrowheads="1"/>
            </p:cNvSpPr>
            <p:nvPr/>
          </p:nvSpPr>
          <p:spPr bwMode="auto">
            <a:xfrm>
              <a:off x="4484" y="15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3" name="Rectangle 43"/>
            <p:cNvSpPr>
              <a:spLocks noChangeArrowheads="1"/>
            </p:cNvSpPr>
            <p:nvPr/>
          </p:nvSpPr>
          <p:spPr bwMode="auto">
            <a:xfrm>
              <a:off x="4724" y="15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4" name="Rectangle 44"/>
            <p:cNvSpPr>
              <a:spLocks noChangeArrowheads="1"/>
            </p:cNvSpPr>
            <p:nvPr/>
          </p:nvSpPr>
          <p:spPr bwMode="auto">
            <a:xfrm>
              <a:off x="4484" y="17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5" name="Rectangle 45"/>
            <p:cNvSpPr>
              <a:spLocks noChangeArrowheads="1"/>
            </p:cNvSpPr>
            <p:nvPr/>
          </p:nvSpPr>
          <p:spPr bwMode="auto">
            <a:xfrm>
              <a:off x="4724" y="17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6" name="Rectangle 46"/>
            <p:cNvSpPr>
              <a:spLocks noChangeArrowheads="1"/>
            </p:cNvSpPr>
            <p:nvPr/>
          </p:nvSpPr>
          <p:spPr bwMode="auto">
            <a:xfrm>
              <a:off x="4964" y="15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7" name="Rectangle 47"/>
            <p:cNvSpPr>
              <a:spLocks noChangeArrowheads="1"/>
            </p:cNvSpPr>
            <p:nvPr/>
          </p:nvSpPr>
          <p:spPr bwMode="auto">
            <a:xfrm>
              <a:off x="5204" y="15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8" name="Rectangle 48"/>
            <p:cNvSpPr>
              <a:spLocks noChangeArrowheads="1"/>
            </p:cNvSpPr>
            <p:nvPr/>
          </p:nvSpPr>
          <p:spPr bwMode="auto">
            <a:xfrm>
              <a:off x="4964" y="17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9" name="Rectangle 49"/>
            <p:cNvSpPr>
              <a:spLocks noChangeArrowheads="1"/>
            </p:cNvSpPr>
            <p:nvPr/>
          </p:nvSpPr>
          <p:spPr bwMode="auto">
            <a:xfrm>
              <a:off x="5204" y="17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0" name="Rectangle 50"/>
            <p:cNvSpPr>
              <a:spLocks noChangeArrowheads="1"/>
            </p:cNvSpPr>
            <p:nvPr/>
          </p:nvSpPr>
          <p:spPr bwMode="auto">
            <a:xfrm>
              <a:off x="4484" y="19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1" name="Rectangle 51"/>
            <p:cNvSpPr>
              <a:spLocks noChangeArrowheads="1"/>
            </p:cNvSpPr>
            <p:nvPr/>
          </p:nvSpPr>
          <p:spPr bwMode="auto">
            <a:xfrm>
              <a:off x="4724" y="19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2" name="Rectangle 52"/>
            <p:cNvSpPr>
              <a:spLocks noChangeArrowheads="1"/>
            </p:cNvSpPr>
            <p:nvPr/>
          </p:nvSpPr>
          <p:spPr bwMode="auto">
            <a:xfrm>
              <a:off x="4484" y="223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3" name="Rectangle 53"/>
            <p:cNvSpPr>
              <a:spLocks noChangeArrowheads="1"/>
            </p:cNvSpPr>
            <p:nvPr/>
          </p:nvSpPr>
          <p:spPr bwMode="auto">
            <a:xfrm>
              <a:off x="4724" y="223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4" name="Rectangle 54"/>
            <p:cNvSpPr>
              <a:spLocks noChangeArrowheads="1"/>
            </p:cNvSpPr>
            <p:nvPr/>
          </p:nvSpPr>
          <p:spPr bwMode="auto">
            <a:xfrm>
              <a:off x="4964" y="19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5" name="Rectangle 55"/>
            <p:cNvSpPr>
              <a:spLocks noChangeArrowheads="1"/>
            </p:cNvSpPr>
            <p:nvPr/>
          </p:nvSpPr>
          <p:spPr bwMode="auto">
            <a:xfrm>
              <a:off x="5204" y="19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6" name="Rectangle 56"/>
            <p:cNvSpPr>
              <a:spLocks noChangeArrowheads="1"/>
            </p:cNvSpPr>
            <p:nvPr/>
          </p:nvSpPr>
          <p:spPr bwMode="auto">
            <a:xfrm>
              <a:off x="4964" y="223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7" name="Rectangle 57"/>
            <p:cNvSpPr>
              <a:spLocks noChangeArrowheads="1"/>
            </p:cNvSpPr>
            <p:nvPr/>
          </p:nvSpPr>
          <p:spPr bwMode="auto">
            <a:xfrm>
              <a:off x="5204" y="223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8" name="Rectangle 58"/>
            <p:cNvSpPr>
              <a:spLocks noChangeArrowheads="1"/>
            </p:cNvSpPr>
            <p:nvPr/>
          </p:nvSpPr>
          <p:spPr bwMode="auto">
            <a:xfrm>
              <a:off x="3524" y="24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9" name="Rectangle 59"/>
            <p:cNvSpPr>
              <a:spLocks noChangeArrowheads="1"/>
            </p:cNvSpPr>
            <p:nvPr/>
          </p:nvSpPr>
          <p:spPr bwMode="auto">
            <a:xfrm>
              <a:off x="3764" y="24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0" name="Rectangle 60"/>
            <p:cNvSpPr>
              <a:spLocks noChangeArrowheads="1"/>
            </p:cNvSpPr>
            <p:nvPr/>
          </p:nvSpPr>
          <p:spPr bwMode="auto">
            <a:xfrm>
              <a:off x="3524" y="27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1" name="Rectangle 61"/>
            <p:cNvSpPr>
              <a:spLocks noChangeArrowheads="1"/>
            </p:cNvSpPr>
            <p:nvPr/>
          </p:nvSpPr>
          <p:spPr bwMode="auto">
            <a:xfrm>
              <a:off x="3764" y="27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2" name="Rectangle 62"/>
            <p:cNvSpPr>
              <a:spLocks noChangeArrowheads="1"/>
            </p:cNvSpPr>
            <p:nvPr/>
          </p:nvSpPr>
          <p:spPr bwMode="auto">
            <a:xfrm>
              <a:off x="4004" y="24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3" name="Rectangle 63"/>
            <p:cNvSpPr>
              <a:spLocks noChangeArrowheads="1"/>
            </p:cNvSpPr>
            <p:nvPr/>
          </p:nvSpPr>
          <p:spPr bwMode="auto">
            <a:xfrm>
              <a:off x="4244" y="24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4" name="Rectangle 64"/>
            <p:cNvSpPr>
              <a:spLocks noChangeArrowheads="1"/>
            </p:cNvSpPr>
            <p:nvPr/>
          </p:nvSpPr>
          <p:spPr bwMode="auto">
            <a:xfrm>
              <a:off x="4004" y="27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5" name="Rectangle 65"/>
            <p:cNvSpPr>
              <a:spLocks noChangeArrowheads="1"/>
            </p:cNvSpPr>
            <p:nvPr/>
          </p:nvSpPr>
          <p:spPr bwMode="auto">
            <a:xfrm>
              <a:off x="4244" y="27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6" name="Rectangle 66"/>
            <p:cNvSpPr>
              <a:spLocks noChangeArrowheads="1"/>
            </p:cNvSpPr>
            <p:nvPr/>
          </p:nvSpPr>
          <p:spPr bwMode="auto">
            <a:xfrm>
              <a:off x="3524" y="29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7" name="Rectangle 67"/>
            <p:cNvSpPr>
              <a:spLocks noChangeArrowheads="1"/>
            </p:cNvSpPr>
            <p:nvPr/>
          </p:nvSpPr>
          <p:spPr bwMode="auto">
            <a:xfrm>
              <a:off x="3764" y="29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8" name="Rectangle 68"/>
            <p:cNvSpPr>
              <a:spLocks noChangeArrowheads="1"/>
            </p:cNvSpPr>
            <p:nvPr/>
          </p:nvSpPr>
          <p:spPr bwMode="auto">
            <a:xfrm>
              <a:off x="3524" y="31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9" name="Rectangle 69"/>
            <p:cNvSpPr>
              <a:spLocks noChangeArrowheads="1"/>
            </p:cNvSpPr>
            <p:nvPr/>
          </p:nvSpPr>
          <p:spPr bwMode="auto">
            <a:xfrm>
              <a:off x="3764" y="31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70" name="Rectangle 70"/>
            <p:cNvSpPr>
              <a:spLocks noChangeArrowheads="1"/>
            </p:cNvSpPr>
            <p:nvPr/>
          </p:nvSpPr>
          <p:spPr bwMode="auto">
            <a:xfrm>
              <a:off x="4004" y="29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71" name="Rectangle 71"/>
            <p:cNvSpPr>
              <a:spLocks noChangeArrowheads="1"/>
            </p:cNvSpPr>
            <p:nvPr/>
          </p:nvSpPr>
          <p:spPr bwMode="auto">
            <a:xfrm>
              <a:off x="4244" y="29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72" name="Rectangle 72"/>
            <p:cNvSpPr>
              <a:spLocks noChangeArrowheads="1"/>
            </p:cNvSpPr>
            <p:nvPr/>
          </p:nvSpPr>
          <p:spPr bwMode="auto">
            <a:xfrm>
              <a:off x="4004" y="31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73" name="Rectangle 73"/>
            <p:cNvSpPr>
              <a:spLocks noChangeArrowheads="1"/>
            </p:cNvSpPr>
            <p:nvPr/>
          </p:nvSpPr>
          <p:spPr bwMode="auto">
            <a:xfrm>
              <a:off x="4244" y="31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74" name="Rectangle 74"/>
            <p:cNvSpPr>
              <a:spLocks noChangeArrowheads="1"/>
            </p:cNvSpPr>
            <p:nvPr/>
          </p:nvSpPr>
          <p:spPr bwMode="auto">
            <a:xfrm>
              <a:off x="4484" y="24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75" name="Rectangle 75"/>
            <p:cNvSpPr>
              <a:spLocks noChangeArrowheads="1"/>
            </p:cNvSpPr>
            <p:nvPr/>
          </p:nvSpPr>
          <p:spPr bwMode="auto">
            <a:xfrm>
              <a:off x="4724" y="24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76" name="Rectangle 76"/>
            <p:cNvSpPr>
              <a:spLocks noChangeArrowheads="1"/>
            </p:cNvSpPr>
            <p:nvPr/>
          </p:nvSpPr>
          <p:spPr bwMode="auto">
            <a:xfrm>
              <a:off x="4484" y="27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77" name="Rectangle 77"/>
            <p:cNvSpPr>
              <a:spLocks noChangeArrowheads="1"/>
            </p:cNvSpPr>
            <p:nvPr/>
          </p:nvSpPr>
          <p:spPr bwMode="auto">
            <a:xfrm>
              <a:off x="4724" y="27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78" name="Rectangle 78"/>
            <p:cNvSpPr>
              <a:spLocks noChangeArrowheads="1"/>
            </p:cNvSpPr>
            <p:nvPr/>
          </p:nvSpPr>
          <p:spPr bwMode="auto">
            <a:xfrm>
              <a:off x="4964" y="24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79" name="Rectangle 79"/>
            <p:cNvSpPr>
              <a:spLocks noChangeArrowheads="1"/>
            </p:cNvSpPr>
            <p:nvPr/>
          </p:nvSpPr>
          <p:spPr bwMode="auto">
            <a:xfrm>
              <a:off x="5204" y="24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80" name="Rectangle 80"/>
            <p:cNvSpPr>
              <a:spLocks noChangeArrowheads="1"/>
            </p:cNvSpPr>
            <p:nvPr/>
          </p:nvSpPr>
          <p:spPr bwMode="auto">
            <a:xfrm>
              <a:off x="4964" y="27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81" name="Rectangle 81"/>
            <p:cNvSpPr>
              <a:spLocks noChangeArrowheads="1"/>
            </p:cNvSpPr>
            <p:nvPr/>
          </p:nvSpPr>
          <p:spPr bwMode="auto">
            <a:xfrm>
              <a:off x="5204" y="271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82" name="Rectangle 82"/>
            <p:cNvSpPr>
              <a:spLocks noChangeArrowheads="1"/>
            </p:cNvSpPr>
            <p:nvPr/>
          </p:nvSpPr>
          <p:spPr bwMode="auto">
            <a:xfrm>
              <a:off x="4484" y="29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83" name="Rectangle 83"/>
            <p:cNvSpPr>
              <a:spLocks noChangeArrowheads="1"/>
            </p:cNvSpPr>
            <p:nvPr/>
          </p:nvSpPr>
          <p:spPr bwMode="auto">
            <a:xfrm>
              <a:off x="4724" y="29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84" name="Rectangle 84"/>
            <p:cNvSpPr>
              <a:spLocks noChangeArrowheads="1"/>
            </p:cNvSpPr>
            <p:nvPr/>
          </p:nvSpPr>
          <p:spPr bwMode="auto">
            <a:xfrm>
              <a:off x="4484" y="31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85" name="Rectangle 85"/>
            <p:cNvSpPr>
              <a:spLocks noChangeArrowheads="1"/>
            </p:cNvSpPr>
            <p:nvPr/>
          </p:nvSpPr>
          <p:spPr bwMode="auto">
            <a:xfrm>
              <a:off x="4724" y="31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86" name="Rectangle 86"/>
            <p:cNvSpPr>
              <a:spLocks noChangeArrowheads="1"/>
            </p:cNvSpPr>
            <p:nvPr/>
          </p:nvSpPr>
          <p:spPr bwMode="auto">
            <a:xfrm>
              <a:off x="4964" y="29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87" name="Rectangle 87"/>
            <p:cNvSpPr>
              <a:spLocks noChangeArrowheads="1"/>
            </p:cNvSpPr>
            <p:nvPr/>
          </p:nvSpPr>
          <p:spPr bwMode="auto">
            <a:xfrm>
              <a:off x="5204" y="295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88" name="Rectangle 88"/>
            <p:cNvSpPr>
              <a:spLocks noChangeArrowheads="1"/>
            </p:cNvSpPr>
            <p:nvPr/>
          </p:nvSpPr>
          <p:spPr bwMode="auto">
            <a:xfrm>
              <a:off x="4964" y="31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89" name="Rectangle 89"/>
            <p:cNvSpPr>
              <a:spLocks noChangeArrowheads="1"/>
            </p:cNvSpPr>
            <p:nvPr/>
          </p:nvSpPr>
          <p:spPr bwMode="auto">
            <a:xfrm>
              <a:off x="5204" y="31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90" name="Oval 90"/>
            <p:cNvSpPr>
              <a:spLocks noChangeArrowheads="1"/>
            </p:cNvSpPr>
            <p:nvPr/>
          </p:nvSpPr>
          <p:spPr bwMode="auto">
            <a:xfrm>
              <a:off x="4507" y="2742"/>
              <a:ext cx="192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91" name="Oval 91"/>
            <p:cNvSpPr>
              <a:spLocks noChangeArrowheads="1"/>
            </p:cNvSpPr>
            <p:nvPr/>
          </p:nvSpPr>
          <p:spPr bwMode="auto">
            <a:xfrm>
              <a:off x="3544" y="1544"/>
              <a:ext cx="192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92" name="Oval 92"/>
            <p:cNvSpPr>
              <a:spLocks noChangeArrowheads="1"/>
            </p:cNvSpPr>
            <p:nvPr/>
          </p:nvSpPr>
          <p:spPr bwMode="auto">
            <a:xfrm>
              <a:off x="3796" y="2014"/>
              <a:ext cx="192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93" name="Oval 93"/>
            <p:cNvSpPr>
              <a:spLocks noChangeArrowheads="1"/>
            </p:cNvSpPr>
            <p:nvPr/>
          </p:nvSpPr>
          <p:spPr bwMode="auto">
            <a:xfrm>
              <a:off x="4029" y="2505"/>
              <a:ext cx="192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94" name="Oval 94"/>
            <p:cNvSpPr>
              <a:spLocks noChangeArrowheads="1"/>
            </p:cNvSpPr>
            <p:nvPr/>
          </p:nvSpPr>
          <p:spPr bwMode="auto">
            <a:xfrm>
              <a:off x="4272" y="1780"/>
              <a:ext cx="192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95" name="Oval 95"/>
            <p:cNvSpPr>
              <a:spLocks noChangeArrowheads="1"/>
            </p:cNvSpPr>
            <p:nvPr/>
          </p:nvSpPr>
          <p:spPr bwMode="auto">
            <a:xfrm>
              <a:off x="5230" y="3221"/>
              <a:ext cx="192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96" name="Oval 96"/>
            <p:cNvSpPr>
              <a:spLocks noChangeArrowheads="1"/>
            </p:cNvSpPr>
            <p:nvPr/>
          </p:nvSpPr>
          <p:spPr bwMode="auto">
            <a:xfrm>
              <a:off x="4988" y="2981"/>
              <a:ext cx="192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97" name="Oval 97"/>
            <p:cNvSpPr>
              <a:spLocks noChangeArrowheads="1"/>
            </p:cNvSpPr>
            <p:nvPr/>
          </p:nvSpPr>
          <p:spPr bwMode="auto">
            <a:xfrm>
              <a:off x="4756" y="2262"/>
              <a:ext cx="192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" name="Titel 10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8-queens problem: Representation 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4078994" y="5139698"/>
            <a:ext cx="0" cy="531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 Box 68"/>
          <p:cNvSpPr txBox="1">
            <a:spLocks noChangeArrowheads="1"/>
          </p:cNvSpPr>
          <p:nvPr/>
        </p:nvSpPr>
        <p:spPr bwMode="auto">
          <a:xfrm>
            <a:off x="6137983" y="2215489"/>
            <a:ext cx="379188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Arial" charset="0"/>
              </a:rPr>
              <a:t>Reduction of the dimension of the search space from 64 to 8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Arial" charset="0"/>
              </a:rPr>
              <a:t>Removal of many poor solutions</a:t>
            </a:r>
          </a:p>
        </p:txBody>
      </p:sp>
    </p:spTree>
    <p:extLst>
      <p:ext uri="{BB962C8B-B14F-4D97-AF65-F5344CB8AC3E}">
        <p14:creationId xmlns:p14="http://schemas.microsoft.com/office/powerpoint/2010/main" val="138223974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el 10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8-queens problem: Representation </a:t>
            </a:r>
          </a:p>
        </p:txBody>
      </p:sp>
      <p:sp>
        <p:nvSpPr>
          <p:cNvPr id="164" name="Text Box 68"/>
          <p:cNvSpPr txBox="1">
            <a:spLocks noChangeArrowheads="1"/>
          </p:cNvSpPr>
          <p:nvPr/>
        </p:nvSpPr>
        <p:spPr bwMode="auto">
          <a:xfrm>
            <a:off x="2224113" y="2479860"/>
            <a:ext cx="790107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Different variation operators are suitable for different representations.</a:t>
            </a:r>
          </a:p>
        </p:txBody>
      </p:sp>
    </p:spTree>
    <p:extLst>
      <p:ext uri="{BB962C8B-B14F-4D97-AF65-F5344CB8AC3E}">
        <p14:creationId xmlns:p14="http://schemas.microsoft.com/office/powerpoint/2010/main" val="227862638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pillars of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14296"/>
            <a:ext cx="8229600" cy="6938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There are two competing forces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31998" y="2090638"/>
            <a:ext cx="8191337" cy="2971768"/>
            <a:chOff x="208480" y="1850398"/>
            <a:chExt cx="8763000" cy="2971768"/>
          </a:xfrm>
        </p:grpSpPr>
        <p:sp>
          <p:nvSpPr>
            <p:cNvPr id="4" name="Rectangle 3"/>
            <p:cNvSpPr txBox="1">
              <a:spLocks noChangeArrowheads="1"/>
            </p:cNvSpPr>
            <p:nvPr/>
          </p:nvSpPr>
          <p:spPr bwMode="auto">
            <a:xfrm>
              <a:off x="208480" y="1850398"/>
              <a:ext cx="3944938" cy="2954515"/>
            </a:xfrm>
            <a:prstGeom prst="rect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ts val="1200"/>
                </a:spcBef>
                <a:spcAft>
                  <a:spcPct val="0"/>
                </a:spcAft>
                <a:buClr>
                  <a:schemeClr val="tx1"/>
                </a:buClr>
                <a:buSzPct val="95000"/>
                <a:defRPr/>
              </a:pPr>
              <a:r>
                <a:rPr lang="en-US" sz="2400" b="1" dirty="0">
                  <a:solidFill>
                    <a:srgbClr val="FF0000"/>
                  </a:solidFill>
                  <a:cs typeface="Arial" pitchFamily="34" charset="0"/>
                </a:rPr>
                <a:t>Increasing</a:t>
              </a:r>
              <a:r>
                <a:rPr lang="en-US" sz="2400" dirty="0">
                  <a:solidFill>
                    <a:srgbClr val="FF0000"/>
                  </a:solidFill>
                  <a:cs typeface="Arial" pitchFamily="34" charset="0"/>
                </a:rPr>
                <a:t> </a:t>
              </a:r>
              <a:r>
                <a:rPr lang="en-US" sz="2400" dirty="0">
                  <a:cs typeface="Arial" pitchFamily="34" charset="0"/>
                </a:rPr>
                <a:t>population</a:t>
              </a:r>
              <a:r>
                <a:rPr lang="en-US" sz="2400" dirty="0">
                  <a:solidFill>
                    <a:srgbClr val="FF0000"/>
                  </a:solidFill>
                  <a:cs typeface="Arial" pitchFamily="34" charset="0"/>
                </a:rPr>
                <a:t> </a:t>
              </a:r>
              <a:r>
                <a:rPr lang="en-US" sz="2400" b="1" dirty="0">
                  <a:solidFill>
                    <a:srgbClr val="FF0000"/>
                  </a:solidFill>
                  <a:cs typeface="Arial" pitchFamily="34" charset="0"/>
                </a:rPr>
                <a:t>diversity</a:t>
              </a:r>
              <a:r>
                <a:rPr lang="en-US" sz="2400" dirty="0">
                  <a:solidFill>
                    <a:srgbClr val="FF0000"/>
                  </a:solidFill>
                  <a:cs typeface="Arial" pitchFamily="34" charset="0"/>
                </a:rPr>
                <a:t> </a:t>
              </a:r>
              <a:r>
                <a:rPr lang="en-US" sz="2400" dirty="0">
                  <a:cs typeface="Arial" pitchFamily="34" charset="0"/>
                </a:rPr>
                <a:t>by variation</a:t>
              </a:r>
            </a:p>
            <a:p>
              <a:pPr marL="736600" lvl="1" indent="-342900" defTabSz="914400" fontAlgn="base">
                <a:spcBef>
                  <a:spcPts val="12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Arial" panose="020B0604020202020204" pitchFamily="34" charset="0"/>
                <a:buChar char="•"/>
                <a:defRPr/>
              </a:pPr>
              <a:r>
                <a:rPr lang="en-US" sz="2400" dirty="0">
                  <a:cs typeface="Arial" pitchFamily="34" charset="0"/>
                </a:rPr>
                <a:t>mutation</a:t>
              </a:r>
            </a:p>
            <a:p>
              <a:pPr marL="736600" lvl="1" indent="-342900" defTabSz="914400" fontAlgn="base">
                <a:spcBef>
                  <a:spcPts val="12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Arial" panose="020B0604020202020204" pitchFamily="34" charset="0"/>
                <a:buChar char="•"/>
                <a:defRPr/>
              </a:pPr>
              <a:r>
                <a:rPr lang="en-US" sz="2400" dirty="0">
                  <a:cs typeface="Arial" pitchFamily="34" charset="0"/>
                </a:rPr>
                <a:t>r</a:t>
              </a:r>
              <a:r>
                <a:rPr lang="en-US" sz="2400">
                  <a:cs typeface="Arial" pitchFamily="34" charset="0"/>
                </a:rPr>
                <a:t>ecombination</a:t>
              </a:r>
              <a:endParaRPr lang="en-US" sz="2400" dirty="0">
                <a:cs typeface="Arial" pitchFamily="34" charset="0"/>
              </a:endParaRPr>
            </a:p>
            <a:p>
              <a:pPr marL="273050" indent="-273050" defTabSz="914400" fontAlgn="base">
                <a:spcBef>
                  <a:spcPts val="1200"/>
                </a:spcBef>
                <a:spcAft>
                  <a:spcPct val="0"/>
                </a:spcAft>
                <a:buClr>
                  <a:schemeClr val="tx1"/>
                </a:buClr>
                <a:buSzPct val="95000"/>
                <a:defRPr/>
              </a:pPr>
              <a:r>
                <a:rPr lang="en-US" sz="2400" dirty="0">
                  <a:cs typeface="Arial" pitchFamily="34" charset="0"/>
                </a:rPr>
                <a:t>Push towards </a:t>
              </a:r>
              <a:r>
                <a:rPr lang="en-US" sz="2400" b="1" dirty="0">
                  <a:solidFill>
                    <a:srgbClr val="FF0000"/>
                  </a:solidFill>
                  <a:cs typeface="Arial" pitchFamily="34" charset="0"/>
                </a:rPr>
                <a:t>novelty</a:t>
              </a:r>
              <a:r>
                <a:rPr lang="en-US" sz="2400" dirty="0">
                  <a:solidFill>
                    <a:srgbClr val="E46C0A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5" name="Rectangle 4"/>
            <p:cNvSpPr txBox="1">
              <a:spLocks noChangeArrowheads="1"/>
            </p:cNvSpPr>
            <p:nvPr/>
          </p:nvSpPr>
          <p:spPr>
            <a:xfrm>
              <a:off x="4704280" y="1850398"/>
              <a:ext cx="4267200" cy="2971768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lIns="90488" tIns="44450" rIns="90488" bIns="44450"/>
            <a:lstStyle/>
            <a:p>
              <a:pPr defTabSz="914400" fontAlgn="base">
                <a:lnSpc>
                  <a:spcPct val="90000"/>
                </a:lnSpc>
                <a:spcBef>
                  <a:spcPts val="1200"/>
                </a:spcBef>
                <a:spcAft>
                  <a:spcPct val="0"/>
                </a:spcAft>
                <a:buSzPct val="95000"/>
                <a:defRPr/>
              </a:pPr>
              <a:r>
                <a:rPr lang="en-US" sz="2400" b="1" dirty="0">
                  <a:solidFill>
                    <a:srgbClr val="FF0000"/>
                  </a:solidFill>
                  <a:cs typeface="Arial" pitchFamily="34" charset="0"/>
                </a:rPr>
                <a:t>Decreasing</a:t>
              </a:r>
              <a:r>
                <a:rPr lang="en-US" sz="2400" dirty="0">
                  <a:solidFill>
                    <a:srgbClr val="FF0000"/>
                  </a:solidFill>
                  <a:cs typeface="Arial" pitchFamily="34" charset="0"/>
                </a:rPr>
                <a:t> </a:t>
              </a:r>
              <a:r>
                <a:rPr lang="en-US" sz="2400" dirty="0">
                  <a:cs typeface="Arial" pitchFamily="34" charset="0"/>
                </a:rPr>
                <a:t>population</a:t>
              </a:r>
              <a:r>
                <a:rPr lang="en-US" sz="2400" dirty="0">
                  <a:solidFill>
                    <a:srgbClr val="33CC33"/>
                  </a:solidFill>
                  <a:cs typeface="Arial" pitchFamily="34" charset="0"/>
                </a:rPr>
                <a:t> </a:t>
              </a:r>
              <a:r>
                <a:rPr lang="en-US" sz="2400" b="1" dirty="0">
                  <a:solidFill>
                    <a:srgbClr val="FF0000"/>
                  </a:solidFill>
                  <a:cs typeface="Arial" pitchFamily="34" charset="0"/>
                </a:rPr>
                <a:t>diversity</a:t>
              </a:r>
              <a:r>
                <a:rPr lang="en-US" sz="2400" dirty="0">
                  <a:solidFill>
                    <a:srgbClr val="FF0000"/>
                  </a:solidFill>
                  <a:cs typeface="Arial" pitchFamily="34" charset="0"/>
                </a:rPr>
                <a:t> </a:t>
              </a:r>
              <a:r>
                <a:rPr lang="en-US" sz="2400" dirty="0">
                  <a:cs typeface="Arial" pitchFamily="34" charset="0"/>
                </a:rPr>
                <a:t>by selection</a:t>
              </a:r>
            </a:p>
            <a:p>
              <a:pPr marL="736600" lvl="1" indent="-342900" defTabSz="914400" fontAlgn="base">
                <a:lnSpc>
                  <a:spcPct val="90000"/>
                </a:lnSpc>
                <a:spcBef>
                  <a:spcPts val="1200"/>
                </a:spcBef>
                <a:spcAft>
                  <a:spcPct val="0"/>
                </a:spcAft>
                <a:buSzPct val="85000"/>
                <a:buFont typeface="Arial" panose="020B0604020202020204" pitchFamily="34" charset="0"/>
                <a:buChar char="•"/>
                <a:defRPr/>
              </a:pPr>
              <a:r>
                <a:rPr lang="en-US" sz="2400" dirty="0">
                  <a:cs typeface="Arial" pitchFamily="34" charset="0"/>
                </a:rPr>
                <a:t>of parents</a:t>
              </a:r>
            </a:p>
            <a:p>
              <a:pPr marL="736600" lvl="1" indent="-342900" defTabSz="914400" fontAlgn="base">
                <a:lnSpc>
                  <a:spcPct val="90000"/>
                </a:lnSpc>
                <a:spcBef>
                  <a:spcPts val="1200"/>
                </a:spcBef>
                <a:spcAft>
                  <a:spcPct val="0"/>
                </a:spcAft>
                <a:buSzPct val="85000"/>
                <a:buFont typeface="Arial" panose="020B0604020202020204" pitchFamily="34" charset="0"/>
                <a:buChar char="•"/>
                <a:defRPr/>
              </a:pPr>
              <a:r>
                <a:rPr lang="en-US" sz="2400" dirty="0">
                  <a:cs typeface="Arial" pitchFamily="34" charset="0"/>
                </a:rPr>
                <a:t>of survivors</a:t>
              </a:r>
            </a:p>
            <a:p>
              <a:pPr marL="273050" indent="-273050" defTabSz="914400" fontAlgn="base">
                <a:lnSpc>
                  <a:spcPct val="90000"/>
                </a:lnSpc>
                <a:spcBef>
                  <a:spcPts val="1200"/>
                </a:spcBef>
                <a:spcAft>
                  <a:spcPct val="0"/>
                </a:spcAft>
                <a:buSzPct val="95000"/>
                <a:defRPr/>
              </a:pPr>
              <a:r>
                <a:rPr lang="en-US" sz="2400" dirty="0">
                  <a:cs typeface="Arial" pitchFamily="34" charset="0"/>
                </a:rPr>
                <a:t>Push towards </a:t>
              </a:r>
              <a:r>
                <a:rPr lang="en-US" sz="2400" b="1" dirty="0">
                  <a:solidFill>
                    <a:srgbClr val="FF0000"/>
                  </a:solidFill>
                  <a:cs typeface="Arial" pitchFamily="34" charset="0"/>
                </a:rPr>
                <a:t>quality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1981201" y="5320992"/>
            <a:ext cx="8089125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GB" sz="2400" dirty="0"/>
              <a:t>Selection operators act on population level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GB" sz="2400" dirty="0"/>
              <a:t>Variation operators act on individual level</a:t>
            </a:r>
          </a:p>
        </p:txBody>
      </p:sp>
    </p:spTree>
    <p:extLst>
      <p:ext uri="{BB962C8B-B14F-4D97-AF65-F5344CB8AC3E}">
        <p14:creationId xmlns:p14="http://schemas.microsoft.com/office/powerpoint/2010/main" val="580845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The 8-queens </a:t>
            </a:r>
            <a:r>
              <a:rPr lang="nl-NL" dirty="0" err="1"/>
              <a:t>problem</a:t>
            </a:r>
            <a:r>
              <a:rPr lang="nl-NL" dirty="0"/>
              <a:t>: Fitness </a:t>
            </a:r>
            <a:r>
              <a:rPr lang="nl-NL" dirty="0" err="1"/>
              <a:t>evaluation</a:t>
            </a:r>
            <a:r>
              <a:rPr lang="nl-NL" dirty="0"/>
              <a:t> 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FF0000"/>
                </a:solidFill>
              </a:rPr>
              <a:t>Penalty </a:t>
            </a:r>
            <a:r>
              <a:rPr lang="en-US" sz="2400" dirty="0"/>
              <a:t>of one queen: the number of queens she can check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Penalty of a configuration: the sum of penalties of all queens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Note: penalty is to be minimized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FF0000"/>
                </a:solidFill>
              </a:rPr>
              <a:t>Fitness </a:t>
            </a:r>
            <a:r>
              <a:rPr lang="en-US" sz="2400" dirty="0"/>
              <a:t>of a configuration: inverse penalty to be maximized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1646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2381868" y="1477320"/>
            <a:ext cx="7467600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sz="2400" dirty="0"/>
              <a:t>Small variation in one permutation, e.g., swapping values of two randomly chosen positions. </a:t>
            </a:r>
          </a:p>
        </p:txBody>
      </p:sp>
      <p:grpSp>
        <p:nvGrpSpPr>
          <p:cNvPr id="131076" name="Group 4"/>
          <p:cNvGrpSpPr>
            <a:grpSpLocks/>
          </p:cNvGrpSpPr>
          <p:nvPr/>
        </p:nvGrpSpPr>
        <p:grpSpPr bwMode="auto">
          <a:xfrm>
            <a:off x="2594134" y="3200450"/>
            <a:ext cx="7150101" cy="536576"/>
            <a:chOff x="824" y="1670"/>
            <a:chExt cx="4504" cy="338"/>
          </a:xfrm>
        </p:grpSpPr>
        <p:grpSp>
          <p:nvGrpSpPr>
            <p:cNvPr id="131077" name="Group 5"/>
            <p:cNvGrpSpPr>
              <a:grpSpLocks/>
            </p:cNvGrpSpPr>
            <p:nvPr/>
          </p:nvGrpSpPr>
          <p:grpSpPr bwMode="auto">
            <a:xfrm>
              <a:off x="824" y="1670"/>
              <a:ext cx="1921" cy="328"/>
              <a:chOff x="448" y="1659"/>
              <a:chExt cx="1921" cy="328"/>
            </a:xfrm>
          </p:grpSpPr>
          <p:sp>
            <p:nvSpPr>
              <p:cNvPr id="131078" name="Rectangle 6"/>
              <p:cNvSpPr>
                <a:spLocks noChangeArrowheads="1"/>
              </p:cNvSpPr>
              <p:nvPr/>
            </p:nvSpPr>
            <p:spPr bwMode="auto">
              <a:xfrm>
                <a:off x="2129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79" name="Rectangle 7"/>
              <p:cNvSpPr>
                <a:spLocks noChangeArrowheads="1"/>
              </p:cNvSpPr>
              <p:nvPr/>
            </p:nvSpPr>
            <p:spPr bwMode="auto">
              <a:xfrm>
                <a:off x="449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80" name="Rectangle 8"/>
              <p:cNvSpPr>
                <a:spLocks noChangeArrowheads="1"/>
              </p:cNvSpPr>
              <p:nvPr/>
            </p:nvSpPr>
            <p:spPr bwMode="auto">
              <a:xfrm>
                <a:off x="689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81" name="Rectangle 9"/>
              <p:cNvSpPr>
                <a:spLocks noChangeArrowheads="1"/>
              </p:cNvSpPr>
              <p:nvPr/>
            </p:nvSpPr>
            <p:spPr bwMode="auto">
              <a:xfrm>
                <a:off x="929" y="1706"/>
                <a:ext cx="240" cy="24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82" name="Rectangle 10"/>
              <p:cNvSpPr>
                <a:spLocks noChangeArrowheads="1"/>
              </p:cNvSpPr>
              <p:nvPr/>
            </p:nvSpPr>
            <p:spPr bwMode="auto">
              <a:xfrm>
                <a:off x="1169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83" name="Rectangle 11"/>
              <p:cNvSpPr>
                <a:spLocks noChangeArrowheads="1"/>
              </p:cNvSpPr>
              <p:nvPr/>
            </p:nvSpPr>
            <p:spPr bwMode="auto">
              <a:xfrm>
                <a:off x="1409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84" name="Rectangle 12"/>
              <p:cNvSpPr>
                <a:spLocks noChangeArrowheads="1"/>
              </p:cNvSpPr>
              <p:nvPr/>
            </p:nvSpPr>
            <p:spPr bwMode="auto">
              <a:xfrm>
                <a:off x="1649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85" name="Rectangle 13"/>
              <p:cNvSpPr>
                <a:spLocks noChangeArrowheads="1"/>
              </p:cNvSpPr>
              <p:nvPr/>
            </p:nvSpPr>
            <p:spPr bwMode="auto">
              <a:xfrm>
                <a:off x="1889" y="1706"/>
                <a:ext cx="240" cy="24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86" name="Rectangle 14"/>
              <p:cNvSpPr>
                <a:spLocks noChangeArrowheads="1"/>
              </p:cNvSpPr>
              <p:nvPr/>
            </p:nvSpPr>
            <p:spPr bwMode="auto">
              <a:xfrm>
                <a:off x="448" y="1659"/>
                <a:ext cx="230" cy="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1</a:t>
                </a:r>
              </a:p>
            </p:txBody>
          </p:sp>
          <p:sp>
            <p:nvSpPr>
              <p:cNvPr id="131087" name="Rectangle 15"/>
              <p:cNvSpPr>
                <a:spLocks noChangeArrowheads="1"/>
              </p:cNvSpPr>
              <p:nvPr/>
            </p:nvSpPr>
            <p:spPr bwMode="auto">
              <a:xfrm>
                <a:off x="1168" y="1659"/>
                <a:ext cx="230" cy="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2</a:t>
                </a:r>
              </a:p>
            </p:txBody>
          </p:sp>
          <p:sp>
            <p:nvSpPr>
              <p:cNvPr id="131088" name="Rectangle 16"/>
              <p:cNvSpPr>
                <a:spLocks noChangeArrowheads="1"/>
              </p:cNvSpPr>
              <p:nvPr/>
            </p:nvSpPr>
            <p:spPr bwMode="auto">
              <a:xfrm>
                <a:off x="688" y="1659"/>
                <a:ext cx="230" cy="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3</a:t>
                </a:r>
              </a:p>
            </p:txBody>
          </p:sp>
          <p:sp>
            <p:nvSpPr>
              <p:cNvPr id="131089" name="Rectangle 17"/>
              <p:cNvSpPr>
                <a:spLocks noChangeArrowheads="1"/>
              </p:cNvSpPr>
              <p:nvPr/>
            </p:nvSpPr>
            <p:spPr bwMode="auto">
              <a:xfrm>
                <a:off x="1648" y="1659"/>
                <a:ext cx="230" cy="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4</a:t>
                </a:r>
              </a:p>
            </p:txBody>
          </p:sp>
          <p:sp>
            <p:nvSpPr>
              <p:cNvPr id="131090" name="Rectangle 18"/>
              <p:cNvSpPr>
                <a:spLocks noChangeArrowheads="1"/>
              </p:cNvSpPr>
              <p:nvPr/>
            </p:nvSpPr>
            <p:spPr bwMode="auto">
              <a:xfrm>
                <a:off x="928" y="1659"/>
                <a:ext cx="230" cy="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5</a:t>
                </a:r>
              </a:p>
            </p:txBody>
          </p:sp>
          <p:sp>
            <p:nvSpPr>
              <p:cNvPr id="131091" name="Rectangle 19"/>
              <p:cNvSpPr>
                <a:spLocks noChangeArrowheads="1"/>
              </p:cNvSpPr>
              <p:nvPr/>
            </p:nvSpPr>
            <p:spPr bwMode="auto">
              <a:xfrm>
                <a:off x="1408" y="1659"/>
                <a:ext cx="230" cy="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6</a:t>
                </a:r>
              </a:p>
            </p:txBody>
          </p:sp>
          <p:sp>
            <p:nvSpPr>
              <p:cNvPr id="131092" name="Rectangle 20"/>
              <p:cNvSpPr>
                <a:spLocks noChangeArrowheads="1"/>
              </p:cNvSpPr>
              <p:nvPr/>
            </p:nvSpPr>
            <p:spPr bwMode="auto">
              <a:xfrm>
                <a:off x="1888" y="1659"/>
                <a:ext cx="230" cy="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 dirty="0"/>
                  <a:t>7</a:t>
                </a:r>
              </a:p>
            </p:txBody>
          </p:sp>
          <p:sp>
            <p:nvSpPr>
              <p:cNvPr id="131093" name="Rectangle 21"/>
              <p:cNvSpPr>
                <a:spLocks noChangeArrowheads="1"/>
              </p:cNvSpPr>
              <p:nvPr/>
            </p:nvSpPr>
            <p:spPr bwMode="auto">
              <a:xfrm>
                <a:off x="2128" y="1659"/>
                <a:ext cx="230" cy="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8</a:t>
                </a:r>
              </a:p>
            </p:txBody>
          </p:sp>
        </p:grpSp>
        <p:sp>
          <p:nvSpPr>
            <p:cNvPr id="131094" name="Line 22"/>
            <p:cNvSpPr>
              <a:spLocks noChangeShapeType="1"/>
            </p:cNvSpPr>
            <p:nvPr/>
          </p:nvSpPr>
          <p:spPr bwMode="auto">
            <a:xfrm>
              <a:off x="2832" y="1824"/>
              <a:ext cx="495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095" name="Group 23"/>
            <p:cNvGrpSpPr>
              <a:grpSpLocks/>
            </p:cNvGrpSpPr>
            <p:nvPr/>
          </p:nvGrpSpPr>
          <p:grpSpPr bwMode="auto">
            <a:xfrm>
              <a:off x="3407" y="1680"/>
              <a:ext cx="1921" cy="328"/>
              <a:chOff x="3463" y="1659"/>
              <a:chExt cx="1921" cy="328"/>
            </a:xfrm>
          </p:grpSpPr>
          <p:sp>
            <p:nvSpPr>
              <p:cNvPr id="131096" name="Rectangle 24"/>
              <p:cNvSpPr>
                <a:spLocks noChangeArrowheads="1"/>
              </p:cNvSpPr>
              <p:nvPr/>
            </p:nvSpPr>
            <p:spPr bwMode="auto">
              <a:xfrm>
                <a:off x="5144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97" name="Rectangle 25"/>
              <p:cNvSpPr>
                <a:spLocks noChangeArrowheads="1"/>
              </p:cNvSpPr>
              <p:nvPr/>
            </p:nvSpPr>
            <p:spPr bwMode="auto">
              <a:xfrm>
                <a:off x="3464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98" name="Rectangle 26"/>
              <p:cNvSpPr>
                <a:spLocks noChangeArrowheads="1"/>
              </p:cNvSpPr>
              <p:nvPr/>
            </p:nvSpPr>
            <p:spPr bwMode="auto">
              <a:xfrm>
                <a:off x="3704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99" name="Rectangle 27"/>
              <p:cNvSpPr>
                <a:spLocks noChangeArrowheads="1"/>
              </p:cNvSpPr>
              <p:nvPr/>
            </p:nvSpPr>
            <p:spPr bwMode="auto">
              <a:xfrm>
                <a:off x="3944" y="1706"/>
                <a:ext cx="240" cy="24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00" name="Rectangle 28"/>
              <p:cNvSpPr>
                <a:spLocks noChangeArrowheads="1"/>
              </p:cNvSpPr>
              <p:nvPr/>
            </p:nvSpPr>
            <p:spPr bwMode="auto">
              <a:xfrm>
                <a:off x="4184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01" name="Rectangle 29"/>
              <p:cNvSpPr>
                <a:spLocks noChangeArrowheads="1"/>
              </p:cNvSpPr>
              <p:nvPr/>
            </p:nvSpPr>
            <p:spPr bwMode="auto">
              <a:xfrm>
                <a:off x="4424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02" name="Rectangle 30"/>
              <p:cNvSpPr>
                <a:spLocks noChangeArrowheads="1"/>
              </p:cNvSpPr>
              <p:nvPr/>
            </p:nvSpPr>
            <p:spPr bwMode="auto">
              <a:xfrm>
                <a:off x="4664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03" name="Rectangle 31"/>
              <p:cNvSpPr>
                <a:spLocks noChangeArrowheads="1"/>
              </p:cNvSpPr>
              <p:nvPr/>
            </p:nvSpPr>
            <p:spPr bwMode="auto">
              <a:xfrm>
                <a:off x="4904" y="1706"/>
                <a:ext cx="240" cy="24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04" name="Rectangle 32"/>
              <p:cNvSpPr>
                <a:spLocks noChangeArrowheads="1"/>
              </p:cNvSpPr>
              <p:nvPr/>
            </p:nvSpPr>
            <p:spPr bwMode="auto">
              <a:xfrm>
                <a:off x="3463" y="1659"/>
                <a:ext cx="230" cy="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1</a:t>
                </a:r>
              </a:p>
            </p:txBody>
          </p:sp>
          <p:sp>
            <p:nvSpPr>
              <p:cNvPr id="131105" name="Rectangle 33"/>
              <p:cNvSpPr>
                <a:spLocks noChangeArrowheads="1"/>
              </p:cNvSpPr>
              <p:nvPr/>
            </p:nvSpPr>
            <p:spPr bwMode="auto">
              <a:xfrm>
                <a:off x="4183" y="1659"/>
                <a:ext cx="230" cy="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2</a:t>
                </a:r>
              </a:p>
            </p:txBody>
          </p:sp>
          <p:sp>
            <p:nvSpPr>
              <p:cNvPr id="131106" name="Rectangle 34"/>
              <p:cNvSpPr>
                <a:spLocks noChangeArrowheads="1"/>
              </p:cNvSpPr>
              <p:nvPr/>
            </p:nvSpPr>
            <p:spPr bwMode="auto">
              <a:xfrm>
                <a:off x="3703" y="1659"/>
                <a:ext cx="230" cy="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3</a:t>
                </a:r>
              </a:p>
            </p:txBody>
          </p:sp>
          <p:sp>
            <p:nvSpPr>
              <p:cNvPr id="131107" name="Rectangle 35"/>
              <p:cNvSpPr>
                <a:spLocks noChangeArrowheads="1"/>
              </p:cNvSpPr>
              <p:nvPr/>
            </p:nvSpPr>
            <p:spPr bwMode="auto">
              <a:xfrm>
                <a:off x="4663" y="1659"/>
                <a:ext cx="230" cy="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4</a:t>
                </a:r>
              </a:p>
            </p:txBody>
          </p:sp>
          <p:sp>
            <p:nvSpPr>
              <p:cNvPr id="131108" name="Rectangle 36"/>
              <p:cNvSpPr>
                <a:spLocks noChangeArrowheads="1"/>
              </p:cNvSpPr>
              <p:nvPr/>
            </p:nvSpPr>
            <p:spPr bwMode="auto">
              <a:xfrm>
                <a:off x="4915" y="1659"/>
                <a:ext cx="230" cy="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5</a:t>
                </a:r>
              </a:p>
            </p:txBody>
          </p:sp>
          <p:sp>
            <p:nvSpPr>
              <p:cNvPr id="131109" name="Rectangle 37"/>
              <p:cNvSpPr>
                <a:spLocks noChangeArrowheads="1"/>
              </p:cNvSpPr>
              <p:nvPr/>
            </p:nvSpPr>
            <p:spPr bwMode="auto">
              <a:xfrm>
                <a:off x="4423" y="1659"/>
                <a:ext cx="230" cy="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6</a:t>
                </a:r>
              </a:p>
            </p:txBody>
          </p:sp>
          <p:sp>
            <p:nvSpPr>
              <p:cNvPr id="131110" name="Rectangle 38"/>
              <p:cNvSpPr>
                <a:spLocks noChangeArrowheads="1"/>
              </p:cNvSpPr>
              <p:nvPr/>
            </p:nvSpPr>
            <p:spPr bwMode="auto">
              <a:xfrm>
                <a:off x="3955" y="1659"/>
                <a:ext cx="230" cy="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7</a:t>
                </a:r>
              </a:p>
            </p:txBody>
          </p:sp>
          <p:sp>
            <p:nvSpPr>
              <p:cNvPr id="131111" name="Rectangle 39"/>
              <p:cNvSpPr>
                <a:spLocks noChangeArrowheads="1"/>
              </p:cNvSpPr>
              <p:nvPr/>
            </p:nvSpPr>
            <p:spPr bwMode="auto">
              <a:xfrm>
                <a:off x="5143" y="1659"/>
                <a:ext cx="230" cy="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8</a:t>
                </a:r>
              </a:p>
            </p:txBody>
          </p:sp>
        </p:grpSp>
      </p:grpSp>
      <p:sp>
        <p:nvSpPr>
          <p:cNvPr id="40" name="Titel 3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The 8-queens </a:t>
            </a:r>
            <a:r>
              <a:rPr lang="nl-NL" dirty="0" err="1"/>
              <a:t>problem</a:t>
            </a:r>
            <a:r>
              <a:rPr lang="nl-NL" dirty="0"/>
              <a:t>: </a:t>
            </a:r>
            <a:r>
              <a:rPr lang="nl-NL" dirty="0" err="1"/>
              <a:t>Mutation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9371150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1995948" y="1417486"/>
            <a:ext cx="8369710" cy="34137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Combining  two permutations into two new permutations: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choose random crossover point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copy first parts into children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create second part by inserting values from other parent: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in the order they appear there 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beginning after crossover point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skipping values already in child</a:t>
            </a:r>
          </a:p>
        </p:txBody>
      </p:sp>
      <p:grpSp>
        <p:nvGrpSpPr>
          <p:cNvPr id="132100" name="Group 4"/>
          <p:cNvGrpSpPr>
            <a:grpSpLocks/>
          </p:cNvGrpSpPr>
          <p:nvPr/>
        </p:nvGrpSpPr>
        <p:grpSpPr bwMode="auto">
          <a:xfrm>
            <a:off x="2485104" y="5003786"/>
            <a:ext cx="6913563" cy="1352550"/>
            <a:chOff x="1082" y="3264"/>
            <a:chExt cx="4355" cy="852"/>
          </a:xfrm>
        </p:grpSpPr>
        <p:sp>
          <p:nvSpPr>
            <p:cNvPr id="132101" name="Line 5"/>
            <p:cNvSpPr>
              <a:spLocks noChangeShapeType="1"/>
            </p:cNvSpPr>
            <p:nvPr/>
          </p:nvSpPr>
          <p:spPr bwMode="auto">
            <a:xfrm>
              <a:off x="3024" y="3696"/>
              <a:ext cx="508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102" name="Group 6"/>
            <p:cNvGrpSpPr>
              <a:grpSpLocks/>
            </p:cNvGrpSpPr>
            <p:nvPr/>
          </p:nvGrpSpPr>
          <p:grpSpPr bwMode="auto">
            <a:xfrm>
              <a:off x="3647" y="3655"/>
              <a:ext cx="1789" cy="335"/>
              <a:chOff x="3364" y="3743"/>
              <a:chExt cx="1741" cy="554"/>
            </a:xfrm>
          </p:grpSpPr>
          <p:grpSp>
            <p:nvGrpSpPr>
              <p:cNvPr id="132103" name="Group 7"/>
              <p:cNvGrpSpPr>
                <a:grpSpLocks/>
              </p:cNvGrpSpPr>
              <p:nvPr/>
            </p:nvGrpSpPr>
            <p:grpSpPr bwMode="auto">
              <a:xfrm>
                <a:off x="3364" y="3744"/>
                <a:ext cx="657" cy="553"/>
                <a:chOff x="3396" y="2880"/>
                <a:chExt cx="733" cy="553"/>
              </a:xfrm>
            </p:grpSpPr>
            <p:sp>
              <p:nvSpPr>
                <p:cNvPr id="132104" name="Rectangle 8"/>
                <p:cNvSpPr>
                  <a:spLocks noChangeArrowheads="1"/>
                </p:cNvSpPr>
                <p:nvPr/>
              </p:nvSpPr>
              <p:spPr bwMode="auto">
                <a:xfrm>
                  <a:off x="3396" y="2882"/>
                  <a:ext cx="254" cy="551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8</a:t>
                  </a:r>
                </a:p>
              </p:txBody>
            </p:sp>
            <p:sp>
              <p:nvSpPr>
                <p:cNvPr id="132105" name="Rectangle 9"/>
                <p:cNvSpPr>
                  <a:spLocks noChangeArrowheads="1"/>
                </p:cNvSpPr>
                <p:nvPr/>
              </p:nvSpPr>
              <p:spPr bwMode="auto">
                <a:xfrm>
                  <a:off x="3636" y="2882"/>
                  <a:ext cx="254" cy="551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7</a:t>
                  </a:r>
                </a:p>
              </p:txBody>
            </p:sp>
            <p:sp>
              <p:nvSpPr>
                <p:cNvPr id="132106" name="Rectangle 10"/>
                <p:cNvSpPr>
                  <a:spLocks noChangeArrowheads="1"/>
                </p:cNvSpPr>
                <p:nvPr/>
              </p:nvSpPr>
              <p:spPr bwMode="auto">
                <a:xfrm>
                  <a:off x="3875" y="2880"/>
                  <a:ext cx="254" cy="552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6</a:t>
                  </a:r>
                </a:p>
              </p:txBody>
            </p:sp>
          </p:grpSp>
          <p:grpSp>
            <p:nvGrpSpPr>
              <p:cNvPr id="132107" name="Group 11"/>
              <p:cNvGrpSpPr>
                <a:grpSpLocks/>
              </p:cNvGrpSpPr>
              <p:nvPr/>
            </p:nvGrpSpPr>
            <p:grpSpPr bwMode="auto">
              <a:xfrm>
                <a:off x="3998" y="3743"/>
                <a:ext cx="1107" cy="553"/>
                <a:chOff x="4104" y="2879"/>
                <a:chExt cx="1236" cy="553"/>
              </a:xfrm>
            </p:grpSpPr>
            <p:sp>
              <p:nvSpPr>
                <p:cNvPr id="132108" name="Rectangle 12"/>
                <p:cNvSpPr>
                  <a:spLocks noChangeArrowheads="1"/>
                </p:cNvSpPr>
                <p:nvPr/>
              </p:nvSpPr>
              <p:spPr bwMode="auto">
                <a:xfrm>
                  <a:off x="4333" y="2880"/>
                  <a:ext cx="254" cy="552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4</a:t>
                  </a:r>
                </a:p>
              </p:txBody>
            </p:sp>
            <p:sp>
              <p:nvSpPr>
                <p:cNvPr id="132109" name="Rectangle 13"/>
                <p:cNvSpPr>
                  <a:spLocks noChangeArrowheads="1"/>
                </p:cNvSpPr>
                <p:nvPr/>
              </p:nvSpPr>
              <p:spPr bwMode="auto">
                <a:xfrm>
                  <a:off x="4104" y="2880"/>
                  <a:ext cx="253" cy="552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2</a:t>
                  </a:r>
                </a:p>
              </p:txBody>
            </p:sp>
            <p:sp>
              <p:nvSpPr>
                <p:cNvPr id="132110" name="Rectangle 14"/>
                <p:cNvSpPr>
                  <a:spLocks noChangeArrowheads="1"/>
                </p:cNvSpPr>
                <p:nvPr/>
              </p:nvSpPr>
              <p:spPr bwMode="auto">
                <a:xfrm>
                  <a:off x="5085" y="2880"/>
                  <a:ext cx="255" cy="552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5</a:t>
                  </a:r>
                </a:p>
              </p:txBody>
            </p:sp>
            <p:sp>
              <p:nvSpPr>
                <p:cNvPr id="132111" name="Rectangle 15"/>
                <p:cNvSpPr>
                  <a:spLocks noChangeArrowheads="1"/>
                </p:cNvSpPr>
                <p:nvPr/>
              </p:nvSpPr>
              <p:spPr bwMode="auto">
                <a:xfrm>
                  <a:off x="4825" y="2880"/>
                  <a:ext cx="254" cy="552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3</a:t>
                  </a:r>
                </a:p>
              </p:txBody>
            </p:sp>
            <p:sp>
              <p:nvSpPr>
                <p:cNvPr id="132112" name="Rectangle 16"/>
                <p:cNvSpPr>
                  <a:spLocks noChangeArrowheads="1"/>
                </p:cNvSpPr>
                <p:nvPr/>
              </p:nvSpPr>
              <p:spPr bwMode="auto">
                <a:xfrm>
                  <a:off x="4584" y="2879"/>
                  <a:ext cx="253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1</a:t>
                  </a:r>
                </a:p>
              </p:txBody>
            </p:sp>
          </p:grpSp>
        </p:grpSp>
        <p:grpSp>
          <p:nvGrpSpPr>
            <p:cNvPr id="132113" name="Group 17"/>
            <p:cNvGrpSpPr>
              <a:grpSpLocks/>
            </p:cNvGrpSpPr>
            <p:nvPr/>
          </p:nvGrpSpPr>
          <p:grpSpPr bwMode="auto">
            <a:xfrm>
              <a:off x="3647" y="3366"/>
              <a:ext cx="1790" cy="334"/>
              <a:chOff x="3364" y="3840"/>
              <a:chExt cx="1742" cy="553"/>
            </a:xfrm>
          </p:grpSpPr>
          <p:grpSp>
            <p:nvGrpSpPr>
              <p:cNvPr id="132114" name="Group 18"/>
              <p:cNvGrpSpPr>
                <a:grpSpLocks/>
              </p:cNvGrpSpPr>
              <p:nvPr/>
            </p:nvGrpSpPr>
            <p:grpSpPr bwMode="auto">
              <a:xfrm>
                <a:off x="3364" y="3842"/>
                <a:ext cx="657" cy="551"/>
                <a:chOff x="3396" y="2882"/>
                <a:chExt cx="733" cy="551"/>
              </a:xfrm>
            </p:grpSpPr>
            <p:sp>
              <p:nvSpPr>
                <p:cNvPr id="132115" name="Rectangle 19"/>
                <p:cNvSpPr>
                  <a:spLocks noChangeArrowheads="1"/>
                </p:cNvSpPr>
                <p:nvPr/>
              </p:nvSpPr>
              <p:spPr bwMode="auto">
                <a:xfrm>
                  <a:off x="3396" y="2882"/>
                  <a:ext cx="254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1</a:t>
                  </a:r>
                </a:p>
              </p:txBody>
            </p:sp>
            <p:sp>
              <p:nvSpPr>
                <p:cNvPr id="132116" name="Rectangle 20"/>
                <p:cNvSpPr>
                  <a:spLocks noChangeArrowheads="1"/>
                </p:cNvSpPr>
                <p:nvPr/>
              </p:nvSpPr>
              <p:spPr bwMode="auto">
                <a:xfrm>
                  <a:off x="3636" y="2882"/>
                  <a:ext cx="254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3</a:t>
                  </a:r>
                </a:p>
              </p:txBody>
            </p:sp>
            <p:sp>
              <p:nvSpPr>
                <p:cNvPr id="132117" name="Rectangle 21"/>
                <p:cNvSpPr>
                  <a:spLocks noChangeArrowheads="1"/>
                </p:cNvSpPr>
                <p:nvPr/>
              </p:nvSpPr>
              <p:spPr bwMode="auto">
                <a:xfrm>
                  <a:off x="3875" y="2882"/>
                  <a:ext cx="254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5</a:t>
                  </a:r>
                </a:p>
              </p:txBody>
            </p:sp>
          </p:grpSp>
          <p:grpSp>
            <p:nvGrpSpPr>
              <p:cNvPr id="132118" name="Group 22"/>
              <p:cNvGrpSpPr>
                <a:grpSpLocks/>
              </p:cNvGrpSpPr>
              <p:nvPr/>
            </p:nvGrpSpPr>
            <p:grpSpPr bwMode="auto">
              <a:xfrm>
                <a:off x="3998" y="3840"/>
                <a:ext cx="1108" cy="553"/>
                <a:chOff x="4104" y="2880"/>
                <a:chExt cx="1237" cy="553"/>
              </a:xfrm>
            </p:grpSpPr>
            <p:sp>
              <p:nvSpPr>
                <p:cNvPr id="132119" name="Rectangle 23"/>
                <p:cNvSpPr>
                  <a:spLocks noChangeArrowheads="1"/>
                </p:cNvSpPr>
                <p:nvPr/>
              </p:nvSpPr>
              <p:spPr bwMode="auto">
                <a:xfrm>
                  <a:off x="4333" y="2882"/>
                  <a:ext cx="254" cy="551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2</a:t>
                  </a:r>
                </a:p>
              </p:txBody>
            </p:sp>
            <p:sp>
              <p:nvSpPr>
                <p:cNvPr id="132120" name="Rectangle 24"/>
                <p:cNvSpPr>
                  <a:spLocks noChangeArrowheads="1"/>
                </p:cNvSpPr>
                <p:nvPr/>
              </p:nvSpPr>
              <p:spPr bwMode="auto">
                <a:xfrm>
                  <a:off x="4104" y="2882"/>
                  <a:ext cx="253" cy="551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4</a:t>
                  </a:r>
                </a:p>
              </p:txBody>
            </p:sp>
            <p:sp>
              <p:nvSpPr>
                <p:cNvPr id="132121" name="Rectangle 25"/>
                <p:cNvSpPr>
                  <a:spLocks noChangeArrowheads="1"/>
                </p:cNvSpPr>
                <p:nvPr/>
              </p:nvSpPr>
              <p:spPr bwMode="auto">
                <a:xfrm>
                  <a:off x="5086" y="2882"/>
                  <a:ext cx="255" cy="551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6</a:t>
                  </a:r>
                </a:p>
              </p:txBody>
            </p:sp>
            <p:sp>
              <p:nvSpPr>
                <p:cNvPr id="132122" name="Rectangle 26"/>
                <p:cNvSpPr>
                  <a:spLocks noChangeArrowheads="1"/>
                </p:cNvSpPr>
                <p:nvPr/>
              </p:nvSpPr>
              <p:spPr bwMode="auto">
                <a:xfrm>
                  <a:off x="4825" y="2882"/>
                  <a:ext cx="255" cy="551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7</a:t>
                  </a:r>
                </a:p>
              </p:txBody>
            </p:sp>
            <p:sp>
              <p:nvSpPr>
                <p:cNvPr id="132123" name="Rectangle 27"/>
                <p:cNvSpPr>
                  <a:spLocks noChangeArrowheads="1"/>
                </p:cNvSpPr>
                <p:nvPr/>
              </p:nvSpPr>
              <p:spPr bwMode="auto">
                <a:xfrm>
                  <a:off x="4584" y="2880"/>
                  <a:ext cx="253" cy="552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8</a:t>
                  </a:r>
                </a:p>
              </p:txBody>
            </p:sp>
          </p:grpSp>
        </p:grpSp>
        <p:grpSp>
          <p:nvGrpSpPr>
            <p:cNvPr id="132124" name="Group 28"/>
            <p:cNvGrpSpPr>
              <a:grpSpLocks/>
            </p:cNvGrpSpPr>
            <p:nvPr/>
          </p:nvGrpSpPr>
          <p:grpSpPr bwMode="auto">
            <a:xfrm>
              <a:off x="1082" y="3655"/>
              <a:ext cx="1790" cy="335"/>
              <a:chOff x="3364" y="3743"/>
              <a:chExt cx="1742" cy="554"/>
            </a:xfrm>
          </p:grpSpPr>
          <p:grpSp>
            <p:nvGrpSpPr>
              <p:cNvPr id="132125" name="Group 29"/>
              <p:cNvGrpSpPr>
                <a:grpSpLocks/>
              </p:cNvGrpSpPr>
              <p:nvPr/>
            </p:nvGrpSpPr>
            <p:grpSpPr bwMode="auto">
              <a:xfrm>
                <a:off x="3364" y="3744"/>
                <a:ext cx="657" cy="553"/>
                <a:chOff x="3396" y="2880"/>
                <a:chExt cx="733" cy="553"/>
              </a:xfrm>
            </p:grpSpPr>
            <p:sp>
              <p:nvSpPr>
                <p:cNvPr id="132126" name="Rectangle 30"/>
                <p:cNvSpPr>
                  <a:spLocks noChangeArrowheads="1"/>
                </p:cNvSpPr>
                <p:nvPr/>
              </p:nvSpPr>
              <p:spPr bwMode="auto">
                <a:xfrm>
                  <a:off x="3396" y="2882"/>
                  <a:ext cx="254" cy="551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8</a:t>
                  </a:r>
                </a:p>
              </p:txBody>
            </p:sp>
            <p:sp>
              <p:nvSpPr>
                <p:cNvPr id="132127" name="Rectangle 31"/>
                <p:cNvSpPr>
                  <a:spLocks noChangeArrowheads="1"/>
                </p:cNvSpPr>
                <p:nvPr/>
              </p:nvSpPr>
              <p:spPr bwMode="auto">
                <a:xfrm>
                  <a:off x="3636" y="2882"/>
                  <a:ext cx="254" cy="551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7</a:t>
                  </a:r>
                </a:p>
              </p:txBody>
            </p:sp>
            <p:sp>
              <p:nvSpPr>
                <p:cNvPr id="132128" name="Rectangle 32"/>
                <p:cNvSpPr>
                  <a:spLocks noChangeArrowheads="1"/>
                </p:cNvSpPr>
                <p:nvPr/>
              </p:nvSpPr>
              <p:spPr bwMode="auto">
                <a:xfrm>
                  <a:off x="3875" y="2880"/>
                  <a:ext cx="254" cy="552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6</a:t>
                  </a:r>
                </a:p>
              </p:txBody>
            </p:sp>
          </p:grpSp>
          <p:grpSp>
            <p:nvGrpSpPr>
              <p:cNvPr id="132129" name="Group 33"/>
              <p:cNvGrpSpPr>
                <a:grpSpLocks/>
              </p:cNvGrpSpPr>
              <p:nvPr/>
            </p:nvGrpSpPr>
            <p:grpSpPr bwMode="auto">
              <a:xfrm>
                <a:off x="3998" y="3743"/>
                <a:ext cx="1108" cy="553"/>
                <a:chOff x="4104" y="2879"/>
                <a:chExt cx="1237" cy="553"/>
              </a:xfrm>
            </p:grpSpPr>
            <p:sp>
              <p:nvSpPr>
                <p:cNvPr id="132130" name="Rectangle 34"/>
                <p:cNvSpPr>
                  <a:spLocks noChangeArrowheads="1"/>
                </p:cNvSpPr>
                <p:nvPr/>
              </p:nvSpPr>
              <p:spPr bwMode="auto">
                <a:xfrm>
                  <a:off x="4333" y="2880"/>
                  <a:ext cx="254" cy="552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4</a:t>
                  </a:r>
                </a:p>
              </p:txBody>
            </p:sp>
            <p:sp>
              <p:nvSpPr>
                <p:cNvPr id="132131" name="Rectangle 35"/>
                <p:cNvSpPr>
                  <a:spLocks noChangeArrowheads="1"/>
                </p:cNvSpPr>
                <p:nvPr/>
              </p:nvSpPr>
              <p:spPr bwMode="auto">
                <a:xfrm>
                  <a:off x="4104" y="2880"/>
                  <a:ext cx="253" cy="552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5</a:t>
                  </a:r>
                </a:p>
              </p:txBody>
            </p:sp>
            <p:sp>
              <p:nvSpPr>
                <p:cNvPr id="132132" name="Rectangle 36"/>
                <p:cNvSpPr>
                  <a:spLocks noChangeArrowheads="1"/>
                </p:cNvSpPr>
                <p:nvPr/>
              </p:nvSpPr>
              <p:spPr bwMode="auto">
                <a:xfrm>
                  <a:off x="5086" y="2880"/>
                  <a:ext cx="255" cy="552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1</a:t>
                  </a:r>
                </a:p>
              </p:txBody>
            </p:sp>
            <p:sp>
              <p:nvSpPr>
                <p:cNvPr id="132133" name="Rectangle 37"/>
                <p:cNvSpPr>
                  <a:spLocks noChangeArrowheads="1"/>
                </p:cNvSpPr>
                <p:nvPr/>
              </p:nvSpPr>
              <p:spPr bwMode="auto">
                <a:xfrm>
                  <a:off x="4825" y="2879"/>
                  <a:ext cx="254" cy="551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2</a:t>
                  </a:r>
                </a:p>
              </p:txBody>
            </p:sp>
            <p:sp>
              <p:nvSpPr>
                <p:cNvPr id="132134" name="Rectangle 38"/>
                <p:cNvSpPr>
                  <a:spLocks noChangeArrowheads="1"/>
                </p:cNvSpPr>
                <p:nvPr/>
              </p:nvSpPr>
              <p:spPr bwMode="auto">
                <a:xfrm>
                  <a:off x="4584" y="2880"/>
                  <a:ext cx="253" cy="552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3</a:t>
                  </a:r>
                </a:p>
              </p:txBody>
            </p:sp>
          </p:grpSp>
        </p:grpSp>
        <p:grpSp>
          <p:nvGrpSpPr>
            <p:cNvPr id="132135" name="Group 39"/>
            <p:cNvGrpSpPr>
              <a:grpSpLocks/>
            </p:cNvGrpSpPr>
            <p:nvPr/>
          </p:nvGrpSpPr>
          <p:grpSpPr bwMode="auto">
            <a:xfrm>
              <a:off x="1082" y="3366"/>
              <a:ext cx="1790" cy="334"/>
              <a:chOff x="3364" y="3840"/>
              <a:chExt cx="1742" cy="553"/>
            </a:xfrm>
          </p:grpSpPr>
          <p:grpSp>
            <p:nvGrpSpPr>
              <p:cNvPr id="132136" name="Group 40"/>
              <p:cNvGrpSpPr>
                <a:grpSpLocks/>
              </p:cNvGrpSpPr>
              <p:nvPr/>
            </p:nvGrpSpPr>
            <p:grpSpPr bwMode="auto">
              <a:xfrm>
                <a:off x="3364" y="3842"/>
                <a:ext cx="657" cy="551"/>
                <a:chOff x="3396" y="2882"/>
                <a:chExt cx="733" cy="551"/>
              </a:xfrm>
            </p:grpSpPr>
            <p:sp>
              <p:nvSpPr>
                <p:cNvPr id="132137" name="Rectangle 41"/>
                <p:cNvSpPr>
                  <a:spLocks noChangeArrowheads="1"/>
                </p:cNvSpPr>
                <p:nvPr/>
              </p:nvSpPr>
              <p:spPr bwMode="auto">
                <a:xfrm>
                  <a:off x="3396" y="2882"/>
                  <a:ext cx="254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1</a:t>
                  </a:r>
                </a:p>
              </p:txBody>
            </p:sp>
            <p:sp>
              <p:nvSpPr>
                <p:cNvPr id="132138" name="Rectangle 42"/>
                <p:cNvSpPr>
                  <a:spLocks noChangeArrowheads="1"/>
                </p:cNvSpPr>
                <p:nvPr/>
              </p:nvSpPr>
              <p:spPr bwMode="auto">
                <a:xfrm>
                  <a:off x="3636" y="2882"/>
                  <a:ext cx="254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3</a:t>
                  </a:r>
                </a:p>
              </p:txBody>
            </p:sp>
            <p:sp>
              <p:nvSpPr>
                <p:cNvPr id="132139" name="Rectangle 43"/>
                <p:cNvSpPr>
                  <a:spLocks noChangeArrowheads="1"/>
                </p:cNvSpPr>
                <p:nvPr/>
              </p:nvSpPr>
              <p:spPr bwMode="auto">
                <a:xfrm>
                  <a:off x="3875" y="2882"/>
                  <a:ext cx="254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 dirty="0"/>
                    <a:t>5</a:t>
                  </a:r>
                </a:p>
              </p:txBody>
            </p:sp>
          </p:grpSp>
          <p:grpSp>
            <p:nvGrpSpPr>
              <p:cNvPr id="132140" name="Group 44"/>
              <p:cNvGrpSpPr>
                <a:grpSpLocks/>
              </p:cNvGrpSpPr>
              <p:nvPr/>
            </p:nvGrpSpPr>
            <p:grpSpPr bwMode="auto">
              <a:xfrm>
                <a:off x="3998" y="3840"/>
                <a:ext cx="1108" cy="553"/>
                <a:chOff x="4104" y="2880"/>
                <a:chExt cx="1237" cy="553"/>
              </a:xfrm>
            </p:grpSpPr>
            <p:sp>
              <p:nvSpPr>
                <p:cNvPr id="132141" name="Rectangle 45"/>
                <p:cNvSpPr>
                  <a:spLocks noChangeArrowheads="1"/>
                </p:cNvSpPr>
                <p:nvPr/>
              </p:nvSpPr>
              <p:spPr bwMode="auto">
                <a:xfrm>
                  <a:off x="4333" y="2882"/>
                  <a:ext cx="254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6</a:t>
                  </a:r>
                </a:p>
              </p:txBody>
            </p:sp>
            <p:sp>
              <p:nvSpPr>
                <p:cNvPr id="132142" name="Rectangle 46"/>
                <p:cNvSpPr>
                  <a:spLocks noChangeArrowheads="1"/>
                </p:cNvSpPr>
                <p:nvPr/>
              </p:nvSpPr>
              <p:spPr bwMode="auto">
                <a:xfrm>
                  <a:off x="4104" y="2882"/>
                  <a:ext cx="253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2</a:t>
                  </a:r>
                </a:p>
              </p:txBody>
            </p:sp>
            <p:sp>
              <p:nvSpPr>
                <p:cNvPr id="132143" name="Rectangle 47"/>
                <p:cNvSpPr>
                  <a:spLocks noChangeArrowheads="1"/>
                </p:cNvSpPr>
                <p:nvPr/>
              </p:nvSpPr>
              <p:spPr bwMode="auto">
                <a:xfrm>
                  <a:off x="5086" y="2882"/>
                  <a:ext cx="255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8</a:t>
                  </a:r>
                </a:p>
              </p:txBody>
            </p:sp>
            <p:sp>
              <p:nvSpPr>
                <p:cNvPr id="132144" name="Rectangle 48"/>
                <p:cNvSpPr>
                  <a:spLocks noChangeArrowheads="1"/>
                </p:cNvSpPr>
                <p:nvPr/>
              </p:nvSpPr>
              <p:spPr bwMode="auto">
                <a:xfrm>
                  <a:off x="4825" y="2882"/>
                  <a:ext cx="254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7</a:t>
                  </a:r>
                </a:p>
              </p:txBody>
            </p:sp>
            <p:sp>
              <p:nvSpPr>
                <p:cNvPr id="132145" name="Rectangle 49"/>
                <p:cNvSpPr>
                  <a:spLocks noChangeArrowheads="1"/>
                </p:cNvSpPr>
                <p:nvPr/>
              </p:nvSpPr>
              <p:spPr bwMode="auto">
                <a:xfrm>
                  <a:off x="4584" y="2880"/>
                  <a:ext cx="253" cy="552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4</a:t>
                  </a:r>
                </a:p>
              </p:txBody>
            </p:sp>
          </p:grpSp>
        </p:grpSp>
        <p:sp>
          <p:nvSpPr>
            <p:cNvPr id="132146" name="Line 50"/>
            <p:cNvSpPr>
              <a:spLocks noChangeShapeType="1"/>
            </p:cNvSpPr>
            <p:nvPr/>
          </p:nvSpPr>
          <p:spPr bwMode="auto">
            <a:xfrm>
              <a:off x="1728" y="3264"/>
              <a:ext cx="0" cy="852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" name="Titel 5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8-queens problem: Recombination</a:t>
            </a:r>
          </a:p>
        </p:txBody>
      </p:sp>
    </p:spTree>
    <p:extLst>
      <p:ext uri="{BB962C8B-B14F-4D97-AF65-F5344CB8AC3E}">
        <p14:creationId xmlns:p14="http://schemas.microsoft.com/office/powerpoint/2010/main" val="23158545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The 8-queens </a:t>
            </a:r>
            <a:r>
              <a:rPr lang="nl-NL" dirty="0" err="1"/>
              <a:t>problem</a:t>
            </a:r>
            <a:r>
              <a:rPr lang="nl-NL" dirty="0"/>
              <a:t>: </a:t>
            </a:r>
            <a:r>
              <a:rPr lang="nl-NL" dirty="0" err="1"/>
              <a:t>Selection</a:t>
            </a:r>
            <a:endParaRPr lang="nl-NL" dirty="0"/>
          </a:p>
        </p:txBody>
      </p:sp>
      <p:sp>
        <p:nvSpPr>
          <p:cNvPr id="133126" name="Rectangle 6"/>
          <p:cNvSpPr>
            <a:spLocks noGrp="1" noChangeArrowheads="1"/>
          </p:cNvSpPr>
          <p:nvPr>
            <p:ph idx="1"/>
          </p:nvPr>
        </p:nvSpPr>
        <p:spPr>
          <a:xfrm>
            <a:off x="1981200" y="1318847"/>
            <a:ext cx="8229600" cy="4859034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Parent selection: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Pick 5 parents randomly and take best two to undergo crossover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Survivor selection (replacement)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dirty="0"/>
              <a:t>When inserting a new child into the population, choose an existing member to replace, </a:t>
            </a:r>
            <a:r>
              <a:rPr lang="en-GB" dirty="0" err="1"/>
              <a:t>e.g</a:t>
            </a:r>
            <a:r>
              <a:rPr lang="en-GB" dirty="0"/>
              <a:t>,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dirty="0"/>
              <a:t>the worst individual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dirty="0"/>
              <a:t>the best individual that is worse than this child: 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sorting the whole population by decreasing fitness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enumerating this list from high to low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replacing the first with a fitness lower than the given child</a:t>
            </a:r>
          </a:p>
        </p:txBody>
      </p:sp>
    </p:spTree>
    <p:extLst>
      <p:ext uri="{BB962C8B-B14F-4D97-AF65-F5344CB8AC3E}">
        <p14:creationId xmlns:p14="http://schemas.microsoft.com/office/powerpoint/2010/main" val="86710077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The 8-queens </a:t>
            </a:r>
            <a:r>
              <a:rPr lang="nl-NL" dirty="0" err="1"/>
              <a:t>problem</a:t>
            </a:r>
            <a:r>
              <a:rPr lang="nl-NL" dirty="0"/>
              <a:t>: Summary</a:t>
            </a:r>
            <a:endParaRPr lang="en-GB" dirty="0"/>
          </a:p>
        </p:txBody>
      </p:sp>
      <p:pic>
        <p:nvPicPr>
          <p:cNvPr id="149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8063" y="1439799"/>
            <a:ext cx="8568813" cy="4132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1981200" y="5748355"/>
            <a:ext cx="822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dirty="0"/>
              <a:t>Note that this is </a:t>
            </a:r>
            <a:r>
              <a:rPr lang="en-GB" b="1" i="1" dirty="0"/>
              <a:t>only one possible</a:t>
            </a:r>
            <a:r>
              <a:rPr lang="en-GB" dirty="0"/>
              <a:t> set of choices of operators and parameter values.</a:t>
            </a:r>
          </a:p>
        </p:txBody>
      </p:sp>
    </p:spTree>
    <p:extLst>
      <p:ext uri="{BB962C8B-B14F-4D97-AF65-F5344CB8AC3E}">
        <p14:creationId xmlns:p14="http://schemas.microsoft.com/office/powerpoint/2010/main" val="2882394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EA </a:t>
            </a:r>
            <a:r>
              <a:rPr lang="en-US" dirty="0" err="1"/>
              <a:t>behaviour</a:t>
            </a:r>
            <a:r>
              <a:rPr lang="en-US" dirty="0"/>
              <a:t>: Stages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59456"/>
            <a:ext cx="109728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/>
              <a:t>Stages in </a:t>
            </a:r>
            <a:r>
              <a:rPr lang="en-US" sz="2400" dirty="0" err="1"/>
              <a:t>optimising</a:t>
            </a:r>
            <a:r>
              <a:rPr lang="en-US" sz="2400" dirty="0"/>
              <a:t> on a 1-dimensional fitness landscape</a:t>
            </a:r>
          </a:p>
        </p:txBody>
      </p:sp>
      <p:sp>
        <p:nvSpPr>
          <p:cNvPr id="134160" name="Rectangle 16"/>
          <p:cNvSpPr>
            <a:spLocks noChangeArrowheads="1"/>
          </p:cNvSpPr>
          <p:nvPr/>
        </p:nvSpPr>
        <p:spPr bwMode="auto">
          <a:xfrm>
            <a:off x="5661318" y="2278632"/>
            <a:ext cx="533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2000" dirty="0"/>
              <a:t>Early stage: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2000" dirty="0"/>
              <a:t>quasi-random population distribution</a:t>
            </a:r>
          </a:p>
        </p:txBody>
      </p:sp>
      <p:pic>
        <p:nvPicPr>
          <p:cNvPr id="134161" name="Picture 17" descr="E:\Bookslides\Illustrations\search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671" y="1784920"/>
            <a:ext cx="2741613" cy="1903413"/>
          </a:xfrm>
          <a:prstGeom prst="rect">
            <a:avLst/>
          </a:prstGeom>
          <a:noFill/>
        </p:spPr>
      </p:pic>
      <p:sp>
        <p:nvSpPr>
          <p:cNvPr id="134163" name="Rectangle 19"/>
          <p:cNvSpPr>
            <a:spLocks noChangeArrowheads="1"/>
          </p:cNvSpPr>
          <p:nvPr/>
        </p:nvSpPr>
        <p:spPr bwMode="auto">
          <a:xfrm>
            <a:off x="5661318" y="3689919"/>
            <a:ext cx="533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2000" dirty="0"/>
              <a:t>Mid-stage: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2000" dirty="0"/>
              <a:t>population arranged around/on hills</a:t>
            </a:r>
          </a:p>
        </p:txBody>
      </p:sp>
      <p:pic>
        <p:nvPicPr>
          <p:cNvPr id="134164" name="Picture 20" descr="E:\Bookslides\Illustrations\search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671" y="3232720"/>
            <a:ext cx="2741613" cy="1789113"/>
          </a:xfrm>
          <a:prstGeom prst="rect">
            <a:avLst/>
          </a:prstGeom>
          <a:noFill/>
        </p:spPr>
      </p:pic>
      <p:sp>
        <p:nvSpPr>
          <p:cNvPr id="134166" name="Rectangle 22"/>
          <p:cNvSpPr>
            <a:spLocks noChangeArrowheads="1"/>
          </p:cNvSpPr>
          <p:nvPr/>
        </p:nvSpPr>
        <p:spPr bwMode="auto">
          <a:xfrm>
            <a:off x="5661318" y="5023419"/>
            <a:ext cx="533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2000" dirty="0"/>
              <a:t>Late stage: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2000" dirty="0"/>
              <a:t>population concentrated on high hills</a:t>
            </a:r>
          </a:p>
        </p:txBody>
      </p:sp>
      <p:pic>
        <p:nvPicPr>
          <p:cNvPr id="134167" name="Picture 23" descr="E:\Bookslides\Illustrations\search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671" y="4682107"/>
            <a:ext cx="2741613" cy="17510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138942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of an EA demo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1981200" y="1527629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Searching a fitness landscape without “</a:t>
            </a:r>
            <a:r>
              <a:rPr lang="en-US" sz="2800" dirty="0" err="1"/>
              <a:t>niching</a:t>
            </a:r>
            <a:r>
              <a:rPr lang="en-US" sz="2800" dirty="0"/>
              <a:t>” </a:t>
            </a:r>
          </a:p>
        </p:txBody>
      </p:sp>
      <p:pic>
        <p:nvPicPr>
          <p:cNvPr id="342019" name="nonich.AVI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9896" y="2122714"/>
            <a:ext cx="6212211" cy="42435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84463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20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420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201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42019"/>
                </p:tgtEl>
              </p:cMediaNode>
            </p:video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of an EA demo</a:t>
            </a:r>
          </a:p>
        </p:txBody>
      </p:sp>
      <p:pic>
        <p:nvPicPr>
          <p:cNvPr id="4" name="nich.AVI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t="13423" b="13423"/>
          <a:stretch>
            <a:fillRect/>
          </a:stretch>
        </p:blipFill>
        <p:spPr>
          <a:xfrm>
            <a:off x="2187320" y="1872694"/>
            <a:ext cx="7681143" cy="4224333"/>
          </a:xfrm>
        </p:spPr>
      </p:pic>
      <p:sp>
        <p:nvSpPr>
          <p:cNvPr id="7" name="Tijdelijke aanduiding voor inhoud 6"/>
          <p:cNvSpPr txBox="1">
            <a:spLocks/>
          </p:cNvSpPr>
          <p:nvPr/>
        </p:nvSpPr>
        <p:spPr bwMode="auto">
          <a:xfrm>
            <a:off x="1981201" y="1271594"/>
            <a:ext cx="8361117" cy="683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indent="-273050" defTabSz="9144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Searching a fitness landscape with “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niching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2526529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EA </a:t>
            </a:r>
            <a:r>
              <a:rPr lang="en-US" dirty="0" err="1"/>
              <a:t>behaviour</a:t>
            </a:r>
            <a:r>
              <a:rPr lang="en-US" dirty="0"/>
              <a:t>: progression of fitness</a:t>
            </a: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2133600" y="5795647"/>
            <a:ext cx="792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dirty="0"/>
              <a:t>Typical run of an EA shows so-called “anytime behavior”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855" y="1878486"/>
            <a:ext cx="4983489" cy="33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3109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long runs beneficial?</a:t>
            </a:r>
          </a:p>
        </p:txBody>
      </p:sp>
      <p:sp>
        <p:nvSpPr>
          <p:cNvPr id="18" name="Tijdelijke aanduiding voor inhoud 17"/>
          <p:cNvSpPr>
            <a:spLocks noGrp="1"/>
          </p:cNvSpPr>
          <p:nvPr>
            <p:ph idx="1"/>
          </p:nvPr>
        </p:nvSpPr>
        <p:spPr>
          <a:xfrm>
            <a:off x="609600" y="5054300"/>
            <a:ext cx="10972800" cy="158162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Answer: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It depends on how much you want the last bit of progress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May be better to do more short runs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529" y="1591270"/>
            <a:ext cx="6238941" cy="333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4662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Evolutionary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Scheme of an EA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Main EA components: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Representation / evaluation / population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Parent selection / survivor selection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Mutation / recombination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Excercise</a:t>
            </a:r>
            <a:r>
              <a:rPr lang="en-US" sz="2400" dirty="0"/>
              <a:t>: eight-queens problem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EA </a:t>
            </a:r>
            <a:r>
              <a:rPr lang="en-US" sz="2400" dirty="0" err="1"/>
              <a:t>behaviour</a:t>
            </a:r>
            <a:endParaRPr lang="en-US" sz="2400" dirty="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EAs </a:t>
            </a:r>
            <a:r>
              <a:rPr lang="nl-NL" sz="2400" dirty="0"/>
              <a:t>in context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124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63" name="Text Box 23"/>
          <p:cNvSpPr txBox="1">
            <a:spLocks noChangeArrowheads="1"/>
          </p:cNvSpPr>
          <p:nvPr/>
        </p:nvSpPr>
        <p:spPr bwMode="auto">
          <a:xfrm>
            <a:off x="628907" y="4893488"/>
            <a:ext cx="7212013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GB" sz="2000" b="1" dirty="0"/>
              <a:t>  </a:t>
            </a:r>
            <a:r>
              <a:rPr lang="en-GB" sz="2000" dirty="0"/>
              <a:t>Answer: it depends.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dirty="0"/>
              <a:t>Possibly good, if good solutions/methods exist.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dirty="0"/>
              <a:t>May not be necessary, EA will catch up quickly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dirty="0"/>
              <a:t>Care is needed</a:t>
            </a:r>
            <a:r>
              <a:rPr lang="en-US" dirty="0"/>
              <a:t>, </a:t>
            </a:r>
            <a:r>
              <a:rPr lang="en-GB" dirty="0"/>
              <a:t>see chapter/lecture on hybridisation.</a:t>
            </a:r>
          </a:p>
        </p:txBody>
      </p:sp>
      <p:sp>
        <p:nvSpPr>
          <p:cNvPr id="24" name="Titel 23"/>
          <p:cNvSpPr>
            <a:spLocks noGrp="1"/>
          </p:cNvSpPr>
          <p:nvPr>
            <p:ph type="title"/>
          </p:nvPr>
        </p:nvSpPr>
        <p:spPr>
          <a:xfrm>
            <a:off x="628907" y="85730"/>
            <a:ext cx="10928260" cy="830597"/>
          </a:xfrm>
        </p:spPr>
        <p:txBody>
          <a:bodyPr>
            <a:noAutofit/>
          </a:bodyPr>
          <a:lstStyle/>
          <a:p>
            <a:r>
              <a:rPr lang="en-US" dirty="0"/>
              <a:t>Is it worth expending effort on smart </a:t>
            </a:r>
            <a:r>
              <a:rPr lang="en-US" dirty="0" err="1"/>
              <a:t>initialisation</a:t>
            </a:r>
            <a:r>
              <a:rPr lang="en-US" dirty="0"/>
              <a:t>?</a:t>
            </a: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1F47CA8A-61C1-8DFC-B2A2-8FADFB29ADB3}"/>
              </a:ext>
            </a:extLst>
          </p:cNvPr>
          <p:cNvGrpSpPr>
            <a:grpSpLocks/>
          </p:cNvGrpSpPr>
          <p:nvPr/>
        </p:nvGrpSpPr>
        <p:grpSpPr bwMode="auto">
          <a:xfrm>
            <a:off x="1790749" y="1163878"/>
            <a:ext cx="8320087" cy="3635375"/>
            <a:chOff x="519" y="2030"/>
            <a:chExt cx="5241" cy="2290"/>
          </a:xfrm>
        </p:grpSpPr>
        <p:sp>
          <p:nvSpPr>
            <p:cNvPr id="3" name="Line 2">
              <a:extLst>
                <a:ext uri="{FF2B5EF4-FFF2-40B4-BE49-F238E27FC236}">
                  <a16:creationId xmlns:a16="http://schemas.microsoft.com/office/drawing/2014/main" id="{4D51F255-524D-E35D-225D-8A3668176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8" y="3912"/>
              <a:ext cx="46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Line 3">
              <a:extLst>
                <a:ext uri="{FF2B5EF4-FFF2-40B4-BE49-F238E27FC236}">
                  <a16:creationId xmlns:a16="http://schemas.microsoft.com/office/drawing/2014/main" id="{CF2B07BC-8656-E55B-1335-546AD1B011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5" y="2987"/>
              <a:ext cx="1848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C1F4F6C3-20AD-F4EE-8DC3-22E8FF691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2376"/>
              <a:ext cx="4681" cy="1536"/>
            </a:xfrm>
            <a:custGeom>
              <a:avLst/>
              <a:gdLst/>
              <a:ahLst/>
              <a:cxnLst>
                <a:cxn ang="0">
                  <a:pos x="0" y="1968"/>
                </a:cxn>
                <a:cxn ang="0">
                  <a:pos x="528" y="768"/>
                </a:cxn>
                <a:cxn ang="0">
                  <a:pos x="2400" y="192"/>
                </a:cxn>
                <a:cxn ang="0">
                  <a:pos x="4944" y="0"/>
                </a:cxn>
              </a:cxnLst>
              <a:rect l="0" t="0" r="r" b="b"/>
              <a:pathLst>
                <a:path w="4944" h="1968">
                  <a:moveTo>
                    <a:pt x="0" y="1968"/>
                  </a:moveTo>
                  <a:cubicBezTo>
                    <a:pt x="64" y="1516"/>
                    <a:pt x="128" y="1064"/>
                    <a:pt x="528" y="768"/>
                  </a:cubicBezTo>
                  <a:cubicBezTo>
                    <a:pt x="928" y="472"/>
                    <a:pt x="1664" y="320"/>
                    <a:pt x="2400" y="192"/>
                  </a:cubicBezTo>
                  <a:cubicBezTo>
                    <a:pt x="3136" y="64"/>
                    <a:pt x="4520" y="32"/>
                    <a:pt x="4944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id="{C3DAB9EF-C2A2-243D-6B9E-42E07DEC89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0" y="3176"/>
              <a:ext cx="4640" cy="969"/>
              <a:chOff x="928" y="2537"/>
              <a:chExt cx="4640" cy="969"/>
            </a:xfrm>
          </p:grpSpPr>
          <p:sp>
            <p:nvSpPr>
              <p:cNvPr id="16" name="Line 8">
                <a:extLst>
                  <a:ext uri="{FF2B5EF4-FFF2-40B4-BE49-F238E27FC236}">
                    <a16:creationId xmlns:a16="http://schemas.microsoft.com/office/drawing/2014/main" id="{5C8C7BC0-921A-4027-85CC-A0118AD2CB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39" y="2537"/>
                <a:ext cx="0" cy="7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7" name="Group 9">
                <a:extLst>
                  <a:ext uri="{FF2B5EF4-FFF2-40B4-BE49-F238E27FC236}">
                    <a16:creationId xmlns:a16="http://schemas.microsoft.com/office/drawing/2014/main" id="{79FD9126-A983-4296-70AC-C436B865BF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8" y="2863"/>
                <a:ext cx="4640" cy="643"/>
                <a:chOff x="928" y="2863"/>
                <a:chExt cx="4640" cy="643"/>
              </a:xfrm>
            </p:grpSpPr>
            <p:sp>
              <p:nvSpPr>
                <p:cNvPr id="18" name="Line 10">
                  <a:extLst>
                    <a:ext uri="{FF2B5EF4-FFF2-40B4-BE49-F238E27FC236}">
                      <a16:creationId xmlns:a16="http://schemas.microsoft.com/office/drawing/2014/main" id="{FE2BE65E-55F5-98CB-2ADE-6F9B02E3BC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039" y="3177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Text Box 11">
                  <a:extLst>
                    <a:ext uri="{FF2B5EF4-FFF2-40B4-BE49-F238E27FC236}">
                      <a16:creationId xmlns:a16="http://schemas.microsoft.com/office/drawing/2014/main" id="{7FCD96D9-B394-0029-FF20-8186C670CFD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15" y="2863"/>
                  <a:ext cx="415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2000">
                      <a:latin typeface="Arial" charset="0"/>
                    </a:rPr>
                    <a:t>T: time needed to reach level F after random initialisation  </a:t>
                  </a:r>
                </a:p>
              </p:txBody>
            </p:sp>
            <p:sp>
              <p:nvSpPr>
                <p:cNvPr id="20" name="Text Box 12">
                  <a:extLst>
                    <a:ext uri="{FF2B5EF4-FFF2-40B4-BE49-F238E27FC236}">
                      <a16:creationId xmlns:a16="http://schemas.microsoft.com/office/drawing/2014/main" id="{D966BC3F-8CFC-24E2-2786-ECBB153A17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28" y="3273"/>
                  <a:ext cx="20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dirty="0">
                      <a:latin typeface="Arial" charset="0"/>
                    </a:rPr>
                    <a:t>T</a:t>
                  </a:r>
                </a:p>
              </p:txBody>
            </p:sp>
          </p:grpSp>
        </p:grpSp>
        <p:grpSp>
          <p:nvGrpSpPr>
            <p:cNvPr id="7" name="Group 20">
              <a:extLst>
                <a:ext uri="{FF2B5EF4-FFF2-40B4-BE49-F238E27FC236}">
                  <a16:creationId xmlns:a16="http://schemas.microsoft.com/office/drawing/2014/main" id="{0B8BCC13-890B-E6C6-3E7C-CD53B375FB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" y="2030"/>
              <a:ext cx="4152" cy="2290"/>
              <a:chOff x="327" y="1391"/>
              <a:chExt cx="4152" cy="2290"/>
            </a:xfrm>
          </p:grpSpPr>
          <p:sp>
            <p:nvSpPr>
              <p:cNvPr id="8" name="Text Box 4">
                <a:extLst>
                  <a:ext uri="{FF2B5EF4-FFF2-40B4-BE49-F238E27FC236}">
                    <a16:creationId xmlns:a16="http://schemas.microsoft.com/office/drawing/2014/main" id="{45872B5F-9512-175D-3315-72434E2BC8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4" y="3431"/>
                <a:ext cx="22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dirty="0">
                    <a:latin typeface="Arial" charset="0"/>
                  </a:rPr>
                  <a:t>Time (number of generations)</a:t>
                </a:r>
              </a:p>
            </p:txBody>
          </p:sp>
          <p:sp>
            <p:nvSpPr>
              <p:cNvPr id="9" name="Text Box 5">
                <a:extLst>
                  <a:ext uri="{FF2B5EF4-FFF2-40B4-BE49-F238E27FC236}">
                    <a16:creationId xmlns:a16="http://schemas.microsoft.com/office/drawing/2014/main" id="{6662D188-9768-2349-FB80-FA2366BCC4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-495" y="2213"/>
                <a:ext cx="18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dirty="0">
                    <a:latin typeface="Arial" charset="0"/>
                  </a:rPr>
                  <a:t>Best fitness in population</a:t>
                </a:r>
              </a:p>
            </p:txBody>
          </p:sp>
          <p:grpSp>
            <p:nvGrpSpPr>
              <p:cNvPr id="10" name="Group 13">
                <a:extLst>
                  <a:ext uri="{FF2B5EF4-FFF2-40B4-BE49-F238E27FC236}">
                    <a16:creationId xmlns:a16="http://schemas.microsoft.com/office/drawing/2014/main" id="{8E127300-0094-3DFF-94C0-E0C9A6C8EC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7" y="2441"/>
                <a:ext cx="3932" cy="332"/>
                <a:chOff x="547" y="2441"/>
                <a:chExt cx="3932" cy="332"/>
              </a:xfrm>
            </p:grpSpPr>
            <p:sp>
              <p:nvSpPr>
                <p:cNvPr id="11" name="Line 14">
                  <a:extLst>
                    <a:ext uri="{FF2B5EF4-FFF2-40B4-BE49-F238E27FC236}">
                      <a16:creationId xmlns:a16="http://schemas.microsoft.com/office/drawing/2014/main" id="{44B5EFA9-008D-79E3-32A2-3263D03D4A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66" y="2537"/>
                  <a:ext cx="273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2" name="Group 15">
                  <a:extLst>
                    <a:ext uri="{FF2B5EF4-FFF2-40B4-BE49-F238E27FC236}">
                      <a16:creationId xmlns:a16="http://schemas.microsoft.com/office/drawing/2014/main" id="{023A0449-3341-160E-B995-45019EA3A3E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7" y="2441"/>
                  <a:ext cx="3932" cy="332"/>
                  <a:chOff x="547" y="2441"/>
                  <a:chExt cx="3932" cy="332"/>
                </a:xfrm>
              </p:grpSpPr>
              <p:sp>
                <p:nvSpPr>
                  <p:cNvPr id="13" name="Text Box 16">
                    <a:extLst>
                      <a:ext uri="{FF2B5EF4-FFF2-40B4-BE49-F238E27FC236}">
                        <a16:creationId xmlns:a16="http://schemas.microsoft.com/office/drawing/2014/main" id="{BD498E2F-7095-F769-AFA7-D18F111FFFE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15" y="2523"/>
                    <a:ext cx="3064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l"/>
                    <a:r>
                      <a:rPr lang="en-US" sz="2000">
                        <a:latin typeface="Arial" charset="0"/>
                      </a:rPr>
                      <a:t>F: fitness after smart initialisation</a:t>
                    </a:r>
                  </a:p>
                </p:txBody>
              </p:sp>
              <p:sp>
                <p:nvSpPr>
                  <p:cNvPr id="14" name="Line 17">
                    <a:extLst>
                      <a:ext uri="{FF2B5EF4-FFF2-40B4-BE49-F238E27FC236}">
                        <a16:creationId xmlns:a16="http://schemas.microsoft.com/office/drawing/2014/main" id="{8FA9F51B-3E95-7B73-C41A-C666D3F9BFD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812" y="2491"/>
                    <a:ext cx="0" cy="9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" name="Text Box 18">
                    <a:extLst>
                      <a:ext uri="{FF2B5EF4-FFF2-40B4-BE49-F238E27FC236}">
                        <a16:creationId xmlns:a16="http://schemas.microsoft.com/office/drawing/2014/main" id="{23646A3C-364C-952E-741B-8973CFA58AA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7" y="2441"/>
                    <a:ext cx="205" cy="2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>
                        <a:latin typeface="Arial" charset="0"/>
                      </a:rPr>
                      <a:t>F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893835800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Evolutionary Algorithms in context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79379"/>
            <a:ext cx="10972800" cy="4525963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0000"/>
                </a:solidFill>
              </a:rPr>
              <a:t>EAs fall into the category of generate-and-test algorithms, a.k.a. trial-and-error algorithms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They are stochastic,</a:t>
            </a:r>
            <a:r>
              <a:rPr lang="en-US" sz="2400" dirty="0"/>
              <a:t> </a:t>
            </a:r>
            <a:r>
              <a:rPr lang="en-GB" sz="2400" dirty="0"/>
              <a:t>population-based search algorithms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For most problems, a problem-specific tool may: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perform better than a generic search algorithm on most instances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have limited utility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not do well on all instances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EAs are meant to provide a robust tool that shows: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evenly good performance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over a range of problems and instances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429385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Line 2"/>
          <p:cNvSpPr>
            <a:spLocks noChangeShapeType="1"/>
          </p:cNvSpPr>
          <p:nvPr/>
        </p:nvSpPr>
        <p:spPr bwMode="auto">
          <a:xfrm>
            <a:off x="1773114" y="5653039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0291" name="Line 3"/>
          <p:cNvSpPr>
            <a:spLocks noChangeShapeType="1"/>
          </p:cNvSpPr>
          <p:nvPr/>
        </p:nvSpPr>
        <p:spPr bwMode="auto">
          <a:xfrm rot="16200000">
            <a:off x="-185067" y="3694858"/>
            <a:ext cx="3916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3772742" y="5819366"/>
            <a:ext cx="2709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latin typeface="Arial" charset="0"/>
              </a:rPr>
              <a:t>Scale of “all” problems</a:t>
            </a:r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 rot="16200000">
            <a:off x="-618454" y="3598020"/>
            <a:ext cx="4006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latin typeface="Arial" charset="0"/>
              </a:rPr>
              <a:t>Performance of methods on problems</a:t>
            </a:r>
          </a:p>
        </p:txBody>
      </p:sp>
      <p:grpSp>
        <p:nvGrpSpPr>
          <p:cNvPr id="140294" name="Group 6"/>
          <p:cNvGrpSpPr>
            <a:grpSpLocks/>
          </p:cNvGrpSpPr>
          <p:nvPr/>
        </p:nvGrpSpPr>
        <p:grpSpPr bwMode="auto">
          <a:xfrm>
            <a:off x="1773114" y="4622752"/>
            <a:ext cx="7543800" cy="836613"/>
            <a:chOff x="648" y="2677"/>
            <a:chExt cx="4752" cy="527"/>
          </a:xfrm>
        </p:grpSpPr>
        <p:sp>
          <p:nvSpPr>
            <p:cNvPr id="140295" name="Freeform 7"/>
            <p:cNvSpPr>
              <a:spLocks/>
            </p:cNvSpPr>
            <p:nvPr/>
          </p:nvSpPr>
          <p:spPr bwMode="auto">
            <a:xfrm>
              <a:off x="648" y="2926"/>
              <a:ext cx="4752" cy="278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240" y="144"/>
                </a:cxn>
                <a:cxn ang="0">
                  <a:pos x="480" y="240"/>
                </a:cxn>
                <a:cxn ang="0">
                  <a:pos x="960" y="144"/>
                </a:cxn>
                <a:cxn ang="0">
                  <a:pos x="1296" y="240"/>
                </a:cxn>
                <a:cxn ang="0">
                  <a:pos x="1920" y="0"/>
                </a:cxn>
                <a:cxn ang="0">
                  <a:pos x="2304" y="240"/>
                </a:cxn>
                <a:cxn ang="0">
                  <a:pos x="2352" y="240"/>
                </a:cxn>
                <a:cxn ang="0">
                  <a:pos x="2784" y="48"/>
                </a:cxn>
                <a:cxn ang="0">
                  <a:pos x="3024" y="96"/>
                </a:cxn>
                <a:cxn ang="0">
                  <a:pos x="3408" y="192"/>
                </a:cxn>
                <a:cxn ang="0">
                  <a:pos x="3744" y="144"/>
                </a:cxn>
                <a:cxn ang="0">
                  <a:pos x="4080" y="384"/>
                </a:cxn>
                <a:cxn ang="0">
                  <a:pos x="4512" y="240"/>
                </a:cxn>
                <a:cxn ang="0">
                  <a:pos x="4752" y="48"/>
                </a:cxn>
              </a:cxnLst>
              <a:rect l="0" t="0" r="r" b="b"/>
              <a:pathLst>
                <a:path w="4752" h="400">
                  <a:moveTo>
                    <a:pt x="0" y="336"/>
                  </a:moveTo>
                  <a:cubicBezTo>
                    <a:pt x="80" y="248"/>
                    <a:pt x="160" y="160"/>
                    <a:pt x="240" y="144"/>
                  </a:cubicBezTo>
                  <a:cubicBezTo>
                    <a:pt x="320" y="128"/>
                    <a:pt x="360" y="240"/>
                    <a:pt x="480" y="240"/>
                  </a:cubicBezTo>
                  <a:cubicBezTo>
                    <a:pt x="600" y="240"/>
                    <a:pt x="824" y="144"/>
                    <a:pt x="960" y="144"/>
                  </a:cubicBezTo>
                  <a:cubicBezTo>
                    <a:pt x="1096" y="144"/>
                    <a:pt x="1136" y="264"/>
                    <a:pt x="1296" y="240"/>
                  </a:cubicBezTo>
                  <a:cubicBezTo>
                    <a:pt x="1456" y="216"/>
                    <a:pt x="1752" y="0"/>
                    <a:pt x="1920" y="0"/>
                  </a:cubicBezTo>
                  <a:cubicBezTo>
                    <a:pt x="2088" y="0"/>
                    <a:pt x="2232" y="200"/>
                    <a:pt x="2304" y="240"/>
                  </a:cubicBezTo>
                  <a:cubicBezTo>
                    <a:pt x="2376" y="280"/>
                    <a:pt x="2272" y="272"/>
                    <a:pt x="2352" y="240"/>
                  </a:cubicBezTo>
                  <a:cubicBezTo>
                    <a:pt x="2432" y="208"/>
                    <a:pt x="2672" y="72"/>
                    <a:pt x="2784" y="48"/>
                  </a:cubicBezTo>
                  <a:cubicBezTo>
                    <a:pt x="2896" y="24"/>
                    <a:pt x="2920" y="72"/>
                    <a:pt x="3024" y="96"/>
                  </a:cubicBezTo>
                  <a:cubicBezTo>
                    <a:pt x="3128" y="120"/>
                    <a:pt x="3288" y="184"/>
                    <a:pt x="3408" y="192"/>
                  </a:cubicBezTo>
                  <a:cubicBezTo>
                    <a:pt x="3528" y="200"/>
                    <a:pt x="3632" y="112"/>
                    <a:pt x="3744" y="144"/>
                  </a:cubicBezTo>
                  <a:cubicBezTo>
                    <a:pt x="3856" y="176"/>
                    <a:pt x="3952" y="368"/>
                    <a:pt x="4080" y="384"/>
                  </a:cubicBezTo>
                  <a:cubicBezTo>
                    <a:pt x="4208" y="400"/>
                    <a:pt x="4400" y="296"/>
                    <a:pt x="4512" y="240"/>
                  </a:cubicBezTo>
                  <a:cubicBezTo>
                    <a:pt x="4624" y="184"/>
                    <a:pt x="4712" y="80"/>
                    <a:pt x="4752" y="48"/>
                  </a:cubicBez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296" name="Text Box 8"/>
            <p:cNvSpPr txBox="1">
              <a:spLocks noChangeArrowheads="1"/>
            </p:cNvSpPr>
            <p:nvPr/>
          </p:nvSpPr>
          <p:spPr bwMode="auto">
            <a:xfrm>
              <a:off x="3998" y="2677"/>
              <a:ext cx="114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accent2"/>
                  </a:solidFill>
                  <a:latin typeface="Arial" charset="0"/>
                </a:rPr>
                <a:t>Random search</a:t>
              </a:r>
            </a:p>
          </p:txBody>
        </p:sp>
      </p:grpSp>
      <p:grpSp>
        <p:nvGrpSpPr>
          <p:cNvPr id="140297" name="Group 9"/>
          <p:cNvGrpSpPr>
            <a:grpSpLocks/>
          </p:cNvGrpSpPr>
          <p:nvPr/>
        </p:nvGrpSpPr>
        <p:grpSpPr bwMode="auto">
          <a:xfrm>
            <a:off x="4592515" y="2341515"/>
            <a:ext cx="4532313" cy="3311525"/>
            <a:chOff x="2424" y="1240"/>
            <a:chExt cx="2855" cy="2086"/>
          </a:xfrm>
        </p:grpSpPr>
        <p:sp>
          <p:nvSpPr>
            <p:cNvPr id="140298" name="Text Box 10"/>
            <p:cNvSpPr txBox="1">
              <a:spLocks noChangeArrowheads="1"/>
            </p:cNvSpPr>
            <p:nvPr/>
          </p:nvSpPr>
          <p:spPr bwMode="auto">
            <a:xfrm>
              <a:off x="2781" y="1240"/>
              <a:ext cx="24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latin typeface="Arial" charset="0"/>
                </a:rPr>
                <a:t> Special, problem tailored method</a:t>
              </a:r>
            </a:p>
          </p:txBody>
        </p:sp>
        <p:sp>
          <p:nvSpPr>
            <p:cNvPr id="140299" name="Freeform 11"/>
            <p:cNvSpPr>
              <a:spLocks/>
            </p:cNvSpPr>
            <p:nvPr/>
          </p:nvSpPr>
          <p:spPr bwMode="auto">
            <a:xfrm>
              <a:off x="2424" y="1592"/>
              <a:ext cx="1584" cy="1734"/>
            </a:xfrm>
            <a:custGeom>
              <a:avLst/>
              <a:gdLst/>
              <a:ahLst/>
              <a:cxnLst>
                <a:cxn ang="0">
                  <a:pos x="0" y="2496"/>
                </a:cxn>
                <a:cxn ang="0">
                  <a:pos x="576" y="1632"/>
                </a:cxn>
                <a:cxn ang="0">
                  <a:pos x="864" y="336"/>
                </a:cxn>
                <a:cxn ang="0">
                  <a:pos x="1056" y="240"/>
                </a:cxn>
                <a:cxn ang="0">
                  <a:pos x="1200" y="1776"/>
                </a:cxn>
                <a:cxn ang="0">
                  <a:pos x="1584" y="2496"/>
                </a:cxn>
              </a:cxnLst>
              <a:rect l="0" t="0" r="r" b="b"/>
              <a:pathLst>
                <a:path w="1584" h="2496">
                  <a:moveTo>
                    <a:pt x="0" y="2496"/>
                  </a:moveTo>
                  <a:cubicBezTo>
                    <a:pt x="216" y="2244"/>
                    <a:pt x="432" y="1992"/>
                    <a:pt x="576" y="1632"/>
                  </a:cubicBezTo>
                  <a:cubicBezTo>
                    <a:pt x="720" y="1272"/>
                    <a:pt x="784" y="568"/>
                    <a:pt x="864" y="336"/>
                  </a:cubicBezTo>
                  <a:cubicBezTo>
                    <a:pt x="944" y="104"/>
                    <a:pt x="1000" y="0"/>
                    <a:pt x="1056" y="240"/>
                  </a:cubicBezTo>
                  <a:cubicBezTo>
                    <a:pt x="1112" y="480"/>
                    <a:pt x="1112" y="1400"/>
                    <a:pt x="1200" y="1776"/>
                  </a:cubicBezTo>
                  <a:cubicBezTo>
                    <a:pt x="1288" y="2152"/>
                    <a:pt x="1520" y="2376"/>
                    <a:pt x="1584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0300" name="Group 12"/>
          <p:cNvGrpSpPr>
            <a:grpSpLocks/>
          </p:cNvGrpSpPr>
          <p:nvPr/>
        </p:nvGrpSpPr>
        <p:grpSpPr bwMode="auto">
          <a:xfrm>
            <a:off x="1773114" y="3065414"/>
            <a:ext cx="7696200" cy="965200"/>
            <a:chOff x="648" y="1696"/>
            <a:chExt cx="4848" cy="608"/>
          </a:xfrm>
        </p:grpSpPr>
        <p:sp>
          <p:nvSpPr>
            <p:cNvPr id="140301" name="Freeform 13"/>
            <p:cNvSpPr>
              <a:spLocks/>
            </p:cNvSpPr>
            <p:nvPr/>
          </p:nvSpPr>
          <p:spPr bwMode="auto">
            <a:xfrm>
              <a:off x="648" y="2087"/>
              <a:ext cx="4848" cy="217"/>
            </a:xfrm>
            <a:custGeom>
              <a:avLst/>
              <a:gdLst/>
              <a:ahLst/>
              <a:cxnLst>
                <a:cxn ang="0">
                  <a:pos x="0" y="248"/>
                </a:cxn>
                <a:cxn ang="0">
                  <a:pos x="192" y="152"/>
                </a:cxn>
                <a:cxn ang="0">
                  <a:pos x="624" y="296"/>
                </a:cxn>
                <a:cxn ang="0">
                  <a:pos x="864" y="56"/>
                </a:cxn>
                <a:cxn ang="0">
                  <a:pos x="1104" y="152"/>
                </a:cxn>
                <a:cxn ang="0">
                  <a:pos x="1680" y="56"/>
                </a:cxn>
                <a:cxn ang="0">
                  <a:pos x="2016" y="248"/>
                </a:cxn>
                <a:cxn ang="0">
                  <a:pos x="2592" y="152"/>
                </a:cxn>
                <a:cxn ang="0">
                  <a:pos x="3024" y="296"/>
                </a:cxn>
                <a:cxn ang="0">
                  <a:pos x="3504" y="56"/>
                </a:cxn>
                <a:cxn ang="0">
                  <a:pos x="3792" y="56"/>
                </a:cxn>
                <a:cxn ang="0">
                  <a:pos x="4032" y="152"/>
                </a:cxn>
                <a:cxn ang="0">
                  <a:pos x="4560" y="8"/>
                </a:cxn>
                <a:cxn ang="0">
                  <a:pos x="4848" y="104"/>
                </a:cxn>
              </a:cxnLst>
              <a:rect l="0" t="0" r="r" b="b"/>
              <a:pathLst>
                <a:path w="4848" h="312">
                  <a:moveTo>
                    <a:pt x="0" y="248"/>
                  </a:moveTo>
                  <a:cubicBezTo>
                    <a:pt x="44" y="196"/>
                    <a:pt x="88" y="144"/>
                    <a:pt x="192" y="152"/>
                  </a:cubicBezTo>
                  <a:cubicBezTo>
                    <a:pt x="296" y="160"/>
                    <a:pt x="512" y="312"/>
                    <a:pt x="624" y="296"/>
                  </a:cubicBezTo>
                  <a:cubicBezTo>
                    <a:pt x="736" y="280"/>
                    <a:pt x="784" y="80"/>
                    <a:pt x="864" y="56"/>
                  </a:cubicBezTo>
                  <a:cubicBezTo>
                    <a:pt x="944" y="32"/>
                    <a:pt x="968" y="152"/>
                    <a:pt x="1104" y="152"/>
                  </a:cubicBezTo>
                  <a:cubicBezTo>
                    <a:pt x="1240" y="152"/>
                    <a:pt x="1528" y="40"/>
                    <a:pt x="1680" y="56"/>
                  </a:cubicBezTo>
                  <a:cubicBezTo>
                    <a:pt x="1832" y="72"/>
                    <a:pt x="1864" y="232"/>
                    <a:pt x="2016" y="248"/>
                  </a:cubicBezTo>
                  <a:cubicBezTo>
                    <a:pt x="2168" y="264"/>
                    <a:pt x="2424" y="144"/>
                    <a:pt x="2592" y="152"/>
                  </a:cubicBezTo>
                  <a:cubicBezTo>
                    <a:pt x="2760" y="160"/>
                    <a:pt x="2872" y="312"/>
                    <a:pt x="3024" y="296"/>
                  </a:cubicBezTo>
                  <a:cubicBezTo>
                    <a:pt x="3176" y="280"/>
                    <a:pt x="3376" y="96"/>
                    <a:pt x="3504" y="56"/>
                  </a:cubicBezTo>
                  <a:cubicBezTo>
                    <a:pt x="3632" y="16"/>
                    <a:pt x="3704" y="40"/>
                    <a:pt x="3792" y="56"/>
                  </a:cubicBezTo>
                  <a:cubicBezTo>
                    <a:pt x="3880" y="72"/>
                    <a:pt x="3904" y="160"/>
                    <a:pt x="4032" y="152"/>
                  </a:cubicBezTo>
                  <a:cubicBezTo>
                    <a:pt x="4160" y="144"/>
                    <a:pt x="4424" y="16"/>
                    <a:pt x="4560" y="8"/>
                  </a:cubicBezTo>
                  <a:cubicBezTo>
                    <a:pt x="4696" y="0"/>
                    <a:pt x="4772" y="52"/>
                    <a:pt x="4848" y="104"/>
                  </a:cubicBezTo>
                </a:path>
              </a:pathLst>
            </a:custGeom>
            <a:noFill/>
            <a:ln w="38100" cap="flat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302" name="Text Box 14"/>
            <p:cNvSpPr txBox="1">
              <a:spLocks noChangeArrowheads="1"/>
            </p:cNvSpPr>
            <p:nvPr/>
          </p:nvSpPr>
          <p:spPr bwMode="auto">
            <a:xfrm>
              <a:off x="736" y="1696"/>
              <a:ext cx="16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tx2"/>
                  </a:solidFill>
                  <a:latin typeface="Arial" charset="0"/>
                </a:rPr>
                <a:t>Evolutionary algorithm</a:t>
              </a:r>
            </a:p>
          </p:txBody>
        </p:sp>
      </p:grpSp>
      <p:sp>
        <p:nvSpPr>
          <p:cNvPr id="17" name="Titel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EAs as problem solvers: Goldberg view (1989) </a:t>
            </a:r>
          </a:p>
        </p:txBody>
      </p:sp>
    </p:spTree>
    <p:extLst>
      <p:ext uri="{BB962C8B-B14F-4D97-AF65-F5344CB8AC3E}">
        <p14:creationId xmlns:p14="http://schemas.microsoft.com/office/powerpoint/2010/main" val="39000484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EAs and domain knowledge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Trend in the 90’s: adding problem specific knowledge to EAs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(special variation operators, repair,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Result: EA performance curve “deformation”: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better on problems of the given type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worse on problems different from given type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amount of added knowledge is variable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Theory suggests the search for an “all-purpose” algorithm may be fruitless</a:t>
            </a:r>
          </a:p>
        </p:txBody>
      </p:sp>
    </p:spTree>
    <p:extLst>
      <p:ext uri="{BB962C8B-B14F-4D97-AF65-F5344CB8AC3E}">
        <p14:creationId xmlns:p14="http://schemas.microsoft.com/office/powerpoint/2010/main" val="119220973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1" name="Text Box 21"/>
          <p:cNvSpPr txBox="1">
            <a:spLocks noChangeArrowheads="1"/>
          </p:cNvSpPr>
          <p:nvPr/>
        </p:nvSpPr>
        <p:spPr bwMode="auto">
          <a:xfrm>
            <a:off x="4580707" y="5863816"/>
            <a:ext cx="2709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latin typeface="Arial" charset="0"/>
              </a:rPr>
              <a:t>Scale of “all” problems</a:t>
            </a:r>
          </a:p>
        </p:txBody>
      </p:sp>
      <p:grpSp>
        <p:nvGrpSpPr>
          <p:cNvPr id="143382" name="Group 22"/>
          <p:cNvGrpSpPr>
            <a:grpSpLocks/>
          </p:cNvGrpSpPr>
          <p:nvPr/>
        </p:nvGrpSpPr>
        <p:grpSpPr bwMode="auto">
          <a:xfrm>
            <a:off x="2346028" y="5115979"/>
            <a:ext cx="7772400" cy="633413"/>
            <a:chOff x="656" y="3076"/>
            <a:chExt cx="4896" cy="399"/>
          </a:xfrm>
        </p:grpSpPr>
        <p:sp>
          <p:nvSpPr>
            <p:cNvPr id="143383" name="Line 23"/>
            <p:cNvSpPr>
              <a:spLocks noChangeShapeType="1"/>
            </p:cNvSpPr>
            <p:nvPr/>
          </p:nvSpPr>
          <p:spPr bwMode="auto">
            <a:xfrm>
              <a:off x="656" y="3408"/>
              <a:ext cx="48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384" name="Line 24"/>
            <p:cNvSpPr>
              <a:spLocks noChangeShapeType="1"/>
            </p:cNvSpPr>
            <p:nvPr/>
          </p:nvSpPr>
          <p:spPr bwMode="auto">
            <a:xfrm flipH="1">
              <a:off x="3344" y="3339"/>
              <a:ext cx="0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385" name="Text Box 25"/>
            <p:cNvSpPr txBox="1">
              <a:spLocks noChangeArrowheads="1"/>
            </p:cNvSpPr>
            <p:nvPr/>
          </p:nvSpPr>
          <p:spPr bwMode="auto">
            <a:xfrm>
              <a:off x="3244" y="3076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latin typeface="Arial" charset="0"/>
                </a:rPr>
                <a:t>P</a:t>
              </a:r>
            </a:p>
          </p:txBody>
        </p:sp>
      </p:grpSp>
      <p:sp>
        <p:nvSpPr>
          <p:cNvPr id="143362" name="Line 2"/>
          <p:cNvSpPr>
            <a:spLocks noChangeShapeType="1"/>
          </p:cNvSpPr>
          <p:nvPr/>
        </p:nvSpPr>
        <p:spPr bwMode="auto">
          <a:xfrm rot="16200000">
            <a:off x="264022" y="3523887"/>
            <a:ext cx="41767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 rot="16200000">
            <a:off x="-1090" y="3331799"/>
            <a:ext cx="4006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latin typeface="Arial" charset="0"/>
              </a:rPr>
              <a:t>Performance of methods on problems</a:t>
            </a:r>
          </a:p>
        </p:txBody>
      </p:sp>
      <p:grpSp>
        <p:nvGrpSpPr>
          <p:cNvPr id="143364" name="Group 4"/>
          <p:cNvGrpSpPr>
            <a:grpSpLocks/>
          </p:cNvGrpSpPr>
          <p:nvPr/>
        </p:nvGrpSpPr>
        <p:grpSpPr bwMode="auto">
          <a:xfrm>
            <a:off x="2352378" y="3302430"/>
            <a:ext cx="7543800" cy="1879600"/>
            <a:chOff x="656" y="2048"/>
            <a:chExt cx="4752" cy="1184"/>
          </a:xfrm>
        </p:grpSpPr>
        <p:sp>
          <p:nvSpPr>
            <p:cNvPr id="143365" name="Freeform 5"/>
            <p:cNvSpPr>
              <a:spLocks/>
            </p:cNvSpPr>
            <p:nvPr/>
          </p:nvSpPr>
          <p:spPr bwMode="auto">
            <a:xfrm>
              <a:off x="656" y="2832"/>
              <a:ext cx="4752" cy="400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240" y="144"/>
                </a:cxn>
                <a:cxn ang="0">
                  <a:pos x="480" y="240"/>
                </a:cxn>
                <a:cxn ang="0">
                  <a:pos x="960" y="144"/>
                </a:cxn>
                <a:cxn ang="0">
                  <a:pos x="1296" y="240"/>
                </a:cxn>
                <a:cxn ang="0">
                  <a:pos x="1920" y="0"/>
                </a:cxn>
                <a:cxn ang="0">
                  <a:pos x="2304" y="240"/>
                </a:cxn>
                <a:cxn ang="0">
                  <a:pos x="2352" y="240"/>
                </a:cxn>
                <a:cxn ang="0">
                  <a:pos x="2784" y="48"/>
                </a:cxn>
                <a:cxn ang="0">
                  <a:pos x="3024" y="96"/>
                </a:cxn>
                <a:cxn ang="0">
                  <a:pos x="3408" y="192"/>
                </a:cxn>
                <a:cxn ang="0">
                  <a:pos x="3744" y="144"/>
                </a:cxn>
                <a:cxn ang="0">
                  <a:pos x="4080" y="384"/>
                </a:cxn>
                <a:cxn ang="0">
                  <a:pos x="4512" y="240"/>
                </a:cxn>
                <a:cxn ang="0">
                  <a:pos x="4752" y="48"/>
                </a:cxn>
              </a:cxnLst>
              <a:rect l="0" t="0" r="r" b="b"/>
              <a:pathLst>
                <a:path w="4752" h="400">
                  <a:moveTo>
                    <a:pt x="0" y="336"/>
                  </a:moveTo>
                  <a:cubicBezTo>
                    <a:pt x="80" y="248"/>
                    <a:pt x="160" y="160"/>
                    <a:pt x="240" y="144"/>
                  </a:cubicBezTo>
                  <a:cubicBezTo>
                    <a:pt x="320" y="128"/>
                    <a:pt x="360" y="240"/>
                    <a:pt x="480" y="240"/>
                  </a:cubicBezTo>
                  <a:cubicBezTo>
                    <a:pt x="600" y="240"/>
                    <a:pt x="824" y="144"/>
                    <a:pt x="960" y="144"/>
                  </a:cubicBezTo>
                  <a:cubicBezTo>
                    <a:pt x="1096" y="144"/>
                    <a:pt x="1136" y="264"/>
                    <a:pt x="1296" y="240"/>
                  </a:cubicBezTo>
                  <a:cubicBezTo>
                    <a:pt x="1456" y="216"/>
                    <a:pt x="1752" y="0"/>
                    <a:pt x="1920" y="0"/>
                  </a:cubicBezTo>
                  <a:cubicBezTo>
                    <a:pt x="2088" y="0"/>
                    <a:pt x="2232" y="200"/>
                    <a:pt x="2304" y="240"/>
                  </a:cubicBezTo>
                  <a:cubicBezTo>
                    <a:pt x="2376" y="280"/>
                    <a:pt x="2272" y="272"/>
                    <a:pt x="2352" y="240"/>
                  </a:cubicBezTo>
                  <a:cubicBezTo>
                    <a:pt x="2432" y="208"/>
                    <a:pt x="2672" y="72"/>
                    <a:pt x="2784" y="48"/>
                  </a:cubicBezTo>
                  <a:cubicBezTo>
                    <a:pt x="2896" y="24"/>
                    <a:pt x="2920" y="72"/>
                    <a:pt x="3024" y="96"/>
                  </a:cubicBezTo>
                  <a:cubicBezTo>
                    <a:pt x="3128" y="120"/>
                    <a:pt x="3288" y="184"/>
                    <a:pt x="3408" y="192"/>
                  </a:cubicBezTo>
                  <a:cubicBezTo>
                    <a:pt x="3528" y="200"/>
                    <a:pt x="3632" y="112"/>
                    <a:pt x="3744" y="144"/>
                  </a:cubicBezTo>
                  <a:cubicBezTo>
                    <a:pt x="3856" y="176"/>
                    <a:pt x="3952" y="368"/>
                    <a:pt x="4080" y="384"/>
                  </a:cubicBezTo>
                  <a:cubicBezTo>
                    <a:pt x="4208" y="400"/>
                    <a:pt x="4400" y="296"/>
                    <a:pt x="4512" y="240"/>
                  </a:cubicBezTo>
                  <a:cubicBezTo>
                    <a:pt x="4624" y="184"/>
                    <a:pt x="4712" y="80"/>
                    <a:pt x="4752" y="48"/>
                  </a:cubicBezTo>
                </a:path>
              </a:pathLst>
            </a:custGeom>
            <a:noFill/>
            <a:ln w="38100" cap="flat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366" name="Text Box 6"/>
            <p:cNvSpPr txBox="1">
              <a:spLocks noChangeArrowheads="1"/>
            </p:cNvSpPr>
            <p:nvPr/>
          </p:nvSpPr>
          <p:spPr bwMode="auto">
            <a:xfrm>
              <a:off x="800" y="2048"/>
              <a:ext cx="423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latin typeface="Arial" charset="0"/>
                </a:rPr>
                <a:t>EA 1</a:t>
              </a:r>
            </a:p>
          </p:txBody>
        </p:sp>
        <p:sp>
          <p:nvSpPr>
            <p:cNvPr id="143367" name="Line 7"/>
            <p:cNvSpPr>
              <a:spLocks noChangeShapeType="1"/>
            </p:cNvSpPr>
            <p:nvPr/>
          </p:nvSpPr>
          <p:spPr bwMode="auto">
            <a:xfrm>
              <a:off x="989" y="2352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368" name="Group 8"/>
          <p:cNvGrpSpPr>
            <a:grpSpLocks/>
          </p:cNvGrpSpPr>
          <p:nvPr/>
        </p:nvGrpSpPr>
        <p:grpSpPr bwMode="auto">
          <a:xfrm>
            <a:off x="5194005" y="1434566"/>
            <a:ext cx="3319463" cy="4078288"/>
            <a:chOff x="2432" y="839"/>
            <a:chExt cx="2091" cy="2569"/>
          </a:xfrm>
        </p:grpSpPr>
        <p:sp>
          <p:nvSpPr>
            <p:cNvPr id="143369" name="Freeform 9"/>
            <p:cNvSpPr>
              <a:spLocks/>
            </p:cNvSpPr>
            <p:nvPr/>
          </p:nvSpPr>
          <p:spPr bwMode="auto">
            <a:xfrm>
              <a:off x="2432" y="912"/>
              <a:ext cx="1584" cy="2496"/>
            </a:xfrm>
            <a:custGeom>
              <a:avLst/>
              <a:gdLst/>
              <a:ahLst/>
              <a:cxnLst>
                <a:cxn ang="0">
                  <a:pos x="0" y="2496"/>
                </a:cxn>
                <a:cxn ang="0">
                  <a:pos x="576" y="1632"/>
                </a:cxn>
                <a:cxn ang="0">
                  <a:pos x="864" y="336"/>
                </a:cxn>
                <a:cxn ang="0">
                  <a:pos x="1056" y="240"/>
                </a:cxn>
                <a:cxn ang="0">
                  <a:pos x="1200" y="1776"/>
                </a:cxn>
                <a:cxn ang="0">
                  <a:pos x="1584" y="2496"/>
                </a:cxn>
              </a:cxnLst>
              <a:rect l="0" t="0" r="r" b="b"/>
              <a:pathLst>
                <a:path w="1584" h="2496">
                  <a:moveTo>
                    <a:pt x="0" y="2496"/>
                  </a:moveTo>
                  <a:cubicBezTo>
                    <a:pt x="216" y="2244"/>
                    <a:pt x="432" y="1992"/>
                    <a:pt x="576" y="1632"/>
                  </a:cubicBezTo>
                  <a:cubicBezTo>
                    <a:pt x="720" y="1272"/>
                    <a:pt x="784" y="568"/>
                    <a:pt x="864" y="336"/>
                  </a:cubicBezTo>
                  <a:cubicBezTo>
                    <a:pt x="944" y="104"/>
                    <a:pt x="1000" y="0"/>
                    <a:pt x="1056" y="240"/>
                  </a:cubicBezTo>
                  <a:cubicBezTo>
                    <a:pt x="1112" y="480"/>
                    <a:pt x="1112" y="1400"/>
                    <a:pt x="1200" y="1776"/>
                  </a:cubicBezTo>
                  <a:cubicBezTo>
                    <a:pt x="1288" y="2152"/>
                    <a:pt x="1520" y="2376"/>
                    <a:pt x="1584" y="2496"/>
                  </a:cubicBezTo>
                </a:path>
              </a:pathLst>
            </a:custGeom>
            <a:noFill/>
            <a:ln w="38100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370" name="Text Box 10"/>
            <p:cNvSpPr txBox="1">
              <a:spLocks noChangeArrowheads="1"/>
            </p:cNvSpPr>
            <p:nvPr/>
          </p:nvSpPr>
          <p:spPr bwMode="auto">
            <a:xfrm>
              <a:off x="4100" y="839"/>
              <a:ext cx="423" cy="233"/>
            </a:xfrm>
            <a:prstGeom prst="rect">
              <a:avLst/>
            </a:prstGeom>
            <a:noFill/>
            <a:ln w="25400">
              <a:solidFill>
                <a:srgbClr val="66FF33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66FF33"/>
                  </a:solidFill>
                  <a:latin typeface="Arial" charset="0"/>
                </a:rPr>
                <a:t>EA 4</a:t>
              </a:r>
            </a:p>
          </p:txBody>
        </p:sp>
        <p:sp>
          <p:nvSpPr>
            <p:cNvPr id="143371" name="Line 11"/>
            <p:cNvSpPr>
              <a:spLocks noChangeShapeType="1"/>
            </p:cNvSpPr>
            <p:nvPr/>
          </p:nvSpPr>
          <p:spPr bwMode="auto">
            <a:xfrm rot="3970544" flipH="1">
              <a:off x="3730" y="743"/>
              <a:ext cx="127" cy="615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372" name="Group 12"/>
          <p:cNvGrpSpPr>
            <a:grpSpLocks/>
          </p:cNvGrpSpPr>
          <p:nvPr/>
        </p:nvGrpSpPr>
        <p:grpSpPr bwMode="auto">
          <a:xfrm>
            <a:off x="3800179" y="2197530"/>
            <a:ext cx="5173663" cy="3187700"/>
            <a:chOff x="1568" y="1352"/>
            <a:chExt cx="3259" cy="2008"/>
          </a:xfrm>
        </p:grpSpPr>
        <p:sp>
          <p:nvSpPr>
            <p:cNvPr id="143373" name="Freeform 13"/>
            <p:cNvSpPr>
              <a:spLocks/>
            </p:cNvSpPr>
            <p:nvPr/>
          </p:nvSpPr>
          <p:spPr bwMode="auto">
            <a:xfrm>
              <a:off x="1568" y="1352"/>
              <a:ext cx="3168" cy="2008"/>
            </a:xfrm>
            <a:custGeom>
              <a:avLst/>
              <a:gdLst/>
              <a:ahLst/>
              <a:cxnLst>
                <a:cxn ang="0">
                  <a:pos x="0" y="2008"/>
                </a:cxn>
                <a:cxn ang="0">
                  <a:pos x="576" y="1816"/>
                </a:cxn>
                <a:cxn ang="0">
                  <a:pos x="960" y="1288"/>
                </a:cxn>
                <a:cxn ang="0">
                  <a:pos x="1392" y="520"/>
                </a:cxn>
                <a:cxn ang="0">
                  <a:pos x="1776" y="40"/>
                </a:cxn>
                <a:cxn ang="0">
                  <a:pos x="2112" y="280"/>
                </a:cxn>
                <a:cxn ang="0">
                  <a:pos x="2304" y="760"/>
                </a:cxn>
                <a:cxn ang="0">
                  <a:pos x="2544" y="1384"/>
                </a:cxn>
                <a:cxn ang="0">
                  <a:pos x="2784" y="1720"/>
                </a:cxn>
                <a:cxn ang="0">
                  <a:pos x="3168" y="2008"/>
                </a:cxn>
              </a:cxnLst>
              <a:rect l="0" t="0" r="r" b="b"/>
              <a:pathLst>
                <a:path w="3168" h="2008">
                  <a:moveTo>
                    <a:pt x="0" y="2008"/>
                  </a:moveTo>
                  <a:cubicBezTo>
                    <a:pt x="208" y="1972"/>
                    <a:pt x="416" y="1936"/>
                    <a:pt x="576" y="1816"/>
                  </a:cubicBezTo>
                  <a:cubicBezTo>
                    <a:pt x="736" y="1696"/>
                    <a:pt x="824" y="1504"/>
                    <a:pt x="960" y="1288"/>
                  </a:cubicBezTo>
                  <a:cubicBezTo>
                    <a:pt x="1096" y="1072"/>
                    <a:pt x="1256" y="728"/>
                    <a:pt x="1392" y="520"/>
                  </a:cubicBezTo>
                  <a:cubicBezTo>
                    <a:pt x="1528" y="312"/>
                    <a:pt x="1656" y="80"/>
                    <a:pt x="1776" y="40"/>
                  </a:cubicBezTo>
                  <a:cubicBezTo>
                    <a:pt x="1896" y="0"/>
                    <a:pt x="2024" y="160"/>
                    <a:pt x="2112" y="280"/>
                  </a:cubicBezTo>
                  <a:cubicBezTo>
                    <a:pt x="2200" y="400"/>
                    <a:pt x="2232" y="576"/>
                    <a:pt x="2304" y="760"/>
                  </a:cubicBezTo>
                  <a:cubicBezTo>
                    <a:pt x="2376" y="944"/>
                    <a:pt x="2464" y="1224"/>
                    <a:pt x="2544" y="1384"/>
                  </a:cubicBezTo>
                  <a:cubicBezTo>
                    <a:pt x="2624" y="1544"/>
                    <a:pt x="2680" y="1616"/>
                    <a:pt x="2784" y="1720"/>
                  </a:cubicBezTo>
                  <a:cubicBezTo>
                    <a:pt x="2888" y="1824"/>
                    <a:pt x="3104" y="1960"/>
                    <a:pt x="3168" y="2008"/>
                  </a:cubicBezTo>
                </a:path>
              </a:pathLst>
            </a:custGeom>
            <a:noFill/>
            <a:ln w="38100" cap="flat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374" name="Text Box 14"/>
            <p:cNvSpPr txBox="1">
              <a:spLocks noChangeArrowheads="1"/>
            </p:cNvSpPr>
            <p:nvPr/>
          </p:nvSpPr>
          <p:spPr bwMode="auto">
            <a:xfrm>
              <a:off x="4404" y="1483"/>
              <a:ext cx="423" cy="233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  <a:latin typeface="Arial" charset="0"/>
                </a:rPr>
                <a:t>EA 3</a:t>
              </a:r>
            </a:p>
          </p:txBody>
        </p:sp>
        <p:sp>
          <p:nvSpPr>
            <p:cNvPr id="143375" name="Line 15"/>
            <p:cNvSpPr>
              <a:spLocks noChangeShapeType="1"/>
            </p:cNvSpPr>
            <p:nvPr/>
          </p:nvSpPr>
          <p:spPr bwMode="auto">
            <a:xfrm rot="5102278">
              <a:off x="4064" y="1320"/>
              <a:ext cx="1" cy="67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376" name="Group 16"/>
          <p:cNvGrpSpPr>
            <a:grpSpLocks/>
          </p:cNvGrpSpPr>
          <p:nvPr/>
        </p:nvGrpSpPr>
        <p:grpSpPr bwMode="auto">
          <a:xfrm>
            <a:off x="2352378" y="2264828"/>
            <a:ext cx="7696200" cy="3009900"/>
            <a:chOff x="656" y="1376"/>
            <a:chExt cx="4848" cy="1896"/>
          </a:xfrm>
        </p:grpSpPr>
        <p:sp>
          <p:nvSpPr>
            <p:cNvPr id="143377" name="Freeform 17"/>
            <p:cNvSpPr>
              <a:spLocks/>
            </p:cNvSpPr>
            <p:nvPr/>
          </p:nvSpPr>
          <p:spPr bwMode="auto">
            <a:xfrm>
              <a:off x="656" y="1712"/>
              <a:ext cx="4848" cy="1560"/>
            </a:xfrm>
            <a:custGeom>
              <a:avLst/>
              <a:gdLst/>
              <a:ahLst/>
              <a:cxnLst>
                <a:cxn ang="0">
                  <a:pos x="0" y="1552"/>
                </a:cxn>
                <a:cxn ang="0">
                  <a:pos x="240" y="1456"/>
                </a:cxn>
                <a:cxn ang="0">
                  <a:pos x="432" y="1552"/>
                </a:cxn>
                <a:cxn ang="0">
                  <a:pos x="768" y="1408"/>
                </a:cxn>
                <a:cxn ang="0">
                  <a:pos x="1104" y="1072"/>
                </a:cxn>
                <a:cxn ang="0">
                  <a:pos x="1632" y="544"/>
                </a:cxn>
                <a:cxn ang="0">
                  <a:pos x="2112" y="256"/>
                </a:cxn>
                <a:cxn ang="0">
                  <a:pos x="2688" y="16"/>
                </a:cxn>
                <a:cxn ang="0">
                  <a:pos x="3120" y="160"/>
                </a:cxn>
                <a:cxn ang="0">
                  <a:pos x="3600" y="496"/>
                </a:cxn>
                <a:cxn ang="0">
                  <a:pos x="4128" y="928"/>
                </a:cxn>
                <a:cxn ang="0">
                  <a:pos x="4464" y="1072"/>
                </a:cxn>
                <a:cxn ang="0">
                  <a:pos x="4752" y="1216"/>
                </a:cxn>
                <a:cxn ang="0">
                  <a:pos x="4848" y="1264"/>
                </a:cxn>
              </a:cxnLst>
              <a:rect l="0" t="0" r="r" b="b"/>
              <a:pathLst>
                <a:path w="4848" h="1560">
                  <a:moveTo>
                    <a:pt x="0" y="1552"/>
                  </a:moveTo>
                  <a:cubicBezTo>
                    <a:pt x="84" y="1504"/>
                    <a:pt x="168" y="1456"/>
                    <a:pt x="240" y="1456"/>
                  </a:cubicBezTo>
                  <a:cubicBezTo>
                    <a:pt x="312" y="1456"/>
                    <a:pt x="344" y="1560"/>
                    <a:pt x="432" y="1552"/>
                  </a:cubicBezTo>
                  <a:cubicBezTo>
                    <a:pt x="520" y="1544"/>
                    <a:pt x="656" y="1488"/>
                    <a:pt x="768" y="1408"/>
                  </a:cubicBezTo>
                  <a:cubicBezTo>
                    <a:pt x="880" y="1328"/>
                    <a:pt x="960" y="1216"/>
                    <a:pt x="1104" y="1072"/>
                  </a:cubicBezTo>
                  <a:cubicBezTo>
                    <a:pt x="1248" y="928"/>
                    <a:pt x="1464" y="680"/>
                    <a:pt x="1632" y="544"/>
                  </a:cubicBezTo>
                  <a:cubicBezTo>
                    <a:pt x="1800" y="408"/>
                    <a:pt x="1936" y="344"/>
                    <a:pt x="2112" y="256"/>
                  </a:cubicBezTo>
                  <a:cubicBezTo>
                    <a:pt x="2288" y="168"/>
                    <a:pt x="2520" y="32"/>
                    <a:pt x="2688" y="16"/>
                  </a:cubicBezTo>
                  <a:cubicBezTo>
                    <a:pt x="2856" y="0"/>
                    <a:pt x="2968" y="80"/>
                    <a:pt x="3120" y="160"/>
                  </a:cubicBezTo>
                  <a:cubicBezTo>
                    <a:pt x="3272" y="240"/>
                    <a:pt x="3432" y="368"/>
                    <a:pt x="3600" y="496"/>
                  </a:cubicBezTo>
                  <a:cubicBezTo>
                    <a:pt x="3768" y="624"/>
                    <a:pt x="3984" y="832"/>
                    <a:pt x="4128" y="928"/>
                  </a:cubicBezTo>
                  <a:cubicBezTo>
                    <a:pt x="4272" y="1024"/>
                    <a:pt x="4360" y="1024"/>
                    <a:pt x="4464" y="1072"/>
                  </a:cubicBezTo>
                  <a:cubicBezTo>
                    <a:pt x="4568" y="1120"/>
                    <a:pt x="4688" y="1184"/>
                    <a:pt x="4752" y="1216"/>
                  </a:cubicBezTo>
                  <a:cubicBezTo>
                    <a:pt x="4816" y="1248"/>
                    <a:pt x="4832" y="1256"/>
                    <a:pt x="4848" y="1264"/>
                  </a:cubicBez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378" name="Text Box 18"/>
            <p:cNvSpPr txBox="1">
              <a:spLocks noChangeArrowheads="1"/>
            </p:cNvSpPr>
            <p:nvPr/>
          </p:nvSpPr>
          <p:spPr bwMode="auto">
            <a:xfrm>
              <a:off x="1900" y="1376"/>
              <a:ext cx="423" cy="23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accent2"/>
                  </a:solidFill>
                  <a:latin typeface="Arial" charset="0"/>
                </a:rPr>
                <a:t>EA 2</a:t>
              </a:r>
            </a:p>
          </p:txBody>
        </p:sp>
        <p:sp>
          <p:nvSpPr>
            <p:cNvPr id="143379" name="Line 19"/>
            <p:cNvSpPr>
              <a:spLocks noChangeShapeType="1"/>
            </p:cNvSpPr>
            <p:nvPr/>
          </p:nvSpPr>
          <p:spPr bwMode="auto">
            <a:xfrm>
              <a:off x="2174" y="1680"/>
              <a:ext cx="0" cy="67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Titel 26"/>
          <p:cNvSpPr>
            <a:spLocks noGrp="1"/>
          </p:cNvSpPr>
          <p:nvPr>
            <p:ph type="title"/>
          </p:nvPr>
        </p:nvSpPr>
        <p:spPr>
          <a:xfrm>
            <a:off x="598815" y="79278"/>
            <a:ext cx="10972794" cy="827028"/>
          </a:xfrm>
        </p:spPr>
        <p:txBody>
          <a:bodyPr>
            <a:noAutofit/>
          </a:bodyPr>
          <a:lstStyle/>
          <a:p>
            <a:r>
              <a:rPr lang="en-US" dirty="0"/>
              <a:t>EAs as problem solvers: </a:t>
            </a:r>
            <a:r>
              <a:rPr lang="en-US" dirty="0" err="1"/>
              <a:t>Michalewicz</a:t>
            </a:r>
            <a:r>
              <a:rPr lang="en-US" dirty="0"/>
              <a:t> view (1996) </a:t>
            </a:r>
          </a:p>
        </p:txBody>
      </p:sp>
    </p:spTree>
    <p:extLst>
      <p:ext uri="{BB962C8B-B14F-4D97-AF65-F5344CB8AC3E}">
        <p14:creationId xmlns:p14="http://schemas.microsoft.com/office/powerpoint/2010/main" val="14103466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 and global optimisation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Global optimisation: search for finding best solution </a:t>
            </a:r>
            <a:r>
              <a:rPr lang="en-GB" sz="2400" i="1" dirty="0"/>
              <a:t>x</a:t>
            </a:r>
            <a:r>
              <a:rPr lang="en-GB" sz="2400" i="1" baseline="30000" dirty="0"/>
              <a:t>* </a:t>
            </a:r>
            <a:r>
              <a:rPr lang="en-GB" sz="2400" dirty="0"/>
              <a:t>out of some fixed set </a:t>
            </a:r>
            <a:r>
              <a:rPr lang="en-GB" sz="2400" i="1" dirty="0"/>
              <a:t>S</a:t>
            </a:r>
            <a:endParaRPr lang="en-GB" sz="2400" dirty="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Deterministic approaches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e.g. box decomposition (branch and bound etc)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Guarantee to find </a:t>
            </a:r>
            <a:r>
              <a:rPr lang="en-GB" sz="2000" i="1" dirty="0"/>
              <a:t>x</a:t>
            </a:r>
            <a:r>
              <a:rPr lang="en-GB" sz="2000" i="1" baseline="30000" dirty="0"/>
              <a:t>* </a:t>
            </a:r>
            <a:r>
              <a:rPr lang="en-GB" sz="2000" dirty="0"/>
              <a:t>,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May have bounds on runtime, usually super-polynomial 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Heuristic approaches (generate and test)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rules for deciding which </a:t>
            </a:r>
            <a:r>
              <a:rPr lang="en-GB" sz="2000" i="1" dirty="0"/>
              <a:t>x </a:t>
            </a:r>
            <a:r>
              <a:rPr lang="en-GB" sz="2000" i="1" dirty="0">
                <a:sym typeface="Symbol" pitchFamily="18" charset="2"/>
              </a:rPr>
              <a:t> S </a:t>
            </a:r>
            <a:r>
              <a:rPr lang="en-GB" sz="2000" dirty="0">
                <a:sym typeface="Symbol" pitchFamily="18" charset="2"/>
              </a:rPr>
              <a:t> to generate next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ym typeface="Symbol" pitchFamily="18" charset="2"/>
              </a:rPr>
              <a:t>no guarantees that best solutions found are globally optimal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ym typeface="Symbol" pitchFamily="18" charset="2"/>
              </a:rPr>
              <a:t>no bounds on runtime</a:t>
            </a:r>
          </a:p>
        </p:txBody>
      </p:sp>
    </p:spTree>
    <p:extLst>
      <p:ext uri="{BB962C8B-B14F-4D97-AF65-F5344CB8AC3E}">
        <p14:creationId xmlns:p14="http://schemas.microsoft.com/office/powerpoint/2010/main" val="38067179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 and neighbourhood search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30269"/>
            <a:ext cx="10972800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Many heuristics impose a neighbourhood structure on </a:t>
            </a:r>
            <a:r>
              <a:rPr lang="en-GB" sz="2400" i="1" dirty="0"/>
              <a:t>S</a:t>
            </a: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/>
              <a:t>Such heuristics may guarantee that best point found is </a:t>
            </a:r>
            <a:r>
              <a:rPr lang="en-GB" sz="2400" i="1" dirty="0"/>
              <a:t>locally optimal </a:t>
            </a:r>
            <a:r>
              <a:rPr lang="en-GB" sz="2400" dirty="0"/>
              <a:t> e.g. Hill-Climbers: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But problems often exhibit many local optima 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Often very quick to identify good solutions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rgbClr val="FF0000"/>
                </a:solidFill>
              </a:rPr>
              <a:t>EAs are distinguished by (the combination of) the following:	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0000"/>
                </a:solidFill>
              </a:rPr>
              <a:t>Use of population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0000"/>
                </a:solidFill>
              </a:rPr>
              <a:t>Use of multiple, stochastic search operators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0000"/>
                </a:solidFill>
              </a:rPr>
              <a:t>Variation operators with arity &gt;1, thus combining information of more candidate solutions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0000"/>
                </a:solidFill>
              </a:rPr>
              <a:t>Stochastic selection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GB" sz="2400" dirty="0">
              <a:solidFill>
                <a:srgbClr val="E46C0A"/>
              </a:solidFill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GB" sz="2400" dirty="0">
                <a:solidFill>
                  <a:srgbClr val="FF0000"/>
                </a:solidFill>
              </a:rPr>
              <a:t>Question: what is a neighbourhood in an EA?</a:t>
            </a:r>
          </a:p>
        </p:txBody>
      </p:sp>
    </p:spTree>
    <p:extLst>
      <p:ext uri="{BB962C8B-B14F-4D97-AF65-F5344CB8AC3E}">
        <p14:creationId xmlns:p14="http://schemas.microsoft.com/office/powerpoint/2010/main" val="13597516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scheme of EAs </a:t>
            </a:r>
            <a:r>
              <a:rPr lang="mr-IN" dirty="0"/>
              <a:t>–</a:t>
            </a:r>
            <a:r>
              <a:rPr lang="en-US" dirty="0"/>
              <a:t> version 1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841277" y="1394734"/>
            <a:ext cx="7725998" cy="4548489"/>
            <a:chOff x="-100013" y="1285875"/>
            <a:chExt cx="8128002" cy="4808539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600200" y="2971800"/>
              <a:ext cx="2362200" cy="1447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Population</a:t>
              </a:r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670175" y="1285875"/>
              <a:ext cx="5330825" cy="1685925"/>
              <a:chOff x="1682" y="810"/>
              <a:chExt cx="3358" cy="1062"/>
            </a:xfrm>
          </p:grpSpPr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3552" y="912"/>
                <a:ext cx="1488" cy="52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sz="2400" dirty="0">
                    <a:solidFill>
                      <a:srgbClr val="404040"/>
                    </a:solidFill>
                  </a:rPr>
                  <a:t>Parents</a:t>
                </a:r>
              </a:p>
            </p:txBody>
          </p:sp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1682" y="810"/>
                <a:ext cx="1870" cy="1062"/>
                <a:chOff x="1682" y="810"/>
                <a:chExt cx="1870" cy="1062"/>
              </a:xfrm>
            </p:grpSpPr>
            <p:sp>
              <p:nvSpPr>
                <p:cNvPr id="10" name="Rectangle 11"/>
                <p:cNvSpPr>
                  <a:spLocks noChangeArrowheads="1"/>
                </p:cNvSpPr>
                <p:nvPr/>
              </p:nvSpPr>
              <p:spPr bwMode="auto">
                <a:xfrm>
                  <a:off x="1682" y="810"/>
                  <a:ext cx="1584" cy="3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Parent selection</a:t>
                  </a:r>
                </a:p>
              </p:txBody>
            </p:sp>
            <p:cxnSp>
              <p:nvCxnSpPr>
                <p:cNvPr id="11" name="AutoShape 12"/>
                <p:cNvCxnSpPr>
                  <a:cxnSpLocks noChangeShapeType="1"/>
                  <a:stCxn id="5" idx="0"/>
                  <a:endCxn id="12" idx="1"/>
                </p:cNvCxnSpPr>
                <p:nvPr/>
              </p:nvCxnSpPr>
              <p:spPr bwMode="auto">
                <a:xfrm rot="16200000">
                  <a:off x="2304" y="624"/>
                  <a:ext cx="696" cy="1800"/>
                </a:xfrm>
                <a:prstGeom prst="bentConnector2">
                  <a:avLst/>
                </a:prstGeom>
                <a:noFill/>
                <a:ln w="508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</p:cxnSp>
          </p:grpSp>
        </p:grp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2574925" y="4495801"/>
              <a:ext cx="3063875" cy="1598613"/>
              <a:chOff x="1622" y="2832"/>
              <a:chExt cx="1930" cy="1007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622" y="3533"/>
                <a:ext cx="1731" cy="3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400" dirty="0">
                    <a:solidFill>
                      <a:srgbClr val="7F7F7F"/>
                    </a:solidFill>
                    <a:latin typeface="Arial" pitchFamily="34" charset="0"/>
                    <a:cs typeface="Arial" pitchFamily="34" charset="0"/>
                  </a:rPr>
                  <a:t>Survivor selection</a:t>
                </a:r>
              </a:p>
            </p:txBody>
          </p:sp>
          <p:cxnSp>
            <p:nvCxnSpPr>
              <p:cNvPr id="16" name="AutoShape 15"/>
              <p:cNvCxnSpPr>
                <a:cxnSpLocks noChangeShapeType="1"/>
              </p:cNvCxnSpPr>
              <p:nvPr/>
            </p:nvCxnSpPr>
            <p:spPr bwMode="auto">
              <a:xfrm rot="10800000">
                <a:off x="1728" y="2832"/>
                <a:ext cx="1824" cy="600"/>
              </a:xfrm>
              <a:prstGeom prst="bentConnector3">
                <a:avLst>
                  <a:gd name="adj1" fmla="val 100435"/>
                </a:avLst>
              </a:prstGeom>
              <a:noFill/>
              <a:ln w="5080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</p:spPr>
          </p:cxnSp>
        </p:grp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5638801" y="2400300"/>
              <a:ext cx="2389188" cy="3467100"/>
              <a:chOff x="3552" y="1512"/>
              <a:chExt cx="1505" cy="2184"/>
            </a:xfrm>
          </p:grpSpPr>
          <p:sp>
            <p:nvSpPr>
              <p:cNvPr id="23" name="Rectangle 18"/>
              <p:cNvSpPr>
                <a:spLocks noChangeArrowheads="1"/>
              </p:cNvSpPr>
              <p:nvPr/>
            </p:nvSpPr>
            <p:spPr bwMode="auto">
              <a:xfrm>
                <a:off x="3552" y="3168"/>
                <a:ext cx="1505" cy="52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Offspring</a:t>
                </a:r>
              </a:p>
            </p:txBody>
          </p:sp>
          <p:grpSp>
            <p:nvGrpSpPr>
              <p:cNvPr id="19" name="Group 20"/>
              <p:cNvGrpSpPr>
                <a:grpSpLocks/>
              </p:cNvGrpSpPr>
              <p:nvPr/>
            </p:nvGrpSpPr>
            <p:grpSpPr bwMode="auto">
              <a:xfrm>
                <a:off x="4132" y="1512"/>
                <a:ext cx="911" cy="1656"/>
                <a:chOff x="4132" y="1512"/>
                <a:chExt cx="911" cy="1656"/>
              </a:xfrm>
            </p:grpSpPr>
            <p:sp>
              <p:nvSpPr>
                <p:cNvPr id="20" name="Rectangle 21"/>
                <p:cNvSpPr>
                  <a:spLocks noChangeArrowheads="1"/>
                </p:cNvSpPr>
                <p:nvPr/>
              </p:nvSpPr>
              <p:spPr bwMode="auto">
                <a:xfrm>
                  <a:off x="4132" y="1872"/>
                  <a:ext cx="911" cy="3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2400" dirty="0">
                      <a:solidFill>
                        <a:srgbClr val="7F7F7F"/>
                      </a:solidFill>
                      <a:latin typeface="Arial" pitchFamily="34" charset="0"/>
                      <a:cs typeface="Arial" pitchFamily="34" charset="0"/>
                    </a:rPr>
                    <a:t>Variation</a:t>
                  </a:r>
                </a:p>
              </p:txBody>
            </p:sp>
            <p:cxnSp>
              <p:nvCxnSpPr>
                <p:cNvPr id="22" name="AutoShape 23"/>
                <p:cNvCxnSpPr>
                  <a:cxnSpLocks noChangeShapeType="1"/>
                </p:cNvCxnSpPr>
                <p:nvPr/>
              </p:nvCxnSpPr>
              <p:spPr bwMode="auto">
                <a:xfrm>
                  <a:off x="4148" y="1512"/>
                  <a:ext cx="0" cy="1656"/>
                </a:xfrm>
                <a:prstGeom prst="straightConnector1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</p:cxnSp>
          </p:grpSp>
        </p:grpSp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-42863" y="2286000"/>
              <a:ext cx="1814513" cy="1409700"/>
              <a:chOff x="-27" y="1440"/>
              <a:chExt cx="1143" cy="888"/>
            </a:xfrm>
          </p:grpSpPr>
          <p:cxnSp>
            <p:nvCxnSpPr>
              <p:cNvPr id="26" name="AutoShape 25"/>
              <p:cNvCxnSpPr>
                <a:cxnSpLocks noChangeShapeType="1"/>
                <a:endCxn id="5" idx="1"/>
              </p:cNvCxnSpPr>
              <p:nvPr/>
            </p:nvCxnSpPr>
            <p:spPr bwMode="auto">
              <a:xfrm rot="16200000" flipH="1">
                <a:off x="445" y="1764"/>
                <a:ext cx="600" cy="527"/>
              </a:xfrm>
              <a:prstGeom prst="bentConnector2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</p:spPr>
          </p:cxnSp>
          <p:sp>
            <p:nvSpPr>
              <p:cNvPr id="27" name="Text Box 26"/>
              <p:cNvSpPr txBox="1">
                <a:spLocks noChangeArrowheads="1"/>
              </p:cNvSpPr>
              <p:nvPr/>
            </p:nvSpPr>
            <p:spPr bwMode="auto">
              <a:xfrm>
                <a:off x="-27" y="1440"/>
                <a:ext cx="1143" cy="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nl-NL" sz="2400" dirty="0" err="1">
                    <a:solidFill>
                      <a:srgbClr val="7F7F7F"/>
                    </a:solidFill>
                    <a:latin typeface="Arial" pitchFamily="34" charset="0"/>
                    <a:cs typeface="Arial" pitchFamily="34" charset="0"/>
                  </a:rPr>
                  <a:t>Intialization</a:t>
                </a:r>
                <a:endParaRPr lang="nl-NL" sz="2400" dirty="0">
                  <a:solidFill>
                    <a:srgbClr val="7F7F7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-100013" y="3886201"/>
              <a:ext cx="1868488" cy="1554163"/>
              <a:chOff x="-63" y="2448"/>
              <a:chExt cx="1177" cy="979"/>
            </a:xfrm>
          </p:grpSpPr>
          <p:cxnSp>
            <p:nvCxnSpPr>
              <p:cNvPr id="29" name="AutoShape 28"/>
              <p:cNvCxnSpPr>
                <a:cxnSpLocks noChangeShapeType="1"/>
              </p:cNvCxnSpPr>
              <p:nvPr/>
            </p:nvCxnSpPr>
            <p:spPr bwMode="auto">
              <a:xfrm rot="16200000">
                <a:off x="420" y="2508"/>
                <a:ext cx="648" cy="528"/>
              </a:xfrm>
              <a:prstGeom prst="bentConnector2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</p:spPr>
          </p:cxnSp>
          <p:sp>
            <p:nvSpPr>
              <p:cNvPr id="30" name="Text Box 29"/>
              <p:cNvSpPr txBox="1">
                <a:spLocks noChangeArrowheads="1"/>
              </p:cNvSpPr>
              <p:nvPr/>
            </p:nvSpPr>
            <p:spPr bwMode="auto">
              <a:xfrm>
                <a:off x="-63" y="3120"/>
                <a:ext cx="1177" cy="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nl-NL" sz="2400" dirty="0" err="1">
                    <a:solidFill>
                      <a:srgbClr val="7F7F7F"/>
                    </a:solidFill>
                    <a:latin typeface="Arial" pitchFamily="34" charset="0"/>
                    <a:cs typeface="Arial" pitchFamily="34" charset="0"/>
                  </a:rPr>
                  <a:t>Termination</a:t>
                </a:r>
                <a:endParaRPr lang="nl-NL" sz="2400" dirty="0">
                  <a:solidFill>
                    <a:srgbClr val="7F7F7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21028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scheme of EAs  </a:t>
            </a:r>
            <a:r>
              <a:rPr lang="mr-IN" dirty="0"/>
              <a:t>–</a:t>
            </a:r>
            <a:r>
              <a:rPr lang="en-US" dirty="0"/>
              <a:t> version 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46468" y="1848364"/>
            <a:ext cx="4908609" cy="4620980"/>
            <a:chOff x="2167657" y="342277"/>
            <a:chExt cx="3975830" cy="6143402"/>
          </a:xfrm>
        </p:grpSpPr>
        <p:sp>
          <p:nvSpPr>
            <p:cNvPr id="6" name="Rectangle 5"/>
            <p:cNvSpPr/>
            <p:nvPr/>
          </p:nvSpPr>
          <p:spPr>
            <a:xfrm>
              <a:off x="4462039" y="3155873"/>
              <a:ext cx="1323694" cy="53193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 w="158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Evaluation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27825" y="1631977"/>
              <a:ext cx="1203358" cy="53193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 w="158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Variation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67657" y="4648417"/>
              <a:ext cx="1323694" cy="53193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 w="158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Selection</a:t>
              </a:r>
            </a:p>
          </p:txBody>
        </p:sp>
        <p:cxnSp>
          <p:nvCxnSpPr>
            <p:cNvPr id="9" name="Elbow Connector 8"/>
            <p:cNvCxnSpPr>
              <a:stCxn id="7" idx="3"/>
              <a:endCxn id="6" idx="0"/>
            </p:cNvCxnSpPr>
            <p:nvPr/>
          </p:nvCxnSpPr>
          <p:spPr>
            <a:xfrm>
              <a:off x="3431183" y="1897941"/>
              <a:ext cx="1692703" cy="1257931"/>
            </a:xfrm>
            <a:prstGeom prst="bentConnector2">
              <a:avLst/>
            </a:prstGeom>
            <a:ln w="38100" cmpd="sng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stCxn id="6" idx="2"/>
              <a:endCxn id="8" idx="3"/>
            </p:cNvCxnSpPr>
            <p:nvPr/>
          </p:nvCxnSpPr>
          <p:spPr>
            <a:xfrm rot="5400000">
              <a:off x="3694329" y="3484825"/>
              <a:ext cx="1226580" cy="1632535"/>
            </a:xfrm>
            <a:prstGeom prst="bentConnector2">
              <a:avLst/>
            </a:prstGeom>
            <a:ln w="38100" cmpd="sng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614439" y="342277"/>
              <a:ext cx="1529048" cy="5319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Start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14439" y="5953749"/>
              <a:ext cx="1529048" cy="5319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End</a:t>
              </a:r>
            </a:p>
          </p:txBody>
        </p:sp>
        <p:cxnSp>
          <p:nvCxnSpPr>
            <p:cNvPr id="13" name="Straight Arrow Connector 12"/>
            <p:cNvCxnSpPr>
              <a:stCxn id="11" idx="2"/>
            </p:cNvCxnSpPr>
            <p:nvPr/>
          </p:nvCxnSpPr>
          <p:spPr>
            <a:xfrm>
              <a:off x="5378963" y="874207"/>
              <a:ext cx="0" cy="22663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12" idx="0"/>
            </p:cNvCxnSpPr>
            <p:nvPr/>
          </p:nvCxnSpPr>
          <p:spPr>
            <a:xfrm>
              <a:off x="5378963" y="3688579"/>
              <a:ext cx="0" cy="22651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0"/>
              <a:endCxn id="7" idx="2"/>
            </p:cNvCxnSpPr>
            <p:nvPr/>
          </p:nvCxnSpPr>
          <p:spPr>
            <a:xfrm flipV="1">
              <a:off x="2829504" y="2163906"/>
              <a:ext cx="0" cy="248451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80908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223262" y="2869129"/>
            <a:ext cx="4180635" cy="2369995"/>
            <a:chOff x="-100013" y="1285875"/>
            <a:chExt cx="8458202" cy="4960939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600200" y="2971800"/>
              <a:ext cx="2362200" cy="1447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Population</a:t>
              </a:r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670175" y="1285875"/>
              <a:ext cx="5330825" cy="1685925"/>
              <a:chOff x="1682" y="810"/>
              <a:chExt cx="3358" cy="1062"/>
            </a:xfrm>
          </p:grpSpPr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3552" y="912"/>
                <a:ext cx="1488" cy="52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sz="1400" dirty="0">
                    <a:solidFill>
                      <a:srgbClr val="404040"/>
                    </a:solidFill>
                  </a:rPr>
                  <a:t>Parents</a:t>
                </a:r>
              </a:p>
            </p:txBody>
          </p:sp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1682" y="810"/>
                <a:ext cx="1870" cy="1062"/>
                <a:chOff x="1682" y="810"/>
                <a:chExt cx="1870" cy="1062"/>
              </a:xfrm>
            </p:grpSpPr>
            <p:sp>
              <p:nvSpPr>
                <p:cNvPr id="10" name="Rectangle 11"/>
                <p:cNvSpPr>
                  <a:spLocks noChangeArrowheads="1"/>
                </p:cNvSpPr>
                <p:nvPr/>
              </p:nvSpPr>
              <p:spPr bwMode="auto">
                <a:xfrm>
                  <a:off x="1682" y="810"/>
                  <a:ext cx="1869" cy="40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Parent selection</a:t>
                  </a:r>
                </a:p>
              </p:txBody>
            </p:sp>
            <p:cxnSp>
              <p:nvCxnSpPr>
                <p:cNvPr id="11" name="AutoShape 12"/>
                <p:cNvCxnSpPr>
                  <a:cxnSpLocks noChangeShapeType="1"/>
                  <a:stCxn id="5" idx="0"/>
                  <a:endCxn id="12" idx="1"/>
                </p:cNvCxnSpPr>
                <p:nvPr/>
              </p:nvCxnSpPr>
              <p:spPr bwMode="auto">
                <a:xfrm rot="16200000">
                  <a:off x="2304" y="624"/>
                  <a:ext cx="696" cy="1800"/>
                </a:xfrm>
                <a:prstGeom prst="bentConnector2">
                  <a:avLst/>
                </a:prstGeom>
                <a:noFill/>
                <a:ln w="508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</p:cxnSp>
          </p:grpSp>
        </p:grp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2574925" y="4495801"/>
              <a:ext cx="3230563" cy="1751013"/>
              <a:chOff x="1622" y="2832"/>
              <a:chExt cx="2035" cy="1103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622" y="3533"/>
                <a:ext cx="2035" cy="4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dirty="0">
                    <a:solidFill>
                      <a:srgbClr val="7F7F7F"/>
                    </a:solidFill>
                    <a:latin typeface="Arial" pitchFamily="34" charset="0"/>
                    <a:cs typeface="Arial" pitchFamily="34" charset="0"/>
                  </a:rPr>
                  <a:t>Survivor selection</a:t>
                </a:r>
              </a:p>
            </p:txBody>
          </p:sp>
          <p:cxnSp>
            <p:nvCxnSpPr>
              <p:cNvPr id="16" name="AutoShape 15"/>
              <p:cNvCxnSpPr>
                <a:cxnSpLocks noChangeShapeType="1"/>
              </p:cNvCxnSpPr>
              <p:nvPr/>
            </p:nvCxnSpPr>
            <p:spPr bwMode="auto">
              <a:xfrm rot="10800000">
                <a:off x="1728" y="2832"/>
                <a:ext cx="1824" cy="600"/>
              </a:xfrm>
              <a:prstGeom prst="bentConnector3">
                <a:avLst>
                  <a:gd name="adj1" fmla="val 100435"/>
                </a:avLst>
              </a:prstGeom>
              <a:noFill/>
              <a:ln w="5080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</p:spPr>
          </p:cxnSp>
        </p:grp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5638801" y="2400300"/>
              <a:ext cx="2719388" cy="3467100"/>
              <a:chOff x="3552" y="1512"/>
              <a:chExt cx="1713" cy="2184"/>
            </a:xfrm>
          </p:grpSpPr>
          <p:sp>
            <p:nvSpPr>
              <p:cNvPr id="23" name="Rectangle 18"/>
              <p:cNvSpPr>
                <a:spLocks noChangeArrowheads="1"/>
              </p:cNvSpPr>
              <p:nvPr/>
            </p:nvSpPr>
            <p:spPr bwMode="auto">
              <a:xfrm>
                <a:off x="3552" y="3168"/>
                <a:ext cx="1505" cy="52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Offspring</a:t>
                </a:r>
              </a:p>
            </p:txBody>
          </p:sp>
          <p:grpSp>
            <p:nvGrpSpPr>
              <p:cNvPr id="19" name="Group 20"/>
              <p:cNvGrpSpPr>
                <a:grpSpLocks/>
              </p:cNvGrpSpPr>
              <p:nvPr/>
            </p:nvGrpSpPr>
            <p:grpSpPr bwMode="auto">
              <a:xfrm>
                <a:off x="4148" y="1512"/>
                <a:ext cx="1117" cy="1656"/>
                <a:chOff x="4148" y="1512"/>
                <a:chExt cx="1117" cy="1656"/>
              </a:xfrm>
            </p:grpSpPr>
            <p:sp>
              <p:nvSpPr>
                <p:cNvPr id="20" name="Rectangle 21"/>
                <p:cNvSpPr>
                  <a:spLocks noChangeArrowheads="1"/>
                </p:cNvSpPr>
                <p:nvPr/>
              </p:nvSpPr>
              <p:spPr bwMode="auto">
                <a:xfrm>
                  <a:off x="4148" y="2065"/>
                  <a:ext cx="1117" cy="40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dirty="0">
                      <a:solidFill>
                        <a:srgbClr val="7F7F7F"/>
                      </a:solidFill>
                      <a:latin typeface="Arial" pitchFamily="34" charset="0"/>
                      <a:cs typeface="Arial" pitchFamily="34" charset="0"/>
                    </a:rPr>
                    <a:t>Variation</a:t>
                  </a:r>
                </a:p>
              </p:txBody>
            </p:sp>
            <p:cxnSp>
              <p:nvCxnSpPr>
                <p:cNvPr id="22" name="AutoShape 23"/>
                <p:cNvCxnSpPr>
                  <a:cxnSpLocks noChangeShapeType="1"/>
                </p:cNvCxnSpPr>
                <p:nvPr/>
              </p:nvCxnSpPr>
              <p:spPr bwMode="auto">
                <a:xfrm>
                  <a:off x="4148" y="1512"/>
                  <a:ext cx="0" cy="1656"/>
                </a:xfrm>
                <a:prstGeom prst="straightConnector1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</p:cxnSp>
          </p:grpSp>
        </p:grpSp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-42863" y="2286000"/>
              <a:ext cx="2185988" cy="1409700"/>
              <a:chOff x="-27" y="1440"/>
              <a:chExt cx="1377" cy="888"/>
            </a:xfrm>
          </p:grpSpPr>
          <p:cxnSp>
            <p:nvCxnSpPr>
              <p:cNvPr id="26" name="AutoShape 25"/>
              <p:cNvCxnSpPr>
                <a:cxnSpLocks noChangeShapeType="1"/>
                <a:endCxn id="5" idx="1"/>
              </p:cNvCxnSpPr>
              <p:nvPr/>
            </p:nvCxnSpPr>
            <p:spPr bwMode="auto">
              <a:xfrm rot="16200000" flipH="1">
                <a:off x="445" y="1764"/>
                <a:ext cx="600" cy="527"/>
              </a:xfrm>
              <a:prstGeom prst="bentConnector2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</p:spPr>
          </p:cxnSp>
          <p:sp>
            <p:nvSpPr>
              <p:cNvPr id="27" name="Text Box 26"/>
              <p:cNvSpPr txBox="1">
                <a:spLocks noChangeArrowheads="1"/>
              </p:cNvSpPr>
              <p:nvPr/>
            </p:nvSpPr>
            <p:spPr bwMode="auto">
              <a:xfrm>
                <a:off x="-27" y="1440"/>
                <a:ext cx="1377" cy="4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nl-NL" sz="1400" dirty="0" err="1">
                    <a:solidFill>
                      <a:srgbClr val="7F7F7F"/>
                    </a:solidFill>
                    <a:latin typeface="Arial" pitchFamily="34" charset="0"/>
                    <a:cs typeface="Arial" pitchFamily="34" charset="0"/>
                  </a:rPr>
                  <a:t>Intialization</a:t>
                </a:r>
                <a:endParaRPr lang="nl-NL" sz="1400" dirty="0">
                  <a:solidFill>
                    <a:srgbClr val="7F7F7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-100013" y="3886200"/>
              <a:ext cx="2243138" cy="1711325"/>
              <a:chOff x="-63" y="2448"/>
              <a:chExt cx="1413" cy="1078"/>
            </a:xfrm>
          </p:grpSpPr>
          <p:cxnSp>
            <p:nvCxnSpPr>
              <p:cNvPr id="29" name="AutoShape 28"/>
              <p:cNvCxnSpPr>
                <a:cxnSpLocks noChangeShapeType="1"/>
              </p:cNvCxnSpPr>
              <p:nvPr/>
            </p:nvCxnSpPr>
            <p:spPr bwMode="auto">
              <a:xfrm rot="16200000">
                <a:off x="420" y="2508"/>
                <a:ext cx="648" cy="528"/>
              </a:xfrm>
              <a:prstGeom prst="bentConnector2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</p:spPr>
          </p:cxnSp>
          <p:sp>
            <p:nvSpPr>
              <p:cNvPr id="30" name="Text Box 29"/>
              <p:cNvSpPr txBox="1">
                <a:spLocks noChangeArrowheads="1"/>
              </p:cNvSpPr>
              <p:nvPr/>
            </p:nvSpPr>
            <p:spPr bwMode="auto">
              <a:xfrm>
                <a:off x="-63" y="3120"/>
                <a:ext cx="1413" cy="4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nl-NL" sz="1400" dirty="0" err="1">
                    <a:solidFill>
                      <a:srgbClr val="7F7F7F"/>
                    </a:solidFill>
                    <a:latin typeface="Arial" pitchFamily="34" charset="0"/>
                    <a:cs typeface="Arial" pitchFamily="34" charset="0"/>
                  </a:rPr>
                  <a:t>Termination</a:t>
                </a:r>
                <a:endParaRPr lang="nl-NL" sz="1400" dirty="0">
                  <a:solidFill>
                    <a:srgbClr val="7F7F7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7230517" y="2196097"/>
            <a:ext cx="3122870" cy="3830573"/>
            <a:chOff x="2167657" y="363112"/>
            <a:chExt cx="3975830" cy="6101731"/>
          </a:xfrm>
        </p:grpSpPr>
        <p:sp>
          <p:nvSpPr>
            <p:cNvPr id="32" name="Rectangle 31"/>
            <p:cNvSpPr/>
            <p:nvPr/>
          </p:nvSpPr>
          <p:spPr>
            <a:xfrm>
              <a:off x="4462039" y="3176707"/>
              <a:ext cx="1323695" cy="4902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 w="158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Evaluation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27825" y="1652812"/>
              <a:ext cx="1203358" cy="4902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 w="158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Variation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167657" y="4669251"/>
              <a:ext cx="1323695" cy="4902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 w="158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Selection</a:t>
              </a:r>
            </a:p>
          </p:txBody>
        </p:sp>
        <p:cxnSp>
          <p:nvCxnSpPr>
            <p:cNvPr id="35" name="Elbow Connector 34"/>
            <p:cNvCxnSpPr>
              <a:stCxn id="33" idx="3"/>
              <a:endCxn id="32" idx="0"/>
            </p:cNvCxnSpPr>
            <p:nvPr/>
          </p:nvCxnSpPr>
          <p:spPr>
            <a:xfrm>
              <a:off x="3431183" y="1897942"/>
              <a:ext cx="1692703" cy="1278765"/>
            </a:xfrm>
            <a:prstGeom prst="bentConnector2">
              <a:avLst/>
            </a:prstGeom>
            <a:ln w="38100" cmpd="sng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32" idx="2"/>
              <a:endCxn id="34" idx="3"/>
            </p:cNvCxnSpPr>
            <p:nvPr/>
          </p:nvCxnSpPr>
          <p:spPr>
            <a:xfrm rot="5400000">
              <a:off x="3683912" y="3474407"/>
              <a:ext cx="1247415" cy="1632535"/>
            </a:xfrm>
            <a:prstGeom prst="bentConnector2">
              <a:avLst/>
            </a:prstGeom>
            <a:ln w="38100" cmpd="sng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614439" y="363112"/>
              <a:ext cx="1529048" cy="4902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Start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14439" y="5974584"/>
              <a:ext cx="1529048" cy="4902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End</a:t>
              </a:r>
            </a:p>
          </p:txBody>
        </p:sp>
        <p:cxnSp>
          <p:nvCxnSpPr>
            <p:cNvPr id="39" name="Straight Arrow Connector 38"/>
            <p:cNvCxnSpPr>
              <a:stCxn id="37" idx="2"/>
            </p:cNvCxnSpPr>
            <p:nvPr/>
          </p:nvCxnSpPr>
          <p:spPr>
            <a:xfrm>
              <a:off x="5378963" y="853371"/>
              <a:ext cx="0" cy="22872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38" idx="0"/>
            </p:cNvCxnSpPr>
            <p:nvPr/>
          </p:nvCxnSpPr>
          <p:spPr>
            <a:xfrm>
              <a:off x="5378963" y="3688579"/>
              <a:ext cx="0" cy="22860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0"/>
              <a:endCxn id="33" idx="2"/>
            </p:cNvCxnSpPr>
            <p:nvPr/>
          </p:nvCxnSpPr>
          <p:spPr>
            <a:xfrm flipV="1">
              <a:off x="2829504" y="2143071"/>
              <a:ext cx="0" cy="252618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79784" y="811847"/>
            <a:ext cx="8229600" cy="87153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Q: What is the difference? </a:t>
            </a:r>
          </a:p>
        </p:txBody>
      </p:sp>
    </p:spTree>
    <p:extLst>
      <p:ext uri="{BB962C8B-B14F-4D97-AF65-F5344CB8AC3E}">
        <p14:creationId xmlns:p14="http://schemas.microsoft.com/office/powerpoint/2010/main" val="111312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scheme of EAs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841277" y="1394734"/>
            <a:ext cx="7725998" cy="4548489"/>
            <a:chOff x="-100013" y="1285875"/>
            <a:chExt cx="8128002" cy="4808539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600200" y="2971800"/>
              <a:ext cx="2362200" cy="1447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Population</a:t>
              </a:r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670175" y="1285875"/>
              <a:ext cx="5330825" cy="1685925"/>
              <a:chOff x="1682" y="810"/>
              <a:chExt cx="3358" cy="1062"/>
            </a:xfrm>
          </p:grpSpPr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3552" y="912"/>
                <a:ext cx="1488" cy="52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sz="2400" dirty="0">
                    <a:solidFill>
                      <a:srgbClr val="404040"/>
                    </a:solidFill>
                  </a:rPr>
                  <a:t>Parents</a:t>
                </a:r>
              </a:p>
            </p:txBody>
          </p:sp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1682" y="810"/>
                <a:ext cx="1870" cy="1062"/>
                <a:chOff x="1682" y="810"/>
                <a:chExt cx="1870" cy="1062"/>
              </a:xfrm>
            </p:grpSpPr>
            <p:sp>
              <p:nvSpPr>
                <p:cNvPr id="10" name="Rectangle 11"/>
                <p:cNvSpPr>
                  <a:spLocks noChangeArrowheads="1"/>
                </p:cNvSpPr>
                <p:nvPr/>
              </p:nvSpPr>
              <p:spPr bwMode="auto">
                <a:xfrm>
                  <a:off x="1682" y="810"/>
                  <a:ext cx="1585" cy="3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Parent selection</a:t>
                  </a:r>
                </a:p>
              </p:txBody>
            </p:sp>
            <p:cxnSp>
              <p:nvCxnSpPr>
                <p:cNvPr id="11" name="AutoShape 12"/>
                <p:cNvCxnSpPr>
                  <a:cxnSpLocks noChangeShapeType="1"/>
                  <a:stCxn id="5" idx="0"/>
                  <a:endCxn id="12" idx="1"/>
                </p:cNvCxnSpPr>
                <p:nvPr/>
              </p:nvCxnSpPr>
              <p:spPr bwMode="auto">
                <a:xfrm rot="16200000">
                  <a:off x="2304" y="624"/>
                  <a:ext cx="696" cy="1800"/>
                </a:xfrm>
                <a:prstGeom prst="bentConnector2">
                  <a:avLst/>
                </a:prstGeom>
                <a:noFill/>
                <a:ln w="508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</p:cxnSp>
          </p:grpSp>
        </p:grp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2574925" y="4495801"/>
              <a:ext cx="3063875" cy="1598613"/>
              <a:chOff x="1622" y="2832"/>
              <a:chExt cx="1930" cy="1007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622" y="3533"/>
                <a:ext cx="1733" cy="3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400" dirty="0">
                    <a:solidFill>
                      <a:srgbClr val="7F7F7F"/>
                    </a:solidFill>
                    <a:latin typeface="Arial" pitchFamily="34" charset="0"/>
                    <a:cs typeface="Arial" pitchFamily="34" charset="0"/>
                  </a:rPr>
                  <a:t>Survivor selection</a:t>
                </a:r>
              </a:p>
            </p:txBody>
          </p:sp>
          <p:cxnSp>
            <p:nvCxnSpPr>
              <p:cNvPr id="16" name="AutoShape 15"/>
              <p:cNvCxnSpPr>
                <a:cxnSpLocks noChangeShapeType="1"/>
              </p:cNvCxnSpPr>
              <p:nvPr/>
            </p:nvCxnSpPr>
            <p:spPr bwMode="auto">
              <a:xfrm rot="10800000">
                <a:off x="1728" y="2832"/>
                <a:ext cx="1824" cy="600"/>
              </a:xfrm>
              <a:prstGeom prst="bentConnector3">
                <a:avLst>
                  <a:gd name="adj1" fmla="val 100435"/>
                </a:avLst>
              </a:prstGeom>
              <a:noFill/>
              <a:ln w="5080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</p:spPr>
          </p:cxnSp>
        </p:grp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5638801" y="2400300"/>
              <a:ext cx="2389188" cy="3467100"/>
              <a:chOff x="3552" y="1512"/>
              <a:chExt cx="1505" cy="2184"/>
            </a:xfrm>
          </p:grpSpPr>
          <p:sp>
            <p:nvSpPr>
              <p:cNvPr id="23" name="Rectangle 18"/>
              <p:cNvSpPr>
                <a:spLocks noChangeArrowheads="1"/>
              </p:cNvSpPr>
              <p:nvPr/>
            </p:nvSpPr>
            <p:spPr bwMode="auto">
              <a:xfrm>
                <a:off x="3552" y="3168"/>
                <a:ext cx="1505" cy="52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Offspring</a:t>
                </a:r>
              </a:p>
            </p:txBody>
          </p:sp>
          <p:grpSp>
            <p:nvGrpSpPr>
              <p:cNvPr id="19" name="Group 20"/>
              <p:cNvGrpSpPr>
                <a:grpSpLocks/>
              </p:cNvGrpSpPr>
              <p:nvPr/>
            </p:nvGrpSpPr>
            <p:grpSpPr bwMode="auto">
              <a:xfrm>
                <a:off x="4132" y="1512"/>
                <a:ext cx="912" cy="1656"/>
                <a:chOff x="4132" y="1512"/>
                <a:chExt cx="912" cy="1656"/>
              </a:xfrm>
            </p:grpSpPr>
            <p:sp>
              <p:nvSpPr>
                <p:cNvPr id="20" name="Rectangle 21"/>
                <p:cNvSpPr>
                  <a:spLocks noChangeArrowheads="1"/>
                </p:cNvSpPr>
                <p:nvPr/>
              </p:nvSpPr>
              <p:spPr bwMode="auto">
                <a:xfrm>
                  <a:off x="4132" y="2172"/>
                  <a:ext cx="912" cy="3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2400" dirty="0">
                      <a:solidFill>
                        <a:srgbClr val="7F7F7F"/>
                      </a:solidFill>
                      <a:latin typeface="Arial" pitchFamily="34" charset="0"/>
                      <a:cs typeface="Arial" pitchFamily="34" charset="0"/>
                    </a:rPr>
                    <a:t>Variation</a:t>
                  </a:r>
                </a:p>
              </p:txBody>
            </p:sp>
            <p:cxnSp>
              <p:nvCxnSpPr>
                <p:cNvPr id="22" name="AutoShape 23"/>
                <p:cNvCxnSpPr>
                  <a:cxnSpLocks noChangeShapeType="1"/>
                </p:cNvCxnSpPr>
                <p:nvPr/>
              </p:nvCxnSpPr>
              <p:spPr bwMode="auto">
                <a:xfrm>
                  <a:off x="4148" y="1512"/>
                  <a:ext cx="0" cy="1656"/>
                </a:xfrm>
                <a:prstGeom prst="straightConnector1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</p:cxnSp>
          </p:grpSp>
        </p:grpSp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-42863" y="2286000"/>
              <a:ext cx="1816101" cy="1409700"/>
              <a:chOff x="-27" y="1440"/>
              <a:chExt cx="1144" cy="888"/>
            </a:xfrm>
          </p:grpSpPr>
          <p:cxnSp>
            <p:nvCxnSpPr>
              <p:cNvPr id="26" name="AutoShape 25"/>
              <p:cNvCxnSpPr>
                <a:cxnSpLocks noChangeShapeType="1"/>
                <a:endCxn id="5" idx="1"/>
              </p:cNvCxnSpPr>
              <p:nvPr/>
            </p:nvCxnSpPr>
            <p:spPr bwMode="auto">
              <a:xfrm rot="16200000" flipH="1">
                <a:off x="445" y="1764"/>
                <a:ext cx="600" cy="527"/>
              </a:xfrm>
              <a:prstGeom prst="bentConnector2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</p:spPr>
          </p:cxnSp>
          <p:sp>
            <p:nvSpPr>
              <p:cNvPr id="27" name="Text Box 26"/>
              <p:cNvSpPr txBox="1">
                <a:spLocks noChangeArrowheads="1"/>
              </p:cNvSpPr>
              <p:nvPr/>
            </p:nvSpPr>
            <p:spPr bwMode="auto">
              <a:xfrm>
                <a:off x="-27" y="1440"/>
                <a:ext cx="1144" cy="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nl-NL" sz="2400" dirty="0" err="1">
                    <a:solidFill>
                      <a:srgbClr val="7F7F7F"/>
                    </a:solidFill>
                    <a:latin typeface="Arial" pitchFamily="34" charset="0"/>
                    <a:cs typeface="Arial" pitchFamily="34" charset="0"/>
                  </a:rPr>
                  <a:t>Intialization</a:t>
                </a:r>
                <a:endParaRPr lang="nl-NL" sz="2400" dirty="0">
                  <a:solidFill>
                    <a:srgbClr val="7F7F7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-100013" y="3886201"/>
              <a:ext cx="1870076" cy="1554163"/>
              <a:chOff x="-63" y="2448"/>
              <a:chExt cx="1178" cy="979"/>
            </a:xfrm>
          </p:grpSpPr>
          <p:cxnSp>
            <p:nvCxnSpPr>
              <p:cNvPr id="29" name="AutoShape 28"/>
              <p:cNvCxnSpPr>
                <a:cxnSpLocks noChangeShapeType="1"/>
              </p:cNvCxnSpPr>
              <p:nvPr/>
            </p:nvCxnSpPr>
            <p:spPr bwMode="auto">
              <a:xfrm rot="16200000">
                <a:off x="420" y="2508"/>
                <a:ext cx="648" cy="528"/>
              </a:xfrm>
              <a:prstGeom prst="bentConnector2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</p:spPr>
          </p:cxnSp>
          <p:sp>
            <p:nvSpPr>
              <p:cNvPr id="30" name="Text Box 29"/>
              <p:cNvSpPr txBox="1">
                <a:spLocks noChangeArrowheads="1"/>
              </p:cNvSpPr>
              <p:nvPr/>
            </p:nvSpPr>
            <p:spPr bwMode="auto">
              <a:xfrm>
                <a:off x="-63" y="3120"/>
                <a:ext cx="1178" cy="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nl-NL" sz="2400" dirty="0" err="1">
                    <a:solidFill>
                      <a:srgbClr val="7F7F7F"/>
                    </a:solidFill>
                    <a:latin typeface="Arial" pitchFamily="34" charset="0"/>
                    <a:cs typeface="Arial" pitchFamily="34" charset="0"/>
                  </a:rPr>
                  <a:t>Termination</a:t>
                </a:r>
                <a:endParaRPr lang="nl-NL" sz="2400" dirty="0">
                  <a:solidFill>
                    <a:srgbClr val="7F7F7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71189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points: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There are different diagrams to represent an EA scheme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>
                <a:solidFill>
                  <a:srgbClr val="FF0000"/>
                </a:solidFill>
              </a:rPr>
              <a:t>Variation operators push towards novelty and selection operators push towards quality</a:t>
            </a:r>
            <a:endParaRPr lang="en-GB" sz="240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>
                <a:solidFill>
                  <a:srgbClr val="FF0000"/>
                </a:solidFill>
              </a:rPr>
              <a:t>Variation operators need to match the representation, selection operators are independent from the representation (hence, from the problem at hand)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Selection operators act on the population level and variation operators on the individual level</a:t>
            </a:r>
          </a:p>
        </p:txBody>
      </p:sp>
    </p:spTree>
    <p:extLst>
      <p:ext uri="{BB962C8B-B14F-4D97-AF65-F5344CB8AC3E}">
        <p14:creationId xmlns:p14="http://schemas.microsoft.com/office/powerpoint/2010/main" val="316843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 scheme in pseudo-code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1957" y="1565412"/>
            <a:ext cx="8373877" cy="4245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6931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EA components: Representation</a:t>
            </a:r>
            <a:endParaRPr lang="en-GB" dirty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Role: provides code for candidate solutions that can be manipulated by variation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Leads to two levels of existence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0000"/>
                </a:solidFill>
              </a:rPr>
              <a:t>phenotype: object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/>
              <a:t>in original problem context, the outside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0000"/>
                </a:solidFill>
              </a:rPr>
              <a:t>genotype: code </a:t>
            </a:r>
            <a:r>
              <a:rPr lang="en-GB" sz="2000" dirty="0"/>
              <a:t>to denote that object, the inside  (chromosome, “digital DNA”)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Implies two mappings: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Encoding : phenotype </a:t>
            </a:r>
            <a:r>
              <a:rPr lang="en-GB" sz="2000" dirty="0">
                <a:sym typeface="Wingdings"/>
              </a:rPr>
              <a:t> </a:t>
            </a:r>
            <a:r>
              <a:rPr lang="en-GB" sz="2000" dirty="0"/>
              <a:t>genotype (not necessarily one to one)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Decoding : genotype </a:t>
            </a:r>
            <a:r>
              <a:rPr lang="en-GB" sz="2000" dirty="0">
                <a:sym typeface="Wingdings"/>
              </a:rPr>
              <a:t></a:t>
            </a:r>
            <a:r>
              <a:rPr lang="en-GB" sz="2000" dirty="0"/>
              <a:t> phenotype  (must be one to one)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Chromosomes contain genes, which are in (usually fixed) positions called loci (sing. locus) and have a value (allele)</a:t>
            </a:r>
          </a:p>
        </p:txBody>
      </p:sp>
    </p:spTree>
    <p:extLst>
      <p:ext uri="{BB962C8B-B14F-4D97-AF65-F5344CB8AC3E}">
        <p14:creationId xmlns:p14="http://schemas.microsoft.com/office/powerpoint/2010/main" val="45498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i="1" dirty="0"/>
              <a:t>Variable</a:t>
            </a:r>
            <a:r>
              <a:rPr lang="en-US" sz="2400" dirty="0"/>
              <a:t> vs. </a:t>
            </a:r>
            <a:r>
              <a:rPr lang="en-US" sz="2400" b="1" dirty="0"/>
              <a:t>value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i="1" dirty="0"/>
              <a:t>Gene</a:t>
            </a:r>
            <a:r>
              <a:rPr lang="en-US" sz="2400" dirty="0"/>
              <a:t> vs. </a:t>
            </a:r>
            <a:r>
              <a:rPr lang="en-US" sz="2400" b="1" dirty="0"/>
              <a:t>allele</a:t>
            </a:r>
            <a:r>
              <a:rPr lang="en-US" sz="2400" dirty="0"/>
              <a:t> 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Example: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i="1" dirty="0"/>
              <a:t>x</a:t>
            </a:r>
            <a:r>
              <a:rPr lang="en-US" sz="2000" dirty="0"/>
              <a:t> vs. </a:t>
            </a:r>
            <a:r>
              <a:rPr lang="en-US" sz="2000" b="1" dirty="0"/>
              <a:t>3.14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i="1" dirty="0"/>
              <a:t>color</a:t>
            </a:r>
            <a:r>
              <a:rPr lang="en-US" sz="2000" dirty="0"/>
              <a:t> vs. </a:t>
            </a:r>
            <a:r>
              <a:rPr lang="en-US" sz="2000" b="1" dirty="0"/>
              <a:t>red</a:t>
            </a:r>
          </a:p>
        </p:txBody>
      </p:sp>
    </p:spTree>
    <p:extLst>
      <p:ext uri="{BB962C8B-B14F-4D97-AF65-F5344CB8AC3E}">
        <p14:creationId xmlns:p14="http://schemas.microsoft.com/office/powerpoint/2010/main" val="2784935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2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EA components: Representation</a:t>
            </a:r>
          </a:p>
        </p:txBody>
      </p:sp>
      <p:sp>
        <p:nvSpPr>
          <p:cNvPr id="215" name="Content Placeholder 2"/>
          <p:cNvSpPr>
            <a:spLocks noGrp="1"/>
          </p:cNvSpPr>
          <p:nvPr>
            <p:ph idx="1"/>
          </p:nvPr>
        </p:nvSpPr>
        <p:spPr>
          <a:xfrm>
            <a:off x="1998454" y="5604388"/>
            <a:ext cx="8410467" cy="5449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/>
              <a:t>In order to find the global optimum, every feasible solution must be represented in genotype space</a:t>
            </a:r>
            <a:endParaRPr lang="en-US" sz="2000" dirty="0"/>
          </a:p>
        </p:txBody>
      </p:sp>
      <p:grpSp>
        <p:nvGrpSpPr>
          <p:cNvPr id="311395" name="Group 311394"/>
          <p:cNvGrpSpPr/>
          <p:nvPr/>
        </p:nvGrpSpPr>
        <p:grpSpPr>
          <a:xfrm>
            <a:off x="1998453" y="1960837"/>
            <a:ext cx="8483811" cy="3470401"/>
            <a:chOff x="474452" y="1234773"/>
            <a:chExt cx="8483811" cy="4064866"/>
          </a:xfrm>
        </p:grpSpPr>
        <p:sp>
          <p:nvSpPr>
            <p:cNvPr id="311298" name="Line 2"/>
            <p:cNvSpPr>
              <a:spLocks noChangeShapeType="1"/>
            </p:cNvSpPr>
            <p:nvPr/>
          </p:nvSpPr>
          <p:spPr bwMode="auto">
            <a:xfrm rot="16200000">
              <a:off x="4565650" y="1030998"/>
              <a:ext cx="12700" cy="2895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400">
                <a:cs typeface="Arial" pitchFamily="34" charset="0"/>
              </a:endParaRPr>
            </a:p>
          </p:txBody>
        </p:sp>
        <p:sp>
          <p:nvSpPr>
            <p:cNvPr id="311299" name="Text Box 3"/>
            <p:cNvSpPr txBox="1">
              <a:spLocks noChangeArrowheads="1"/>
            </p:cNvSpPr>
            <p:nvPr/>
          </p:nvSpPr>
          <p:spPr bwMode="auto">
            <a:xfrm>
              <a:off x="6440977" y="1234773"/>
              <a:ext cx="2196435" cy="5407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dirty="0">
                  <a:solidFill>
                    <a:srgbClr val="FF0000"/>
                  </a:solidFill>
                  <a:cs typeface="Arial" pitchFamily="34" charset="0"/>
                </a:rPr>
                <a:t>Genotype space</a:t>
              </a:r>
            </a:p>
          </p:txBody>
        </p:sp>
        <p:sp>
          <p:nvSpPr>
            <p:cNvPr id="311300" name="AutoShape 4"/>
            <p:cNvSpPr>
              <a:spLocks noChangeArrowheads="1"/>
            </p:cNvSpPr>
            <p:nvPr/>
          </p:nvSpPr>
          <p:spPr bwMode="auto">
            <a:xfrm>
              <a:off x="6143625" y="1807286"/>
              <a:ext cx="2814638" cy="2801937"/>
            </a:xfrm>
            <a:prstGeom prst="cube">
              <a:avLst>
                <a:gd name="adj" fmla="val 25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cs typeface="Arial" pitchFamily="34" charset="0"/>
              </a:endParaRPr>
            </a:p>
          </p:txBody>
        </p:sp>
        <p:sp>
          <p:nvSpPr>
            <p:cNvPr id="311301" name="Text Box 5"/>
            <p:cNvSpPr txBox="1">
              <a:spLocks noChangeArrowheads="1"/>
            </p:cNvSpPr>
            <p:nvPr/>
          </p:nvSpPr>
          <p:spPr bwMode="auto">
            <a:xfrm>
              <a:off x="764548" y="1284554"/>
              <a:ext cx="2323072" cy="5407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dirty="0">
                  <a:solidFill>
                    <a:srgbClr val="FF0000"/>
                  </a:solidFill>
                  <a:cs typeface="Arial" pitchFamily="34" charset="0"/>
                </a:rPr>
                <a:t>Phenotype space</a:t>
              </a:r>
            </a:p>
          </p:txBody>
        </p:sp>
        <p:sp>
          <p:nvSpPr>
            <p:cNvPr id="311302" name="Freeform 6"/>
            <p:cNvSpPr>
              <a:spLocks/>
            </p:cNvSpPr>
            <p:nvPr/>
          </p:nvSpPr>
          <p:spPr bwMode="auto">
            <a:xfrm>
              <a:off x="474452" y="2349500"/>
              <a:ext cx="2960897" cy="2857500"/>
            </a:xfrm>
            <a:custGeom>
              <a:avLst/>
              <a:gdLst/>
              <a:ahLst/>
              <a:cxnLst>
                <a:cxn ang="0">
                  <a:pos x="360" y="696"/>
                </a:cxn>
                <a:cxn ang="0">
                  <a:pos x="232" y="424"/>
                </a:cxn>
                <a:cxn ang="0">
                  <a:pos x="496" y="96"/>
                </a:cxn>
                <a:cxn ang="0">
                  <a:pos x="1040" y="208"/>
                </a:cxn>
                <a:cxn ang="0">
                  <a:pos x="1568" y="0"/>
                </a:cxn>
                <a:cxn ang="0">
                  <a:pos x="1808" y="536"/>
                </a:cxn>
                <a:cxn ang="0">
                  <a:pos x="1768" y="960"/>
                </a:cxn>
                <a:cxn ang="0">
                  <a:pos x="2048" y="1176"/>
                </a:cxn>
                <a:cxn ang="0">
                  <a:pos x="2080" y="1688"/>
                </a:cxn>
                <a:cxn ang="0">
                  <a:pos x="1528" y="1752"/>
                </a:cxn>
                <a:cxn ang="0">
                  <a:pos x="1176" y="1440"/>
                </a:cxn>
                <a:cxn ang="0">
                  <a:pos x="896" y="1800"/>
                </a:cxn>
                <a:cxn ang="0">
                  <a:pos x="320" y="1520"/>
                </a:cxn>
                <a:cxn ang="0">
                  <a:pos x="0" y="1344"/>
                </a:cxn>
                <a:cxn ang="0">
                  <a:pos x="312" y="992"/>
                </a:cxn>
                <a:cxn ang="0">
                  <a:pos x="208" y="672"/>
                </a:cxn>
                <a:cxn ang="0">
                  <a:pos x="360" y="696"/>
                </a:cxn>
              </a:cxnLst>
              <a:rect l="0" t="0" r="r" b="b"/>
              <a:pathLst>
                <a:path w="2080" h="1800">
                  <a:moveTo>
                    <a:pt x="360" y="696"/>
                  </a:moveTo>
                  <a:lnTo>
                    <a:pt x="232" y="424"/>
                  </a:lnTo>
                  <a:lnTo>
                    <a:pt x="496" y="96"/>
                  </a:lnTo>
                  <a:lnTo>
                    <a:pt x="1040" y="208"/>
                  </a:lnTo>
                  <a:lnTo>
                    <a:pt x="1568" y="0"/>
                  </a:lnTo>
                  <a:lnTo>
                    <a:pt x="1808" y="536"/>
                  </a:lnTo>
                  <a:lnTo>
                    <a:pt x="1768" y="960"/>
                  </a:lnTo>
                  <a:lnTo>
                    <a:pt x="2048" y="1176"/>
                  </a:lnTo>
                  <a:lnTo>
                    <a:pt x="2080" y="1688"/>
                  </a:lnTo>
                  <a:lnTo>
                    <a:pt x="1528" y="1752"/>
                  </a:lnTo>
                  <a:lnTo>
                    <a:pt x="1176" y="1440"/>
                  </a:lnTo>
                  <a:lnTo>
                    <a:pt x="896" y="1800"/>
                  </a:lnTo>
                  <a:lnTo>
                    <a:pt x="320" y="1520"/>
                  </a:lnTo>
                  <a:lnTo>
                    <a:pt x="0" y="1344"/>
                  </a:lnTo>
                  <a:lnTo>
                    <a:pt x="312" y="992"/>
                  </a:lnTo>
                  <a:lnTo>
                    <a:pt x="208" y="672"/>
                  </a:lnTo>
                  <a:lnTo>
                    <a:pt x="360" y="696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>
                <a:cs typeface="Arial" pitchFamily="34" charset="0"/>
              </a:endParaRPr>
            </a:p>
          </p:txBody>
        </p:sp>
        <p:sp>
          <p:nvSpPr>
            <p:cNvPr id="311303" name="Text Box 7"/>
            <p:cNvSpPr txBox="1">
              <a:spLocks noChangeArrowheads="1"/>
            </p:cNvSpPr>
            <p:nvPr/>
          </p:nvSpPr>
          <p:spPr bwMode="auto">
            <a:xfrm>
              <a:off x="3245337" y="1544995"/>
              <a:ext cx="2220480" cy="973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400" dirty="0">
                  <a:cs typeface="Arial" pitchFamily="34" charset="0"/>
                </a:rPr>
                <a:t>Encoding </a:t>
              </a:r>
            </a:p>
            <a:p>
              <a:pPr algn="ctr" eaLnBrk="1" hangingPunct="1"/>
              <a:r>
                <a:rPr lang="en-US" sz="2400" dirty="0">
                  <a:cs typeface="Arial" pitchFamily="34" charset="0"/>
                </a:rPr>
                <a:t>(representation)</a:t>
              </a:r>
            </a:p>
          </p:txBody>
        </p:sp>
        <p:sp>
          <p:nvSpPr>
            <p:cNvPr id="311304" name="Line 8"/>
            <p:cNvSpPr>
              <a:spLocks noChangeShapeType="1"/>
            </p:cNvSpPr>
            <p:nvPr/>
          </p:nvSpPr>
          <p:spPr bwMode="auto">
            <a:xfrm rot="16200000">
              <a:off x="4711700" y="3062998"/>
              <a:ext cx="0" cy="2425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en-US" sz="2400">
                <a:cs typeface="Arial" pitchFamily="34" charset="0"/>
              </a:endParaRPr>
            </a:p>
          </p:txBody>
        </p:sp>
        <p:sp>
          <p:nvSpPr>
            <p:cNvPr id="311305" name="Text Box 9"/>
            <p:cNvSpPr txBox="1">
              <a:spLocks noChangeArrowheads="1"/>
            </p:cNvSpPr>
            <p:nvPr/>
          </p:nvSpPr>
          <p:spPr bwMode="auto">
            <a:xfrm>
              <a:off x="3371277" y="4326296"/>
              <a:ext cx="3183308" cy="973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400" dirty="0">
                  <a:cs typeface="Arial" pitchFamily="34" charset="0"/>
                </a:rPr>
                <a:t>Decoding</a:t>
              </a:r>
            </a:p>
            <a:p>
              <a:pPr algn="ctr" eaLnBrk="1" hangingPunct="1"/>
              <a:r>
                <a:rPr lang="en-US" sz="2400" dirty="0">
                  <a:cs typeface="Arial" pitchFamily="34" charset="0"/>
                </a:rPr>
                <a:t>(inverse representation)</a:t>
              </a:r>
            </a:p>
          </p:txBody>
        </p:sp>
        <p:sp>
          <p:nvSpPr>
            <p:cNvPr id="311355" name="Rectangle 59"/>
            <p:cNvSpPr>
              <a:spLocks noChangeArrowheads="1"/>
            </p:cNvSpPr>
            <p:nvPr/>
          </p:nvSpPr>
          <p:spPr bwMode="auto">
            <a:xfrm>
              <a:off x="1320800" y="2661361"/>
              <a:ext cx="177800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400">
                <a:cs typeface="Arial" pitchFamily="34" charset="0"/>
              </a:endParaRPr>
            </a:p>
          </p:txBody>
        </p:sp>
        <p:sp>
          <p:nvSpPr>
            <p:cNvPr id="311503" name="Text Box 207"/>
            <p:cNvSpPr txBox="1">
              <a:spLocks noChangeArrowheads="1"/>
            </p:cNvSpPr>
            <p:nvPr/>
          </p:nvSpPr>
          <p:spPr bwMode="auto">
            <a:xfrm>
              <a:off x="7181871" y="2980448"/>
              <a:ext cx="495649" cy="54074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dirty="0">
                  <a:cs typeface="Arial" pitchFamily="34" charset="0"/>
                </a:rPr>
                <a:t>10</a:t>
              </a:r>
            </a:p>
          </p:txBody>
        </p:sp>
        <p:sp>
          <p:nvSpPr>
            <p:cNvPr id="311504" name="Text Box 208"/>
            <p:cNvSpPr txBox="1">
              <a:spLocks noChangeArrowheads="1"/>
            </p:cNvSpPr>
            <p:nvPr/>
          </p:nvSpPr>
          <p:spPr bwMode="auto">
            <a:xfrm>
              <a:off x="6476758" y="4061537"/>
              <a:ext cx="806631" cy="54074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dirty="0">
                  <a:cs typeface="Arial" pitchFamily="34" charset="0"/>
                </a:rPr>
                <a:t>1001</a:t>
              </a:r>
            </a:p>
          </p:txBody>
        </p:sp>
        <p:sp>
          <p:nvSpPr>
            <p:cNvPr id="311505" name="Text Box 209"/>
            <p:cNvSpPr txBox="1">
              <a:spLocks noChangeArrowheads="1"/>
            </p:cNvSpPr>
            <p:nvPr/>
          </p:nvSpPr>
          <p:spPr bwMode="auto">
            <a:xfrm>
              <a:off x="7057907" y="2016836"/>
              <a:ext cx="962123" cy="54074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dirty="0">
                  <a:cs typeface="Arial" pitchFamily="34" charset="0"/>
                </a:rPr>
                <a:t>10010</a:t>
              </a:r>
            </a:p>
          </p:txBody>
        </p:sp>
        <p:sp>
          <p:nvSpPr>
            <p:cNvPr id="311391" name="TextBox 311390"/>
            <p:cNvSpPr txBox="1"/>
            <p:nvPr/>
          </p:nvSpPr>
          <p:spPr>
            <a:xfrm>
              <a:off x="1995715" y="2661362"/>
              <a:ext cx="816429" cy="612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cs typeface="Arial"/>
                </a:rPr>
                <a:t>18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912585" y="3380558"/>
              <a:ext cx="816429" cy="612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cs typeface="Arial"/>
                </a:rPr>
                <a:t>2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923142" y="4147559"/>
              <a:ext cx="816429" cy="612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cs typeface="Arial"/>
                </a:rPr>
                <a:t>9</a:t>
              </a:r>
            </a:p>
          </p:txBody>
        </p:sp>
      </p:grpSp>
      <p:sp>
        <p:nvSpPr>
          <p:cNvPr id="218" name="Content Placeholder 2"/>
          <p:cNvSpPr txBox="1">
            <a:spLocks/>
          </p:cNvSpPr>
          <p:nvPr/>
        </p:nvSpPr>
        <p:spPr>
          <a:xfrm>
            <a:off x="2041996" y="1530503"/>
            <a:ext cx="8410467" cy="544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</a:rPr>
              <a:t>Example: represent integer values by their binary code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239537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mooie-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mooie-slides.thmx</Template>
  <TotalTime>115</TotalTime>
  <Words>2425</Words>
  <Application>Microsoft Macintosh PowerPoint</Application>
  <PresentationFormat>Widescreen</PresentationFormat>
  <Paragraphs>470</Paragraphs>
  <Slides>50</Slides>
  <Notes>47</Notes>
  <HiddenSlides>0</HiddenSlides>
  <MMClips>2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Wingdings</vt:lpstr>
      <vt:lpstr>mooie-slides</vt:lpstr>
      <vt:lpstr>ClipArt</vt:lpstr>
      <vt:lpstr>Evolutionary Computing</vt:lpstr>
      <vt:lpstr>Common model of evolutionary processes</vt:lpstr>
      <vt:lpstr>Two pillars of evolution</vt:lpstr>
      <vt:lpstr>What is an Evolutionary Algorithm?</vt:lpstr>
      <vt:lpstr>General scheme of EAs</vt:lpstr>
      <vt:lpstr>EA scheme in pseudo-code</vt:lpstr>
      <vt:lpstr>Main EA components: Representation</vt:lpstr>
      <vt:lpstr>Some terminology</vt:lpstr>
      <vt:lpstr>Main EA components: Representation</vt:lpstr>
      <vt:lpstr>Main EA components: Evaluation / fitness function </vt:lpstr>
      <vt:lpstr>Main EA components: Population</vt:lpstr>
      <vt:lpstr>Main EA components: Population</vt:lpstr>
      <vt:lpstr>Main EA components: Selection</vt:lpstr>
      <vt:lpstr>Main EA components: Selection</vt:lpstr>
      <vt:lpstr>Main EA components: Selection</vt:lpstr>
      <vt:lpstr>Main EA components: Variation operators</vt:lpstr>
      <vt:lpstr>Main EA components: Mutation</vt:lpstr>
      <vt:lpstr>Main EA components: Mutation</vt:lpstr>
      <vt:lpstr>Main EA components: Recombination</vt:lpstr>
      <vt:lpstr>Main EA components: Recombination</vt:lpstr>
      <vt:lpstr>Main EA components: Initialisation / Termination</vt:lpstr>
      <vt:lpstr>Different types of EAs</vt:lpstr>
      <vt:lpstr>Exercise:  solving the 8-queens problem</vt:lpstr>
      <vt:lpstr>The 8-queens problem</vt:lpstr>
      <vt:lpstr>The 8-queens problem: Representation </vt:lpstr>
      <vt:lpstr>The 8-queens problem: Representation </vt:lpstr>
      <vt:lpstr>The 8-queens problem: Representation</vt:lpstr>
      <vt:lpstr>The 8-queens problem: Representation </vt:lpstr>
      <vt:lpstr>The 8-queens problem: Representation </vt:lpstr>
      <vt:lpstr>The 8-queens problem: Fitness evaluation </vt:lpstr>
      <vt:lpstr>The 8-queens problem: Mutation</vt:lpstr>
      <vt:lpstr>The 8-queens problem: Recombination</vt:lpstr>
      <vt:lpstr>The 8-queens problem: Selection</vt:lpstr>
      <vt:lpstr>The 8-queens problem: Summary</vt:lpstr>
      <vt:lpstr>Typical EA behaviour: Stages</vt:lpstr>
      <vt:lpstr>Working of an EA demo</vt:lpstr>
      <vt:lpstr>Working of an EA demo</vt:lpstr>
      <vt:lpstr>Typical EA behaviour: progression of fitness</vt:lpstr>
      <vt:lpstr>Are long runs beneficial?</vt:lpstr>
      <vt:lpstr>Is it worth expending effort on smart initialisation?</vt:lpstr>
      <vt:lpstr>Evolutionary Algorithms in context</vt:lpstr>
      <vt:lpstr>EAs as problem solvers: Goldberg view (1989) </vt:lpstr>
      <vt:lpstr>EAs and domain knowledge</vt:lpstr>
      <vt:lpstr>EAs as problem solvers: Michalewicz view (1996) </vt:lpstr>
      <vt:lpstr>EC and global optimisation</vt:lpstr>
      <vt:lpstr>EC and neighbourhood search</vt:lpstr>
      <vt:lpstr>General scheme of EAs – version 1</vt:lpstr>
      <vt:lpstr>General scheme of EAs  – version 2</vt:lpstr>
      <vt:lpstr>Q: What is the difference? </vt:lpstr>
      <vt:lpstr>Important points: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Computing 2014</dc:title>
  <dc:subject/>
  <dc:creator>Gusz &amp; Jim</dc:creator>
  <cp:keywords/>
  <dc:description/>
  <cp:lastModifiedBy>Guszti Eiben</cp:lastModifiedBy>
  <cp:revision>396</cp:revision>
  <cp:lastPrinted>2018-09-18T06:49:00Z</cp:lastPrinted>
  <dcterms:created xsi:type="dcterms:W3CDTF">2014-06-19T13:47:47Z</dcterms:created>
  <dcterms:modified xsi:type="dcterms:W3CDTF">2023-09-11T10:17:58Z</dcterms:modified>
  <cp:category/>
</cp:coreProperties>
</file>