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2" r:id="rId1"/>
  </p:sldMasterIdLst>
  <p:notesMasterIdLst>
    <p:notesMasterId r:id="rId70"/>
  </p:notesMasterIdLst>
  <p:handoutMasterIdLst>
    <p:handoutMasterId r:id="rId71"/>
  </p:handoutMasterIdLst>
  <p:sldIdLst>
    <p:sldId id="257" r:id="rId2"/>
    <p:sldId id="300" r:id="rId3"/>
    <p:sldId id="301" r:id="rId4"/>
    <p:sldId id="368" r:id="rId5"/>
    <p:sldId id="369" r:id="rId6"/>
    <p:sldId id="370" r:id="rId7"/>
    <p:sldId id="371" r:id="rId8"/>
    <p:sldId id="304" r:id="rId9"/>
    <p:sldId id="303" r:id="rId10"/>
    <p:sldId id="305" r:id="rId11"/>
    <p:sldId id="306" r:id="rId12"/>
    <p:sldId id="307" r:id="rId13"/>
    <p:sldId id="308" r:id="rId14"/>
    <p:sldId id="311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17" r:id="rId32"/>
    <p:sldId id="318" r:id="rId33"/>
    <p:sldId id="319" r:id="rId34"/>
    <p:sldId id="320" r:id="rId35"/>
    <p:sldId id="331" r:id="rId36"/>
    <p:sldId id="332" r:id="rId37"/>
    <p:sldId id="361" r:id="rId38"/>
    <p:sldId id="362" r:id="rId39"/>
    <p:sldId id="363" r:id="rId40"/>
    <p:sldId id="367" r:id="rId41"/>
    <p:sldId id="334" r:id="rId42"/>
    <p:sldId id="333" r:id="rId43"/>
    <p:sldId id="335" r:id="rId44"/>
    <p:sldId id="337" r:id="rId45"/>
    <p:sldId id="336" r:id="rId46"/>
    <p:sldId id="339" r:id="rId47"/>
    <p:sldId id="338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6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  <p15:guide id="3" orient="horz" pos="1239" userDrawn="1">
          <p15:clr>
            <a:srgbClr val="A4A3A4"/>
          </p15:clr>
        </p15:guide>
        <p15:guide id="4" pos="3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24"/>
    <a:srgbClr val="CDAE37"/>
    <a:srgbClr val="FF8000"/>
    <a:srgbClr val="01D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1" autoAdjust="0"/>
    <p:restoredTop sz="93631" autoAdjust="0"/>
  </p:normalViewPr>
  <p:slideViewPr>
    <p:cSldViewPr snapToGrid="0" snapToObjects="1">
      <p:cViewPr varScale="1">
        <p:scale>
          <a:sx n="143" d="100"/>
          <a:sy n="143" d="100"/>
        </p:scale>
        <p:origin x="528" y="200"/>
      </p:cViewPr>
      <p:guideLst>
        <p:guide orient="horz" pos="2160"/>
        <p:guide pos="3871"/>
        <p:guide orient="horz" pos="1239"/>
        <p:guide pos="36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20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114D-8E18-7845-9F59-52221BA3772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CBE08-851E-6C44-AFD8-42CEF06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C62D-0B20-D04B-A6D6-927A3B492AD2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EEA3-91DE-1F4D-A871-1EE4030C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804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24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68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58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14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3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020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23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1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071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42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2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764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6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17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263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126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97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57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531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974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5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135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387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9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2020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567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05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18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362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027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540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72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831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532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031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918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973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6544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137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9301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69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76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07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12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84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3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1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Representation, mutation, recombination</a:t>
            </a:r>
          </a:p>
        </p:txBody>
      </p:sp>
    </p:spTree>
    <p:extLst>
      <p:ext uri="{BB962C8B-B14F-4D97-AF65-F5344CB8AC3E}">
        <p14:creationId xmlns:p14="http://schemas.microsoft.com/office/powerpoint/2010/main" val="2568856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 1-point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44056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Choose a random point on the two parents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Split parents at this crossover point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Create children by exchanging tails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</a:t>
            </a:r>
            <a:r>
              <a:rPr lang="en-GB" sz="2400" baseline="-25000" dirty="0"/>
              <a:t>c  </a:t>
            </a:r>
            <a:r>
              <a:rPr lang="en-GB" sz="2400" dirty="0"/>
              <a:t>typically in range (0.6, 0.9)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34" y="3673573"/>
            <a:ext cx="5188736" cy="253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3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Representation:</a:t>
            </a:r>
            <a:r>
              <a:rPr lang="en-GB" sz="3200" dirty="0"/>
              <a:t> Alternative Crossovers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Why do we need other crossover(s)?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Performance with 1-point crossover depends on the order that variables occur in the representation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More likely to keep together genes that are near each other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never keep together genes from opposite ends of string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This is known as </a:t>
            </a:r>
            <a:r>
              <a:rPr lang="en-GB" sz="2000" dirty="0">
                <a:solidFill>
                  <a:srgbClr val="FF0000"/>
                </a:solidFill>
              </a:rPr>
              <a:t>Positional Bias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be exploited if we know about the structure of our problem, but this is not usually the case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9068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 n-point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35739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Choose n random crossover points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Split along those points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Glue parts, alternating between parents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Generalisation of 1-point (still some positional bias)</a:t>
            </a:r>
            <a:endParaRPr lang="nl-NL" sz="2400" dirty="0"/>
          </a:p>
        </p:txBody>
      </p:sp>
      <p:pic>
        <p:nvPicPr>
          <p:cNvPr id="8" name="Picture 4" descr="GA-npt-x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06" y="3869713"/>
            <a:ext cx="5235739" cy="199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9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 Uniform 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232912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Assign 'heads' to one parent, 'tails' to the other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Flip a coin for each gene of the first child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Make an inverse copy of the gene for the second child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Inheritance is independent of position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pic>
        <p:nvPicPr>
          <p:cNvPr id="11" name="Picture 4" descr="GA-unif-xo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 b="4495"/>
          <a:stretch/>
        </p:blipFill>
        <p:spPr bwMode="auto">
          <a:xfrm>
            <a:off x="3029086" y="3931706"/>
            <a:ext cx="6133824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4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Representation:</a:t>
            </a:r>
            <a:r>
              <a:rPr lang="nl-NL" sz="3200" dirty="0"/>
              <a:t> </a:t>
            </a:r>
            <a:r>
              <a:rPr lang="nl-NL" sz="3200" dirty="0" err="1"/>
              <a:t>Crossover</a:t>
            </a:r>
            <a:r>
              <a:rPr lang="nl-NL" sz="3200" dirty="0"/>
              <a:t> OR </a:t>
            </a:r>
            <a:r>
              <a:rPr lang="nl-NL" sz="3200" dirty="0" err="1"/>
              <a:t>mutation</a:t>
            </a:r>
            <a:r>
              <a:rPr lang="nl-NL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Decade long debate: which one is better / necessary / main-background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Answer (at least, rather wide agreement):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it depends on the problem, but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general, it is good to have both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both have another role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there are mutation-only-EAs (some evolution strategies), as well as </a:t>
            </a:r>
            <a:r>
              <a:rPr lang="en-US" sz="2000" dirty="0" err="1"/>
              <a:t>xover</a:t>
            </a:r>
            <a:r>
              <a:rPr lang="en-US" sz="2000" dirty="0"/>
              <a:t>-only-EAs (some genetic programming)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9776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Representation:</a:t>
            </a:r>
            <a:r>
              <a:rPr lang="en-GB" sz="3200" dirty="0"/>
              <a:t> Crossover OR mutation?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582"/>
            <a:ext cx="10972799" cy="48590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 dirty="0"/>
              <a:t>Exploration:</a:t>
            </a:r>
            <a:r>
              <a:rPr lang="en-GB" sz="2400" dirty="0"/>
              <a:t> Discovering promising areas in the search space, i.e. gaining information on the problem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b="1" dirty="0"/>
              <a:t>Exploitation:</a:t>
            </a:r>
            <a:r>
              <a:rPr lang="en-GB" sz="2400" dirty="0"/>
              <a:t> Optimising within a promising area, i.e. using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There is co-operation AND competition between them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 Crossover is explorative, it makes a </a:t>
            </a:r>
            <a:r>
              <a:rPr lang="en-GB" sz="2400" i="1" dirty="0"/>
              <a:t>big</a:t>
            </a:r>
            <a:r>
              <a:rPr lang="en-GB" sz="2400" dirty="0"/>
              <a:t> jump to an area somewhere “in between” two (parent) areas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 Mutation is exploitative, it creates random </a:t>
            </a:r>
            <a:r>
              <a:rPr lang="en-GB" sz="2400" i="1" dirty="0"/>
              <a:t>small</a:t>
            </a:r>
            <a:r>
              <a:rPr lang="en-GB" sz="2400" dirty="0"/>
              <a:t> variations, thereby staying near (in the area of ) the parent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844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Representation:</a:t>
            </a:r>
            <a:r>
              <a:rPr lang="en-GB" sz="3200" dirty="0"/>
              <a:t> Crossover OR mutation?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214"/>
            <a:ext cx="10972800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Only crossover can combine information from two parents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Only mutation can introduce new information (new alleles, “fresh blood”)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Crossover does not change the allele frequencies of the population </a:t>
            </a:r>
            <a:r>
              <a:rPr lang="en-GB" sz="2400" dirty="0">
                <a:solidFill>
                  <a:srgbClr val="FF0000"/>
                </a:solidFill>
              </a:rPr>
              <a:t>(thought experiment: 50% 0’s on first bit in the population, ?% after performing n crossovers)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To hit the optimum you often need a “lucky” mutation</a:t>
            </a:r>
          </a:p>
        </p:txBody>
      </p:sp>
    </p:spTree>
    <p:extLst>
      <p:ext uri="{BB962C8B-B14F-4D97-AF65-F5344CB8AC3E}">
        <p14:creationId xmlns:p14="http://schemas.microsoft.com/office/powerpoint/2010/main" val="237028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Integer </a:t>
            </a:r>
            <a:r>
              <a:rPr lang="nl-NL" dirty="0" err="1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205919"/>
            <a:ext cx="10972799" cy="48590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Nowadays it is generally accepted that it is better to encode numerical variables directly (integers, floating point </a:t>
            </a:r>
            <a:r>
              <a:rPr lang="en-US" sz="1800" dirty="0"/>
              <a:t>variables) instead of encoding them as binaries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Some problems naturally have </a:t>
            </a:r>
            <a:r>
              <a:rPr lang="en-GB" sz="1800" dirty="0">
                <a:solidFill>
                  <a:srgbClr val="FF0000"/>
                </a:solidFill>
              </a:rPr>
              <a:t>integer values</a:t>
            </a:r>
            <a:r>
              <a:rPr lang="en-GB" sz="1800" dirty="0"/>
              <a:t>, e.g. image processing parameters, were you have the natural ordering and notion of distance for numbers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Others</a:t>
            </a:r>
            <a:r>
              <a:rPr lang="en-GB" sz="1800" dirty="0"/>
              <a:t> take </a:t>
            </a:r>
            <a:r>
              <a:rPr lang="en-GB" sz="1800" dirty="0">
                <a:solidFill>
                  <a:srgbClr val="FF0000"/>
                </a:solidFill>
              </a:rPr>
              <a:t>categorical values </a:t>
            </a:r>
            <a:r>
              <a:rPr lang="en-GB" sz="1800" dirty="0"/>
              <a:t>from a fixed set e.g. {blue,</a:t>
            </a:r>
            <a:r>
              <a:rPr lang="en-US" sz="1800" dirty="0"/>
              <a:t> </a:t>
            </a:r>
            <a:r>
              <a:rPr lang="en-GB" sz="1800" dirty="0"/>
              <a:t>green,</a:t>
            </a:r>
            <a:r>
              <a:rPr lang="en-US" sz="1800" dirty="0"/>
              <a:t> </a:t>
            </a:r>
            <a:r>
              <a:rPr lang="en-GB" sz="1800" dirty="0"/>
              <a:t>yellow, pink}, where you do not have a logical order or distance measure – they are symbols, not numbers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N-point / uniform crossover operators work as previously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Bit-flip mutation can be generalized to random resetting</a:t>
            </a:r>
            <a:r>
              <a:rPr lang="en-GB" sz="1800" dirty="0"/>
              <a:t>: with probability </a:t>
            </a:r>
            <a:r>
              <a:rPr lang="en-GB" sz="1800" i="1" dirty="0"/>
              <a:t>p</a:t>
            </a:r>
            <a:r>
              <a:rPr lang="en-GB" sz="1800" i="1" baseline="-25000" dirty="0"/>
              <a:t>m</a:t>
            </a:r>
            <a:r>
              <a:rPr lang="en-GB" sz="1800" baseline="-25000" dirty="0"/>
              <a:t>  </a:t>
            </a:r>
            <a:r>
              <a:rPr lang="en-GB" sz="1800" dirty="0"/>
              <a:t>a new value is chosen at random</a:t>
            </a:r>
            <a:endParaRPr lang="en-GB" sz="18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New options are possible, e.g., we can extend bit-flipping mutation to make a “creep” i.e. more likely to move to similar value (if </a:t>
            </a:r>
            <a:r>
              <a:rPr lang="en-GB" sz="1800" i="1" dirty="0"/>
              <a:t>similar</a:t>
            </a:r>
            <a:r>
              <a:rPr lang="en-GB" sz="1800" dirty="0"/>
              <a:t> is meaningful by adding a small (positive or negative) value to each allele with probability </a:t>
            </a:r>
            <a:r>
              <a:rPr lang="en-GB" sz="1800" i="1" dirty="0"/>
              <a:t>p</a:t>
            </a:r>
            <a:r>
              <a:rPr lang="en-GB" sz="1800" i="1" baseline="-25000" dirty="0"/>
              <a:t>.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379428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Real-Valued or Floating-Point </a:t>
            </a:r>
            <a:r>
              <a:rPr lang="nl-NL" sz="3200" dirty="0" err="1"/>
              <a:t>Representation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Many problems occur as real valued problems, e.g. continuous parameter </a:t>
            </a:r>
            <a:r>
              <a:rPr lang="en-US" sz="2400" dirty="0" err="1"/>
              <a:t>optimisation</a:t>
            </a:r>
            <a:r>
              <a:rPr lang="en-US" sz="2400" dirty="0"/>
              <a:t> </a:t>
            </a:r>
            <a:r>
              <a:rPr lang="en-US" sz="2400" i="1" dirty="0"/>
              <a:t>f : </a:t>
            </a:r>
            <a:r>
              <a:rPr lang="en-GB" sz="2400" i="1" dirty="0">
                <a:sym typeface="Symbol" pitchFamily="18" charset="2"/>
              </a:rPr>
              <a:t></a:t>
            </a:r>
            <a:r>
              <a:rPr lang="en-US" sz="2400" i="1" dirty="0">
                <a:sym typeface="Bookshelf Symbol 5" pitchFamily="2" charset="2"/>
              </a:rPr>
              <a:t> </a:t>
            </a:r>
            <a:r>
              <a:rPr lang="en-US" sz="2400" i="1" baseline="30000" dirty="0">
                <a:sym typeface="Bookshelf Symbol 5" pitchFamily="2" charset="2"/>
              </a:rPr>
              <a:t>n</a:t>
            </a:r>
            <a:r>
              <a:rPr lang="en-GB" sz="2400" i="1" dirty="0">
                <a:sym typeface="Bookshelf Symbol 5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 </a:t>
            </a:r>
            <a:r>
              <a:rPr lang="en-GB" sz="2400" i="1" dirty="0">
                <a:sym typeface="Symbol" pitchFamily="18" charset="2"/>
              </a:rPr>
              <a:t></a:t>
            </a:r>
            <a:endParaRPr lang="en-US" sz="2400" i="1" dirty="0"/>
          </a:p>
          <a:p>
            <a:pPr>
              <a:spcBef>
                <a:spcPts val="1200"/>
              </a:spcBef>
            </a:pPr>
            <a:r>
              <a:rPr lang="en-US" sz="2400" dirty="0"/>
              <a:t>Illustration: Ackley’s function (often used in EC)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422044" y="3502331"/>
          <a:ext cx="3555343" cy="179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600" imgH="990600" progId="Equation.3">
                  <p:embed/>
                </p:oleObj>
              </mc:Choice>
              <mc:Fallback>
                <p:oleObj name="Equation" r:id="rId3" imgW="2006600" imgH="9906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044" y="3502331"/>
                        <a:ext cx="3555343" cy="1797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82" y="2990811"/>
            <a:ext cx="3669396" cy="31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 real values on bit 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z </a:t>
            </a:r>
            <a:r>
              <a:rPr lang="en-GB" sz="2400" dirty="0">
                <a:sym typeface="Symbol" pitchFamily="18" charset="2"/>
              </a:rPr>
              <a:t> </a:t>
            </a:r>
            <a:r>
              <a:rPr lang="en-US" sz="2400" dirty="0"/>
              <a:t>[</a:t>
            </a:r>
            <a:r>
              <a:rPr lang="en-US" sz="2400" dirty="0" err="1"/>
              <a:t>x,y</a:t>
            </a:r>
            <a:r>
              <a:rPr lang="en-US" sz="2400" dirty="0"/>
              <a:t>]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GB" sz="2400" dirty="0"/>
              <a:t> </a:t>
            </a:r>
            <a:r>
              <a:rPr lang="en-GB" sz="2400" i="1" dirty="0">
                <a:sym typeface="Symbol" pitchFamily="18" charset="2"/>
              </a:rPr>
              <a:t> </a:t>
            </a:r>
            <a:r>
              <a:rPr lang="en-US" sz="2400" dirty="0">
                <a:sym typeface="Bookshelf Symbol 5" pitchFamily="2" charset="2"/>
              </a:rPr>
              <a:t>represented by {a</a:t>
            </a:r>
            <a:r>
              <a:rPr lang="en-US" sz="2400" baseline="-25000" dirty="0">
                <a:sym typeface="Bookshelf Symbol 5" pitchFamily="2" charset="2"/>
              </a:rPr>
              <a:t>1</a:t>
            </a:r>
            <a:r>
              <a:rPr lang="en-US" sz="2400" dirty="0">
                <a:sym typeface="Bookshelf Symbol 5" pitchFamily="2" charset="2"/>
              </a:rPr>
              <a:t>,…,</a:t>
            </a:r>
            <a:r>
              <a:rPr lang="en-US" sz="2400" dirty="0" err="1">
                <a:sym typeface="Bookshelf Symbol 5" pitchFamily="2" charset="2"/>
              </a:rPr>
              <a:t>a</a:t>
            </a:r>
            <a:r>
              <a:rPr lang="en-US" sz="2400" baseline="-25000" dirty="0" err="1">
                <a:sym typeface="Bookshelf Symbol 5" pitchFamily="2" charset="2"/>
              </a:rPr>
              <a:t>L</a:t>
            </a:r>
            <a:r>
              <a:rPr lang="en-US" sz="2400" dirty="0">
                <a:sym typeface="Bookshelf Symbol 5" pitchFamily="2" charset="2"/>
              </a:rPr>
              <a:t>} </a:t>
            </a:r>
            <a:r>
              <a:rPr lang="en-GB" sz="2400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{0,1}</a:t>
            </a:r>
            <a:r>
              <a:rPr lang="en-US" sz="2400" baseline="30000" dirty="0"/>
              <a:t>L  </a:t>
            </a:r>
            <a:r>
              <a:rPr lang="en-US" sz="2400" dirty="0"/>
              <a:t>where L is the user defined chromosome length</a:t>
            </a:r>
            <a:endParaRPr lang="en-US" sz="2400" baseline="30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[</a:t>
            </a:r>
            <a:r>
              <a:rPr lang="en-US" sz="2400" dirty="0" err="1"/>
              <a:t>x,y</a:t>
            </a:r>
            <a:r>
              <a:rPr lang="en-US" sz="2400" dirty="0"/>
              <a:t>]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{0,1}</a:t>
            </a:r>
            <a:r>
              <a:rPr lang="en-US" sz="2400" baseline="30000" dirty="0"/>
              <a:t>L </a:t>
            </a:r>
            <a:r>
              <a:rPr lang="en-US" sz="2400" dirty="0">
                <a:sym typeface="Bookshelf Symbol 5" pitchFamily="2" charset="2"/>
              </a:rPr>
              <a:t>must be invertible (one phenotype per genotype)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Symbol" pitchFamily="18" charset="2"/>
              </a:rPr>
              <a:t>: </a:t>
            </a:r>
            <a:r>
              <a:rPr lang="en-US" sz="2400" dirty="0"/>
              <a:t>{0,1}</a:t>
            </a:r>
            <a:r>
              <a:rPr lang="en-US" sz="2400" baseline="30000" dirty="0"/>
              <a:t>L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[</a:t>
            </a:r>
            <a:r>
              <a:rPr lang="en-US" sz="2400" dirty="0" err="1"/>
              <a:t>x,y</a:t>
            </a:r>
            <a:r>
              <a:rPr lang="en-US" sz="2400" dirty="0"/>
              <a:t>] </a:t>
            </a:r>
            <a:r>
              <a:rPr lang="en-US" sz="2400" dirty="0">
                <a:sym typeface="Bookshelf Symbol 5" pitchFamily="2" charset="2"/>
              </a:rPr>
              <a:t>defines the representation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ym typeface="Bookshelf Symbol 5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ym typeface="Bookshelf Symbol 5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Only 2</a:t>
            </a:r>
            <a:r>
              <a:rPr lang="en-US" sz="2400" baseline="30000" dirty="0"/>
              <a:t>L</a:t>
            </a:r>
            <a:r>
              <a:rPr lang="en-US" sz="2400" dirty="0"/>
              <a:t> values out of infinite are represented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 determines possible maximum precision of solution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High precision </a:t>
            </a:r>
            <a:r>
              <a:rPr lang="en-US" sz="2400" dirty="0">
                <a:sym typeface="Wingdings" pitchFamily="2" charset="2"/>
              </a:rPr>
              <a:t> long chromosomes (slow evolution)</a:t>
            </a:r>
            <a:endParaRPr lang="en-GB" sz="2400" dirty="0">
              <a:sym typeface="Wingdings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49566" y="3687766"/>
          <a:ext cx="63976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6" y="3687766"/>
                        <a:ext cx="63976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0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Representation, Mutation, and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Role of representation and variation operators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common representation of genomes: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Binary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Integer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Real-Valued or Floating-Point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Permutation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Tree</a:t>
            </a:r>
          </a:p>
          <a:p>
            <a:pPr marL="3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5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Real-Valued </a:t>
            </a:r>
            <a:r>
              <a:rPr lang="nl-NL" sz="3200" dirty="0" err="1"/>
              <a:t>Representation</a:t>
            </a:r>
            <a:r>
              <a:rPr lang="nl-NL" sz="3200" dirty="0"/>
              <a:t>: Uniform </a:t>
            </a:r>
            <a:r>
              <a:rPr lang="en-GB" sz="3200" dirty="0"/>
              <a:t>Mutation 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General scheme of floating point mutations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Uniform Mutation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Analogous to bit-flipping (binary) or random resetting (integers)</a:t>
            </a:r>
          </a:p>
          <a:p>
            <a:endParaRPr lang="nl-NL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90900" y="2132856"/>
          <a:ext cx="4495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500" imgH="254000" progId="Equation.3">
                  <p:embed/>
                </p:oleObj>
              </mc:Choice>
              <mc:Fallback>
                <p:oleObj name="Equation" r:id="rId3" imgW="1968500" imgH="254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132856"/>
                        <a:ext cx="4495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75720" y="3140971"/>
          <a:ext cx="2362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800" imgH="228600" progId="Equation.3">
                  <p:embed/>
                </p:oleObj>
              </mc:Choice>
              <mc:Fallback>
                <p:oleObj name="Equation" r:id="rId5" imgW="10668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140971"/>
                        <a:ext cx="23622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51587" y="4437115"/>
          <a:ext cx="6442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68600" imgH="228600" progId="Equation.3">
                  <p:embed/>
                </p:oleObj>
              </mc:Choice>
              <mc:Fallback>
                <p:oleObj name="Equation" r:id="rId7" imgW="27686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7" y="4437115"/>
                        <a:ext cx="64420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3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 </a:t>
            </a:r>
            <a:r>
              <a:rPr lang="en-GB" sz="2800" dirty="0" err="1"/>
              <a:t>Nonuniform</a:t>
            </a:r>
            <a:r>
              <a:rPr lang="en-GB" sz="2800" dirty="0"/>
              <a:t> Mutation 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9569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Non-uniform mutations: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Many methods proposed, such as time-varying range of change etc.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Most schemes are probabilistic but usually only make a small change to value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Most </a:t>
            </a:r>
            <a:r>
              <a:rPr lang="en-GB" sz="2000" dirty="0">
                <a:solidFill>
                  <a:srgbClr val="FF0000"/>
                </a:solidFill>
              </a:rPr>
              <a:t>common method is to add random noise to each variable </a:t>
            </a:r>
            <a:r>
              <a:rPr lang="en-GB" sz="2000" dirty="0"/>
              <a:t>separately, taken from N(0, </a:t>
            </a:r>
            <a:r>
              <a:rPr lang="en-GB" sz="2000" dirty="0">
                <a:sym typeface="Symbol" pitchFamily="18" charset="2"/>
              </a:rPr>
              <a:t></a:t>
            </a:r>
            <a:r>
              <a:rPr lang="en-GB" sz="2000" dirty="0"/>
              <a:t>) Gaussian distribution and then curtail to range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	</a:t>
            </a:r>
            <a:r>
              <a:rPr lang="en-GB" sz="2000" dirty="0" err="1"/>
              <a:t>x’</a:t>
            </a:r>
            <a:r>
              <a:rPr lang="en-GB" sz="2000" baseline="-25000" dirty="0" err="1"/>
              <a:t>i</a:t>
            </a:r>
            <a:r>
              <a:rPr lang="en-GB" sz="2000" dirty="0"/>
              <a:t> = x</a:t>
            </a:r>
            <a:r>
              <a:rPr lang="en-GB" sz="2000" baseline="-25000" dirty="0"/>
              <a:t>i</a:t>
            </a:r>
            <a:r>
              <a:rPr lang="en-GB" sz="2000" dirty="0"/>
              <a:t> + N(0,</a:t>
            </a:r>
            <a:r>
              <a:rPr lang="en-GB" sz="2000" dirty="0">
                <a:sym typeface="Symbol" pitchFamily="18" charset="2"/>
              </a:rPr>
              <a:t></a:t>
            </a:r>
            <a:r>
              <a:rPr lang="en-GB" sz="2000" dirty="0"/>
              <a:t>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Standard deviation 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 is the </a:t>
            </a:r>
            <a:r>
              <a:rPr lang="en-GB" sz="2000" b="1" i="1" dirty="0">
                <a:solidFill>
                  <a:srgbClr val="FF0000"/>
                </a:solidFill>
                <a:sym typeface="Symbol" pitchFamily="18" charset="2"/>
              </a:rPr>
              <a:t>mutation step size</a:t>
            </a:r>
            <a:r>
              <a:rPr lang="en-GB" sz="2000" dirty="0">
                <a:sym typeface="Symbol" pitchFamily="18" charset="2"/>
              </a:rPr>
              <a:t>, controls </a:t>
            </a:r>
            <a:r>
              <a:rPr lang="en-US" sz="2000" dirty="0">
                <a:sym typeface="Symbol" pitchFamily="18" charset="2"/>
              </a:rPr>
              <a:t>amount</a:t>
            </a:r>
            <a:r>
              <a:rPr lang="en-GB" sz="2000" dirty="0">
                <a:sym typeface="Symbol" pitchFamily="18" charset="2"/>
              </a:rPr>
              <a:t> of change (2/3 of random drawings will lie in range (-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 to +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))</a:t>
            </a: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5219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 Self-Adaptive Mutation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7656"/>
            <a:ext cx="10972799" cy="485903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/>
              <a:buChar char="•"/>
            </a:pPr>
            <a:r>
              <a:rPr lang="nl-NL" sz="2400" dirty="0"/>
              <a:t>Step-</a:t>
            </a:r>
            <a:r>
              <a:rPr lang="nl-NL" sz="2400" dirty="0" err="1"/>
              <a:t>sizes</a:t>
            </a:r>
            <a:r>
              <a:rPr lang="nl-NL" sz="2400" dirty="0"/>
              <a:t> are </a:t>
            </a:r>
            <a:r>
              <a:rPr lang="nl-NL" sz="2400" dirty="0" err="1"/>
              <a:t>included</a:t>
            </a:r>
            <a:r>
              <a:rPr lang="nl-NL" sz="2400" dirty="0"/>
              <a:t> in the </a:t>
            </a:r>
            <a:r>
              <a:rPr lang="nl-NL" sz="2400" dirty="0" err="1"/>
              <a:t>genome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undergo</a:t>
            </a:r>
            <a:r>
              <a:rPr lang="nl-NL" sz="2400" dirty="0"/>
              <a:t> </a:t>
            </a:r>
            <a:r>
              <a:rPr lang="nl-NL" sz="2400" dirty="0" err="1"/>
              <a:t>variation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selection</a:t>
            </a:r>
            <a:r>
              <a:rPr lang="nl-NL" sz="2400" dirty="0"/>
              <a:t> </a:t>
            </a:r>
            <a:r>
              <a:rPr lang="nl-NL" sz="2400" dirty="0" err="1"/>
              <a:t>themselves</a:t>
            </a:r>
            <a:r>
              <a:rPr lang="nl-NL" sz="2400" dirty="0"/>
              <a:t>: </a:t>
            </a:r>
            <a:r>
              <a:rPr lang="en-GB" sz="2400" dirty="0">
                <a:sym typeface="Symbol" pitchFamily="18" charset="2"/>
              </a:rPr>
              <a:t> </a:t>
            </a:r>
            <a:r>
              <a:rPr lang="en-GB" sz="2400" dirty="0">
                <a:sym typeface="Bookshelf Symbol 2" pitchFamily="2" charset="2"/>
              </a:rPr>
              <a:t>x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</a:t>
            </a:r>
            <a:r>
              <a:rPr lang="en-GB" sz="2400" dirty="0" err="1">
                <a:sym typeface="Bookshelf Symbol 2" pitchFamily="2" charset="2"/>
              </a:rPr>
              <a:t>x</a:t>
            </a:r>
            <a:r>
              <a:rPr lang="en-GB" sz="2400" baseline="-25000" dirty="0" err="1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 </a:t>
            </a:r>
            <a:endParaRPr lang="nl-NL" sz="2400" dirty="0"/>
          </a:p>
          <a:p>
            <a:pPr>
              <a:spcBef>
                <a:spcPts val="1200"/>
              </a:spcBef>
            </a:pPr>
            <a:r>
              <a:rPr lang="nl-NL" sz="2400" dirty="0"/>
              <a:t>Mutation step size is not set by user but coevolves with solutions</a:t>
            </a:r>
          </a:p>
          <a:p>
            <a:pPr>
              <a:spcBef>
                <a:spcPts val="1200"/>
              </a:spcBef>
            </a:pPr>
            <a:r>
              <a:rPr lang="nl-NL" sz="2400" dirty="0"/>
              <a:t>Different </a:t>
            </a:r>
            <a:r>
              <a:rPr lang="nl-NL" sz="2400" dirty="0" err="1"/>
              <a:t>mutation</a:t>
            </a:r>
            <a:r>
              <a:rPr lang="nl-NL" sz="2400" dirty="0"/>
              <a:t> </a:t>
            </a:r>
            <a:r>
              <a:rPr lang="nl-NL" sz="2400" dirty="0" err="1"/>
              <a:t>strategies</a:t>
            </a:r>
            <a:r>
              <a:rPr lang="nl-NL" sz="2400" dirty="0"/>
              <a:t> </a:t>
            </a:r>
            <a:r>
              <a:rPr lang="nl-NL" sz="2400" dirty="0" err="1"/>
              <a:t>may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appropriate</a:t>
            </a:r>
            <a:r>
              <a:rPr lang="nl-NL" sz="2400" dirty="0"/>
              <a:t> in different stages of the </a:t>
            </a:r>
            <a:r>
              <a:rPr lang="nl-NL" sz="2400" dirty="0" err="1"/>
              <a:t>evolutionary</a:t>
            </a:r>
            <a:r>
              <a:rPr lang="nl-NL" sz="2400" dirty="0"/>
              <a:t> search </a:t>
            </a:r>
            <a:r>
              <a:rPr lang="nl-NL" sz="2400" dirty="0" err="1"/>
              <a:t>process</a:t>
            </a:r>
            <a:r>
              <a:rPr lang="nl-NL" sz="2400" dirty="0"/>
              <a:t>.</a:t>
            </a:r>
          </a:p>
          <a:p>
            <a:pPr>
              <a:spcBef>
                <a:spcPts val="1200"/>
              </a:spcBef>
            </a:pPr>
            <a:endParaRPr lang="nl-NL" sz="2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nl-NL" sz="4000" b="1" dirty="0">
                <a:solidFill>
                  <a:srgbClr val="FF0000"/>
                </a:solidFill>
              </a:rPr>
              <a:t>Q: WHAT WOULD YOU DO? </a:t>
            </a:r>
            <a:endParaRPr lang="nl-N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4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 Self-Adaptive Mutation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Mutate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/>
              <a:t> first</a:t>
            </a:r>
            <a:endParaRPr lang="en-GB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Net mutation effect:  </a:t>
            </a:r>
            <a:r>
              <a:rPr lang="en-GB" sz="2400" dirty="0">
                <a:sym typeface="Bookshelf Symbol 2" pitchFamily="2" charset="2"/>
              </a:rPr>
              <a:t>x,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 </a:t>
            </a: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>
                <a:sym typeface="Symbol" pitchFamily="18" charset="2"/>
              </a:rPr>
              <a:t> </a:t>
            </a:r>
            <a:r>
              <a:rPr lang="en-GB" sz="2400" dirty="0">
                <a:sym typeface="Bookshelf Symbol 2" pitchFamily="2" charset="2"/>
              </a:rPr>
              <a:t>x’, </a:t>
            </a:r>
            <a:r>
              <a:rPr lang="en-GB" sz="2400" dirty="0">
                <a:sym typeface="Symbol" pitchFamily="18" charset="2"/>
              </a:rPr>
              <a:t>’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Order is important: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first  </a:t>
            </a: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’ (see later how)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then x </a:t>
            </a: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 x’ = x + N(0,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’)</a:t>
            </a:r>
            <a:endParaRPr lang="en-GB" sz="2000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Rationale: new  </a:t>
            </a:r>
            <a:r>
              <a:rPr lang="en-GB" sz="2400" b="1" dirty="0">
                <a:solidFill>
                  <a:srgbClr val="FF0000"/>
                </a:solidFill>
                <a:sym typeface="Bookshelf Symbol 2" pitchFamily="2" charset="2"/>
              </a:rPr>
              <a:t>x’ ,</a:t>
            </a: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’</a:t>
            </a:r>
            <a:r>
              <a:rPr lang="en-GB" sz="2400" b="1" dirty="0">
                <a:solidFill>
                  <a:srgbClr val="FF0000"/>
                </a:solidFill>
                <a:sym typeface="Bookshelf Symbol 2" pitchFamily="2" charset="2"/>
              </a:rPr>
              <a:t> </a:t>
            </a:r>
            <a:r>
              <a:rPr lang="en-GB" sz="2400" b="1" dirty="0">
                <a:solidFill>
                  <a:srgbClr val="FF0000"/>
                </a:solidFill>
                <a:sym typeface="Symbol" pitchFamily="18" charset="2"/>
              </a:rPr>
              <a:t></a:t>
            </a:r>
            <a:r>
              <a:rPr lang="en-GB" sz="2400" b="1" dirty="0">
                <a:solidFill>
                  <a:srgbClr val="FF0000"/>
                </a:solidFill>
                <a:sym typeface="Wingdings" pitchFamily="2" charset="2"/>
              </a:rPr>
              <a:t> is evaluated twice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Primary: x’ is good if f(x’) is good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Secondary: </a:t>
            </a: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GB" sz="2000" b="1" dirty="0">
                <a:solidFill>
                  <a:srgbClr val="FF0000"/>
                </a:solidFill>
                <a:sym typeface="Wingdings" pitchFamily="2" charset="2"/>
              </a:rPr>
              <a:t>’ is good if the x’ it created is good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Wingdings" pitchFamily="2" charset="2"/>
              </a:rPr>
              <a:t>Reversing mutation order this would not work</a:t>
            </a:r>
          </a:p>
        </p:txBody>
      </p:sp>
    </p:spTree>
    <p:extLst>
      <p:ext uri="{BB962C8B-B14F-4D97-AF65-F5344CB8AC3E}">
        <p14:creationId xmlns:p14="http://schemas.microsoft.com/office/powerpoint/2010/main" val="123023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Real-Valued </a:t>
            </a:r>
            <a:r>
              <a:rPr lang="nl-NL" sz="2400" dirty="0" err="1"/>
              <a:t>Representation</a:t>
            </a:r>
            <a:r>
              <a:rPr lang="en-US" sz="2400" dirty="0"/>
              <a:t>:</a:t>
            </a:r>
            <a:r>
              <a:rPr lang="en-GB" sz="2400" dirty="0"/>
              <a:t> Uncorrelated mutation with one </a:t>
            </a:r>
            <a:r>
              <a:rPr lang="en-GB" sz="2400" dirty="0">
                <a:sym typeface="Symbol" pitchFamily="18" charset="2"/>
              </a:rPr>
              <a:t>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Chromosomes:  </a:t>
            </a:r>
            <a:r>
              <a:rPr lang="en-GB" sz="2400" dirty="0">
                <a:sym typeface="Bookshelf Symbol 2" pitchFamily="2" charset="2"/>
              </a:rPr>
              <a:t>x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</a:t>
            </a:r>
            <a:r>
              <a:rPr lang="en-GB" sz="2400" dirty="0" err="1">
                <a:sym typeface="Bookshelf Symbol 2" pitchFamily="2" charset="2"/>
              </a:rPr>
              <a:t>x</a:t>
            </a:r>
            <a:r>
              <a:rPr lang="en-GB" sz="2400" baseline="-25000" dirty="0" err="1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 </a:t>
            </a:r>
          </a:p>
          <a:p>
            <a:pPr lvl="1">
              <a:spcBef>
                <a:spcPts val="1200"/>
              </a:spcBef>
            </a:pPr>
            <a:r>
              <a:rPr lang="en-GB" sz="2000" dirty="0">
                <a:sym typeface="Symbol" pitchFamily="18" charset="2"/>
              </a:rPr>
              <a:t>’ = 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cs typeface="Arial" charset="0"/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exp(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N(0,1))</a:t>
            </a:r>
          </a:p>
          <a:p>
            <a:pPr lvl="1">
              <a:spcBef>
                <a:spcPts val="1200"/>
              </a:spcBef>
            </a:pPr>
            <a:r>
              <a:rPr lang="en-GB" sz="2000" dirty="0" err="1"/>
              <a:t>x’</a:t>
            </a:r>
            <a:r>
              <a:rPr lang="en-GB" sz="2000" baseline="-25000" dirty="0" err="1"/>
              <a:t>i</a:t>
            </a:r>
            <a:r>
              <a:rPr lang="en-GB" sz="2000" dirty="0"/>
              <a:t> = x</a:t>
            </a:r>
            <a:r>
              <a:rPr lang="en-GB" sz="2000" baseline="-25000" dirty="0"/>
              <a:t>i</a:t>
            </a:r>
            <a:r>
              <a:rPr lang="en-GB" sz="2000" dirty="0"/>
              <a:t> + </a:t>
            </a:r>
            <a:r>
              <a:rPr lang="en-GB" sz="2000" dirty="0">
                <a:sym typeface="Symbol" pitchFamily="18" charset="2"/>
              </a:rPr>
              <a:t>’</a:t>
            </a:r>
            <a:r>
              <a:rPr lang="en-GB" sz="2000" dirty="0"/>
              <a:t>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/>
              <a:t> N</a:t>
            </a:r>
            <a:r>
              <a:rPr lang="en-GB" sz="2000" baseline="-25000" dirty="0"/>
              <a:t>i</a:t>
            </a:r>
            <a:r>
              <a:rPr lang="en-GB" sz="2000" dirty="0"/>
              <a:t>(0,1)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Typically the learning rate </a:t>
            </a: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 </a:t>
            </a:r>
            <a:r>
              <a:rPr lang="en-GB" sz="2400" dirty="0"/>
              <a:t>n</a:t>
            </a:r>
            <a:r>
              <a:rPr lang="en-GB" sz="2400" baseline="30000" dirty="0">
                <a:cs typeface="Arial" charset="0"/>
              </a:rPr>
              <a:t>½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baseline="30000" dirty="0">
                <a:cs typeface="Arial" charset="0"/>
              </a:rPr>
              <a:t>	</a:t>
            </a:r>
            <a:r>
              <a:rPr lang="en-GB" sz="2800" baseline="30000" dirty="0">
                <a:cs typeface="Arial" charset="0"/>
              </a:rPr>
              <a:t>symbol </a:t>
            </a:r>
            <a:r>
              <a:rPr lang="en-GB" sz="2800" baseline="30000" dirty="0">
                <a:sym typeface="Symbol" pitchFamily="18" charset="2"/>
              </a:rPr>
              <a:t></a:t>
            </a:r>
            <a:r>
              <a:rPr lang="en-GB" sz="2800" dirty="0">
                <a:sym typeface="Symbol" pitchFamily="18" charset="2"/>
              </a:rPr>
              <a:t> </a:t>
            </a:r>
            <a:r>
              <a:rPr lang="en-GB" sz="2800" baseline="30000" dirty="0">
                <a:cs typeface="Arial" charset="0"/>
              </a:rPr>
              <a:t>means “close to”</a:t>
            </a:r>
            <a:endParaRPr lang="en-GB" sz="2800" baseline="30000" dirty="0"/>
          </a:p>
          <a:p>
            <a:pPr>
              <a:spcBef>
                <a:spcPts val="1200"/>
              </a:spcBef>
            </a:pPr>
            <a:r>
              <a:rPr lang="en-GB" sz="2400" dirty="0"/>
              <a:t>And we have a boundary rule </a:t>
            </a:r>
            <a:r>
              <a:rPr lang="en-GB" sz="2400" dirty="0">
                <a:sym typeface="Symbol" pitchFamily="18" charset="2"/>
              </a:rPr>
              <a:t>’ &lt; </a:t>
            </a:r>
            <a:r>
              <a:rPr lang="en-GB" sz="2400" baseline="-25000" dirty="0">
                <a:sym typeface="Symbol" pitchFamily="18" charset="2"/>
              </a:rPr>
              <a:t>0</a:t>
            </a:r>
            <a:r>
              <a:rPr lang="en-GB" sz="2400" dirty="0">
                <a:sym typeface="Symbol" pitchFamily="18" charset="2"/>
              </a:rPr>
              <a:t>  ’ = </a:t>
            </a:r>
            <a:r>
              <a:rPr lang="en-GB" sz="2400" baseline="-25000" dirty="0"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663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Real-Valued </a:t>
            </a:r>
            <a:r>
              <a:rPr lang="nl-NL" sz="2400" dirty="0" err="1"/>
              <a:t>Representation</a:t>
            </a:r>
            <a:r>
              <a:rPr lang="en-US" sz="2400" dirty="0"/>
              <a:t>:</a:t>
            </a:r>
            <a:r>
              <a:rPr lang="en-GB" sz="2400" dirty="0"/>
              <a:t> Uncorrelated mutation with one </a:t>
            </a:r>
            <a:r>
              <a:rPr lang="en-GB" sz="2400" dirty="0">
                <a:sym typeface="Symbol" pitchFamily="18" charset="2"/>
              </a:rPr>
              <a:t></a:t>
            </a:r>
            <a:endParaRPr lang="en-GB" sz="2400" dirty="0"/>
          </a:p>
        </p:txBody>
      </p:sp>
      <p:sp>
        <p:nvSpPr>
          <p:cNvPr id="18437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1905001" y="5786591"/>
            <a:ext cx="8001000" cy="609600"/>
          </a:xfr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/>
              <a:t>Circle: mutants having the same chance to be created</a:t>
            </a:r>
          </a:p>
        </p:txBody>
      </p:sp>
      <p:pic>
        <p:nvPicPr>
          <p:cNvPr id="18440" name="Picture 8" descr="4-2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45" y="2132266"/>
            <a:ext cx="2862179" cy="348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1201" y="1554736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2400" dirty="0">
                <a:solidFill>
                  <a:prstClr val="black"/>
                </a:solidFill>
                <a:ea typeface="+mj-ea"/>
                <a:cs typeface="Arial"/>
              </a:rPr>
              <a:t>Mutants with equal likelihood</a:t>
            </a:r>
          </a:p>
        </p:txBody>
      </p:sp>
    </p:spTree>
    <p:extLst>
      <p:ext uri="{BB962C8B-B14F-4D97-AF65-F5344CB8AC3E}">
        <p14:creationId xmlns:p14="http://schemas.microsoft.com/office/powerpoint/2010/main" val="60014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Real-Valued </a:t>
            </a:r>
            <a:r>
              <a:rPr lang="nl-NL" sz="2400" dirty="0" err="1"/>
              <a:t>Representation</a:t>
            </a:r>
            <a:r>
              <a:rPr lang="en-US" sz="2400" dirty="0"/>
              <a:t>:</a:t>
            </a:r>
            <a:r>
              <a:rPr lang="en-GB" sz="2400" dirty="0"/>
              <a:t> Uncorrelated mutation with n </a:t>
            </a:r>
            <a:r>
              <a:rPr lang="en-GB" sz="2400" dirty="0">
                <a:sym typeface="Symbol" pitchFamily="18" charset="2"/>
              </a:rPr>
              <a:t>’s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Chromosomes:  </a:t>
            </a:r>
            <a:r>
              <a:rPr lang="en-GB" sz="2400" dirty="0">
                <a:sym typeface="Bookshelf Symbol 2" pitchFamily="2" charset="2"/>
              </a:rPr>
              <a:t>x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</a:t>
            </a:r>
            <a:r>
              <a:rPr lang="en-GB" sz="2400" dirty="0" err="1">
                <a:sym typeface="Bookshelf Symbol 2" pitchFamily="2" charset="2"/>
              </a:rPr>
              <a:t>x</a:t>
            </a:r>
            <a:r>
              <a:rPr lang="en-GB" sz="2400" baseline="-25000" dirty="0" err="1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>
                <a:sym typeface="Symbol" pitchFamily="18" charset="2"/>
              </a:rPr>
              <a:t>’</a:t>
            </a:r>
            <a:r>
              <a:rPr lang="en-GB" sz="2000" baseline="-25000" dirty="0" err="1"/>
              <a:t>i</a:t>
            </a:r>
            <a:r>
              <a:rPr lang="en-GB" sz="2000" dirty="0">
                <a:sym typeface="Symbol" pitchFamily="18" charset="2"/>
              </a:rPr>
              <a:t> = </a:t>
            </a:r>
            <a:r>
              <a:rPr lang="en-GB" sz="2000" baseline="-25000" dirty="0" err="1"/>
              <a:t>i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1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cs typeface="Arial" charset="0"/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exp(’ </a:t>
            </a:r>
            <a:r>
              <a:rPr lang="en-GB" sz="1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N(0,1) +  </a:t>
            </a:r>
            <a:r>
              <a:rPr lang="en-GB" sz="1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>
                <a:sym typeface="Symbol" pitchFamily="18" charset="2"/>
              </a:rPr>
              <a:t> N</a:t>
            </a:r>
            <a:r>
              <a:rPr lang="en-GB" sz="2000" baseline="-25000" dirty="0"/>
              <a:t>i</a:t>
            </a:r>
            <a:r>
              <a:rPr lang="en-GB" sz="2000" dirty="0">
                <a:sym typeface="Symbol" pitchFamily="18" charset="2"/>
              </a:rPr>
              <a:t> (0,1))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 err="1"/>
              <a:t>x’</a:t>
            </a:r>
            <a:r>
              <a:rPr lang="en-GB" sz="2000" baseline="-25000" dirty="0" err="1"/>
              <a:t>i</a:t>
            </a:r>
            <a:r>
              <a:rPr lang="en-GB" sz="2000" dirty="0"/>
              <a:t> = x</a:t>
            </a:r>
            <a:r>
              <a:rPr lang="en-GB" sz="2000" baseline="-25000" dirty="0"/>
              <a:t>i</a:t>
            </a:r>
            <a:r>
              <a:rPr lang="en-GB" sz="2000" dirty="0"/>
              <a:t> + </a:t>
            </a:r>
            <a:r>
              <a:rPr lang="en-GB" sz="2000" dirty="0">
                <a:sym typeface="Symbol" pitchFamily="18" charset="2"/>
              </a:rPr>
              <a:t>’</a:t>
            </a:r>
            <a:r>
              <a:rPr lang="en-GB" sz="2000" baseline="-25000" dirty="0" err="1"/>
              <a:t>i</a:t>
            </a:r>
            <a:r>
              <a:rPr lang="en-GB" sz="2000" dirty="0"/>
              <a:t> </a:t>
            </a:r>
            <a:r>
              <a:rPr lang="en-GB" sz="1000" dirty="0">
                <a:cs typeface="Arial" charset="0"/>
                <a:sym typeface="Symbol" pitchFamily="18" charset="2"/>
              </a:rPr>
              <a:t>•</a:t>
            </a:r>
            <a:r>
              <a:rPr lang="en-GB" sz="2000" dirty="0"/>
              <a:t> N</a:t>
            </a:r>
            <a:r>
              <a:rPr lang="en-GB" sz="2000" baseline="-25000" dirty="0"/>
              <a:t>i</a:t>
            </a:r>
            <a:r>
              <a:rPr lang="en-GB" sz="2000" dirty="0"/>
              <a:t> (0,1)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Two learning rate parameters: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>
                <a:sym typeface="Symbol" pitchFamily="18" charset="2"/>
              </a:rPr>
              <a:t>’ overall learning rate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>
                <a:sym typeface="Symbol" pitchFamily="18" charset="2"/>
              </a:rPr>
              <a:t> coordinate wise learning rate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’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n)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baseline="30000" dirty="0"/>
              <a:t> 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dirty="0">
                <a:sym typeface="Symbol" pitchFamily="18" charset="2"/>
              </a:rPr>
              <a:t>) </a:t>
            </a:r>
            <a:r>
              <a:rPr lang="en-GB" sz="2400" baseline="30000" dirty="0">
                <a:cs typeface="Arial" charset="0"/>
              </a:rPr>
              <a:t>½</a:t>
            </a:r>
            <a:endParaRPr lang="en-GB" sz="2400" baseline="300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Boundary rule: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&lt; </a:t>
            </a:r>
            <a:r>
              <a:rPr lang="en-GB" sz="2400" baseline="-25000" dirty="0">
                <a:sym typeface="Symbol" pitchFamily="18" charset="2"/>
              </a:rPr>
              <a:t>0</a:t>
            </a:r>
            <a:r>
              <a:rPr lang="en-GB" sz="2400" dirty="0">
                <a:sym typeface="Symbol" pitchFamily="18" charset="2"/>
              </a:rPr>
              <a:t>  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= </a:t>
            </a:r>
            <a:r>
              <a:rPr lang="en-GB" sz="2400" baseline="-25000" dirty="0"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6977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Real-Valued </a:t>
            </a:r>
            <a:r>
              <a:rPr lang="nl-NL" sz="2400" dirty="0" err="1"/>
              <a:t>Representation</a:t>
            </a:r>
            <a:r>
              <a:rPr lang="en-US" sz="2400" dirty="0"/>
              <a:t>:</a:t>
            </a:r>
            <a:r>
              <a:rPr lang="en-GB" sz="2400" dirty="0"/>
              <a:t> Uncorrelated mutation with n </a:t>
            </a:r>
            <a:r>
              <a:rPr lang="en-GB" sz="2400" dirty="0">
                <a:sym typeface="Symbol" pitchFamily="18" charset="2"/>
              </a:rPr>
              <a:t>’s</a:t>
            </a:r>
            <a:endParaRPr lang="en-GB" sz="2400" dirty="0"/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/>
              <a:t>Mutants with equal likelihood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/>
              <a:t>Ellipse: mutants having the same chance to be created</a:t>
            </a:r>
          </a:p>
        </p:txBody>
      </p:sp>
      <p:pic>
        <p:nvPicPr>
          <p:cNvPr id="25605" name="Picture 5" descr="4-3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3" y="2292306"/>
            <a:ext cx="3205163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71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 Correlated mutations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2413"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Chromosomes:  </a:t>
            </a:r>
            <a:r>
              <a:rPr lang="en-GB" sz="2400" dirty="0">
                <a:sym typeface="Bookshelf Symbol 2" pitchFamily="2" charset="2"/>
              </a:rPr>
              <a:t>x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</a:t>
            </a:r>
            <a:r>
              <a:rPr lang="en-GB" sz="2400" dirty="0" err="1">
                <a:sym typeface="Bookshelf Symbol 2" pitchFamily="2" charset="2"/>
              </a:rPr>
              <a:t>x</a:t>
            </a:r>
            <a:r>
              <a:rPr lang="en-GB" sz="2400" baseline="-25000" dirty="0" err="1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 ,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baseline="-25000" dirty="0">
                <a:sym typeface="Bookshelf Symbol 2" pitchFamily="2" charset="2"/>
              </a:rPr>
              <a:t>k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</a:t>
            </a:r>
          </a:p>
          <a:p>
            <a:pPr>
              <a:spcBef>
                <a:spcPts val="1200"/>
              </a:spcBef>
              <a:buNone/>
            </a:pPr>
            <a:r>
              <a:rPr lang="en-GB" sz="2400" dirty="0">
                <a:sym typeface="Symbol" pitchFamily="18" charset="2"/>
              </a:rPr>
              <a:t>	where k = n </a:t>
            </a:r>
            <a:r>
              <a:rPr lang="en-GB" sz="2400" dirty="0">
                <a:cs typeface="Arial" charset="0"/>
                <a:sym typeface="Symbol" pitchFamily="18" charset="2"/>
              </a:rPr>
              <a:t>• </a:t>
            </a:r>
            <a:r>
              <a:rPr lang="en-GB" sz="2400" dirty="0">
                <a:sym typeface="Symbol" pitchFamily="18" charset="2"/>
              </a:rPr>
              <a:t>(n-1)/2 </a:t>
            </a:r>
          </a:p>
          <a:p>
            <a:pPr indent="-252413"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Covariance matrix C is defined as:</a:t>
            </a:r>
          </a:p>
          <a:p>
            <a:pPr lvl="1">
              <a:spcBef>
                <a:spcPts val="1200"/>
              </a:spcBef>
              <a:spcAft>
                <a:spcPct val="20000"/>
              </a:spcAft>
            </a:pPr>
            <a:r>
              <a:rPr lang="en-GB" sz="2000" dirty="0" err="1">
                <a:sym typeface="Symbol" pitchFamily="18" charset="2"/>
              </a:rPr>
              <a:t>c</a:t>
            </a:r>
            <a:r>
              <a:rPr lang="en-GB" sz="2000" baseline="-25000" dirty="0" err="1">
                <a:sym typeface="Symbol" pitchFamily="18" charset="2"/>
              </a:rPr>
              <a:t>ii</a:t>
            </a:r>
            <a:r>
              <a:rPr lang="en-GB" sz="2000" dirty="0">
                <a:sym typeface="Symbol" pitchFamily="18" charset="2"/>
              </a:rPr>
              <a:t> = </a:t>
            </a:r>
            <a:r>
              <a:rPr lang="en-GB" sz="2000" baseline="-25000" dirty="0">
                <a:sym typeface="Bookshelf Symbol 2" pitchFamily="2" charset="2"/>
              </a:rPr>
              <a:t>i</a:t>
            </a:r>
            <a:r>
              <a:rPr lang="en-GB" sz="2000" baseline="30000" dirty="0">
                <a:sym typeface="Bookshelf Symbol 2" pitchFamily="2" charset="2"/>
              </a:rPr>
              <a:t>2</a:t>
            </a:r>
            <a:endParaRPr lang="en-GB" sz="2000" dirty="0"/>
          </a:p>
          <a:p>
            <a:pPr lvl="1">
              <a:spcBef>
                <a:spcPts val="1200"/>
              </a:spcBef>
              <a:spcAft>
                <a:spcPct val="20000"/>
              </a:spcAft>
            </a:pPr>
            <a:r>
              <a:rPr lang="en-GB" sz="2000" dirty="0" err="1">
                <a:sym typeface="Symbol" pitchFamily="18" charset="2"/>
              </a:rPr>
              <a:t>c</a:t>
            </a:r>
            <a:r>
              <a:rPr lang="en-GB" sz="2000" baseline="-25000" dirty="0" err="1">
                <a:sym typeface="Symbol" pitchFamily="18" charset="2"/>
              </a:rPr>
              <a:t>ij</a:t>
            </a:r>
            <a:r>
              <a:rPr lang="en-GB" sz="2000" dirty="0">
                <a:sym typeface="Symbol" pitchFamily="18" charset="2"/>
              </a:rPr>
              <a:t> = 0 if </a:t>
            </a:r>
            <a:r>
              <a:rPr lang="en-GB" sz="2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 and j are not correlated </a:t>
            </a:r>
            <a:r>
              <a:rPr lang="en-GB" sz="2000" baseline="30000" dirty="0">
                <a:sym typeface="Bookshelf Symbol 2" pitchFamily="2" charset="2"/>
              </a:rPr>
              <a:t> </a:t>
            </a:r>
          </a:p>
          <a:p>
            <a:pPr lvl="1">
              <a:spcBef>
                <a:spcPts val="1200"/>
              </a:spcBef>
              <a:spcAft>
                <a:spcPct val="20000"/>
              </a:spcAft>
            </a:pPr>
            <a:r>
              <a:rPr lang="en-GB" sz="2000" dirty="0" err="1">
                <a:sym typeface="Symbol" pitchFamily="18" charset="2"/>
              </a:rPr>
              <a:t>c</a:t>
            </a:r>
            <a:r>
              <a:rPr lang="en-GB" sz="2000" baseline="-25000" dirty="0" err="1">
                <a:sym typeface="Symbol" pitchFamily="18" charset="2"/>
              </a:rPr>
              <a:t>ij</a:t>
            </a:r>
            <a:r>
              <a:rPr lang="en-GB" sz="2000" dirty="0">
                <a:sym typeface="Symbol" pitchFamily="18" charset="2"/>
              </a:rPr>
              <a:t> = </a:t>
            </a:r>
            <a:r>
              <a:rPr lang="en-GB" sz="2000" dirty="0">
                <a:cs typeface="Arial" charset="0"/>
              </a:rPr>
              <a:t>½</a:t>
            </a:r>
            <a:r>
              <a:rPr lang="en-GB" sz="2000" baseline="30000" dirty="0">
                <a:cs typeface="Arial" charset="0"/>
              </a:rPr>
              <a:t>  </a:t>
            </a:r>
            <a:r>
              <a:rPr lang="en-GB" sz="1200" dirty="0">
                <a:cs typeface="Arial" charset="0"/>
                <a:sym typeface="Symbol" pitchFamily="18" charset="2"/>
              </a:rPr>
              <a:t>•</a:t>
            </a:r>
            <a:r>
              <a:rPr lang="en-GB" sz="2000" baseline="30000" dirty="0">
                <a:cs typeface="Arial" charset="0"/>
              </a:rPr>
              <a:t> 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baseline="30000" dirty="0">
                <a:cs typeface="Arial" charset="0"/>
              </a:rPr>
              <a:t> </a:t>
            </a:r>
            <a:r>
              <a:rPr lang="en-GB" sz="2000" dirty="0">
                <a:sym typeface="Symbol" pitchFamily="18" charset="2"/>
              </a:rPr>
              <a:t></a:t>
            </a:r>
            <a:r>
              <a:rPr lang="en-GB" sz="2000" baseline="-25000" dirty="0">
                <a:sym typeface="Bookshelf Symbol 2" pitchFamily="2" charset="2"/>
              </a:rPr>
              <a:t>i</a:t>
            </a:r>
            <a:r>
              <a:rPr lang="en-GB" sz="2000" baseline="30000" dirty="0">
                <a:sym typeface="Bookshelf Symbol 2" pitchFamily="2" charset="2"/>
              </a:rPr>
              <a:t>2  </a:t>
            </a:r>
            <a:r>
              <a:rPr lang="en-GB" sz="2000" dirty="0">
                <a:sym typeface="Symbol" pitchFamily="18" charset="2"/>
              </a:rPr>
              <a:t>- </a:t>
            </a:r>
            <a:r>
              <a:rPr lang="en-GB" sz="2000" baseline="30000" dirty="0">
                <a:sym typeface="Bookshelf Symbol 2" pitchFamily="2" charset="2"/>
              </a:rPr>
              <a:t> </a:t>
            </a:r>
            <a:r>
              <a:rPr lang="en-GB" sz="2000" dirty="0">
                <a:sym typeface="Symbol" pitchFamily="18" charset="2"/>
              </a:rPr>
              <a:t></a:t>
            </a:r>
            <a:r>
              <a:rPr lang="en-GB" sz="2000" baseline="-25000" dirty="0">
                <a:sym typeface="Bookshelf Symbol 2" pitchFamily="2" charset="2"/>
              </a:rPr>
              <a:t>j</a:t>
            </a:r>
            <a:r>
              <a:rPr lang="en-GB" sz="2000" baseline="30000" dirty="0">
                <a:sym typeface="Bookshelf Symbol 2" pitchFamily="2" charset="2"/>
              </a:rPr>
              <a:t>2 </a:t>
            </a:r>
            <a:r>
              <a:rPr lang="en-GB" sz="2000" dirty="0">
                <a:sym typeface="Symbol" pitchFamily="18" charset="2"/>
              </a:rPr>
              <a:t>) </a:t>
            </a:r>
            <a:r>
              <a:rPr lang="en-GB" sz="1200" dirty="0">
                <a:cs typeface="Arial" charset="0"/>
                <a:sym typeface="Symbol" pitchFamily="18" charset="2"/>
              </a:rPr>
              <a:t>•</a:t>
            </a:r>
            <a:r>
              <a:rPr lang="en-GB" sz="2000" baseline="30000" dirty="0">
                <a:cs typeface="Arial" charset="0"/>
              </a:rPr>
              <a:t> </a:t>
            </a:r>
            <a:r>
              <a:rPr lang="en-GB" sz="2000" dirty="0">
                <a:sym typeface="Symbol" pitchFamily="18" charset="2"/>
              </a:rPr>
              <a:t>tan(2 </a:t>
            </a:r>
            <a:r>
              <a:rPr lang="en-GB" sz="2000" baseline="-25000" dirty="0" err="1">
                <a:sym typeface="Bookshelf Symbol 2" pitchFamily="2" charset="2"/>
              </a:rPr>
              <a:t>ij</a:t>
            </a:r>
            <a:r>
              <a:rPr lang="en-GB" sz="2000" dirty="0">
                <a:sym typeface="Symbol" pitchFamily="18" charset="2"/>
              </a:rPr>
              <a:t>) if </a:t>
            </a:r>
            <a:r>
              <a:rPr lang="en-GB" sz="2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 and j are correlated</a:t>
            </a:r>
          </a:p>
          <a:p>
            <a:pPr indent="-252413">
              <a:spcBef>
                <a:spcPts val="1200"/>
              </a:spcBef>
              <a:spcAft>
                <a:spcPct val="20000"/>
              </a:spcAft>
            </a:pPr>
            <a:r>
              <a:rPr lang="en-GB" sz="2400" dirty="0">
                <a:sym typeface="Symbol" pitchFamily="18" charset="2"/>
              </a:rPr>
              <a:t>Note the numbering / indices of the ‘s </a:t>
            </a:r>
          </a:p>
        </p:txBody>
      </p:sp>
    </p:spTree>
    <p:extLst>
      <p:ext uri="{BB962C8B-B14F-4D97-AF65-F5344CB8AC3E}">
        <p14:creationId xmlns:p14="http://schemas.microsoft.com/office/powerpoint/2010/main" val="104068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 Correlated mutations</a:t>
            </a:r>
            <a:endParaRPr lang="en-GB" sz="2800" dirty="0">
              <a:sym typeface="Symbol" pitchFamily="18" charset="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>
                <a:sym typeface="Symbol" pitchFamily="18" charset="2"/>
              </a:rPr>
              <a:t>The mutation mechanism is then: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’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 = 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cs typeface="Arial" charset="0"/>
                <a:sym typeface="Symbol" pitchFamily="18" charset="2"/>
              </a:rPr>
              <a:t> </a:t>
            </a:r>
            <a:r>
              <a:rPr lang="en-GB" sz="2400" dirty="0">
                <a:sym typeface="Symbol" pitchFamily="18" charset="2"/>
              </a:rPr>
              <a:t>exp(’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sym typeface="Symbol" pitchFamily="18" charset="2"/>
              </a:rPr>
              <a:t> N(0,1) + 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sym typeface="Symbol" pitchFamily="18" charset="2"/>
              </a:rPr>
              <a:t> N</a:t>
            </a:r>
            <a:r>
              <a:rPr lang="en-GB" sz="2400" baseline="-25000" dirty="0"/>
              <a:t>i</a:t>
            </a:r>
            <a:r>
              <a:rPr lang="en-GB" sz="2400" dirty="0">
                <a:sym typeface="Symbol" pitchFamily="18" charset="2"/>
              </a:rPr>
              <a:t> (0,1))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</a:t>
            </a:r>
            <a:r>
              <a:rPr lang="en-GB" sz="2400" dirty="0"/>
              <a:t> =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baseline="-25000" dirty="0"/>
              <a:t>j</a:t>
            </a:r>
            <a:r>
              <a:rPr lang="en-GB" sz="2400" dirty="0"/>
              <a:t> + </a:t>
            </a:r>
            <a:r>
              <a:rPr lang="en-GB" sz="2400" dirty="0">
                <a:sym typeface="Symbol" pitchFamily="18" charset="2"/>
              </a:rPr>
              <a:t></a:t>
            </a:r>
            <a:r>
              <a:rPr lang="en-GB" sz="2400" dirty="0"/>
              <a:t>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/>
              <a:t> N (0,1)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b="1" i="1" dirty="0"/>
              <a:t>x </a:t>
            </a:r>
            <a:r>
              <a:rPr lang="en-GB" sz="2400" dirty="0"/>
              <a:t>’ = </a:t>
            </a:r>
            <a:r>
              <a:rPr lang="en-GB" sz="2400" b="1" i="1" dirty="0"/>
              <a:t>x</a:t>
            </a:r>
            <a:r>
              <a:rPr lang="en-GB" sz="2400" dirty="0"/>
              <a:t>  + </a:t>
            </a:r>
            <a:r>
              <a:rPr lang="en-GB" sz="2400" b="1" i="1" dirty="0"/>
              <a:t>N</a:t>
            </a:r>
            <a:r>
              <a:rPr lang="en-GB" sz="2400" dirty="0"/>
              <a:t>(</a:t>
            </a:r>
            <a:r>
              <a:rPr lang="en-GB" sz="2400" b="1" i="1" dirty="0"/>
              <a:t>0,C’</a:t>
            </a:r>
            <a:r>
              <a:rPr lang="en-GB" sz="2400" dirty="0"/>
              <a:t>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i="1" dirty="0"/>
              <a:t>x </a:t>
            </a:r>
            <a:r>
              <a:rPr lang="en-GB" sz="2000" dirty="0"/>
              <a:t>stands for the vector </a:t>
            </a:r>
            <a:r>
              <a:rPr lang="en-GB" sz="2000" dirty="0">
                <a:sym typeface="Symbol" pitchFamily="18" charset="2"/>
              </a:rPr>
              <a:t> </a:t>
            </a:r>
            <a:r>
              <a:rPr lang="en-GB" sz="2000" dirty="0">
                <a:sym typeface="Bookshelf Symbol 2" pitchFamily="2" charset="2"/>
              </a:rPr>
              <a:t>x</a:t>
            </a:r>
            <a:r>
              <a:rPr lang="en-GB" sz="2000" baseline="-25000" dirty="0">
                <a:sym typeface="Bookshelf Symbol 2" pitchFamily="2" charset="2"/>
              </a:rPr>
              <a:t>1</a:t>
            </a:r>
            <a:r>
              <a:rPr lang="en-GB" sz="2000" dirty="0">
                <a:sym typeface="Bookshelf Symbol 2" pitchFamily="2" charset="2"/>
              </a:rPr>
              <a:t>,…,</a:t>
            </a:r>
            <a:r>
              <a:rPr lang="en-GB" sz="2000" dirty="0" err="1">
                <a:sym typeface="Bookshelf Symbol 2" pitchFamily="2" charset="2"/>
              </a:rPr>
              <a:t>x</a:t>
            </a:r>
            <a:r>
              <a:rPr lang="en-GB" sz="2000" baseline="-25000" dirty="0" err="1">
                <a:sym typeface="Bookshelf Symbol 2" pitchFamily="2" charset="2"/>
              </a:rPr>
              <a:t>n</a:t>
            </a:r>
            <a:r>
              <a:rPr lang="en-GB" sz="2000" dirty="0">
                <a:sym typeface="Bookshelf Symbol 2" pitchFamily="2" charset="2"/>
              </a:rPr>
              <a:t> </a:t>
            </a:r>
            <a:r>
              <a:rPr lang="en-GB" sz="2000" dirty="0">
                <a:sym typeface="Symbol" pitchFamily="18" charset="2"/>
              </a:rPr>
              <a:t>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b="1" i="1" dirty="0"/>
              <a:t>C’</a:t>
            </a:r>
            <a:r>
              <a:rPr lang="en-GB" sz="2000" dirty="0"/>
              <a:t>  is the covariance matrix </a:t>
            </a:r>
            <a:r>
              <a:rPr lang="en-GB" sz="2000" b="1" i="1" dirty="0"/>
              <a:t>C</a:t>
            </a:r>
            <a:r>
              <a:rPr lang="en-GB" sz="2000" dirty="0"/>
              <a:t> after mutation of the </a:t>
            </a:r>
            <a:r>
              <a:rPr lang="en-GB" sz="2000" dirty="0">
                <a:sym typeface="Symbol" pitchFamily="18" charset="2"/>
              </a:rPr>
              <a:t></a:t>
            </a:r>
            <a:r>
              <a:rPr lang="en-GB" sz="2000" dirty="0"/>
              <a:t> values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n)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baseline="30000" dirty="0"/>
              <a:t> 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dirty="0">
                <a:sym typeface="Symbol" pitchFamily="18" charset="2"/>
              </a:rPr>
              <a:t>) </a:t>
            </a:r>
            <a:r>
              <a:rPr lang="en-GB" sz="2400" baseline="30000" dirty="0">
                <a:cs typeface="Arial" charset="0"/>
              </a:rPr>
              <a:t>½  </a:t>
            </a:r>
            <a:r>
              <a:rPr lang="en-GB" sz="2400" dirty="0"/>
              <a:t>and </a:t>
            </a:r>
            <a:r>
              <a:rPr lang="en-GB" sz="2400" dirty="0">
                <a:sym typeface="Symbol" pitchFamily="18" charset="2"/>
              </a:rPr>
              <a:t>  5</a:t>
            </a:r>
            <a:r>
              <a:rPr lang="en-GB" sz="2400" dirty="0">
                <a:cs typeface="Arial" charset="0"/>
                <a:sym typeface="Symbol" pitchFamily="18" charset="2"/>
              </a:rPr>
              <a:t>°</a:t>
            </a:r>
            <a:r>
              <a:rPr lang="en-GB" sz="2400" dirty="0"/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&lt; </a:t>
            </a:r>
            <a:r>
              <a:rPr lang="en-GB" sz="2400" baseline="-25000" dirty="0">
                <a:sym typeface="Symbol" pitchFamily="18" charset="2"/>
              </a:rPr>
              <a:t>0</a:t>
            </a:r>
            <a:r>
              <a:rPr lang="en-GB" sz="2400" dirty="0">
                <a:sym typeface="Symbol" pitchFamily="18" charset="2"/>
              </a:rPr>
              <a:t>  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= </a:t>
            </a:r>
            <a:r>
              <a:rPr lang="en-GB" sz="2400" baseline="-25000" dirty="0">
                <a:sym typeface="Symbol" pitchFamily="18" charset="2"/>
              </a:rPr>
              <a:t>0 </a:t>
            </a:r>
            <a:r>
              <a:rPr lang="en-GB" sz="2400" dirty="0"/>
              <a:t>and 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sz="2400" dirty="0">
                <a:cs typeface="Arial" charset="0"/>
              </a:rPr>
              <a:t>|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 </a:t>
            </a:r>
            <a:r>
              <a:rPr lang="en-GB" sz="2400" dirty="0">
                <a:cs typeface="Arial" charset="0"/>
              </a:rPr>
              <a:t>| &gt; </a:t>
            </a:r>
            <a:r>
              <a:rPr lang="en-GB" sz="2400" dirty="0">
                <a:cs typeface="Arial" charset="0"/>
                <a:sym typeface="Symbol" pitchFamily="18" charset="2"/>
              </a:rPr>
              <a:t> 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 </a:t>
            </a:r>
            <a:r>
              <a:rPr lang="en-GB" sz="2400" dirty="0"/>
              <a:t>=</a:t>
            </a:r>
            <a:r>
              <a:rPr lang="en-GB" sz="2400" baseline="-25000" dirty="0"/>
              <a:t>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 </a:t>
            </a:r>
            <a:r>
              <a:rPr lang="en-GB" sz="2400" dirty="0"/>
              <a:t>- 2 </a:t>
            </a:r>
            <a:r>
              <a:rPr lang="en-GB" sz="2400" dirty="0">
                <a:cs typeface="Arial" charset="0"/>
                <a:sym typeface="Symbol" pitchFamily="18" charset="2"/>
              </a:rPr>
              <a:t></a:t>
            </a:r>
            <a:r>
              <a:rPr lang="en-GB" sz="2400" dirty="0"/>
              <a:t> sign(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</a:t>
            </a:r>
            <a:r>
              <a:rPr lang="en-GB" sz="2400" dirty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sz="2400" dirty="0"/>
              <a:t>Note: </a:t>
            </a:r>
            <a:r>
              <a:rPr lang="fr-FR" sz="2400" dirty="0"/>
              <a:t>Covariance Matrix Adaptation Evolution </a:t>
            </a:r>
            <a:r>
              <a:rPr lang="fr-FR" sz="2400" dirty="0" err="1"/>
              <a:t>Strategy</a:t>
            </a:r>
            <a:r>
              <a:rPr lang="fr-FR" sz="2400" dirty="0"/>
              <a:t> (CMA-ES) </a:t>
            </a:r>
            <a:r>
              <a:rPr lang="fr-FR" sz="2400" dirty="0" err="1"/>
              <a:t>is</a:t>
            </a:r>
            <a:r>
              <a:rPr lang="fr-FR" sz="2400" dirty="0"/>
              <a:t> one of the best </a:t>
            </a:r>
            <a:r>
              <a:rPr lang="fr-FR" sz="2400" dirty="0" err="1"/>
              <a:t>EAs</a:t>
            </a:r>
            <a:r>
              <a:rPr lang="fr-FR" sz="2400" dirty="0"/>
              <a:t> for </a:t>
            </a:r>
            <a:r>
              <a:rPr lang="fr-FR" sz="2400" dirty="0" err="1"/>
              <a:t>numerical</a:t>
            </a:r>
            <a:r>
              <a:rPr lang="fr-FR" sz="2400" dirty="0"/>
              <a:t> optimisation (open source!)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122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Role of representation and variation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First stage of building an EA and most difficult one: choose a </a:t>
            </a:r>
            <a:r>
              <a:rPr lang="en-US" sz="2400" i="1" dirty="0"/>
              <a:t>good</a:t>
            </a:r>
            <a:r>
              <a:rPr lang="en-US" sz="2400" dirty="0"/>
              <a:t> representation for the problem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Variation operators: mutation and crossover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Type of variation operators needed depends on chosen representation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TSP problem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are possible representations?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715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Real-Valued </a:t>
            </a:r>
            <a:r>
              <a:rPr lang="nl-NL" sz="2800" dirty="0" err="1"/>
              <a:t>Representation</a:t>
            </a:r>
            <a:r>
              <a:rPr lang="en-US" sz="2800" dirty="0"/>
              <a:t>:</a:t>
            </a:r>
            <a:r>
              <a:rPr lang="en-GB" sz="2800" dirty="0"/>
              <a:t>Correlated mutations</a:t>
            </a:r>
          </a:p>
        </p:txBody>
      </p:sp>
      <p:sp>
        <p:nvSpPr>
          <p:cNvPr id="2765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981200" y="1545774"/>
            <a:ext cx="8229600" cy="4525963"/>
          </a:xfr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600" dirty="0"/>
              <a:t>Mutants with equal likelihood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600" dirty="0"/>
              <a:t>Ellipse: mutants having the same chance to be created</a:t>
            </a:r>
          </a:p>
        </p:txBody>
      </p:sp>
      <p:pic>
        <p:nvPicPr>
          <p:cNvPr id="27653" name="Picture 5" descr="4-4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4828"/>
            <a:ext cx="3182048" cy="3438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61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Real-Valued </a:t>
            </a:r>
            <a:r>
              <a:rPr lang="nl-NL" sz="3200" dirty="0" err="1"/>
              <a:t>Representation</a:t>
            </a:r>
            <a:r>
              <a:rPr lang="en-US" sz="3200" dirty="0"/>
              <a:t>: </a:t>
            </a:r>
            <a:r>
              <a:rPr lang="en-GB" sz="3200" dirty="0"/>
              <a:t>Recombination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Discrete: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each allele value in offspring </a:t>
            </a:r>
            <a:r>
              <a:rPr lang="en-GB" sz="2000" i="1" dirty="0"/>
              <a:t>z</a:t>
            </a:r>
            <a:r>
              <a:rPr lang="en-GB" sz="2000" dirty="0"/>
              <a:t> comes from one of its parents </a:t>
            </a:r>
            <a:r>
              <a:rPr lang="en-GB" sz="2000" i="1" dirty="0"/>
              <a:t>(</a:t>
            </a:r>
            <a:r>
              <a:rPr lang="en-GB" sz="2000" i="1" dirty="0" err="1"/>
              <a:t>x,y</a:t>
            </a:r>
            <a:r>
              <a:rPr lang="en-GB" sz="2000" i="1" dirty="0"/>
              <a:t>) </a:t>
            </a:r>
            <a:r>
              <a:rPr lang="en-GB" sz="2000" dirty="0"/>
              <a:t>with equal probability: </a:t>
            </a:r>
            <a:r>
              <a:rPr lang="en-GB" sz="2000" i="1" dirty="0" err="1"/>
              <a:t>z</a:t>
            </a:r>
            <a:r>
              <a:rPr lang="en-GB" sz="2000" i="1" baseline="-25000" dirty="0" err="1"/>
              <a:t>i</a:t>
            </a:r>
            <a:r>
              <a:rPr lang="en-GB" sz="2000" i="1" dirty="0"/>
              <a:t>  = x</a:t>
            </a:r>
            <a:r>
              <a:rPr lang="en-GB" sz="2000" i="1" baseline="-25000" dirty="0"/>
              <a:t>i</a:t>
            </a:r>
            <a:r>
              <a:rPr lang="en-GB" sz="2000" i="1" dirty="0"/>
              <a:t> </a:t>
            </a:r>
            <a:r>
              <a:rPr lang="en-GB" sz="2000" dirty="0"/>
              <a:t>or </a:t>
            </a:r>
            <a:r>
              <a:rPr lang="en-GB" sz="2000" i="1" dirty="0" err="1"/>
              <a:t>y</a:t>
            </a:r>
            <a:r>
              <a:rPr lang="en-GB" sz="2000" i="1" baseline="-25000" dirty="0" err="1"/>
              <a:t>i</a:t>
            </a:r>
            <a:endParaRPr lang="en-GB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 Could use n-point or uniform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Intermediate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exploits idea of creating children “between” parents (hence a.k.a. </a:t>
            </a:r>
            <a:r>
              <a:rPr lang="en-GB" sz="2000" i="1" dirty="0"/>
              <a:t>arithmetic </a:t>
            </a:r>
            <a:r>
              <a:rPr lang="en-GB" sz="2000" dirty="0"/>
              <a:t>recombination)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z</a:t>
            </a:r>
            <a:r>
              <a:rPr lang="en-GB" sz="2000" i="1" baseline="-25000" dirty="0"/>
              <a:t>i</a:t>
            </a:r>
            <a:r>
              <a:rPr lang="en-GB" sz="2000" i="1" dirty="0"/>
              <a:t> = </a:t>
            </a:r>
            <a:r>
              <a:rPr lang="en-GB" sz="2000" i="1" dirty="0">
                <a:sym typeface="Symbol" pitchFamily="18" charset="2"/>
              </a:rPr>
              <a:t> x</a:t>
            </a:r>
            <a:r>
              <a:rPr lang="en-GB" sz="2000" i="1" baseline="-25000" dirty="0">
                <a:sym typeface="Symbol" pitchFamily="18" charset="2"/>
              </a:rPr>
              <a:t>i </a:t>
            </a:r>
            <a:r>
              <a:rPr lang="en-GB" sz="2000" i="1" dirty="0">
                <a:sym typeface="Symbol" pitchFamily="18" charset="2"/>
              </a:rPr>
              <a:t> + </a:t>
            </a:r>
            <a:r>
              <a:rPr lang="en-GB" sz="2000" dirty="0">
                <a:sym typeface="Symbol" pitchFamily="18" charset="2"/>
              </a:rPr>
              <a:t>(1 - </a:t>
            </a:r>
            <a:r>
              <a:rPr lang="en-GB" sz="2000" i="1" dirty="0">
                <a:sym typeface="Symbol" pitchFamily="18" charset="2"/>
              </a:rPr>
              <a:t>) </a:t>
            </a:r>
            <a:r>
              <a:rPr lang="en-GB" sz="2000" i="1" dirty="0" err="1">
                <a:sym typeface="Symbol" pitchFamily="18" charset="2"/>
              </a:rPr>
              <a:t>y</a:t>
            </a:r>
            <a:r>
              <a:rPr lang="en-GB" sz="2000" i="1" baseline="-25000" dirty="0" err="1">
                <a:sym typeface="Symbol" pitchFamily="18" charset="2"/>
              </a:rPr>
              <a:t>i</a:t>
            </a:r>
            <a:r>
              <a:rPr lang="en-GB" sz="2000" dirty="0">
                <a:sym typeface="Symbol" pitchFamily="18" charset="2"/>
              </a:rPr>
              <a:t>    where </a:t>
            </a:r>
            <a:r>
              <a:rPr lang="en-GB" sz="2000" i="1" dirty="0">
                <a:sym typeface="Symbol" pitchFamily="18" charset="2"/>
              </a:rPr>
              <a:t> : </a:t>
            </a:r>
            <a:r>
              <a:rPr lang="en-GB" sz="2000" dirty="0">
                <a:sym typeface="Symbol" pitchFamily="18" charset="2"/>
              </a:rPr>
              <a:t>0  </a:t>
            </a:r>
            <a:r>
              <a:rPr lang="en-GB" sz="2000" i="1" dirty="0">
                <a:sym typeface="Symbol" pitchFamily="18" charset="2"/>
              </a:rPr>
              <a:t>  </a:t>
            </a:r>
            <a:r>
              <a:rPr lang="en-GB" sz="2000" dirty="0">
                <a:sym typeface="Symbol" pitchFamily="18" charset="2"/>
              </a:rPr>
              <a:t></a:t>
            </a:r>
            <a:r>
              <a:rPr lang="en-GB" sz="2000" i="1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1.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>
                <a:sym typeface="Bookshelf Symbol 1" pitchFamily="34" charset="2"/>
              </a:rPr>
              <a:t>The parameter </a:t>
            </a:r>
            <a:r>
              <a:rPr lang="en-GB" sz="2000" i="1" dirty="0">
                <a:sym typeface="Symbol" pitchFamily="18" charset="2"/>
              </a:rPr>
              <a:t></a:t>
            </a:r>
            <a:r>
              <a:rPr lang="en-GB" sz="2000" dirty="0">
                <a:sym typeface="Bookshelf Symbol 1" pitchFamily="34" charset="2"/>
              </a:rPr>
              <a:t> can be:</a:t>
            </a:r>
          </a:p>
          <a:p>
            <a:pPr lvl="2" eaLnBrk="0" hangingPunct="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Bookshelf Symbol 1" pitchFamily="34" charset="2"/>
              </a:rPr>
              <a:t>constant: uniform arithmetical crossover</a:t>
            </a:r>
          </a:p>
          <a:p>
            <a:pPr lvl="2" eaLnBrk="0" hangingPunct="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Bookshelf Symbol 1" pitchFamily="34" charset="2"/>
              </a:rPr>
              <a:t>variable (e.g. depend on the age of the population) </a:t>
            </a:r>
          </a:p>
          <a:p>
            <a:pPr lvl="2" eaLnBrk="0" hangingPunct="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ym typeface="Bookshelf Symbol 1" pitchFamily="34" charset="2"/>
              </a:rPr>
              <a:t>picked at random every time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9015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Bookshelf Symbol 1" pitchFamily="34" charset="2"/>
              </a:rPr>
              <a:t>Single arithmetic crossover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2979"/>
            <a:ext cx="10972799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Parents: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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y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y</a:t>
            </a:r>
            <a:r>
              <a:rPr lang="en-GB" sz="2400" baseline="-25000" dirty="0" err="1"/>
              <a:t>n</a:t>
            </a:r>
            <a:r>
              <a:rPr lang="en-GB" sz="2400" dirty="0">
                <a:sym typeface="Symbol" pitchFamily="18" charset="2"/>
              </a:rPr>
              <a:t>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ym typeface="Symbol" pitchFamily="18" charset="2"/>
              </a:rPr>
              <a:t>Pick</a:t>
            </a:r>
            <a:r>
              <a:rPr lang="en-GB" sz="2400" dirty="0">
                <a:sym typeface="Symbol" pitchFamily="18" charset="2"/>
              </a:rPr>
              <a:t> a single gene (k) at random,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child</a:t>
            </a:r>
            <a:r>
              <a:rPr lang="en-GB" sz="2400" baseline="-25000" dirty="0"/>
              <a:t>1</a:t>
            </a:r>
            <a:r>
              <a:rPr lang="en-GB" sz="2400" dirty="0"/>
              <a:t> </a:t>
            </a:r>
            <a:r>
              <a:rPr lang="en-GB" sz="2400" dirty="0">
                <a:sym typeface="Bookshelf Symbol 1" pitchFamily="34" charset="2"/>
              </a:rPr>
              <a:t>is:</a:t>
            </a:r>
          </a:p>
          <a:p>
            <a:pPr>
              <a:spcBef>
                <a:spcPts val="1200"/>
              </a:spcBef>
            </a:pP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sym typeface="Bookshelf Symbol 1" pitchFamily="34" charset="2"/>
              </a:rPr>
              <a:t>Reverse for other child. e.g. with </a:t>
            </a:r>
            <a:r>
              <a:rPr lang="en-GB" sz="2400" dirty="0">
                <a:sym typeface="Symbol" pitchFamily="18" charset="2"/>
              </a:rPr>
              <a:t> = 0.5</a:t>
            </a:r>
            <a:endParaRPr lang="en-GB" sz="2400" dirty="0">
              <a:sym typeface="Bookshelf Symbol 1" pitchFamily="34" charset="2"/>
            </a:endParaRPr>
          </a:p>
          <a:p>
            <a:endParaRPr lang="nl-NL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836776"/>
            <a:ext cx="8064896" cy="171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69068"/>
              </p:ext>
            </p:extLst>
          </p:nvPr>
        </p:nvGraphicFramePr>
        <p:xfrm>
          <a:off x="2639616" y="3071021"/>
          <a:ext cx="6076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369" imgH="253890" progId="Equation.3">
                  <p:embed/>
                </p:oleObj>
              </mc:Choice>
              <mc:Fallback>
                <p:oleObj name="Equation" r:id="rId4" imgW="2145369" imgH="25389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3071021"/>
                        <a:ext cx="60769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36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Bookshelf Symbol 1" pitchFamily="34" charset="2"/>
              </a:rPr>
              <a:t>Simple arithmetic crossover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6458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Parents: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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y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y</a:t>
            </a:r>
            <a:r>
              <a:rPr lang="en-GB" sz="2400" baseline="-25000" dirty="0" err="1"/>
              <a:t>n</a:t>
            </a:r>
            <a:r>
              <a:rPr lang="en-GB" sz="2400" dirty="0">
                <a:sym typeface="Symbol" pitchFamily="18" charset="2"/>
              </a:rPr>
              <a:t>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ym typeface="Symbol" pitchFamily="18" charset="2"/>
              </a:rPr>
              <a:t>Pick a random gene (k) after this point mix values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child</a:t>
            </a:r>
            <a:r>
              <a:rPr lang="en-GB" sz="2400" baseline="-25000" dirty="0"/>
              <a:t>1</a:t>
            </a:r>
            <a:r>
              <a:rPr lang="en-GB" sz="2400" dirty="0"/>
              <a:t> </a:t>
            </a:r>
            <a:r>
              <a:rPr lang="en-GB" sz="2400" dirty="0">
                <a:sym typeface="Bookshelf Symbol 1" pitchFamily="34" charset="2"/>
              </a:rPr>
              <a:t>is:</a:t>
            </a:r>
          </a:p>
          <a:p>
            <a:pPr>
              <a:spcBef>
                <a:spcPts val="1200"/>
              </a:spcBef>
            </a:pP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sym typeface="Bookshelf Symbol 1" pitchFamily="34" charset="2"/>
              </a:rPr>
              <a:t>reverse for other child. e.g. with </a:t>
            </a:r>
            <a:r>
              <a:rPr lang="en-GB" sz="2400" dirty="0">
                <a:sym typeface="Symbol" pitchFamily="18" charset="2"/>
              </a:rPr>
              <a:t> = 0.5</a:t>
            </a: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26801"/>
              </p:ext>
            </p:extLst>
          </p:nvPr>
        </p:nvGraphicFramePr>
        <p:xfrm>
          <a:off x="2133600" y="2998388"/>
          <a:ext cx="80772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1900" imgH="355600" progId="Equation.3">
                  <p:embed/>
                </p:oleObj>
              </mc:Choice>
              <mc:Fallback>
                <p:oleObj name="Equation" r:id="rId3" imgW="3771900" imgH="3556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98388"/>
                        <a:ext cx="807720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b="3474"/>
          <a:stretch/>
        </p:blipFill>
        <p:spPr bwMode="auto">
          <a:xfrm>
            <a:off x="1919539" y="4631795"/>
            <a:ext cx="8376267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7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Bookshelf Symbol 1" pitchFamily="34" charset="2"/>
              </a:rPr>
              <a:t>Whole arithmetic 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Most commonly used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Parents: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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y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y</a:t>
            </a:r>
            <a:r>
              <a:rPr lang="en-GB" sz="2400" baseline="-25000" dirty="0" err="1"/>
              <a:t>n</a:t>
            </a:r>
            <a:r>
              <a:rPr lang="en-GB" sz="2400" dirty="0">
                <a:sym typeface="Symbol" pitchFamily="18" charset="2"/>
              </a:rPr>
              <a:t>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Child</a:t>
            </a:r>
            <a:r>
              <a:rPr lang="en-GB" sz="2400" baseline="-25000" dirty="0"/>
              <a:t>1</a:t>
            </a:r>
            <a:r>
              <a:rPr lang="en-GB" sz="2400" dirty="0"/>
              <a:t> </a:t>
            </a:r>
            <a:r>
              <a:rPr lang="en-GB" sz="2400" dirty="0">
                <a:sym typeface="Bookshelf Symbol 1" pitchFamily="34" charset="2"/>
              </a:rPr>
              <a:t>is: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ym typeface="Bookshelf Symbol 1" pitchFamily="34" charset="2"/>
              </a:rPr>
              <a:t>reverse for other child. e.g. with </a:t>
            </a:r>
            <a:r>
              <a:rPr lang="en-GB" sz="2400" dirty="0">
                <a:sym typeface="Symbol" pitchFamily="18" charset="2"/>
              </a:rPr>
              <a:t> = 0.5</a:t>
            </a:r>
            <a:endParaRPr lang="en-GB" sz="2400" dirty="0">
              <a:sym typeface="Bookshelf Symbol 1" pitchFamily="34" charset="2"/>
            </a:endParaRP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41414"/>
              </p:ext>
            </p:extLst>
          </p:nvPr>
        </p:nvGraphicFramePr>
        <p:xfrm>
          <a:off x="3645139" y="2615952"/>
          <a:ext cx="266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03112" progId="Equation.3">
                  <p:embed/>
                </p:oleObj>
              </mc:Choice>
              <mc:Fallback>
                <p:oleObj name="Equation" r:id="rId3" imgW="952087" imgH="203112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139" y="2615952"/>
                        <a:ext cx="2667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630435"/>
            <a:ext cx="81153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215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Bookshelf Symbol 1" pitchFamily="34" charset="2"/>
              </a:rPr>
              <a:t>Blend 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Parents: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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</a:t>
            </a:r>
            <a:r>
              <a:rPr lang="en-GB" sz="2400" dirty="0"/>
              <a:t>y</a:t>
            </a:r>
            <a:r>
              <a:rPr lang="en-GB" sz="2400" baseline="-25000" dirty="0"/>
              <a:t>1</a:t>
            </a:r>
            <a:r>
              <a:rPr lang="en-GB" sz="2400" dirty="0"/>
              <a:t>,…,</a:t>
            </a:r>
            <a:r>
              <a:rPr lang="en-GB" sz="2400" dirty="0" err="1"/>
              <a:t>y</a:t>
            </a:r>
            <a:r>
              <a:rPr lang="en-GB" sz="2400" baseline="-25000" dirty="0" err="1"/>
              <a:t>n</a:t>
            </a:r>
            <a:r>
              <a:rPr lang="en-GB" sz="2400" dirty="0">
                <a:sym typeface="Symbol" pitchFamily="18" charset="2"/>
              </a:rPr>
              <a:t>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Assume x</a:t>
            </a:r>
            <a:r>
              <a:rPr lang="en-GB" sz="2400" baseline="-25000" dirty="0"/>
              <a:t>i</a:t>
            </a:r>
            <a:r>
              <a:rPr lang="en-GB" sz="2400" dirty="0"/>
              <a:t> &lt; </a:t>
            </a:r>
            <a:r>
              <a:rPr lang="en-GB" sz="2400" dirty="0" err="1"/>
              <a:t>y</a:t>
            </a:r>
            <a:r>
              <a:rPr lang="en-GB" sz="2400" baseline="-25000" dirty="0" err="1"/>
              <a:t>i</a:t>
            </a:r>
            <a:endParaRPr lang="en-GB" sz="2400" baseline="-25000" dirty="0"/>
          </a:p>
          <a:p>
            <a:pPr>
              <a:spcBef>
                <a:spcPts val="1200"/>
              </a:spcBef>
            </a:pPr>
            <a:r>
              <a:rPr lang="en-GB" sz="2400" dirty="0">
                <a:sym typeface="Bookshelf Symbol 1" pitchFamily="34" charset="2"/>
              </a:rPr>
              <a:t>d</a:t>
            </a:r>
            <a:r>
              <a:rPr lang="en-GB" sz="2400" baseline="-25000" dirty="0">
                <a:sym typeface="Bookshelf Symbol 1" pitchFamily="34" charset="2"/>
              </a:rPr>
              <a:t>i</a:t>
            </a:r>
            <a:r>
              <a:rPr lang="en-GB" sz="2400" dirty="0">
                <a:sym typeface="Bookshelf Symbol 1" pitchFamily="34" charset="2"/>
              </a:rPr>
              <a:t> = </a:t>
            </a:r>
            <a:r>
              <a:rPr lang="en-GB" sz="2400" dirty="0" err="1">
                <a:sym typeface="Bookshelf Symbol 1" pitchFamily="34" charset="2"/>
              </a:rPr>
              <a:t>y</a:t>
            </a:r>
            <a:r>
              <a:rPr lang="en-GB" sz="2400" baseline="-25000" dirty="0" err="1">
                <a:sym typeface="Bookshelf Symbol 1" pitchFamily="34" charset="2"/>
              </a:rPr>
              <a:t>i</a:t>
            </a:r>
            <a:r>
              <a:rPr lang="en-GB" sz="2400" baseline="-25000" dirty="0">
                <a:sym typeface="Bookshelf Symbol 1" pitchFamily="34" charset="2"/>
              </a:rPr>
              <a:t> </a:t>
            </a:r>
            <a:r>
              <a:rPr lang="en-GB" sz="2400" dirty="0">
                <a:sym typeface="Bookshelf Symbol 1" pitchFamily="34" charset="2"/>
              </a:rPr>
              <a:t>– x</a:t>
            </a:r>
            <a:r>
              <a:rPr lang="en-GB" sz="2400" baseline="-25000" dirty="0">
                <a:sym typeface="Bookshelf Symbol 1" pitchFamily="34" charset="2"/>
              </a:rPr>
              <a:t>i</a:t>
            </a:r>
            <a:r>
              <a:rPr lang="en-GB" sz="2400" dirty="0">
                <a:sym typeface="Bookshelf Symbol 1" pitchFamily="34" charset="2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00B0F0"/>
                </a:solidFill>
                <a:sym typeface="Bookshelf Symbol 1" pitchFamily="34" charset="2"/>
              </a:rPr>
              <a:t>Random sample </a:t>
            </a:r>
            <a:r>
              <a:rPr lang="en-GB" sz="2400" dirty="0" err="1">
                <a:solidFill>
                  <a:srgbClr val="00B0F0"/>
                </a:solidFill>
                <a:sym typeface="Bookshelf Symbol 1" pitchFamily="34" charset="2"/>
              </a:rPr>
              <a:t>z</a:t>
            </a:r>
            <a:r>
              <a:rPr lang="en-GB" sz="2400" baseline="-25000" dirty="0" err="1">
                <a:solidFill>
                  <a:srgbClr val="00B0F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00B0F0"/>
                </a:solidFill>
                <a:sym typeface="Bookshelf Symbol 1" pitchFamily="34" charset="2"/>
              </a:rPr>
              <a:t>= [x</a:t>
            </a:r>
            <a:r>
              <a:rPr lang="en-GB" sz="2400" baseline="-25000" dirty="0">
                <a:solidFill>
                  <a:srgbClr val="00B0F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00B0F0"/>
                </a:solidFill>
                <a:sym typeface="Bookshelf Symbol 1" pitchFamily="34" charset="2"/>
              </a:rPr>
              <a:t>, </a:t>
            </a:r>
            <a:r>
              <a:rPr lang="en-GB" sz="2400" dirty="0" err="1">
                <a:solidFill>
                  <a:srgbClr val="00B0F0"/>
                </a:solidFill>
                <a:sym typeface="Bookshelf Symbol 1" pitchFamily="34" charset="2"/>
              </a:rPr>
              <a:t>y</a:t>
            </a:r>
            <a:r>
              <a:rPr lang="en-GB" sz="2400" baseline="-25000" dirty="0" err="1">
                <a:solidFill>
                  <a:srgbClr val="00B0F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00B0F0"/>
                </a:solidFill>
                <a:sym typeface="Bookshelf Symbol 1" pitchFamily="34" charset="2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Random sample </a:t>
            </a:r>
            <a:r>
              <a:rPr lang="en-GB" sz="2400" dirty="0" err="1">
                <a:solidFill>
                  <a:srgbClr val="FF0000"/>
                </a:solidFill>
                <a:sym typeface="Bookshelf Symbol 1" pitchFamily="34" charset="2"/>
              </a:rPr>
              <a:t>z</a:t>
            </a:r>
            <a:r>
              <a:rPr lang="en-GB" sz="2400" baseline="-25000" dirty="0" err="1">
                <a:solidFill>
                  <a:srgbClr val="FF000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= [x</a:t>
            </a:r>
            <a:r>
              <a:rPr lang="en-GB" sz="2400" baseline="-25000" dirty="0">
                <a:solidFill>
                  <a:srgbClr val="FF000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 – αd</a:t>
            </a:r>
            <a:r>
              <a:rPr lang="en-GB" sz="2400" baseline="-25000" dirty="0">
                <a:solidFill>
                  <a:srgbClr val="FF000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, </a:t>
            </a:r>
            <a:r>
              <a:rPr lang="en-GB" sz="2400" dirty="0" err="1">
                <a:solidFill>
                  <a:srgbClr val="FF0000"/>
                </a:solidFill>
                <a:sym typeface="Bookshelf Symbol 1" pitchFamily="34" charset="2"/>
              </a:rPr>
              <a:t>y</a:t>
            </a:r>
            <a:r>
              <a:rPr lang="en-GB" sz="2400" baseline="-25000" dirty="0" err="1">
                <a:solidFill>
                  <a:srgbClr val="FF000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 + αd</a:t>
            </a:r>
            <a:r>
              <a:rPr lang="en-GB" sz="2400" baseline="-25000" dirty="0">
                <a:solidFill>
                  <a:srgbClr val="FF0000"/>
                </a:solidFill>
                <a:sym typeface="Bookshelf Symbol 1" pitchFamily="34" charset="2"/>
              </a:rPr>
              <a:t>i</a:t>
            </a:r>
            <a:r>
              <a:rPr lang="en-GB" sz="2400" dirty="0">
                <a:solidFill>
                  <a:srgbClr val="FF0000"/>
                </a:solidFill>
                <a:sym typeface="Bookshelf Symbol 1" pitchFamily="34" charset="2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ym typeface="Bookshelf Symbol 1" pitchFamily="34" charset="2"/>
              </a:rPr>
              <a:t>Original authors had best results with </a:t>
            </a:r>
            <a:r>
              <a:rPr lang="en-GB" sz="2400" dirty="0">
                <a:sym typeface="Symbol" pitchFamily="18" charset="2"/>
              </a:rPr>
              <a:t> = 0.5</a:t>
            </a:r>
            <a:endParaRPr lang="en-GB" sz="2400" dirty="0">
              <a:sym typeface="Bookshelf Symbol 1" pitchFamily="34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8776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different possible offspring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03472"/>
            <a:ext cx="8499642" cy="19709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Single arithmetic:  {s</a:t>
            </a:r>
            <a:r>
              <a:rPr lang="en-US" sz="2400" baseline="-25000" dirty="0"/>
              <a:t>1</a:t>
            </a:r>
            <a:r>
              <a:rPr lang="en-US" sz="2400" dirty="0"/>
              <a:t>, s</a:t>
            </a:r>
            <a:r>
              <a:rPr lang="en-US" sz="2400" baseline="-25000" dirty="0"/>
              <a:t>2, </a:t>
            </a:r>
            <a:r>
              <a:rPr lang="en-US" sz="2400" dirty="0"/>
              <a:t>s</a:t>
            </a:r>
            <a:r>
              <a:rPr lang="en-US" sz="2400" baseline="-25000" dirty="0"/>
              <a:t>3</a:t>
            </a:r>
            <a:r>
              <a:rPr lang="en-US" sz="2400" dirty="0"/>
              <a:t>, s</a:t>
            </a:r>
            <a:r>
              <a:rPr lang="en-US" sz="2400" baseline="-25000" dirty="0"/>
              <a:t>4</a:t>
            </a:r>
            <a:r>
              <a:rPr lang="en-US" sz="2400" dirty="0"/>
              <a:t>}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Whole arithmetic: inner box (w if alpha = 0.5)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Blend crossover: outer box 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451840"/>
            <a:ext cx="391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Multi-parent recombination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Recall that we are not restricted by the “practicalities” of nature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Noting that mutation uses </a:t>
            </a:r>
            <a:r>
              <a:rPr lang="en-GB" sz="2400" i="1" dirty="0"/>
              <a:t>n = </a:t>
            </a:r>
            <a:r>
              <a:rPr lang="en-GB" sz="2400" dirty="0"/>
              <a:t>1 parent, and traditional crossover </a:t>
            </a:r>
            <a:r>
              <a:rPr lang="en-GB" sz="2400" i="1" dirty="0"/>
              <a:t>n = </a:t>
            </a:r>
            <a:r>
              <a:rPr lang="en-GB" sz="2400" dirty="0"/>
              <a:t>2, the extension to </a:t>
            </a:r>
            <a:r>
              <a:rPr lang="en-GB" sz="2400" i="1" dirty="0"/>
              <a:t> n </a:t>
            </a:r>
            <a:r>
              <a:rPr lang="en-GB" sz="2400" dirty="0"/>
              <a:t>&gt; 2 is natural to examine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Been around since 1960s, still rare but studies indicate useful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9105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Multi-parent recombination, type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218"/>
            <a:ext cx="10972800" cy="485903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Idea: segment a</a:t>
            </a:r>
            <a:r>
              <a:rPr lang="en-GB" sz="2000" dirty="0" err="1"/>
              <a:t>nd</a:t>
            </a:r>
            <a:r>
              <a:rPr lang="en-GB" sz="2000" dirty="0"/>
              <a:t> recombine parents</a:t>
            </a: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diagonal crossover for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parents</a:t>
            </a:r>
            <a:r>
              <a:rPr lang="en-US" sz="2000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Choose </a:t>
            </a:r>
            <a:r>
              <a:rPr lang="en-US" sz="2000" i="1" dirty="0"/>
              <a:t>n-1</a:t>
            </a:r>
            <a:r>
              <a:rPr lang="en-US" sz="2000" dirty="0"/>
              <a:t> crossover points (same in each parent)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Compose </a:t>
            </a:r>
            <a:r>
              <a:rPr lang="en-US" sz="2000" i="1" dirty="0"/>
              <a:t>n</a:t>
            </a:r>
            <a:r>
              <a:rPr lang="en-US" sz="2000" dirty="0"/>
              <a:t> children from the segments of the parents in along a “diagonal”, wrapping around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2" indent="0">
              <a:spcBef>
                <a:spcPts val="1200"/>
              </a:spcBef>
              <a:buNone/>
            </a:pP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This operator generalises 1-point crossover</a:t>
            </a:r>
            <a:endParaRPr lang="en-US" sz="2000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70359"/>
              </p:ext>
            </p:extLst>
          </p:nvPr>
        </p:nvGraphicFramePr>
        <p:xfrm>
          <a:off x="3647728" y="3429000"/>
          <a:ext cx="4824536" cy="232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3680" imgH="1995120" progId="AcroExch.Document.7">
                  <p:embed/>
                </p:oleObj>
              </mc:Choice>
              <mc:Fallback>
                <p:oleObj name="Acrobat Document" r:id="rId3" imgW="2173680" imgH="1995120" progId="AcroExch.Document.7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429000"/>
                        <a:ext cx="4824536" cy="2323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018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Multi-parent recombination,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Idea: arithmetical combination of (real valued) alleles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GB" sz="2400" dirty="0"/>
              <a:t>arithmetic crossover </a:t>
            </a:r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parents: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allele in child is the average of the parents’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alleles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Creates center of mass as child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Odd in genetic algorithms, long known and used in evolution strategies, called intermediary recombination</a:t>
            </a:r>
          </a:p>
        </p:txBody>
      </p:sp>
    </p:spTree>
    <p:extLst>
      <p:ext uri="{BB962C8B-B14F-4D97-AF65-F5344CB8AC3E}">
        <p14:creationId xmlns:p14="http://schemas.microsoft.com/office/powerpoint/2010/main" val="21941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sides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2489"/>
            <a:ext cx="10972800" cy="465846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Given some space of phenotypes, i.e., entities that can be solutions to our problem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 representation is: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The genotype space (where to map phenotypes)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The mapping (how is this done)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 term “representation” is often used only for the genotype space, e.g. “binary representation”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This can be specific enough (if we use some standard or otherwise straightforward mapping for that space), or not (if we use some specific mapping into the same space)</a:t>
            </a:r>
          </a:p>
        </p:txBody>
      </p:sp>
    </p:spTree>
    <p:extLst>
      <p:ext uri="{BB962C8B-B14F-4D97-AF65-F5344CB8AC3E}">
        <p14:creationId xmlns:p14="http://schemas.microsoft.com/office/powerpoint/2010/main" val="88224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34453"/>
            <a:ext cx="8229600" cy="23890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What would be the multi-parent equivalent of uniform crossover?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Would that belong to Type 1, Type 2, or a new type?</a:t>
            </a:r>
          </a:p>
        </p:txBody>
      </p:sp>
    </p:spTree>
    <p:extLst>
      <p:ext uri="{BB962C8B-B14F-4D97-AF65-F5344CB8AC3E}">
        <p14:creationId xmlns:p14="http://schemas.microsoft.com/office/powerpoint/2010/main" val="479894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</a:t>
            </a:r>
            <a:r>
              <a:rPr lang="en-US" dirty="0"/>
              <a:t>Representation: TSP example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447803"/>
            <a:ext cx="4130202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Problem</a:t>
            </a:r>
            <a:r>
              <a:rPr lang="en-GB" sz="2000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Given n cities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Find a complete tour with minimal length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Encoding: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Label the cities 1, 2, … , </a:t>
            </a:r>
            <a:r>
              <a:rPr lang="en-GB" sz="2000" i="1" dirty="0"/>
              <a:t>n</a:t>
            </a:r>
            <a:endParaRPr lang="en-GB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One complete tour is one permutation (e.g. for n =4 [1,2,3,4], [3,4,2,1] are OK)</a:t>
            </a: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Search space is BIG: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30 cities there are 30! </a:t>
            </a:r>
            <a:r>
              <a:rPr lang="en-US" sz="2400" dirty="0">
                <a:sym typeface="Symbol" pitchFamily="18" charset="2"/>
              </a:rPr>
              <a:t> 10</a:t>
            </a:r>
            <a:r>
              <a:rPr lang="en-US" sz="2400" b="1" baseline="30000" dirty="0">
                <a:sym typeface="Symbol" pitchFamily="18" charset="2"/>
              </a:rPr>
              <a:t>32</a:t>
            </a:r>
            <a:r>
              <a:rPr lang="en-US" sz="2400" dirty="0">
                <a:sym typeface="Symbol" pitchFamily="18" charset="2"/>
              </a:rPr>
              <a:t> possible tours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9112" y="1447803"/>
            <a:ext cx="3670300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29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/>
              <a:t>Permutation Representations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87903"/>
            <a:ext cx="10972799" cy="48590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Ordering/sequencing problems form a special type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Task is (or can be solved by) arranging some object</a:t>
            </a:r>
            <a:r>
              <a:rPr lang="en-US" sz="2400" dirty="0"/>
              <a:t>s </a:t>
            </a:r>
            <a:r>
              <a:rPr lang="en-GB" sz="2400" dirty="0"/>
              <a:t>in a certain order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Example: production scheduling: important thing is which elements are scheduled before others (</a:t>
            </a:r>
            <a:r>
              <a:rPr lang="en-GB" sz="2000" u="sng" dirty="0"/>
              <a:t>order</a:t>
            </a:r>
            <a:r>
              <a:rPr lang="en-GB" sz="2000" dirty="0"/>
              <a:t>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Example: Travelling Salesman Problem (TSP) : important thing is which elements occur next to each other (</a:t>
            </a:r>
            <a:r>
              <a:rPr lang="en-GB" sz="2000" u="sng" dirty="0"/>
              <a:t>adjacenc</a:t>
            </a:r>
            <a:r>
              <a:rPr lang="en-GB" sz="2000" dirty="0"/>
              <a:t>y)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These problems are generally expressed as a permutation: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there are </a:t>
            </a:r>
            <a:r>
              <a:rPr lang="en-US" sz="2000" i="1" dirty="0"/>
              <a:t>n </a:t>
            </a:r>
            <a:r>
              <a:rPr lang="en-US" sz="2000" dirty="0"/>
              <a:t>variables then the representation is as a list of </a:t>
            </a:r>
            <a:r>
              <a:rPr lang="en-US" sz="2000" i="1" dirty="0"/>
              <a:t>n</a:t>
            </a:r>
            <a:r>
              <a:rPr lang="en-US" sz="2000" dirty="0"/>
              <a:t> integers, each of which occurs exactly once</a:t>
            </a: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586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 Mutation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Normal mutation operators lead to inadmissible solutions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e.g. bit-wise mutation: let gene </a:t>
            </a:r>
            <a:r>
              <a:rPr lang="en-GB" sz="2000" i="1" dirty="0"/>
              <a:t>i </a:t>
            </a:r>
            <a:r>
              <a:rPr lang="en-GB" sz="2000" dirty="0"/>
              <a:t> have value </a:t>
            </a:r>
            <a:r>
              <a:rPr lang="en-GB" sz="2000" i="1" dirty="0"/>
              <a:t>j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changing to some other value </a:t>
            </a:r>
            <a:r>
              <a:rPr lang="en-GB" sz="2000" i="1" dirty="0"/>
              <a:t>k  </a:t>
            </a:r>
            <a:r>
              <a:rPr lang="en-GB" sz="2000" dirty="0"/>
              <a:t>would mean that</a:t>
            </a:r>
            <a:r>
              <a:rPr lang="en-GB" sz="2000" i="1" dirty="0"/>
              <a:t> k </a:t>
            </a:r>
            <a:r>
              <a:rPr lang="en-GB" sz="2000" dirty="0"/>
              <a:t>occurred twice and</a:t>
            </a:r>
            <a:r>
              <a:rPr lang="en-GB" sz="2000" i="1" dirty="0"/>
              <a:t> j </a:t>
            </a:r>
            <a:r>
              <a:rPr lang="en-GB" sz="2000" dirty="0"/>
              <a:t>no longer occurred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Therefore must change at least two values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Mutation parameter now reflects the probability that some operator is applied once to the whole string, rather than individually in each position</a:t>
            </a:r>
          </a:p>
        </p:txBody>
      </p:sp>
    </p:spTree>
    <p:extLst>
      <p:ext uri="{BB962C8B-B14F-4D97-AF65-F5344CB8AC3E}">
        <p14:creationId xmlns:p14="http://schemas.microsoft.com/office/powerpoint/2010/main" val="1732176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 Swap mutation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Pick two alleles at random and swap their positions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90" y="3429003"/>
            <a:ext cx="80486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838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 Insert Mutation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Pick two allele values at random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Move the second to follow the first,  shifting the rest along to accommodate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Note that this preserves most of the order and the adjacency information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23862"/>
            <a:ext cx="800100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75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Permutation Representations: Scramble mutation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Pick a subset of genes at random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Randomly rearrange the alleles in those positions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9" y="2985718"/>
            <a:ext cx="8010525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428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Permutation Representations: Inversion mutation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Pick two alleles at random and then invert the substring between them.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Preserves most adjacency information (only breaks two links) but disruptive of order information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083174"/>
            <a:ext cx="7962900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55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“</a:t>
            </a:r>
            <a:r>
              <a:rPr lang="en-US" sz="2400" dirty="0"/>
              <a:t>N</a:t>
            </a:r>
            <a:r>
              <a:rPr lang="en-GB" sz="2400" dirty="0" err="1"/>
              <a:t>ormal</a:t>
            </a:r>
            <a:r>
              <a:rPr lang="en-GB" sz="2400" dirty="0"/>
              <a:t>” crossover operators will often lead to inadmissible solutions</a:t>
            </a:r>
          </a:p>
          <a:p>
            <a:pPr>
              <a:buFont typeface="Wingdings" pitchFamily="2" charset="2"/>
              <a:buNone/>
            </a:pPr>
            <a:endParaRPr lang="en-GB" sz="2400" dirty="0"/>
          </a:p>
          <a:p>
            <a:pPr>
              <a:buFont typeface="Wingdings" pitchFamily="2" charset="2"/>
              <a:buNone/>
            </a:pPr>
            <a:endParaRPr lang="en-GB" sz="2400" dirty="0"/>
          </a:p>
          <a:p>
            <a:pPr>
              <a:buFont typeface="Wingdings" pitchFamily="2" charset="2"/>
              <a:buNone/>
            </a:pPr>
            <a:endParaRPr lang="en-GB" sz="2400" dirty="0"/>
          </a:p>
          <a:p>
            <a:pPr>
              <a:buFont typeface="Wingdings" pitchFamily="2" charset="2"/>
              <a:buNone/>
            </a:pPr>
            <a:endParaRPr lang="en-GB" sz="2400" dirty="0"/>
          </a:p>
          <a:p>
            <a:pPr>
              <a:buFont typeface="Wingdings" pitchFamily="2" charset="2"/>
              <a:buNone/>
            </a:pPr>
            <a:endParaRPr lang="en-GB" sz="2400" dirty="0"/>
          </a:p>
          <a:p>
            <a:r>
              <a:rPr lang="en-US" sz="2400" dirty="0"/>
              <a:t>M</a:t>
            </a:r>
            <a:r>
              <a:rPr lang="en-GB" sz="2400" dirty="0"/>
              <a:t>any specialised operators have been devised which focus on  combining order or adjacency information from the two parents</a:t>
            </a:r>
            <a:endParaRPr lang="en-GB" sz="2400" dirty="0">
              <a:solidFill>
                <a:schemeClr val="hlink"/>
              </a:solidFill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3647731" y="2667000"/>
            <a:ext cx="4810125" cy="1524000"/>
            <a:chOff x="1296" y="3171"/>
            <a:chExt cx="3030" cy="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98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1 2 3 4 5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98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70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1 2 3 2 1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70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750" y="3171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nl-NL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518741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</a:t>
            </a:r>
            <a:r>
              <a:rPr lang="nl-NL" sz="3200" dirty="0"/>
              <a:t> Order 1 </a:t>
            </a:r>
            <a:r>
              <a:rPr lang="nl-NL" sz="3200" dirty="0" err="1"/>
              <a:t>crossover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Idea is to preserve relative order that elements occur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Informal procedure: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1. Choose an arbitrary part from the first parent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2. Copy this part to the first child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3. Copy the numbers that are not in the first part, to the first child: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starting right from cut point of the copied part,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using the </a:t>
            </a:r>
            <a:r>
              <a:rPr lang="en-GB" sz="1800" b="1" dirty="0"/>
              <a:t>order</a:t>
            </a:r>
            <a:r>
              <a:rPr lang="en-GB" sz="1800" dirty="0"/>
              <a:t> of the second parent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and wrapping around at the end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4. Analogous for the second child, with parent roles reversed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346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(dis)continuity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50878"/>
            <a:ext cx="10972799" cy="465846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 u="sng" dirty="0"/>
              <a:t>Example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Phenotypes: positive integers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Genotypes: binary strings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Mapping: the usual binary representation of integers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Problem: phenotypic distance between 7 and 8 is small, but the genotypic distance is big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Solution: other mapping, for instance </a:t>
            </a:r>
            <a:r>
              <a:rPr lang="en-GB" sz="2400" dirty="0" err="1"/>
              <a:t>Gray</a:t>
            </a:r>
            <a:r>
              <a:rPr lang="en-GB" sz="2400" dirty="0"/>
              <a:t> code, a.k.a. reflected binary code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77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</a:t>
            </a:r>
            <a:r>
              <a:rPr lang="nl-NL" sz="3200" dirty="0"/>
              <a:t> Order 1 </a:t>
            </a:r>
            <a:r>
              <a:rPr lang="nl-NL" sz="3200" dirty="0" err="1"/>
              <a:t>crossover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Copy randomly selected set from first parent</a:t>
            </a:r>
          </a:p>
          <a:p>
            <a:endParaRPr lang="en-GB" sz="2400" dirty="0"/>
          </a:p>
          <a:p>
            <a:endParaRPr lang="en-GB" sz="2400" dirty="0"/>
          </a:p>
          <a:p>
            <a:pPr marL="6858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Copy rest from second parent in order 1,9,3,8,2</a:t>
            </a:r>
          </a:p>
          <a:p>
            <a:endParaRPr lang="nl-NL" sz="24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3"/>
          <a:stretch/>
        </p:blipFill>
        <p:spPr bwMode="auto">
          <a:xfrm>
            <a:off x="2447925" y="2362498"/>
            <a:ext cx="7277100" cy="1296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2447925" y="4976942"/>
            <a:ext cx="7258050" cy="129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96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20"/>
              </a:lnSpc>
            </a:pPr>
            <a:r>
              <a:rPr lang="en-GB" dirty="0"/>
              <a:t>Permutation Representations:</a:t>
            </a:r>
            <a:br>
              <a:rPr lang="en-US" dirty="0"/>
            </a:br>
            <a:r>
              <a:rPr lang="en-US" dirty="0"/>
              <a:t>Partially Mapped Crossover (PMX)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2400" dirty="0"/>
              <a:t>Informal procedure for parents P1 and P2:</a:t>
            </a:r>
            <a:endParaRPr lang="en-GB" sz="2400" b="1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Choose random segment and copy it from P1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Starting from the first crossover point look for elements in that segment of P2 that have not been copied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For each of these </a:t>
            </a:r>
            <a:r>
              <a:rPr lang="en-GB" sz="2000" i="1" dirty="0"/>
              <a:t>i</a:t>
            </a:r>
            <a:r>
              <a:rPr lang="en-GB" sz="2000" dirty="0"/>
              <a:t> look in the offspring to see what element </a:t>
            </a:r>
            <a:r>
              <a:rPr lang="en-GB" sz="2000" i="1" dirty="0"/>
              <a:t>j</a:t>
            </a:r>
            <a:r>
              <a:rPr lang="en-GB" sz="2000" dirty="0"/>
              <a:t> has been copied in its place from P1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Place </a:t>
            </a:r>
            <a:r>
              <a:rPr lang="en-GB" sz="2000" i="1" dirty="0"/>
              <a:t>i</a:t>
            </a:r>
            <a:r>
              <a:rPr lang="en-GB" sz="2000" dirty="0"/>
              <a:t> into the position occupied </a:t>
            </a:r>
            <a:r>
              <a:rPr lang="en-GB" sz="2000" i="1" dirty="0"/>
              <a:t>j</a:t>
            </a:r>
            <a:r>
              <a:rPr lang="en-GB" sz="2000" dirty="0"/>
              <a:t> in P2, since we know that we will not be putting </a:t>
            </a:r>
            <a:r>
              <a:rPr lang="en-GB" sz="2000" i="1" dirty="0"/>
              <a:t>j</a:t>
            </a:r>
            <a:r>
              <a:rPr lang="en-GB" sz="2000" dirty="0"/>
              <a:t> there (as is already in offspring)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If the place occupied by </a:t>
            </a:r>
            <a:r>
              <a:rPr lang="en-GB" sz="2000" i="1" dirty="0"/>
              <a:t>j</a:t>
            </a:r>
            <a:r>
              <a:rPr lang="en-GB" sz="2000" dirty="0"/>
              <a:t> in P2 has already been filled in the offspring </a:t>
            </a:r>
            <a:r>
              <a:rPr lang="en-GB" sz="2000" i="1" dirty="0"/>
              <a:t>k</a:t>
            </a:r>
            <a:r>
              <a:rPr lang="en-GB" sz="2000" dirty="0"/>
              <a:t>, put </a:t>
            </a:r>
            <a:r>
              <a:rPr lang="en-GB" sz="2000" i="1" dirty="0"/>
              <a:t>i</a:t>
            </a:r>
            <a:r>
              <a:rPr lang="en-GB" sz="2000" dirty="0"/>
              <a:t> in the position occupied by </a:t>
            </a:r>
            <a:r>
              <a:rPr lang="en-GB" sz="2000" i="1" dirty="0"/>
              <a:t>k</a:t>
            </a:r>
            <a:r>
              <a:rPr lang="en-GB" sz="2000" dirty="0"/>
              <a:t> in P2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 dirty="0"/>
              <a:t>Having dealt with the elements from the crossover segment, the rest of the offspring can be filled from P2. </a:t>
            </a:r>
            <a:endParaRPr lang="en-GB" sz="2400" dirty="0"/>
          </a:p>
          <a:p>
            <a:pPr marL="457200" indent="-457200">
              <a:buNone/>
            </a:pPr>
            <a:r>
              <a:rPr lang="en-GB" sz="2400" dirty="0"/>
              <a:t>Second child: same procedure with P1 &amp; P2 inverted </a:t>
            </a:r>
            <a:endParaRPr lang="en-US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99001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Permutation Representations:</a:t>
            </a:r>
            <a:br>
              <a:rPr lang="en-US" dirty="0"/>
            </a:br>
            <a:r>
              <a:rPr lang="en-US" dirty="0"/>
              <a:t>Partially Mapped Crossover (PMX)</a:t>
            </a:r>
            <a:endParaRPr lang="nl-N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6265" y="1772816"/>
            <a:ext cx="7419475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585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</a:t>
            </a:r>
            <a:r>
              <a:rPr lang="nl-NL" sz="3200" dirty="0"/>
              <a:t> </a:t>
            </a:r>
            <a:r>
              <a:rPr lang="nl-NL" sz="3200" dirty="0" err="1"/>
              <a:t>Cycle</a:t>
            </a:r>
            <a:r>
              <a:rPr lang="nl-NL" sz="3200" dirty="0"/>
              <a:t> </a:t>
            </a:r>
            <a:r>
              <a:rPr lang="nl-NL" sz="3200" dirty="0" err="1"/>
              <a:t>crossover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2647"/>
            <a:ext cx="10972800" cy="48590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GB" sz="2400" dirty="0"/>
              <a:t>Each allele comes from one parent </a:t>
            </a:r>
            <a:r>
              <a:rPr lang="en-GB" sz="2400" i="1" dirty="0"/>
              <a:t>together with its position</a:t>
            </a:r>
            <a:r>
              <a:rPr lang="en-GB" sz="2400" dirty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en-GB" sz="2400" dirty="0"/>
              <a:t>Informal procedure:</a:t>
            </a:r>
          </a:p>
          <a:p>
            <a:pPr>
              <a:spcBef>
                <a:spcPts val="1200"/>
              </a:spcBef>
              <a:buNone/>
            </a:pPr>
            <a:r>
              <a:rPr lang="en-GB" sz="2400" dirty="0"/>
              <a:t>1. Make a cycle of alleles from P1 in the following way. </a:t>
            </a:r>
          </a:p>
          <a:p>
            <a:pPr lvl="1">
              <a:spcBef>
                <a:spcPts val="1200"/>
              </a:spcBef>
              <a:buNone/>
            </a:pPr>
            <a:r>
              <a:rPr lang="en-GB" sz="2000" dirty="0"/>
              <a:t>(a) Start with the first allele of P1. </a:t>
            </a:r>
          </a:p>
          <a:p>
            <a:pPr lvl="1">
              <a:spcBef>
                <a:spcPts val="1200"/>
              </a:spcBef>
              <a:buNone/>
            </a:pPr>
            <a:r>
              <a:rPr lang="en-GB" sz="2000" dirty="0"/>
              <a:t>(b) Look at the allele at the </a:t>
            </a:r>
            <a:r>
              <a:rPr lang="en-GB" sz="2000" i="1" dirty="0"/>
              <a:t>same position</a:t>
            </a:r>
            <a:r>
              <a:rPr lang="en-GB" sz="2000" dirty="0"/>
              <a:t> in P2.</a:t>
            </a:r>
          </a:p>
          <a:p>
            <a:pPr lvl="1">
              <a:spcBef>
                <a:spcPts val="1200"/>
              </a:spcBef>
              <a:buNone/>
            </a:pPr>
            <a:r>
              <a:rPr lang="en-GB" sz="2000" dirty="0"/>
              <a:t>(c) Go to the position with the </a:t>
            </a:r>
            <a:r>
              <a:rPr lang="en-GB" sz="2000" i="1" dirty="0"/>
              <a:t>same allele</a:t>
            </a:r>
            <a:r>
              <a:rPr lang="en-GB" sz="2000" dirty="0"/>
              <a:t> in P1. </a:t>
            </a:r>
          </a:p>
          <a:p>
            <a:pPr lvl="1">
              <a:spcBef>
                <a:spcPts val="1200"/>
              </a:spcBef>
              <a:buNone/>
            </a:pPr>
            <a:r>
              <a:rPr lang="en-GB" sz="2000" dirty="0"/>
              <a:t>(d) Add this allele to the cycle.</a:t>
            </a:r>
          </a:p>
          <a:p>
            <a:pPr lvl="1">
              <a:spcBef>
                <a:spcPts val="1200"/>
              </a:spcBef>
              <a:buNone/>
            </a:pPr>
            <a:r>
              <a:rPr lang="en-GB" sz="2000" dirty="0"/>
              <a:t>(e) Repeat step b through d until you arrive at the first allele of P1.</a:t>
            </a:r>
          </a:p>
          <a:p>
            <a:pPr>
              <a:spcBef>
                <a:spcPts val="1200"/>
              </a:spcBef>
              <a:buNone/>
            </a:pPr>
            <a:r>
              <a:rPr lang="en-GB" sz="2400" dirty="0"/>
              <a:t>2. Put the alleles of the cycle in the first child on the positions they have in the first parent.</a:t>
            </a:r>
          </a:p>
          <a:p>
            <a:pPr>
              <a:spcBef>
                <a:spcPts val="1200"/>
              </a:spcBef>
              <a:buNone/>
            </a:pPr>
            <a:r>
              <a:rPr lang="en-GB" sz="2400" dirty="0"/>
              <a:t>3. Take next cycle from second parent</a:t>
            </a:r>
          </a:p>
          <a:p>
            <a:pPr marL="68580" indent="0">
              <a:spcBef>
                <a:spcPts val="1200"/>
              </a:spcBef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3388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5413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Step 1: identify cycles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Step 2: copy alternate cycles into offspring</a:t>
            </a:r>
          </a:p>
          <a:p>
            <a:endParaRPr lang="nl-NL" sz="2400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23595" y="2732035"/>
            <a:ext cx="6962775" cy="3672408"/>
            <a:chOff x="687" y="1465"/>
            <a:chExt cx="4386" cy="2631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" y="1465"/>
              <a:ext cx="4386" cy="8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268"/>
              <a:ext cx="4140" cy="8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412" y="149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410" y="2106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56" y="3294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236" y="329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556" y="391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236" y="391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Permutation Representations:</a:t>
            </a:r>
            <a:r>
              <a:rPr lang="nl-NL" sz="3200" dirty="0"/>
              <a:t> </a:t>
            </a:r>
            <a:r>
              <a:rPr lang="nl-NL" sz="3200" dirty="0" err="1"/>
              <a:t>Cycle</a:t>
            </a:r>
            <a:r>
              <a:rPr lang="nl-NL" sz="3200" dirty="0"/>
              <a:t> </a:t>
            </a:r>
            <a:r>
              <a:rPr lang="nl-NL" sz="3200" dirty="0" err="1"/>
              <a:t>crossover</a:t>
            </a:r>
            <a:endParaRPr lang="nl-NL" sz="32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11" y="2170763"/>
            <a:ext cx="2196000" cy="20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58" y="2162363"/>
            <a:ext cx="238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560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 Edge Recombination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01860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Works by constructing a table listing which edges are present in the two parents, if an edge is common to both, mark with a +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e.g. [1 2 3 4 5 6 7 8 9] and [9 3 7 8 2 6 5 1 4]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7"/>
          <a:stretch/>
        </p:blipFill>
        <p:spPr bwMode="auto">
          <a:xfrm>
            <a:off x="3350982" y="3310670"/>
            <a:ext cx="5317146" cy="3038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538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 Edge Recombination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1521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GB" sz="2800" dirty="0"/>
              <a:t>Informal procedure: once edge table is constructed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Pick an initial element, </a:t>
            </a:r>
            <a:r>
              <a:rPr lang="en-GB" sz="2000" i="1" dirty="0"/>
              <a:t>entry</a:t>
            </a:r>
            <a:r>
              <a:rPr lang="en-GB" sz="2000" dirty="0"/>
              <a:t>, at random and put it in the offspring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Set the variable </a:t>
            </a:r>
            <a:r>
              <a:rPr lang="en-GB" sz="2000" i="1" dirty="0"/>
              <a:t>current element = entry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Remove all references to </a:t>
            </a:r>
            <a:r>
              <a:rPr lang="en-GB" sz="2000" i="1" dirty="0"/>
              <a:t>current element</a:t>
            </a:r>
            <a:r>
              <a:rPr lang="en-GB" sz="2000" dirty="0"/>
              <a:t> from the table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Examine list for current element: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If there is a common edge, pick that to be next element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Otherwise pick the entry in the list which itself has the shortest list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Ties are split at random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In the case of reaching an empty list: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 new element is chosen at random</a:t>
            </a:r>
          </a:p>
          <a:p>
            <a:pPr>
              <a:spcBef>
                <a:spcPts val="1200"/>
              </a:spcBef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264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 Edge Recombination</a:t>
            </a:r>
            <a:endParaRPr lang="nl-NL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4148" y="1444691"/>
            <a:ext cx="8059611" cy="4755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72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Trees are a universal form, e.g. consider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Arithmetic formula: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Logical formula: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Program:</a:t>
            </a:r>
          </a:p>
          <a:p>
            <a:endParaRPr lang="en-US" sz="2400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7164"/>
              </p:ext>
            </p:extLst>
          </p:nvPr>
        </p:nvGraphicFramePr>
        <p:xfrm>
          <a:off x="5305860" y="2325371"/>
          <a:ext cx="2741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3">
                  <p:embed/>
                </p:oleObj>
              </mc:Choice>
              <mc:Fallback>
                <p:oleObj name="Equation" r:id="rId2" imgW="1371600" imgH="431640" progId="Equation.3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860" y="2325371"/>
                        <a:ext cx="2741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223005" y="3429003"/>
            <a:ext cx="4772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(x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 true)  (( x  y )  (z  (x  y)))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267553" y="4320535"/>
            <a:ext cx="17892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 =1;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while (i &lt; 20)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i = i +1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5444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BOOK\SLIDES\2003\6-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065" y="1387478"/>
            <a:ext cx="6152519" cy="4871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00275"/>
              </p:ext>
            </p:extLst>
          </p:nvPr>
        </p:nvGraphicFramePr>
        <p:xfrm>
          <a:off x="7176123" y="1343090"/>
          <a:ext cx="2741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96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3" y="1343090"/>
                        <a:ext cx="2741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35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Strong causality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2979"/>
            <a:ext cx="10972799" cy="465846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Small alterations in the underlying structure of an object cause small changes in the object’s behaviour.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Small change to the cause —&gt; small change of the effect.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Without this principle no continuity would be ensured in the evolutionary process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Studied in evolution strategies and genetic programming, e.g., </a:t>
            </a:r>
            <a:r>
              <a:rPr lang="en-US" sz="2400" dirty="0" err="1"/>
              <a:t>Bäck</a:t>
            </a:r>
            <a:r>
              <a:rPr lang="en-US" sz="2400" dirty="0"/>
              <a:t> and </a:t>
            </a:r>
            <a:r>
              <a:rPr lang="en-US" sz="2400" dirty="0" err="1"/>
              <a:t>Schwefel</a:t>
            </a:r>
            <a:r>
              <a:rPr lang="en-US" sz="2400" dirty="0"/>
              <a:t> (1993), </a:t>
            </a:r>
            <a:r>
              <a:rPr lang="en-US" sz="2400" dirty="0" err="1"/>
              <a:t>Rosca</a:t>
            </a:r>
            <a:r>
              <a:rPr lang="en-US" sz="2400" dirty="0"/>
              <a:t> and Ballard (1995), but </a:t>
            </a:r>
            <a:r>
              <a:rPr lang="en-US" sz="2400" b="1" dirty="0">
                <a:solidFill>
                  <a:srgbClr val="FF0000"/>
                </a:solidFill>
              </a:rPr>
              <a:t>crucial in EC in general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5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BOOK\SLIDES\2003\6-2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5066" y="1387478"/>
            <a:ext cx="6448597" cy="496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593979" y="1234936"/>
            <a:ext cx="4819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0000"/>
                </a:solidFill>
              </a:rPr>
              <a:t>(x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 true)  (( x  y )  (z  (x  y)))</a:t>
            </a:r>
          </a:p>
        </p:txBody>
      </p:sp>
    </p:spTree>
    <p:extLst>
      <p:ext uri="{BB962C8B-B14F-4D97-AF65-F5344CB8AC3E}">
        <p14:creationId xmlns:p14="http://schemas.microsoft.com/office/powerpoint/2010/main" val="2345410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BOOK\SLIDES\2003\6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3801" y="1562297"/>
            <a:ext cx="5825211" cy="45876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6993" y="1189821"/>
            <a:ext cx="17892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 =1;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while (i &lt; 20)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i = i +1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2025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In GA, ES, EP </a:t>
            </a:r>
            <a:r>
              <a:rPr lang="en-US" sz="2400" dirty="0">
                <a:solidFill>
                  <a:srgbClr val="FF0000"/>
                </a:solidFill>
              </a:rPr>
              <a:t>chromosomes are linear structures </a:t>
            </a:r>
            <a:r>
              <a:rPr lang="en-US" sz="2400" dirty="0"/>
              <a:t>(bit strings, integer string, real-valued vectors, permutations)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Tree shaped </a:t>
            </a:r>
            <a:r>
              <a:rPr lang="en-US" sz="2400" dirty="0">
                <a:solidFill>
                  <a:srgbClr val="FF0000"/>
                </a:solidFill>
              </a:rPr>
              <a:t>chromosomes are non-linear structures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 GA, ES, EP the size of the chromosomes is fixed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Trees in GP may vary in depth and width </a:t>
            </a:r>
          </a:p>
        </p:txBody>
      </p:sp>
    </p:spTree>
    <p:extLst>
      <p:ext uri="{BB962C8B-B14F-4D97-AF65-F5344CB8AC3E}">
        <p14:creationId xmlns:p14="http://schemas.microsoft.com/office/powerpoint/2010/main" val="3958567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(6/6)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3826"/>
            <a:ext cx="10972800" cy="48590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Symbolic expressions </a:t>
            </a:r>
            <a:r>
              <a:rPr lang="en-US" sz="2400" dirty="0"/>
              <a:t>can be defined by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Terminal set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Function set F (with the </a:t>
            </a:r>
            <a:r>
              <a:rPr lang="en-US" sz="2000" dirty="0" err="1"/>
              <a:t>arities</a:t>
            </a:r>
            <a:r>
              <a:rPr lang="en-US" sz="2000" dirty="0"/>
              <a:t> of function symbols)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Adopting the following general recursive definition: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Every t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dirty="0"/>
              <a:t>T is a correct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f(e</a:t>
            </a:r>
            <a:r>
              <a:rPr lang="en-US" sz="2000" baseline="-25000" dirty="0"/>
              <a:t>1</a:t>
            </a:r>
            <a:r>
              <a:rPr lang="en-US" sz="2000" dirty="0"/>
              <a:t>, …, e</a:t>
            </a:r>
            <a:r>
              <a:rPr lang="en-US" sz="2000" baseline="-25000" dirty="0"/>
              <a:t>n</a:t>
            </a:r>
            <a:r>
              <a:rPr lang="en-US" sz="2000" dirty="0"/>
              <a:t>) is a correct expression if f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dirty="0"/>
              <a:t>F, </a:t>
            </a:r>
            <a:r>
              <a:rPr lang="en-US" sz="2000" dirty="0" err="1"/>
              <a:t>arity</a:t>
            </a:r>
            <a:r>
              <a:rPr lang="en-US" sz="2000" dirty="0"/>
              <a:t>(f)=n and e</a:t>
            </a:r>
            <a:r>
              <a:rPr lang="en-US" sz="2000" baseline="-25000" dirty="0"/>
              <a:t>1</a:t>
            </a:r>
            <a:r>
              <a:rPr lang="en-US" sz="2000" dirty="0"/>
              <a:t>, …, e</a:t>
            </a:r>
            <a:r>
              <a:rPr lang="en-US" sz="2000" baseline="-25000" dirty="0"/>
              <a:t>n</a:t>
            </a:r>
            <a:r>
              <a:rPr lang="en-US" sz="2000" dirty="0"/>
              <a:t> are correct expressions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There are no other forms of correct expressions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general, expressions in GP are not typed (closure property: any f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F can take any g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F as argument)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5560" y="4347959"/>
            <a:ext cx="368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Why is condition 3 necessary?</a:t>
            </a:r>
          </a:p>
        </p:txBody>
      </p:sp>
    </p:spTree>
    <p:extLst>
      <p:ext uri="{BB962C8B-B14F-4D97-AF65-F5344CB8AC3E}">
        <p14:creationId xmlns:p14="http://schemas.microsoft.com/office/powerpoint/2010/main" val="2510421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Representation: Mutation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32120"/>
            <a:ext cx="10972800" cy="4859034"/>
          </a:xfrm>
        </p:spPr>
        <p:txBody>
          <a:bodyPr>
            <a:normAutofit/>
          </a:bodyPr>
          <a:lstStyle/>
          <a:p>
            <a:r>
              <a:rPr lang="en-US" sz="2400" dirty="0"/>
              <a:t>Most common mutation: replace randomly chosen </a:t>
            </a:r>
            <a:r>
              <a:rPr lang="en-US" sz="2400" dirty="0" err="1"/>
              <a:t>subtree</a:t>
            </a:r>
            <a:r>
              <a:rPr lang="en-US" sz="2400" dirty="0"/>
              <a:t> by randomly generated tree</a:t>
            </a:r>
          </a:p>
        </p:txBody>
      </p:sp>
      <p:pic>
        <p:nvPicPr>
          <p:cNvPr id="103428" name="Picture 4" descr="C:\BOOK\SLIDES\2003\6-5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3" y="2492899"/>
            <a:ext cx="4168775" cy="3300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 descr="C:\BOOK\SLIDES\2003\6-5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3" y="2459908"/>
            <a:ext cx="2843213" cy="2481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54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Representation: Mutation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99990"/>
            <a:ext cx="10972799" cy="4859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Mutation has two parameters: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Probability p</a:t>
            </a:r>
            <a:r>
              <a:rPr lang="en-US" sz="2000" baseline="-25000" dirty="0"/>
              <a:t>m</a:t>
            </a:r>
            <a:r>
              <a:rPr lang="en-US" sz="2000" dirty="0"/>
              <a:t> to choose mutation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Probability to chose an internal point as the root of the </a:t>
            </a:r>
            <a:r>
              <a:rPr lang="en-US" sz="2000" dirty="0" err="1"/>
              <a:t>subtree</a:t>
            </a:r>
            <a:r>
              <a:rPr lang="en-US" sz="2000" dirty="0"/>
              <a:t> to be replaced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Remarkably p</a:t>
            </a:r>
            <a:r>
              <a:rPr lang="en-US" sz="2400" baseline="-25000" dirty="0"/>
              <a:t>m</a:t>
            </a:r>
            <a:r>
              <a:rPr lang="en-US" sz="2400" dirty="0"/>
              <a:t> is advised to be 0 (Koza’92) or very small, like 0.05 (</a:t>
            </a:r>
            <a:r>
              <a:rPr lang="en-US" sz="2400" dirty="0" err="1"/>
              <a:t>Banzhaf</a:t>
            </a:r>
            <a:r>
              <a:rPr lang="en-US" sz="2400" dirty="0"/>
              <a:t> et al. ’98)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size of the child can exceed the size of the parent</a:t>
            </a:r>
          </a:p>
        </p:txBody>
      </p:sp>
    </p:spTree>
    <p:extLst>
      <p:ext uri="{BB962C8B-B14F-4D97-AF65-F5344CB8AC3E}">
        <p14:creationId xmlns:p14="http://schemas.microsoft.com/office/powerpoint/2010/main" val="141480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Representation: Recombination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common recombination: exchange two randomly chosen </a:t>
            </a:r>
            <a:r>
              <a:rPr lang="en-US" sz="2400" dirty="0" err="1"/>
              <a:t>subtrees</a:t>
            </a:r>
            <a:r>
              <a:rPr lang="en-US" sz="2400" dirty="0"/>
              <a:t> among the parents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Recombination has two parameters: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Probability p</a:t>
            </a:r>
            <a:r>
              <a:rPr lang="en-US" sz="2000" baseline="-25000" dirty="0"/>
              <a:t>c</a:t>
            </a:r>
            <a:r>
              <a:rPr lang="en-US" sz="2000" dirty="0"/>
              <a:t> to choose recombination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Probability to chose an internal point within each parent as crossover point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size of offspring can exceed that of the parents</a:t>
            </a:r>
          </a:p>
        </p:txBody>
      </p:sp>
    </p:spTree>
    <p:extLst>
      <p:ext uri="{BB962C8B-B14F-4D97-AF65-F5344CB8AC3E}">
        <p14:creationId xmlns:p14="http://schemas.microsoft.com/office/powerpoint/2010/main" val="205242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907913" y="1461097"/>
            <a:ext cx="6167974" cy="4992241"/>
            <a:chOff x="457200" y="679450"/>
            <a:chExt cx="7773988" cy="6178550"/>
          </a:xfrm>
        </p:grpSpPr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5715000" y="6400800"/>
              <a:ext cx="1135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Child 2</a:t>
              </a: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1295400" y="3429000"/>
              <a:ext cx="1336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Parent 1</a:t>
              </a:r>
            </a:p>
          </p:txBody>
        </p:sp>
        <p:pic>
          <p:nvPicPr>
            <p:cNvPr id="47" name="Picture 7" descr="C:\BOOK\SLIDES\2003\6-6-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79450"/>
              <a:ext cx="3473450" cy="27495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 descr="C:\BOOK\SLIDES\2003\6-6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66800"/>
              <a:ext cx="3125788" cy="20129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1336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Parent 2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600200" y="6400800"/>
              <a:ext cx="1135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Child 1</a:t>
              </a:r>
            </a:p>
          </p:txBody>
        </p:sp>
        <p:pic>
          <p:nvPicPr>
            <p:cNvPr id="51" name="Picture 11" descr="C:\BOOK\SLIDES\2003\6-6-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191000"/>
              <a:ext cx="2816225" cy="20447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2" descr="C:\BOOK\SLIDES\2003\6-6-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114800"/>
              <a:ext cx="2952750" cy="209391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Representation: Recombination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964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740"/>
            <a:ext cx="10972800" cy="48590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Representation is essential </a:t>
            </a:r>
            <a:r>
              <a:rPr lang="en-US" sz="2800" dirty="0"/>
              <a:t>when designing an EA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few data structures are enough to represent many (all?) problems, e.g., binary, integer, real-valued vectors, trees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For any given problem there can be more suitable representations. Some are better than others – remember the strong causality principle ! 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Reproduction operators must fit the representation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Reproduction operators are stochastic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Reproduction operators can be distinguished by </a:t>
            </a:r>
            <a:r>
              <a:rPr lang="en-US" sz="2800" dirty="0" err="1"/>
              <a:t>arity</a:t>
            </a:r>
            <a:endParaRPr lang="en-US" sz="28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Unary: mutation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Binary: recombination, crossover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/>
              <a:t>: multi-parent recombination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Self-adaptive mutation is a powerful mechanism</a:t>
            </a:r>
            <a:r>
              <a:rPr lang="en-US" sz="2800" dirty="0"/>
              <a:t>. But remember to change the sigma first!</a:t>
            </a:r>
          </a:p>
        </p:txBody>
      </p:sp>
    </p:spTree>
    <p:extLst>
      <p:ext uri="{BB962C8B-B14F-4D97-AF65-F5344CB8AC3E}">
        <p14:creationId xmlns:p14="http://schemas.microsoft.com/office/powerpoint/2010/main" val="12224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representations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626"/>
            <a:ext cx="10972800" cy="465846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Small changes to a genotype induce small changes in the corresponding phenotypes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Lack of this causes discontinuities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Searchability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0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One of the earliest representations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Genotype consists of a string of binary digits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71" y="2925724"/>
            <a:ext cx="6545246" cy="30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9191"/>
            <a:ext cx="10972799" cy="465846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GB" dirty="0"/>
              <a:t>Alter each gene independently with a probability p</a:t>
            </a:r>
            <a:r>
              <a:rPr lang="en-GB" baseline="-25000" dirty="0"/>
              <a:t>m</a:t>
            </a:r>
            <a:r>
              <a:rPr lang="en-GB" dirty="0"/>
              <a:t> </a:t>
            </a:r>
          </a:p>
          <a:p>
            <a:pPr>
              <a:spcBef>
                <a:spcPts val="1200"/>
              </a:spcBef>
            </a:pPr>
            <a:r>
              <a:rPr lang="en-GB" dirty="0"/>
              <a:t>p</a:t>
            </a:r>
            <a:r>
              <a:rPr lang="en-GB" baseline="-25000" dirty="0"/>
              <a:t>m</a:t>
            </a:r>
            <a:r>
              <a:rPr lang="en-GB" dirty="0"/>
              <a:t> is called the mutation rate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Typically </a:t>
            </a:r>
            <a:r>
              <a:rPr lang="en-US" dirty="0"/>
              <a:t>between </a:t>
            </a:r>
            <a:r>
              <a:rPr lang="en-GB" dirty="0"/>
              <a:t>1/</a:t>
            </a:r>
            <a:r>
              <a:rPr lang="en-GB" dirty="0" err="1"/>
              <a:t>pop_size</a:t>
            </a:r>
            <a:r>
              <a:rPr lang="en-US" dirty="0"/>
              <a:t> and</a:t>
            </a:r>
            <a:r>
              <a:rPr lang="en-GB" dirty="0"/>
              <a:t> 1/</a:t>
            </a:r>
            <a:r>
              <a:rPr lang="en-US" dirty="0"/>
              <a:t> </a:t>
            </a:r>
            <a:r>
              <a:rPr lang="en-US" dirty="0" err="1"/>
              <a:t>chromosome_length</a:t>
            </a: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  <a:p>
            <a:pPr marL="342900" lvl="1" indent="-342900">
              <a:spcBef>
                <a:spcPts val="1200"/>
              </a:spcBef>
              <a:buFont typeface="Arial"/>
              <a:buChar char="•"/>
            </a:pPr>
            <a:r>
              <a:rPr lang="en-US" dirty="0"/>
              <a:t>Mutation can cause variable effect (standard vs. Gray coding)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52" y="3241736"/>
            <a:ext cx="5419752" cy="155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48298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3913</Words>
  <Application>Microsoft Macintosh PowerPoint</Application>
  <PresentationFormat>Widescreen</PresentationFormat>
  <Paragraphs>505</Paragraphs>
  <Slides>68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Wingdings</vt:lpstr>
      <vt:lpstr>mooie-slides</vt:lpstr>
      <vt:lpstr>Equation</vt:lpstr>
      <vt:lpstr>Acrobat Document</vt:lpstr>
      <vt:lpstr>Evolutionary Computing</vt:lpstr>
      <vt:lpstr>Representation, Mutation, and Recombination</vt:lpstr>
      <vt:lpstr>Role of representation and variation operators</vt:lpstr>
      <vt:lpstr>Two sides of representation</vt:lpstr>
      <vt:lpstr>Representation (dis)continuity</vt:lpstr>
      <vt:lpstr>Strong causality principle</vt:lpstr>
      <vt:lpstr>Good representations </vt:lpstr>
      <vt:lpstr>Binary Representation</vt:lpstr>
      <vt:lpstr>Binary Representation: Mutation</vt:lpstr>
      <vt:lpstr>Binary Representation: 1-point crossover</vt:lpstr>
      <vt:lpstr>Binary Representation: Alternative Crossovers</vt:lpstr>
      <vt:lpstr>Binary Representation: n-point crossover</vt:lpstr>
      <vt:lpstr>Binary Representation: Uniform crossover</vt:lpstr>
      <vt:lpstr>Binary Representation: Crossover OR mutation?</vt:lpstr>
      <vt:lpstr>Binary Representation: Crossover OR mutation?</vt:lpstr>
      <vt:lpstr>Binary Representation: Crossover OR mutation?</vt:lpstr>
      <vt:lpstr>Integer Representation</vt:lpstr>
      <vt:lpstr>Real-Valued or Floating-Point Representation</vt:lpstr>
      <vt:lpstr>Mapping real values on bit strings</vt:lpstr>
      <vt:lpstr>Real-Valued Representation: Uniform Mutation </vt:lpstr>
      <vt:lpstr>Real-Valued Representation: Nonuniform Mutation </vt:lpstr>
      <vt:lpstr>Real-Valued Representation: Self-Adaptive Mutation</vt:lpstr>
      <vt:lpstr>Real-Valued Representation: Self-Adaptive Mutation</vt:lpstr>
      <vt:lpstr>Real-Valued Representation: Uncorrelated mutation with one </vt:lpstr>
      <vt:lpstr>Real-Valued Representation: Uncorrelated mutation with one </vt:lpstr>
      <vt:lpstr>Real-Valued Representation: Uncorrelated mutation with n ’s</vt:lpstr>
      <vt:lpstr>Real-Valued Representation: Uncorrelated mutation with n ’s</vt:lpstr>
      <vt:lpstr>Real-Valued Representation: Correlated mutations</vt:lpstr>
      <vt:lpstr>Real-Valued Representation: Correlated mutations</vt:lpstr>
      <vt:lpstr>Real-Valued Representation:Correlated mutations</vt:lpstr>
      <vt:lpstr>Real-Valued Representation: Recombination</vt:lpstr>
      <vt:lpstr>Single arithmetic crossover </vt:lpstr>
      <vt:lpstr>Simple arithmetic crossover </vt:lpstr>
      <vt:lpstr>Whole arithmetic crossover</vt:lpstr>
      <vt:lpstr>Blend Crossover</vt:lpstr>
      <vt:lpstr>Overview different possible offspring </vt:lpstr>
      <vt:lpstr>Multi-parent recombination </vt:lpstr>
      <vt:lpstr>Multi-parent recombination, type 1</vt:lpstr>
      <vt:lpstr>Multi-parent recombination, type 2</vt:lpstr>
      <vt:lpstr>QUESTION</vt:lpstr>
      <vt:lpstr>Permutation Representation: TSP example</vt:lpstr>
      <vt:lpstr>Permutation Representations</vt:lpstr>
      <vt:lpstr>Permutation Representations: Mutation</vt:lpstr>
      <vt:lpstr>Permutation Representations: Swap mutation</vt:lpstr>
      <vt:lpstr>Permutation Representations: Insert Mutation</vt:lpstr>
      <vt:lpstr>Permutation Representations: Scramble mutation</vt:lpstr>
      <vt:lpstr>Permutation Representations: Inversion mutation</vt:lpstr>
      <vt:lpstr>Permutation Representations: Crossover</vt:lpstr>
      <vt:lpstr>Permutation Representations: Order 1 crossover</vt:lpstr>
      <vt:lpstr>Permutation Representations: Order 1 crossover</vt:lpstr>
      <vt:lpstr>Permutation Representations: Partially Mapped Crossover (PMX)</vt:lpstr>
      <vt:lpstr>Permutation Representations: Partially Mapped Crossover (PMX)</vt:lpstr>
      <vt:lpstr>Permutation Representations: Cycle crossover</vt:lpstr>
      <vt:lpstr>Permutation Representations: Cycle crossover</vt:lpstr>
      <vt:lpstr>Permutation Representations: Edge Recombination</vt:lpstr>
      <vt:lpstr>Permutation Representations: Edge Recombination</vt:lpstr>
      <vt:lpstr>Permutation Representations: Edge Recombination</vt:lpstr>
      <vt:lpstr>Tree Representation</vt:lpstr>
      <vt:lpstr>Tree Representation</vt:lpstr>
      <vt:lpstr>Tree Representation</vt:lpstr>
      <vt:lpstr>Tree Representation</vt:lpstr>
      <vt:lpstr>Tree Representation</vt:lpstr>
      <vt:lpstr>Tree Representation (6/6)</vt:lpstr>
      <vt:lpstr>Tree Representation: Mutation</vt:lpstr>
      <vt:lpstr>Tree Representation: Mutation</vt:lpstr>
      <vt:lpstr>Tree Representation: Recombination</vt:lpstr>
      <vt:lpstr>Tree Representation: Recombination</vt:lpstr>
      <vt:lpstr>Important points</vt:lpstr>
    </vt:vector>
  </TitlesOfParts>
  <Manager/>
  <Company>Vrije Universiteit Amsterdam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mooie slides</dc:title>
  <dc:subject/>
  <dc:creator>Guszti Eiben</dc:creator>
  <cp:keywords/>
  <dc:description/>
  <cp:lastModifiedBy>Guszti Eiben</cp:lastModifiedBy>
  <cp:revision>1337</cp:revision>
  <cp:lastPrinted>2016-04-05T14:47:09Z</cp:lastPrinted>
  <dcterms:created xsi:type="dcterms:W3CDTF">2016-02-23T07:35:45Z</dcterms:created>
  <dcterms:modified xsi:type="dcterms:W3CDTF">2023-09-11T15:10:33Z</dcterms:modified>
  <cp:category/>
</cp:coreProperties>
</file>