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104"/>
    <p:restoredTop sz="93790"/>
  </p:normalViewPr>
  <p:slideViewPr>
    <p:cSldViewPr snapToGrid="0" snapToObjects="1">
      <p:cViewPr varScale="1">
        <p:scale>
          <a:sx n="135" d="100"/>
          <a:sy n="135" d="100"/>
        </p:scale>
        <p:origin x="47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6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6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7D119-E764-40F2-BCFB-852879C47C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CCB7F2-33D7-45CD-87E5-A7B80C583F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0EFCB-9FB5-4977-A8DF-1789CEBF64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5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861F8-7090-4B82-80C9-E2F5EADA15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D7053-F20E-45EC-880C-2DE1C6DE90D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2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23F6D-4774-46B5-AB5E-52BD3BC368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6EB1E-9C95-4B3E-9301-73CAAE63E9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9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86A33-B063-459D-A81A-B85E9B8110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4AE382-AA88-4AED-92DF-CABD13E3F3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3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7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3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1D2CB-1DEA-4BE3-B576-42CE61EEC6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3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397B6F-0A2F-4CB0-9B15-B8D403460A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9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5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4453E-AAA9-4F9E-9695-BA4427C725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2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D23814-5B99-4863-A436-2E9D023B9D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5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C23E2-2300-499B-B97F-4EE3F69A82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7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0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6921F-86A2-4204-9EDC-47F2CC6898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2700338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2700338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2411605" y="8921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0"/>
            <a:ext cx="8229600" cy="654215"/>
          </a:xfrm>
        </p:spPr>
        <p:txBody>
          <a:bodyPr tIns="0" bIns="0">
            <a:normAutofit/>
          </a:bodyPr>
          <a:lstStyle>
            <a:lvl1pPr>
              <a:defRPr sz="30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150"/>
            <a:ext cx="8229600" cy="3644276"/>
          </a:xfrm>
        </p:spPr>
        <p:txBody>
          <a:bodyPr/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84149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684149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and Parameter Tuning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3"/>
    </mc:Choice>
    <mc:Fallback xmlns="">
      <p:transition spd="slow" advTm="86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Information flow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168254" y="3975498"/>
            <a:ext cx="2807494" cy="702469"/>
          </a:xfrm>
          <a:prstGeom prst="rect">
            <a:avLst/>
          </a:prstGeom>
          <a:solidFill>
            <a:schemeClr val="folHlink">
              <a:alpha val="5098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168254" y="2571750"/>
            <a:ext cx="2807494" cy="702469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168254" y="1168004"/>
            <a:ext cx="2807494" cy="702469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350">
              <a:latin typeface="Arial Unicode MS" pitchFamily="34" charset="-128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989467" y="1318022"/>
            <a:ext cx="1181735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Design layer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3786489" y="4126706"/>
            <a:ext cx="1505540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Application layer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3873596" y="2722960"/>
            <a:ext cx="1383713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Algorithm layer</a:t>
            </a:r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4572000" y="3274219"/>
            <a:ext cx="0" cy="701279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4572000" y="1869281"/>
            <a:ext cx="0" cy="701279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181308" y="2020491"/>
            <a:ext cx="1463863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Algorithm quality</a:t>
            </a:r>
          </a:p>
        </p:txBody>
      </p:sp>
      <p:sp>
        <p:nvSpPr>
          <p:cNvPr id="46093" name="Text Box 16"/>
          <p:cNvSpPr txBox="1">
            <a:spLocks noChangeArrowheads="1"/>
          </p:cNvSpPr>
          <p:nvPr/>
        </p:nvSpPr>
        <p:spPr bwMode="auto">
          <a:xfrm>
            <a:off x="5143124" y="3424237"/>
            <a:ext cx="1358065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Solution quality</a:t>
            </a:r>
          </a:p>
        </p:txBody>
      </p:sp>
    </p:spTree>
    <p:extLst>
      <p:ext uri="{BB962C8B-B14F-4D97-AF65-F5344CB8AC3E}">
        <p14:creationId xmlns:p14="http://schemas.microsoft.com/office/powerpoint/2010/main" val="255450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Lower level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841640" y="879078"/>
            <a:ext cx="7953615" cy="3806151"/>
            <a:chOff x="629413" y="964075"/>
            <a:chExt cx="10604819" cy="5406848"/>
          </a:xfrm>
        </p:grpSpPr>
        <p:sp>
          <p:nvSpPr>
            <p:cNvPr id="48132" name="Line 3"/>
            <p:cNvSpPr>
              <a:spLocks noChangeShapeType="1"/>
            </p:cNvSpPr>
            <p:nvPr/>
          </p:nvSpPr>
          <p:spPr bwMode="auto">
            <a:xfrm>
              <a:off x="2339975" y="2709863"/>
              <a:ext cx="0" cy="935037"/>
            </a:xfrm>
            <a:prstGeom prst="line">
              <a:avLst/>
            </a:prstGeom>
            <a:noFill/>
            <a:ln w="152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629413" y="2852739"/>
              <a:ext cx="1220848" cy="4262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350">
                  <a:solidFill>
                    <a:schemeClr val="accent2"/>
                  </a:solidFill>
                  <a:latin typeface="Arial Unicode MS" pitchFamily="34" charset="-128"/>
                </a:rPr>
                <a:t>Searches</a:t>
              </a: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6414402" y="3678465"/>
              <a:ext cx="2099293" cy="9181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CC6600"/>
                  </a:solidFill>
                  <a:latin typeface="Arial Unicode MS" pitchFamily="34" charset="-128"/>
                </a:rPr>
                <a:t>Decision variables </a:t>
              </a:r>
            </a:p>
            <a:p>
              <a:pPr eaLnBrk="0" hangingPunct="0"/>
              <a:r>
                <a:rPr lang="en-US" sz="1200" dirty="0">
                  <a:solidFill>
                    <a:srgbClr val="CC6600"/>
                  </a:solidFill>
                  <a:latin typeface="Arial Unicode MS" pitchFamily="34" charset="-128"/>
                </a:rPr>
                <a:t>Problem parameters</a:t>
              </a:r>
            </a:p>
            <a:p>
              <a:pPr eaLnBrk="0" hangingPunct="0"/>
              <a:r>
                <a:rPr lang="en-US" sz="1200" dirty="0">
                  <a:solidFill>
                    <a:srgbClr val="CC6600"/>
                  </a:solidFill>
                  <a:latin typeface="Arial Unicode MS" pitchFamily="34" charset="-128"/>
                </a:rPr>
                <a:t>Candidate solutions</a:t>
              </a: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H="1">
              <a:off x="5724523" y="4256282"/>
              <a:ext cx="689877" cy="426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48136" name="Group 7"/>
            <p:cNvGrpSpPr>
              <a:grpSpLocks/>
            </p:cNvGrpSpPr>
            <p:nvPr/>
          </p:nvGrpSpPr>
          <p:grpSpPr bwMode="auto">
            <a:xfrm>
              <a:off x="828675" y="1557338"/>
              <a:ext cx="3743325" cy="936625"/>
              <a:chOff x="1701" y="2160"/>
              <a:chExt cx="2358" cy="590"/>
            </a:xfrm>
          </p:grpSpPr>
          <p:sp>
            <p:nvSpPr>
              <p:cNvPr id="48154" name="Rectangle 8"/>
              <p:cNvSpPr>
                <a:spLocks noChangeArrowheads="1"/>
              </p:cNvSpPr>
              <p:nvPr/>
            </p:nvSpPr>
            <p:spPr bwMode="auto">
              <a:xfrm>
                <a:off x="1701" y="2160"/>
                <a:ext cx="2358" cy="590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8155" name="Text Box 9"/>
              <p:cNvSpPr txBox="1">
                <a:spLocks noChangeArrowheads="1"/>
              </p:cNvSpPr>
              <p:nvPr/>
            </p:nvSpPr>
            <p:spPr bwMode="auto">
              <a:xfrm>
                <a:off x="2695" y="2287"/>
                <a:ext cx="354" cy="26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350" b="1">
                    <a:latin typeface="Arial Unicode MS" pitchFamily="34" charset="-128"/>
                  </a:rPr>
                  <a:t>EA</a:t>
                </a:r>
              </a:p>
            </p:txBody>
          </p:sp>
          <p:grpSp>
            <p:nvGrpSpPr>
              <p:cNvPr id="48156" name="Group 10"/>
              <p:cNvGrpSpPr>
                <a:grpSpLocks noChangeAspect="1"/>
              </p:cNvGrpSpPr>
              <p:nvPr/>
            </p:nvGrpSpPr>
            <p:grpSpPr bwMode="auto">
              <a:xfrm>
                <a:off x="1701" y="2160"/>
                <a:ext cx="893" cy="179"/>
                <a:chOff x="1111" y="2750"/>
                <a:chExt cx="2949" cy="590"/>
              </a:xfrm>
            </p:grpSpPr>
            <p:sp>
              <p:nvSpPr>
                <p:cNvPr id="4815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1111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8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01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9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229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60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6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47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6128" name="Cloud"/>
            <p:cNvSpPr>
              <a:spLocks noChangeAspect="1" noEditPoints="1" noChangeArrowheads="1"/>
            </p:cNvSpPr>
            <p:nvPr/>
          </p:nvSpPr>
          <p:spPr bwMode="auto">
            <a:xfrm>
              <a:off x="792163" y="3789363"/>
              <a:ext cx="3059112" cy="20510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8100">
              <a:solidFill>
                <a:srgbClr val="CC66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GB" sz="1350" dirty="0"/>
            </a:p>
          </p:txBody>
        </p:sp>
        <p:sp>
          <p:nvSpPr>
            <p:cNvPr id="48138" name="Oval 17"/>
            <p:cNvSpPr>
              <a:spLocks noChangeAspect="1" noChangeArrowheads="1"/>
            </p:cNvSpPr>
            <p:nvPr/>
          </p:nvSpPr>
          <p:spPr bwMode="auto">
            <a:xfrm>
              <a:off x="2319338" y="4849813"/>
              <a:ext cx="92075" cy="92075"/>
            </a:xfrm>
            <a:prstGeom prst="ellipse">
              <a:avLst/>
            </a:prstGeom>
            <a:solidFill>
              <a:srgbClr val="CC6600"/>
            </a:solidFill>
            <a:ln w="254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1350">
                <a:latin typeface="Calibri" pitchFamily="34" charset="0"/>
              </a:endParaRPr>
            </a:p>
          </p:txBody>
        </p:sp>
        <p:sp>
          <p:nvSpPr>
            <p:cNvPr id="48139" name="Text Box 18"/>
            <p:cNvSpPr txBox="1">
              <a:spLocks noChangeArrowheads="1"/>
            </p:cNvSpPr>
            <p:nvPr/>
          </p:nvSpPr>
          <p:spPr bwMode="auto">
            <a:xfrm>
              <a:off x="684213" y="5911849"/>
              <a:ext cx="3114528" cy="4590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CC6600"/>
                  </a:solidFill>
                  <a:latin typeface="Arial Unicode MS" pitchFamily="34" charset="-128"/>
                </a:rPr>
                <a:t>Space of solution vectors</a:t>
              </a:r>
            </a:p>
          </p:txBody>
        </p:sp>
        <p:sp>
          <p:nvSpPr>
            <p:cNvPr id="48140" name="Text Box 19"/>
            <p:cNvSpPr txBox="1">
              <a:spLocks noChangeArrowheads="1"/>
            </p:cNvSpPr>
            <p:nvPr/>
          </p:nvSpPr>
          <p:spPr bwMode="auto">
            <a:xfrm>
              <a:off x="2871572" y="4278313"/>
              <a:ext cx="1259320" cy="42628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350">
                  <a:solidFill>
                    <a:schemeClr val="accent2"/>
                  </a:solidFill>
                  <a:latin typeface="Arial Unicode MS" pitchFamily="34" charset="-128"/>
                </a:rPr>
                <a:t>Evaluates</a:t>
              </a:r>
            </a:p>
          </p:txBody>
        </p:sp>
        <p:sp>
          <p:nvSpPr>
            <p:cNvPr id="48141" name="Line 20"/>
            <p:cNvSpPr>
              <a:spLocks noChangeShapeType="1"/>
            </p:cNvSpPr>
            <p:nvPr/>
          </p:nvSpPr>
          <p:spPr bwMode="auto">
            <a:xfrm rot="16200000">
              <a:off x="3779838" y="3789363"/>
              <a:ext cx="0" cy="2159000"/>
            </a:xfrm>
            <a:prstGeom prst="line">
              <a:avLst/>
            </a:prstGeom>
            <a:noFill/>
            <a:ln w="152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48142" name="Group 21"/>
            <p:cNvGrpSpPr>
              <a:grpSpLocks/>
            </p:cNvGrpSpPr>
            <p:nvPr/>
          </p:nvGrpSpPr>
          <p:grpSpPr bwMode="auto">
            <a:xfrm>
              <a:off x="5221288" y="4724400"/>
              <a:ext cx="3743325" cy="936625"/>
              <a:chOff x="3289" y="2750"/>
              <a:chExt cx="2358" cy="590"/>
            </a:xfrm>
          </p:grpSpPr>
          <p:sp>
            <p:nvSpPr>
              <p:cNvPr id="48146" name="Rectangle 22"/>
              <p:cNvSpPr>
                <a:spLocks noChangeArrowheads="1"/>
              </p:cNvSpPr>
              <p:nvPr/>
            </p:nvSpPr>
            <p:spPr bwMode="auto">
              <a:xfrm>
                <a:off x="3289" y="2750"/>
                <a:ext cx="2358" cy="590"/>
              </a:xfrm>
              <a:prstGeom prst="rect">
                <a:avLst/>
              </a:prstGeom>
              <a:solidFill>
                <a:schemeClr val="folHlink">
                  <a:alpha val="50980"/>
                </a:schemeClr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8147" name="Text Box 23"/>
              <p:cNvSpPr txBox="1">
                <a:spLocks noChangeArrowheads="1"/>
              </p:cNvSpPr>
              <p:nvPr/>
            </p:nvSpPr>
            <p:spPr bwMode="auto">
              <a:xfrm>
                <a:off x="3902" y="2876"/>
                <a:ext cx="896" cy="26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350" b="1">
                    <a:latin typeface="Arial Unicode MS" pitchFamily="34" charset="-128"/>
                  </a:rPr>
                  <a:t>Application</a:t>
                </a:r>
              </a:p>
            </p:txBody>
          </p:sp>
          <p:grpSp>
            <p:nvGrpSpPr>
              <p:cNvPr id="48148" name="Group 24"/>
              <p:cNvGrpSpPr>
                <a:grpSpLocks noChangeAspect="1"/>
              </p:cNvGrpSpPr>
              <p:nvPr/>
            </p:nvGrpSpPr>
            <p:grpSpPr bwMode="auto">
              <a:xfrm>
                <a:off x="3302" y="2750"/>
                <a:ext cx="893" cy="179"/>
                <a:chOff x="1111" y="2750"/>
                <a:chExt cx="2949" cy="590"/>
              </a:xfrm>
            </p:grpSpPr>
            <p:sp>
              <p:nvSpPr>
                <p:cNvPr id="48149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111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0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701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1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2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  <p:sp>
              <p:nvSpPr>
                <p:cNvPr id="48153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47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135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79887" name="Group 35"/>
            <p:cNvGrpSpPr>
              <a:grpSpLocks/>
            </p:cNvGrpSpPr>
            <p:nvPr/>
          </p:nvGrpSpPr>
          <p:grpSpPr bwMode="auto">
            <a:xfrm>
              <a:off x="7252782" y="964075"/>
              <a:ext cx="3981450" cy="2443162"/>
              <a:chOff x="2382" y="-62"/>
              <a:chExt cx="4368" cy="3168"/>
            </a:xfrm>
          </p:grpSpPr>
          <p:sp>
            <p:nvSpPr>
              <p:cNvPr id="48144" name="AutoShape 34"/>
              <p:cNvSpPr>
                <a:spLocks noChangeArrowheads="1"/>
              </p:cNvSpPr>
              <p:nvPr/>
            </p:nvSpPr>
            <p:spPr bwMode="auto">
              <a:xfrm>
                <a:off x="2382" y="-62"/>
                <a:ext cx="4368" cy="3168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 dirty="0">
                  <a:latin typeface="Calibri" pitchFamily="34" charset="0"/>
                </a:endParaRPr>
              </a:p>
            </p:txBody>
          </p:sp>
          <p:sp>
            <p:nvSpPr>
              <p:cNvPr id="48145" name="Text Box 32"/>
              <p:cNvSpPr txBox="1">
                <a:spLocks noChangeArrowheads="1"/>
              </p:cNvSpPr>
              <p:nvPr/>
            </p:nvSpPr>
            <p:spPr bwMode="auto">
              <a:xfrm>
                <a:off x="3421" y="655"/>
                <a:ext cx="2290" cy="1701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chemeClr val="bg1"/>
                    </a:solidFill>
                    <a:latin typeface="Arial Unicode MS" pitchFamily="34" charset="-128"/>
                  </a:rPr>
                  <a:t>The whole </a:t>
                </a:r>
              </a:p>
              <a:p>
                <a:pPr algn="ctr" eaLnBrk="0" hangingPunct="0"/>
                <a:r>
                  <a:rPr lang="en-US" b="1" dirty="0">
                    <a:solidFill>
                      <a:schemeClr val="bg1"/>
                    </a:solidFill>
                    <a:latin typeface="Arial Unicode MS" pitchFamily="34" charset="-128"/>
                  </a:rPr>
                  <a:t>field of EC </a:t>
                </a:r>
              </a:p>
              <a:p>
                <a:pPr algn="ctr" eaLnBrk="0" hangingPunct="0"/>
                <a:r>
                  <a:rPr lang="en-US" b="1" dirty="0">
                    <a:solidFill>
                      <a:schemeClr val="bg1"/>
                    </a:solidFill>
                    <a:latin typeface="Arial Unicode MS" pitchFamily="34" charset="-128"/>
                  </a:rPr>
                  <a:t>is about this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1300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Upper level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494235" y="1168004"/>
            <a:ext cx="2807494" cy="702469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350">
              <a:latin typeface="Arial Unicode MS" pitchFamily="34" charset="-128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06153" y="1318022"/>
            <a:ext cx="2641997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Design method</a:t>
            </a:r>
          </a:p>
        </p:txBody>
      </p:sp>
      <p:sp>
        <p:nvSpPr>
          <p:cNvPr id="49158" name="Line 9"/>
          <p:cNvSpPr>
            <a:spLocks noChangeShapeType="1"/>
          </p:cNvSpPr>
          <p:nvPr/>
        </p:nvSpPr>
        <p:spPr bwMode="auto">
          <a:xfrm>
            <a:off x="2897981" y="2032398"/>
            <a:ext cx="0" cy="70127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1615061" y="2139553"/>
            <a:ext cx="915636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Searches</a:t>
            </a:r>
          </a:p>
        </p:txBody>
      </p:sp>
      <p:sp>
        <p:nvSpPr>
          <p:cNvPr id="49160" name="Text Box 15"/>
          <p:cNvSpPr txBox="1">
            <a:spLocks noChangeArrowheads="1"/>
          </p:cNvSpPr>
          <p:nvPr/>
        </p:nvSpPr>
        <p:spPr bwMode="auto">
          <a:xfrm>
            <a:off x="5868592" y="2193131"/>
            <a:ext cx="202651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FF0000"/>
                </a:solidFill>
                <a:latin typeface="Arial Unicode MS" pitchFamily="34" charset="-128"/>
              </a:rPr>
              <a:t>Design variables </a:t>
            </a:r>
          </a:p>
          <a:p>
            <a:pPr eaLnBrk="0" hangingPunct="0"/>
            <a:r>
              <a:rPr lang="en-US" sz="1500" dirty="0">
                <a:solidFill>
                  <a:srgbClr val="FF0000"/>
                </a:solidFill>
                <a:latin typeface="Arial Unicode MS" pitchFamily="34" charset="-128"/>
              </a:rPr>
              <a:t>Algorithm parameters</a:t>
            </a:r>
          </a:p>
          <a:p>
            <a:pPr eaLnBrk="0" hangingPunct="0"/>
            <a:r>
              <a:rPr lang="en-US" sz="1500" dirty="0">
                <a:solidFill>
                  <a:srgbClr val="FF0000"/>
                </a:solidFill>
                <a:latin typeface="Arial Unicode MS" pitchFamily="34" charset="-128"/>
              </a:rPr>
              <a:t>Strategy parameters</a:t>
            </a:r>
          </a:p>
          <a:p>
            <a:pPr eaLnBrk="0" hangingPunct="0"/>
            <a:r>
              <a:rPr lang="en-US" sz="1500" dirty="0">
                <a:solidFill>
                  <a:srgbClr val="FF0000"/>
                </a:solidFill>
                <a:latin typeface="Arial Unicode MS" pitchFamily="34" charset="-128"/>
              </a:rPr>
              <a:t>Hyper parameters</a:t>
            </a:r>
          </a:p>
        </p:txBody>
      </p:sp>
      <p:sp>
        <p:nvSpPr>
          <p:cNvPr id="49161" name="Line 17"/>
          <p:cNvSpPr>
            <a:spLocks noChangeShapeType="1"/>
          </p:cNvSpPr>
          <p:nvPr/>
        </p:nvSpPr>
        <p:spPr bwMode="auto">
          <a:xfrm flipH="1">
            <a:off x="5328047" y="2895600"/>
            <a:ext cx="538163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341033" name="Cloud"/>
          <p:cNvSpPr>
            <a:spLocks noChangeAspect="1" noEditPoints="1" noChangeArrowheads="1"/>
          </p:cNvSpPr>
          <p:nvPr/>
        </p:nvSpPr>
        <p:spPr bwMode="auto">
          <a:xfrm>
            <a:off x="1737122" y="2842022"/>
            <a:ext cx="2294334" cy="15382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1350" dirty="0"/>
          </a:p>
        </p:txBody>
      </p:sp>
      <p:sp>
        <p:nvSpPr>
          <p:cNvPr id="49163" name="Oval 43"/>
          <p:cNvSpPr>
            <a:spLocks noChangeAspect="1" noChangeArrowheads="1"/>
          </p:cNvSpPr>
          <p:nvPr/>
        </p:nvSpPr>
        <p:spPr bwMode="auto">
          <a:xfrm>
            <a:off x="2882504" y="3637360"/>
            <a:ext cx="69056" cy="69056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49164" name="Text Box 44"/>
          <p:cNvSpPr txBox="1">
            <a:spLocks noChangeArrowheads="1"/>
          </p:cNvSpPr>
          <p:nvPr/>
        </p:nvSpPr>
        <p:spPr bwMode="auto">
          <a:xfrm>
            <a:off x="1418643" y="4396978"/>
            <a:ext cx="2310248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350" dirty="0">
                <a:solidFill>
                  <a:srgbClr val="FF0000"/>
                </a:solidFill>
                <a:latin typeface="Arial Unicode MS" pitchFamily="34" charset="-128"/>
              </a:rPr>
              <a:t>Space of parameter vectors</a:t>
            </a:r>
          </a:p>
        </p:txBody>
      </p:sp>
      <p:sp>
        <p:nvSpPr>
          <p:cNvPr id="49165" name="Text Box 45"/>
          <p:cNvSpPr txBox="1">
            <a:spLocks noChangeArrowheads="1"/>
          </p:cNvSpPr>
          <p:nvPr/>
        </p:nvSpPr>
        <p:spPr bwMode="auto">
          <a:xfrm>
            <a:off x="3296680" y="3208735"/>
            <a:ext cx="944490" cy="30008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Evaluates</a:t>
            </a:r>
          </a:p>
        </p:txBody>
      </p:sp>
      <p:sp>
        <p:nvSpPr>
          <p:cNvPr id="49166" name="Line 46"/>
          <p:cNvSpPr>
            <a:spLocks noChangeShapeType="1"/>
          </p:cNvSpPr>
          <p:nvPr/>
        </p:nvSpPr>
        <p:spPr bwMode="auto">
          <a:xfrm rot="-5400000">
            <a:off x="3977879" y="2842022"/>
            <a:ext cx="0" cy="161925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grpSp>
        <p:nvGrpSpPr>
          <p:cNvPr id="49167" name="Group 25"/>
          <p:cNvGrpSpPr>
            <a:grpSpLocks/>
          </p:cNvGrpSpPr>
          <p:nvPr/>
        </p:nvGrpSpPr>
        <p:grpSpPr bwMode="auto">
          <a:xfrm>
            <a:off x="5004198" y="3543300"/>
            <a:ext cx="2807494" cy="702469"/>
            <a:chOff x="3243" y="2976"/>
            <a:chExt cx="2358" cy="590"/>
          </a:xfrm>
        </p:grpSpPr>
        <p:sp>
          <p:nvSpPr>
            <p:cNvPr id="49168" name="Rectangle 49"/>
            <p:cNvSpPr>
              <a:spLocks noChangeArrowheads="1"/>
            </p:cNvSpPr>
            <p:nvPr/>
          </p:nvSpPr>
          <p:spPr bwMode="auto">
            <a:xfrm>
              <a:off x="3243" y="2976"/>
              <a:ext cx="2358" cy="59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1350">
                <a:latin typeface="Calibri" pitchFamily="34" charset="0"/>
              </a:endParaRPr>
            </a:p>
          </p:txBody>
        </p:sp>
        <p:sp>
          <p:nvSpPr>
            <p:cNvPr id="49169" name="Text Box 50"/>
            <p:cNvSpPr txBox="1">
              <a:spLocks noChangeArrowheads="1"/>
            </p:cNvSpPr>
            <p:nvPr/>
          </p:nvSpPr>
          <p:spPr bwMode="auto">
            <a:xfrm>
              <a:off x="4237" y="3103"/>
              <a:ext cx="35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350" b="1">
                  <a:latin typeface="Arial Unicode MS" pitchFamily="34" charset="-128"/>
                </a:rPr>
                <a:t>EA</a:t>
              </a:r>
            </a:p>
          </p:txBody>
        </p:sp>
        <p:grpSp>
          <p:nvGrpSpPr>
            <p:cNvPr id="49170" name="Group 51"/>
            <p:cNvGrpSpPr>
              <a:grpSpLocks noChangeAspect="1"/>
            </p:cNvGrpSpPr>
            <p:nvPr/>
          </p:nvGrpSpPr>
          <p:grpSpPr bwMode="auto">
            <a:xfrm>
              <a:off x="3243" y="2976"/>
              <a:ext cx="893" cy="179"/>
              <a:chOff x="1111" y="2750"/>
              <a:chExt cx="2949" cy="590"/>
            </a:xfrm>
          </p:grpSpPr>
          <p:sp>
            <p:nvSpPr>
              <p:cNvPr id="49171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11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917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70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9173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29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9174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88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49175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47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9588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/>
              <a:t>Parameter – performance landscape</a:t>
            </a:r>
            <a:endParaRPr 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68909"/>
            <a:ext cx="8191500" cy="36919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All parameters together span a (search) space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One point – one EA instance 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Height of point = performance of EA instance on a given problem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0000"/>
                </a:solidFill>
              </a:rPr>
              <a:t>Parameter-performance landscape </a:t>
            </a:r>
            <a:r>
              <a:rPr lang="en-GB" sz="2000" dirty="0"/>
              <a:t>or </a:t>
            </a:r>
            <a:r>
              <a:rPr lang="en-GB" sz="2000" dirty="0">
                <a:solidFill>
                  <a:srgbClr val="FF0000"/>
                </a:solidFill>
              </a:rPr>
              <a:t>utility landscape </a:t>
            </a:r>
            <a:r>
              <a:rPr lang="en-GB" sz="2000" dirty="0"/>
              <a:t>for each { EA + problem instance + performance measure }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This landscape is 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0000"/>
                </a:solidFill>
              </a:rPr>
              <a:t>not the same as the fitness landscape </a:t>
            </a:r>
            <a:r>
              <a:rPr lang="en-GB" sz="1800" dirty="0"/>
              <a:t>!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unlikely to be trivial, e.g., unimodal, separable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If there is some structure in the utility landscape, then we can do better than random or exhaustive search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357380" name="Cloud"/>
          <p:cNvSpPr>
            <a:spLocks noChangeAspect="1" noEditPoints="1" noChangeArrowheads="1"/>
          </p:cNvSpPr>
          <p:nvPr/>
        </p:nvSpPr>
        <p:spPr bwMode="auto">
          <a:xfrm>
            <a:off x="6893719" y="1068910"/>
            <a:ext cx="945356" cy="6334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1350" dirty="0"/>
          </a:p>
        </p:txBody>
      </p:sp>
      <p:grpSp>
        <p:nvGrpSpPr>
          <p:cNvPr id="50182" name="Groep 12"/>
          <p:cNvGrpSpPr>
            <a:grpSpLocks/>
          </p:cNvGrpSpPr>
          <p:nvPr/>
        </p:nvGrpSpPr>
        <p:grpSpPr bwMode="auto">
          <a:xfrm>
            <a:off x="4572000" y="1489201"/>
            <a:ext cx="1997869" cy="213122"/>
            <a:chOff x="5292725" y="2349500"/>
            <a:chExt cx="2663828" cy="284163"/>
          </a:xfrm>
        </p:grpSpPr>
        <p:sp>
          <p:nvSpPr>
            <p:cNvPr id="50183" name="Oval 43"/>
            <p:cNvSpPr>
              <a:spLocks noChangeAspect="1" noChangeArrowheads="1"/>
            </p:cNvSpPr>
            <p:nvPr/>
          </p:nvSpPr>
          <p:spPr bwMode="auto">
            <a:xfrm>
              <a:off x="5292725" y="2444750"/>
              <a:ext cx="92075" cy="9207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 eaLnBrk="0" hangingPunct="0"/>
              <a:endParaRPr lang="en-GB" sz="1350">
                <a:latin typeface="Calibri" pitchFamily="34" charset="0"/>
              </a:endParaRPr>
            </a:p>
          </p:txBody>
        </p:sp>
        <p:grpSp>
          <p:nvGrpSpPr>
            <p:cNvPr id="50184" name="Group 51"/>
            <p:cNvGrpSpPr>
              <a:grpSpLocks noChangeAspect="1"/>
            </p:cNvGrpSpPr>
            <p:nvPr/>
          </p:nvGrpSpPr>
          <p:grpSpPr bwMode="auto">
            <a:xfrm>
              <a:off x="6538914" y="2349500"/>
              <a:ext cx="1417639" cy="284163"/>
              <a:chOff x="1111" y="2750"/>
              <a:chExt cx="2949" cy="590"/>
            </a:xfrm>
          </p:grpSpPr>
          <p:sp>
            <p:nvSpPr>
              <p:cNvPr id="5018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11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5018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70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5018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29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5018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88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  <p:sp>
            <p:nvSpPr>
              <p:cNvPr id="5019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47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1350">
                  <a:latin typeface="Calibri" pitchFamily="34" charset="0"/>
                </a:endParaRPr>
              </a:p>
            </p:txBody>
          </p:sp>
        </p:grpSp>
        <p:sp>
          <p:nvSpPr>
            <p:cNvPr id="50185" name="Line 46"/>
            <p:cNvSpPr>
              <a:spLocks noChangeShapeType="1"/>
            </p:cNvSpPr>
            <p:nvPr/>
          </p:nvSpPr>
          <p:spPr bwMode="auto">
            <a:xfrm rot="-5400000">
              <a:off x="5975350" y="2024063"/>
              <a:ext cx="0" cy="9334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8067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Ontology - Terminology</a:t>
            </a: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53058"/>
              </p:ext>
            </p:extLst>
          </p:nvPr>
        </p:nvGraphicFramePr>
        <p:xfrm>
          <a:off x="1457925" y="908546"/>
          <a:ext cx="6343650" cy="1409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LOWER</a:t>
                      </a:r>
                      <a:r>
                        <a:rPr lang="en-US" sz="1400" baseline="0" dirty="0"/>
                        <a:t> PART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UPPER PART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Tuner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SEARCH 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Solution vectors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 vectors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QUALITY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Fitness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Utility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Evaluation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Test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52254" name="Rectangle 3"/>
          <p:cNvSpPr>
            <a:spLocks noChangeArrowheads="1"/>
          </p:cNvSpPr>
          <p:nvPr/>
        </p:nvSpPr>
        <p:spPr bwMode="auto">
          <a:xfrm>
            <a:off x="457200" y="2488344"/>
            <a:ext cx="8229600" cy="206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dirty="0">
                <a:latin typeface="Calibri" pitchFamily="34" charset="0"/>
              </a:rPr>
              <a:t>Fitness ≈ objective function value</a:t>
            </a:r>
          </a:p>
          <a:p>
            <a:pPr marL="257175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dirty="0">
                <a:latin typeface="Calibri" pitchFamily="34" charset="0"/>
              </a:rPr>
              <a:t>Utility = ? </a:t>
            </a:r>
          </a:p>
          <a:p>
            <a:pPr marL="600075" lvl="1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b="1" u="sng" dirty="0">
                <a:latin typeface="Calibri" pitchFamily="34" charset="0"/>
              </a:rPr>
              <a:t>M</a:t>
            </a:r>
            <a:r>
              <a:rPr lang="en-GB" dirty="0">
                <a:latin typeface="Calibri" pitchFamily="34" charset="0"/>
              </a:rPr>
              <a:t>ean </a:t>
            </a:r>
            <a:r>
              <a:rPr lang="en-GB" b="1" u="sng" dirty="0">
                <a:latin typeface="Calibri" pitchFamily="34" charset="0"/>
              </a:rPr>
              <a:t>B</a:t>
            </a:r>
            <a:r>
              <a:rPr lang="en-GB" dirty="0">
                <a:latin typeface="Calibri" pitchFamily="34" charset="0"/>
              </a:rPr>
              <a:t>est </a:t>
            </a:r>
            <a:r>
              <a:rPr lang="en-GB" b="1" u="sng" dirty="0">
                <a:latin typeface="Calibri" pitchFamily="34" charset="0"/>
              </a:rPr>
              <a:t>F</a:t>
            </a:r>
            <a:r>
              <a:rPr lang="en-GB" dirty="0">
                <a:latin typeface="Calibri" pitchFamily="34" charset="0"/>
              </a:rPr>
              <a:t>itness </a:t>
            </a:r>
          </a:p>
          <a:p>
            <a:pPr marL="600075" lvl="1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b="1" u="sng" dirty="0">
                <a:latin typeface="Calibri" pitchFamily="34" charset="0"/>
              </a:rPr>
              <a:t>A</a:t>
            </a:r>
            <a:r>
              <a:rPr lang="en-GB" dirty="0">
                <a:latin typeface="Calibri" pitchFamily="34" charset="0"/>
              </a:rPr>
              <a:t>verage number of </a:t>
            </a:r>
            <a:r>
              <a:rPr lang="en-GB" b="1" u="sng" dirty="0">
                <a:latin typeface="Calibri" pitchFamily="34" charset="0"/>
              </a:rPr>
              <a:t>E</a:t>
            </a:r>
            <a:r>
              <a:rPr lang="en-GB" dirty="0">
                <a:latin typeface="Calibri" pitchFamily="34" charset="0"/>
              </a:rPr>
              <a:t>valuations to </a:t>
            </a:r>
            <a:r>
              <a:rPr lang="en-GB" b="1" u="sng" dirty="0">
                <a:latin typeface="Calibri" pitchFamily="34" charset="0"/>
              </a:rPr>
              <a:t>S</a:t>
            </a:r>
            <a:r>
              <a:rPr lang="en-GB" dirty="0">
                <a:latin typeface="Calibri" pitchFamily="34" charset="0"/>
              </a:rPr>
              <a:t>olution</a:t>
            </a:r>
          </a:p>
          <a:p>
            <a:pPr marL="600075" lvl="1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b="1" u="sng" dirty="0">
                <a:latin typeface="Calibri" pitchFamily="34" charset="0"/>
              </a:rPr>
              <a:t>S</a:t>
            </a:r>
            <a:r>
              <a:rPr lang="en-GB" dirty="0">
                <a:latin typeface="Calibri" pitchFamily="34" charset="0"/>
              </a:rPr>
              <a:t>uccess </a:t>
            </a:r>
            <a:r>
              <a:rPr lang="en-GB" b="1" u="sng" dirty="0">
                <a:latin typeface="Calibri" pitchFamily="34" charset="0"/>
              </a:rPr>
              <a:t>R</a:t>
            </a:r>
            <a:r>
              <a:rPr lang="en-GB" dirty="0">
                <a:latin typeface="Calibri" pitchFamily="34" charset="0"/>
              </a:rPr>
              <a:t>ate </a:t>
            </a:r>
          </a:p>
          <a:p>
            <a:pPr marL="600075" lvl="1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dirty="0">
                <a:latin typeface="Calibri" pitchFamily="34" charset="0"/>
              </a:rPr>
              <a:t>Robustness, …  </a:t>
            </a:r>
            <a:endParaRPr lang="en-US" dirty="0">
              <a:latin typeface="Calibri" pitchFamily="34" charset="0"/>
            </a:endParaRPr>
          </a:p>
          <a:p>
            <a:pPr marL="600075" lvl="1" indent="-257175">
              <a:lnSpc>
                <a:spcPct val="80000"/>
              </a:lnSpc>
              <a:spcBef>
                <a:spcPts val="9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dirty="0">
                <a:latin typeface="Calibri" pitchFamily="34" charset="0"/>
              </a:rPr>
              <a:t>Combination  of some of these</a:t>
            </a:r>
          </a:p>
        </p:txBody>
      </p:sp>
    </p:spTree>
    <p:extLst>
      <p:ext uri="{BB962C8B-B14F-4D97-AF65-F5344CB8AC3E}">
        <p14:creationId xmlns:p14="http://schemas.microsoft.com/office/powerpoint/2010/main" val="268629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Off-line vs. on-line calibration / design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7611"/>
            <a:ext cx="8229600" cy="391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Design / calibration method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Off-line </a:t>
            </a:r>
            <a:r>
              <a:rPr lang="en-US" sz="1800" dirty="0">
                <a:sym typeface="Wingdings" pitchFamily="2" charset="2"/>
              </a:rPr>
              <a:t> parameter tuning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ym typeface="Wingdings" pitchFamily="2" charset="2"/>
              </a:rPr>
              <a:t>On-line  parameter control</a:t>
            </a:r>
            <a:endParaRPr lang="en-GB" sz="1800" dirty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endParaRPr lang="en-GB" sz="1800" dirty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ym typeface="Wingdings" pitchFamily="2" charset="2"/>
              </a:rPr>
              <a:t>Advantages of tuning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ym typeface="Wingdings" pitchFamily="2" charset="2"/>
              </a:rPr>
              <a:t>Easier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FF0000"/>
                </a:solidFill>
                <a:sym typeface="Wingdings" pitchFamily="2" charset="2"/>
              </a:rPr>
              <a:t>Most immediate need of users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ym typeface="Wingdings" pitchFamily="2" charset="2"/>
              </a:rPr>
              <a:t>Control strategies have parameters too  need tuning themselves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Knowledge about tuning (utility landscapes) can help the design of good control strategies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There are indications that good tuning works better than control</a:t>
            </a:r>
            <a:endParaRPr lang="en-US" sz="1800" dirty="0"/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endParaRPr lang="en-GB" sz="1800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8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Tuning by generate-and-test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197"/>
            <a:ext cx="8229600" cy="348615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solidFill>
                  <a:srgbClr val="FF0000"/>
                </a:solidFill>
              </a:rPr>
              <a:t>EA </a:t>
            </a:r>
            <a:r>
              <a:rPr lang="en-GB" sz="1800" dirty="0">
                <a:solidFill>
                  <a:srgbClr val="FF0000"/>
                </a:solidFill>
              </a:rPr>
              <a:t>tuning</a:t>
            </a:r>
            <a:r>
              <a:rPr lang="en-US" sz="1800" dirty="0">
                <a:solidFill>
                  <a:srgbClr val="FF0000"/>
                </a:solidFill>
              </a:rPr>
              <a:t> is a search problem itself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Straightforward approach: generate-and-test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1885950" y="2222897"/>
            <a:ext cx="5130404" cy="2241947"/>
            <a:chOff x="476" y="1888"/>
            <a:chExt cx="4309" cy="1883"/>
          </a:xfrm>
        </p:grpSpPr>
        <p:sp>
          <p:nvSpPr>
            <p:cNvPr id="56326" name="Text Box 4"/>
            <p:cNvSpPr txBox="1">
              <a:spLocks noChangeArrowheads="1"/>
            </p:cNvSpPr>
            <p:nvPr/>
          </p:nvSpPr>
          <p:spPr bwMode="auto">
            <a:xfrm>
              <a:off x="1640" y="1979"/>
              <a:ext cx="1973" cy="25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350">
                  <a:latin typeface="Arial Unicode MS" pitchFamily="34" charset="-128"/>
                </a:rPr>
                <a:t>Generate parameter vectors</a:t>
              </a:r>
            </a:p>
          </p:txBody>
        </p:sp>
        <p:sp>
          <p:nvSpPr>
            <p:cNvPr id="56327" name="Text Box 5"/>
            <p:cNvSpPr txBox="1">
              <a:spLocks noChangeArrowheads="1"/>
            </p:cNvSpPr>
            <p:nvPr/>
          </p:nvSpPr>
          <p:spPr bwMode="auto">
            <a:xfrm>
              <a:off x="1743" y="2840"/>
              <a:ext cx="1650" cy="25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350">
                  <a:latin typeface="Arial Unicode MS" pitchFamily="34" charset="-128"/>
                </a:rPr>
                <a:t>Test parameter vectors</a:t>
              </a:r>
            </a:p>
          </p:txBody>
        </p:sp>
        <p:sp>
          <p:nvSpPr>
            <p:cNvPr id="56328" name="AutoShape 9"/>
            <p:cNvSpPr>
              <a:spLocks noChangeArrowheads="1"/>
            </p:cNvSpPr>
            <p:nvPr/>
          </p:nvSpPr>
          <p:spPr bwMode="auto">
            <a:xfrm>
              <a:off x="476" y="2024"/>
              <a:ext cx="635" cy="1270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1350">
                <a:latin typeface="Calibri" pitchFamily="34" charset="0"/>
              </a:endParaRPr>
            </a:p>
          </p:txBody>
        </p:sp>
        <p:sp>
          <p:nvSpPr>
            <p:cNvPr id="56329" name="AutoShape 11"/>
            <p:cNvSpPr>
              <a:spLocks noChangeArrowheads="1"/>
            </p:cNvSpPr>
            <p:nvPr/>
          </p:nvSpPr>
          <p:spPr bwMode="auto">
            <a:xfrm rot="5400000">
              <a:off x="2480" y="3303"/>
              <a:ext cx="453" cy="4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17 h 21600"/>
                <a:gd name="T20" fmla="*/ 1850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330" name="AutoShape 12"/>
            <p:cNvSpPr>
              <a:spLocks noChangeArrowheads="1"/>
            </p:cNvSpPr>
            <p:nvPr/>
          </p:nvSpPr>
          <p:spPr bwMode="auto">
            <a:xfrm rot="10800000">
              <a:off x="4150" y="1888"/>
              <a:ext cx="635" cy="1270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1350">
                <a:latin typeface="Calibri" pitchFamily="34" charset="0"/>
              </a:endParaRPr>
            </a:p>
          </p:txBody>
        </p:sp>
        <p:sp>
          <p:nvSpPr>
            <p:cNvPr id="56331" name="Text Box 13"/>
            <p:cNvSpPr txBox="1">
              <a:spLocks noChangeArrowheads="1"/>
            </p:cNvSpPr>
            <p:nvPr/>
          </p:nvSpPr>
          <p:spPr bwMode="auto">
            <a:xfrm>
              <a:off x="2983" y="3461"/>
              <a:ext cx="1028" cy="3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Arial Unicode MS" pitchFamily="34" charset="-128"/>
                </a:rPr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parameter vectors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7151"/>
            <a:ext cx="8229600" cy="3573481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Run EA with these parameter values on the given problem(s)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Record </a:t>
            </a:r>
            <a:r>
              <a:rPr lang="en-US" sz="1800" dirty="0">
                <a:solidFill>
                  <a:srgbClr val="E46C0A"/>
                </a:solidFill>
              </a:rPr>
              <a:t>EA performance </a:t>
            </a:r>
            <a:r>
              <a:rPr lang="en-US" sz="1800" dirty="0"/>
              <a:t>in each run e.g., by </a:t>
            </a:r>
          </a:p>
          <a:p>
            <a:pPr marL="680657" lvl="1" indent="-385763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</a:rPr>
              <a:t>Solution quality </a:t>
            </a:r>
            <a:r>
              <a:rPr lang="en-US" sz="1800" dirty="0"/>
              <a:t>= best fitness at termination </a:t>
            </a:r>
          </a:p>
          <a:p>
            <a:pPr marL="680657" lvl="1" indent="-385763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</a:rPr>
              <a:t>Speed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E46C0A"/>
                </a:solidFill>
              </a:rPr>
              <a:t> </a:t>
            </a:r>
            <a:r>
              <a:rPr lang="en-US" sz="1800" dirty="0">
                <a:cs typeface="Arial"/>
              </a:rPr>
              <a:t>≈ </a:t>
            </a:r>
            <a:r>
              <a:rPr lang="en-US" sz="1800" dirty="0"/>
              <a:t>time used to find required solution quality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EAs are stochastic </a:t>
            </a:r>
            <a:r>
              <a:rPr lang="en-US" sz="1800" dirty="0">
                <a:sym typeface="Wingdings" pitchFamily="2" charset="2"/>
              </a:rPr>
              <a:t> repetitions are needed</a:t>
            </a:r>
            <a:r>
              <a:rPr lang="en-US" sz="1800" dirty="0"/>
              <a:t> for reliable evaluation </a:t>
            </a:r>
            <a:r>
              <a:rPr lang="en-US" sz="1800" dirty="0">
                <a:sym typeface="Wingdings" pitchFamily="2" charset="2"/>
              </a:rPr>
              <a:t> we get statistics, e.g.,</a:t>
            </a:r>
            <a:endParaRPr lang="en-US" sz="1800" dirty="0">
              <a:solidFill>
                <a:srgbClr val="FF0000"/>
              </a:solidFill>
              <a:sym typeface="Wingdings" pitchFamily="2" charset="2"/>
            </a:endParaRPr>
          </a:p>
          <a:p>
            <a:pPr marL="680657" lvl="1" indent="-385763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  <a:sym typeface="Wingdings" pitchFamily="2" charset="2"/>
              </a:rPr>
              <a:t>Average performance </a:t>
            </a:r>
            <a:r>
              <a:rPr lang="en-US" sz="1800" dirty="0">
                <a:sym typeface="Wingdings" pitchFamily="2" charset="2"/>
              </a:rPr>
              <a:t>by solution quality, speed (MBF, AES)</a:t>
            </a:r>
          </a:p>
          <a:p>
            <a:pPr marL="680657" lvl="1" indent="-385763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</a:rPr>
              <a:t>Success rate </a:t>
            </a:r>
            <a:r>
              <a:rPr lang="en-US" sz="1800" dirty="0"/>
              <a:t>= % runs ending with success</a:t>
            </a:r>
          </a:p>
          <a:p>
            <a:pPr marL="680657" lvl="1" indent="-385763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</a:rPr>
              <a:t>Robustness </a:t>
            </a:r>
            <a:r>
              <a:rPr lang="en-US" sz="1800" dirty="0"/>
              <a:t>= variance in those averages over different problems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Big issue: how many repetitions of the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79169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Numeric parameters</a:t>
            </a:r>
          </a:p>
        </p:txBody>
      </p:sp>
      <p:sp>
        <p:nvSpPr>
          <p:cNvPr id="5939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95177"/>
            <a:ext cx="8229600" cy="308610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E.g., population size, </a:t>
            </a:r>
            <a:r>
              <a:rPr lang="en-US" sz="1800" dirty="0" err="1"/>
              <a:t>xover</a:t>
            </a:r>
            <a:r>
              <a:rPr lang="en-US" sz="1800" dirty="0"/>
              <a:t> rate, tournament size, … 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Domain is subset of R, Z, N (finite or infinite)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Sensible distance metric </a:t>
            </a:r>
            <a:r>
              <a:rPr lang="en-US" sz="1800" dirty="0">
                <a:sym typeface="Wingdings" pitchFamily="2" charset="2"/>
              </a:rPr>
              <a:t> searchable</a:t>
            </a:r>
            <a:endParaRPr lang="en-US" sz="1800" dirty="0"/>
          </a:p>
          <a:p>
            <a:pPr lvl="1">
              <a:spcBef>
                <a:spcPts val="900"/>
              </a:spcBef>
            </a:pPr>
            <a:endParaRPr lang="en-US" sz="1500" dirty="0"/>
          </a:p>
          <a:p>
            <a:pPr lvl="1">
              <a:spcBef>
                <a:spcPts val="900"/>
              </a:spcBef>
            </a:pPr>
            <a:endParaRPr lang="en-US"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nl-NL" dirty="0"/>
              <a:t>18</a:t>
            </a:r>
          </a:p>
        </p:txBody>
      </p:sp>
      <p:grpSp>
        <p:nvGrpSpPr>
          <p:cNvPr id="59397" name="Groep 15"/>
          <p:cNvGrpSpPr>
            <a:grpSpLocks/>
          </p:cNvGrpSpPr>
          <p:nvPr/>
        </p:nvGrpSpPr>
        <p:grpSpPr bwMode="auto">
          <a:xfrm>
            <a:off x="1524342" y="2715039"/>
            <a:ext cx="2655943" cy="1907887"/>
            <a:chOff x="1031014" y="3100390"/>
            <a:chExt cx="3540987" cy="2543825"/>
          </a:xfrm>
        </p:grpSpPr>
        <p:sp>
          <p:nvSpPr>
            <p:cNvPr id="59407" name="Vrije vorm 5"/>
            <p:cNvSpPr>
              <a:spLocks noChangeArrowheads="1"/>
            </p:cNvSpPr>
            <p:nvPr/>
          </p:nvSpPr>
          <p:spPr bwMode="auto">
            <a:xfrm>
              <a:off x="1651000" y="3320143"/>
              <a:ext cx="2888343" cy="1770743"/>
            </a:xfrm>
            <a:custGeom>
              <a:avLst/>
              <a:gdLst>
                <a:gd name="T0" fmla="*/ 0 w 2888343"/>
                <a:gd name="T1" fmla="*/ 537028 h 1770743"/>
                <a:gd name="T2" fmla="*/ 406400 w 2888343"/>
                <a:gd name="T3" fmla="*/ 0 h 1770743"/>
                <a:gd name="T4" fmla="*/ 740229 w 2888343"/>
                <a:gd name="T5" fmla="*/ 537028 h 1770743"/>
                <a:gd name="T6" fmla="*/ 1146639 w 2888343"/>
                <a:gd name="T7" fmla="*/ 812800 h 1770743"/>
                <a:gd name="T8" fmla="*/ 1799781 w 2888343"/>
                <a:gd name="T9" fmla="*/ 914400 h 1770743"/>
                <a:gd name="T10" fmla="*/ 2351315 w 2888343"/>
                <a:gd name="T11" fmla="*/ 1132114 h 1770743"/>
                <a:gd name="T12" fmla="*/ 2714171 w 2888343"/>
                <a:gd name="T13" fmla="*/ 1422400 h 1770743"/>
                <a:gd name="T14" fmla="*/ 2888343 w 2888343"/>
                <a:gd name="T15" fmla="*/ 1770743 h 17707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88343"/>
                <a:gd name="T25" fmla="*/ 0 h 1770743"/>
                <a:gd name="T26" fmla="*/ 2888343 w 2888343"/>
                <a:gd name="T27" fmla="*/ 1770743 h 17707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88343" h="1770743">
                  <a:moveTo>
                    <a:pt x="0" y="537028"/>
                  </a:moveTo>
                  <a:cubicBezTo>
                    <a:pt x="141514" y="268514"/>
                    <a:pt x="283029" y="0"/>
                    <a:pt x="406400" y="0"/>
                  </a:cubicBezTo>
                  <a:cubicBezTo>
                    <a:pt x="529771" y="0"/>
                    <a:pt x="616858" y="401561"/>
                    <a:pt x="740229" y="537028"/>
                  </a:cubicBezTo>
                  <a:cubicBezTo>
                    <a:pt x="863600" y="672495"/>
                    <a:pt x="970039" y="749905"/>
                    <a:pt x="1146629" y="812800"/>
                  </a:cubicBezTo>
                  <a:cubicBezTo>
                    <a:pt x="1323219" y="875695"/>
                    <a:pt x="1598990" y="861181"/>
                    <a:pt x="1799771" y="914400"/>
                  </a:cubicBezTo>
                  <a:cubicBezTo>
                    <a:pt x="2000552" y="967619"/>
                    <a:pt x="2198914" y="1047447"/>
                    <a:pt x="2351314" y="1132114"/>
                  </a:cubicBezTo>
                  <a:cubicBezTo>
                    <a:pt x="2503714" y="1216781"/>
                    <a:pt x="2624666" y="1315962"/>
                    <a:pt x="2714171" y="1422400"/>
                  </a:cubicBezTo>
                  <a:cubicBezTo>
                    <a:pt x="2803676" y="1528838"/>
                    <a:pt x="2846009" y="1649790"/>
                    <a:pt x="2888343" y="1770743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9408" name="Groep 13"/>
            <p:cNvGrpSpPr>
              <a:grpSpLocks/>
            </p:cNvGrpSpPr>
            <p:nvPr/>
          </p:nvGrpSpPr>
          <p:grpSpPr bwMode="auto">
            <a:xfrm>
              <a:off x="1638280" y="3100390"/>
              <a:ext cx="2933721" cy="2071702"/>
              <a:chOff x="1638280" y="3100390"/>
              <a:chExt cx="2933721" cy="2071702"/>
            </a:xfrm>
          </p:grpSpPr>
          <p:cxnSp>
            <p:nvCxnSpPr>
              <p:cNvPr id="59411" name="Rechte verbindingslijn 7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59412" name="Rechte verbindingslijn 8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9409" name="Tekstvak 12"/>
            <p:cNvSpPr txBox="1">
              <a:spLocks noChangeArrowheads="1"/>
            </p:cNvSpPr>
            <p:nvPr/>
          </p:nvSpPr>
          <p:spPr bwMode="auto">
            <a:xfrm>
              <a:off x="2065391" y="5213332"/>
              <a:ext cx="1947993" cy="43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59410" name="Tekstvak 14"/>
            <p:cNvSpPr txBox="1">
              <a:spLocks noChangeArrowheads="1"/>
            </p:cNvSpPr>
            <p:nvPr/>
          </p:nvSpPr>
          <p:spPr bwMode="auto">
            <a:xfrm rot="16200000">
              <a:off x="284221" y="3948576"/>
              <a:ext cx="1924440" cy="430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EA performance</a:t>
              </a:r>
            </a:p>
          </p:txBody>
        </p:sp>
      </p:grpSp>
      <p:grpSp>
        <p:nvGrpSpPr>
          <p:cNvPr id="59398" name="Groep 23"/>
          <p:cNvGrpSpPr>
            <a:grpSpLocks/>
          </p:cNvGrpSpPr>
          <p:nvPr/>
        </p:nvGrpSpPr>
        <p:grpSpPr bwMode="auto">
          <a:xfrm>
            <a:off x="4924767" y="2715039"/>
            <a:ext cx="2655943" cy="1907887"/>
            <a:chOff x="5078493" y="3062785"/>
            <a:chExt cx="3540987" cy="2543825"/>
          </a:xfrm>
        </p:grpSpPr>
        <p:sp>
          <p:nvSpPr>
            <p:cNvPr id="59401" name="Vrije vorm 17"/>
            <p:cNvSpPr>
              <a:spLocks noChangeArrowheads="1"/>
            </p:cNvSpPr>
            <p:nvPr/>
          </p:nvSpPr>
          <p:spPr bwMode="auto">
            <a:xfrm>
              <a:off x="5698479" y="3889980"/>
              <a:ext cx="2888343" cy="416461"/>
            </a:xfrm>
            <a:custGeom>
              <a:avLst/>
              <a:gdLst>
                <a:gd name="T0" fmla="*/ 0 w 2888343"/>
                <a:gd name="T1" fmla="*/ 416461 h 416461"/>
                <a:gd name="T2" fmla="*/ 406400 w 2888343"/>
                <a:gd name="T3" fmla="*/ 247568 h 416461"/>
                <a:gd name="T4" fmla="*/ 740229 w 2888343"/>
                <a:gd name="T5" fmla="*/ 24575 h 416461"/>
                <a:gd name="T6" fmla="*/ 1284222 w 2888343"/>
                <a:gd name="T7" fmla="*/ 100116 h 416461"/>
                <a:gd name="T8" fmla="*/ 1550400 w 2888343"/>
                <a:gd name="T9" fmla="*/ 193470 h 416461"/>
                <a:gd name="T10" fmla="*/ 1747360 w 2888343"/>
                <a:gd name="T11" fmla="*/ 171368 h 416461"/>
                <a:gd name="T12" fmla="*/ 2079869 w 2888343"/>
                <a:gd name="T13" fmla="*/ 147617 h 416461"/>
                <a:gd name="T14" fmla="*/ 2559793 w 2888343"/>
                <a:gd name="T15" fmla="*/ 259443 h 416461"/>
                <a:gd name="T16" fmla="*/ 2671949 w 2888343"/>
                <a:gd name="T17" fmla="*/ 251526 h 416461"/>
                <a:gd name="T18" fmla="*/ 2714171 w 2888343"/>
                <a:gd name="T19" fmla="*/ 328056 h 416461"/>
                <a:gd name="T20" fmla="*/ 2888343 w 2888343"/>
                <a:gd name="T21" fmla="*/ 332015 h 4164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88343"/>
                <a:gd name="T34" fmla="*/ 0 h 416461"/>
                <a:gd name="T35" fmla="*/ 2888343 w 2888343"/>
                <a:gd name="T36" fmla="*/ 416461 h 4164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88343" h="416461">
                  <a:moveTo>
                    <a:pt x="0" y="416461"/>
                  </a:moveTo>
                  <a:cubicBezTo>
                    <a:pt x="141514" y="147947"/>
                    <a:pt x="283029" y="312882"/>
                    <a:pt x="406400" y="247568"/>
                  </a:cubicBezTo>
                  <a:cubicBezTo>
                    <a:pt x="529772" y="182254"/>
                    <a:pt x="593927" y="49150"/>
                    <a:pt x="740229" y="24575"/>
                  </a:cubicBezTo>
                  <a:cubicBezTo>
                    <a:pt x="886531" y="0"/>
                    <a:pt x="1149185" y="71967"/>
                    <a:pt x="1284212" y="100116"/>
                  </a:cubicBezTo>
                  <a:cubicBezTo>
                    <a:pt x="1419239" y="128265"/>
                    <a:pt x="1473200" y="181595"/>
                    <a:pt x="1550390" y="193470"/>
                  </a:cubicBezTo>
                  <a:cubicBezTo>
                    <a:pt x="1627580" y="205345"/>
                    <a:pt x="1659105" y="179010"/>
                    <a:pt x="1747350" y="171368"/>
                  </a:cubicBezTo>
                  <a:cubicBezTo>
                    <a:pt x="1835595" y="163726"/>
                    <a:pt x="1944452" y="132938"/>
                    <a:pt x="2079859" y="147617"/>
                  </a:cubicBezTo>
                  <a:cubicBezTo>
                    <a:pt x="2215266" y="162296"/>
                    <a:pt x="2461111" y="242125"/>
                    <a:pt x="2559792" y="259443"/>
                  </a:cubicBezTo>
                  <a:cubicBezTo>
                    <a:pt x="2658473" y="276761"/>
                    <a:pt x="2646218" y="240091"/>
                    <a:pt x="2671948" y="251526"/>
                  </a:cubicBezTo>
                  <a:cubicBezTo>
                    <a:pt x="2697678" y="262961"/>
                    <a:pt x="2678105" y="314641"/>
                    <a:pt x="2714171" y="328056"/>
                  </a:cubicBezTo>
                  <a:cubicBezTo>
                    <a:pt x="2750237" y="341471"/>
                    <a:pt x="2846009" y="211062"/>
                    <a:pt x="2888343" y="332015"/>
                  </a:cubicBezTo>
                </a:path>
              </a:pathLst>
            </a:custGeom>
            <a:noFill/>
            <a:ln w="25400" algn="ctr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9402" name="Groep 13"/>
            <p:cNvGrpSpPr>
              <a:grpSpLocks/>
            </p:cNvGrpSpPr>
            <p:nvPr/>
          </p:nvGrpSpPr>
          <p:grpSpPr bwMode="auto">
            <a:xfrm>
              <a:off x="5685759" y="3062785"/>
              <a:ext cx="2933721" cy="2071702"/>
              <a:chOff x="1638280" y="3100390"/>
              <a:chExt cx="2933721" cy="2071702"/>
            </a:xfrm>
          </p:grpSpPr>
          <p:cxnSp>
            <p:nvCxnSpPr>
              <p:cNvPr id="59405" name="Rechte verbindingslijn 21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59406" name="Rechte verbindingslijn 22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9403" name="Tekstvak 19"/>
            <p:cNvSpPr txBox="1">
              <a:spLocks noChangeArrowheads="1"/>
            </p:cNvSpPr>
            <p:nvPr/>
          </p:nvSpPr>
          <p:spPr bwMode="auto">
            <a:xfrm>
              <a:off x="6112870" y="5175727"/>
              <a:ext cx="1947993" cy="43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59404" name="Tekstvak 20"/>
            <p:cNvSpPr txBox="1">
              <a:spLocks noChangeArrowheads="1"/>
            </p:cNvSpPr>
            <p:nvPr/>
          </p:nvSpPr>
          <p:spPr bwMode="auto">
            <a:xfrm rot="16200000">
              <a:off x="4331700" y="3910971"/>
              <a:ext cx="1924440" cy="430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EA performance</a:t>
              </a:r>
            </a:p>
          </p:txBody>
        </p:sp>
      </p:grpSp>
      <p:sp>
        <p:nvSpPr>
          <p:cNvPr id="59399" name="Tekstvak 24"/>
          <p:cNvSpPr txBox="1">
            <a:spLocks noChangeArrowheads="1"/>
          </p:cNvSpPr>
          <p:nvPr/>
        </p:nvSpPr>
        <p:spPr bwMode="auto">
          <a:xfrm>
            <a:off x="2233143" y="4602178"/>
            <a:ext cx="157613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solidFill>
                  <a:srgbClr val="FF0000"/>
                </a:solidFill>
              </a:rPr>
              <a:t>Relevant parameter</a:t>
            </a:r>
          </a:p>
        </p:txBody>
      </p:sp>
      <p:sp>
        <p:nvSpPr>
          <p:cNvPr id="59400" name="Tekstvak 25"/>
          <p:cNvSpPr txBox="1">
            <a:spLocks noChangeArrowheads="1"/>
          </p:cNvSpPr>
          <p:nvPr/>
        </p:nvSpPr>
        <p:spPr bwMode="auto">
          <a:xfrm>
            <a:off x="5494960" y="4609321"/>
            <a:ext cx="164737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solidFill>
                  <a:srgbClr val="00CC00"/>
                </a:solidFill>
              </a:rPr>
              <a:t>Irrelevant parameter</a:t>
            </a:r>
          </a:p>
        </p:txBody>
      </p:sp>
    </p:spTree>
    <p:extLst>
      <p:ext uri="{BB962C8B-B14F-4D97-AF65-F5344CB8AC3E}">
        <p14:creationId xmlns:p14="http://schemas.microsoft.com/office/powerpoint/2010/main" val="6084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Symbolic parameters</a:t>
            </a:r>
          </a:p>
        </p:txBody>
      </p:sp>
      <p:sp>
        <p:nvSpPr>
          <p:cNvPr id="6042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65444"/>
            <a:ext cx="8229600" cy="308610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/>
              <a:t>E.g., </a:t>
            </a:r>
            <a:r>
              <a:rPr lang="en-US" sz="2000" dirty="0" err="1"/>
              <a:t>xover_operator</a:t>
            </a:r>
            <a:r>
              <a:rPr lang="en-US" sz="2000" dirty="0"/>
              <a:t>,  elitism,  </a:t>
            </a:r>
            <a:r>
              <a:rPr lang="en-US" sz="2000" dirty="0" err="1"/>
              <a:t>selection_method</a:t>
            </a:r>
            <a:endParaRPr lang="en-US" sz="2000" dirty="0"/>
          </a:p>
          <a:p>
            <a:pPr>
              <a:spcBef>
                <a:spcPts val="900"/>
              </a:spcBef>
            </a:pPr>
            <a:r>
              <a:rPr lang="en-US" sz="2000" dirty="0"/>
              <a:t>Finite domain, e.g., {1-point, uniform, averaging}, {Y, N}</a:t>
            </a:r>
          </a:p>
          <a:p>
            <a:pPr>
              <a:spcBef>
                <a:spcPts val="900"/>
              </a:spcBef>
            </a:pPr>
            <a:r>
              <a:rPr lang="en-US" sz="2000" dirty="0"/>
              <a:t>No sensible distance metric </a:t>
            </a:r>
            <a:r>
              <a:rPr lang="en-US" sz="2000" dirty="0">
                <a:sym typeface="Wingdings" pitchFamily="2" charset="2"/>
              </a:rPr>
              <a:t> non-searchable, must be sampled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grpSp>
        <p:nvGrpSpPr>
          <p:cNvPr id="60421" name="Groep 49"/>
          <p:cNvGrpSpPr>
            <a:grpSpLocks/>
          </p:cNvGrpSpPr>
          <p:nvPr/>
        </p:nvGrpSpPr>
        <p:grpSpPr bwMode="auto">
          <a:xfrm>
            <a:off x="1524342" y="2432449"/>
            <a:ext cx="2540453" cy="1907887"/>
            <a:chOff x="508515" y="3242890"/>
            <a:chExt cx="3386611" cy="2543825"/>
          </a:xfrm>
        </p:grpSpPr>
        <p:grpSp>
          <p:nvGrpSpPr>
            <p:cNvPr id="60445" name="Groep 13"/>
            <p:cNvGrpSpPr>
              <a:grpSpLocks/>
            </p:cNvGrpSpPr>
            <p:nvPr/>
          </p:nvGrpSpPr>
          <p:grpSpPr bwMode="auto">
            <a:xfrm>
              <a:off x="961405" y="3242890"/>
              <a:ext cx="2933721" cy="2071702"/>
              <a:chOff x="1638280" y="3100390"/>
              <a:chExt cx="2933721" cy="2071702"/>
            </a:xfrm>
          </p:grpSpPr>
          <p:cxnSp>
            <p:nvCxnSpPr>
              <p:cNvPr id="60464" name="Rechte verbindingslijn 9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60465" name="Rechte verbindingslijn 10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60446" name="Tekstvak 7"/>
            <p:cNvSpPr txBox="1">
              <a:spLocks noChangeArrowheads="1"/>
            </p:cNvSpPr>
            <p:nvPr/>
          </p:nvSpPr>
          <p:spPr bwMode="auto">
            <a:xfrm>
              <a:off x="1542770" y="5355832"/>
              <a:ext cx="1947762" cy="43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60447" name="Tekstvak 8"/>
            <p:cNvSpPr txBox="1">
              <a:spLocks noChangeArrowheads="1"/>
            </p:cNvSpPr>
            <p:nvPr/>
          </p:nvSpPr>
          <p:spPr bwMode="auto">
            <a:xfrm rot="16200000">
              <a:off x="-238303" y="4091103"/>
              <a:ext cx="1924440" cy="430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500">
                  <a:latin typeface="Calibri" pitchFamily="34" charset="0"/>
                </a:rPr>
                <a:t>EA performance</a:t>
              </a:r>
            </a:p>
          </p:txBody>
        </p:sp>
        <p:cxnSp>
          <p:nvCxnSpPr>
            <p:cNvPr id="60448" name="Rechte verbindingslijn 17"/>
            <p:cNvCxnSpPr>
              <a:cxnSpLocks noChangeShapeType="1"/>
            </p:cNvCxnSpPr>
            <p:nvPr/>
          </p:nvCxnSpPr>
          <p:spPr bwMode="auto">
            <a:xfrm rot="16200000" flipH="1">
              <a:off x="789694" y="4339344"/>
              <a:ext cx="738960" cy="335951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49" name="Rechte verbindingslijn 20"/>
            <p:cNvCxnSpPr>
              <a:cxnSpLocks noChangeShapeType="1"/>
            </p:cNvCxnSpPr>
            <p:nvPr/>
          </p:nvCxnSpPr>
          <p:spPr bwMode="auto">
            <a:xfrm rot="5400000" flipH="1" flipV="1">
              <a:off x="1142421" y="4330372"/>
              <a:ext cx="743200" cy="362857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0" name="Rechte verbindingslijn 21"/>
            <p:cNvCxnSpPr>
              <a:cxnSpLocks noChangeShapeType="1"/>
            </p:cNvCxnSpPr>
            <p:nvPr/>
          </p:nvCxnSpPr>
          <p:spPr bwMode="auto">
            <a:xfrm rot="16200000" flipH="1">
              <a:off x="1661006" y="4175605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1" name="Rechte verbindingslijn 24"/>
            <p:cNvCxnSpPr>
              <a:cxnSpLocks noChangeShapeType="1"/>
            </p:cNvCxnSpPr>
            <p:nvPr/>
          </p:nvCxnSpPr>
          <p:spPr bwMode="auto">
            <a:xfrm rot="5400000" flipH="1" flipV="1">
              <a:off x="1868218" y="3999100"/>
              <a:ext cx="714832" cy="362032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2" name="Rechte verbindingslijn 31"/>
            <p:cNvCxnSpPr>
              <a:cxnSpLocks noChangeShapeType="1"/>
            </p:cNvCxnSpPr>
            <p:nvPr/>
          </p:nvCxnSpPr>
          <p:spPr bwMode="auto">
            <a:xfrm rot="16200000" flipH="1">
              <a:off x="2384905" y="3845406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3" name="Rechte verbindingslijn 35"/>
            <p:cNvCxnSpPr>
              <a:cxnSpLocks noChangeShapeType="1"/>
            </p:cNvCxnSpPr>
            <p:nvPr/>
          </p:nvCxnSpPr>
          <p:spPr bwMode="auto">
            <a:xfrm rot="5400000" flipH="1" flipV="1">
              <a:off x="2726748" y="3819196"/>
              <a:ext cx="432051" cy="362860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4" name="Rechte verbindingslijn 37"/>
            <p:cNvCxnSpPr>
              <a:cxnSpLocks noChangeShapeType="1"/>
            </p:cNvCxnSpPr>
            <p:nvPr/>
          </p:nvCxnSpPr>
          <p:spPr bwMode="auto">
            <a:xfrm rot="16200000" flipH="1">
              <a:off x="3096105" y="3813656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grpSp>
          <p:nvGrpSpPr>
            <p:cNvPr id="60455" name="Groep 48"/>
            <p:cNvGrpSpPr>
              <a:grpSpLocks/>
            </p:cNvGrpSpPr>
            <p:nvPr/>
          </p:nvGrpSpPr>
          <p:grpSpPr bwMode="auto">
            <a:xfrm>
              <a:off x="787406" y="4870061"/>
              <a:ext cx="2895037" cy="430882"/>
              <a:chOff x="787406" y="4870061"/>
              <a:chExt cx="2895037" cy="430882"/>
            </a:xfrm>
          </p:grpSpPr>
          <p:sp>
            <p:nvSpPr>
              <p:cNvPr id="60456" name="Tekstvak 38"/>
              <p:cNvSpPr txBox="1">
                <a:spLocks noChangeArrowheads="1"/>
              </p:cNvSpPr>
              <p:nvPr/>
            </p:nvSpPr>
            <p:spPr bwMode="auto">
              <a:xfrm>
                <a:off x="787406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60457" name="Tekstvak 41"/>
              <p:cNvSpPr txBox="1">
                <a:spLocks noChangeArrowheads="1"/>
              </p:cNvSpPr>
              <p:nvPr/>
            </p:nvSpPr>
            <p:spPr bwMode="auto">
              <a:xfrm>
                <a:off x="1142937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60458" name="Tekstvak 42"/>
              <p:cNvSpPr txBox="1">
                <a:spLocks noChangeArrowheads="1"/>
              </p:cNvSpPr>
              <p:nvPr/>
            </p:nvSpPr>
            <p:spPr bwMode="auto">
              <a:xfrm>
                <a:off x="1853999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60459" name="Tekstvak 43"/>
              <p:cNvSpPr txBox="1">
                <a:spLocks noChangeArrowheads="1"/>
              </p:cNvSpPr>
              <p:nvPr/>
            </p:nvSpPr>
            <p:spPr bwMode="auto">
              <a:xfrm>
                <a:off x="2209529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E</a:t>
                </a:r>
              </a:p>
            </p:txBody>
          </p:sp>
          <p:sp>
            <p:nvSpPr>
              <p:cNvPr id="60460" name="Tekstvak 44"/>
              <p:cNvSpPr txBox="1">
                <a:spLocks noChangeArrowheads="1"/>
              </p:cNvSpPr>
              <p:nvPr/>
            </p:nvSpPr>
            <p:spPr bwMode="auto">
              <a:xfrm>
                <a:off x="2565059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F</a:t>
                </a:r>
              </a:p>
            </p:txBody>
          </p:sp>
          <p:sp>
            <p:nvSpPr>
              <p:cNvPr id="60461" name="Tekstvak 45"/>
              <p:cNvSpPr txBox="1">
                <a:spLocks noChangeArrowheads="1"/>
              </p:cNvSpPr>
              <p:nvPr/>
            </p:nvSpPr>
            <p:spPr bwMode="auto">
              <a:xfrm>
                <a:off x="2920592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G</a:t>
                </a:r>
              </a:p>
            </p:txBody>
          </p:sp>
          <p:sp>
            <p:nvSpPr>
              <p:cNvPr id="60462" name="Tekstvak 46"/>
              <p:cNvSpPr txBox="1">
                <a:spLocks noChangeArrowheads="1"/>
              </p:cNvSpPr>
              <p:nvPr/>
            </p:nvSpPr>
            <p:spPr bwMode="auto">
              <a:xfrm>
                <a:off x="3276122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H</a:t>
                </a:r>
              </a:p>
            </p:txBody>
          </p:sp>
          <p:sp>
            <p:nvSpPr>
              <p:cNvPr id="60463" name="Tekstvak 47"/>
              <p:cNvSpPr txBox="1">
                <a:spLocks noChangeArrowheads="1"/>
              </p:cNvSpPr>
              <p:nvPr/>
            </p:nvSpPr>
            <p:spPr bwMode="auto">
              <a:xfrm>
                <a:off x="1498467" y="4870061"/>
                <a:ext cx="406321" cy="430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CC00"/>
                    </a:solidFill>
                    <a:latin typeface="Calibri" pitchFamily="34" charset="0"/>
                  </a:rPr>
                  <a:t>C</a:t>
                </a:r>
              </a:p>
            </p:txBody>
          </p:sp>
        </p:grpSp>
      </p:grpSp>
      <p:grpSp>
        <p:nvGrpSpPr>
          <p:cNvPr id="60422" name="Groep 13"/>
          <p:cNvGrpSpPr>
            <a:grpSpLocks/>
          </p:cNvGrpSpPr>
          <p:nvPr/>
        </p:nvGrpSpPr>
        <p:grpSpPr bwMode="auto">
          <a:xfrm>
            <a:off x="5014913" y="2432448"/>
            <a:ext cx="2200275" cy="1553765"/>
            <a:chOff x="1638280" y="3100390"/>
            <a:chExt cx="2933721" cy="2071702"/>
          </a:xfrm>
        </p:grpSpPr>
        <p:cxnSp>
          <p:nvCxnSpPr>
            <p:cNvPr id="60443" name="Rechte verbindingslijn 70"/>
            <p:cNvCxnSpPr>
              <a:cxnSpLocks noChangeShapeType="1"/>
            </p:cNvCxnSpPr>
            <p:nvPr/>
          </p:nvCxnSpPr>
          <p:spPr bwMode="auto">
            <a:xfrm rot="5400000">
              <a:off x="622271" y="4135447"/>
              <a:ext cx="207170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60444" name="Rechte verbindingslijn 71"/>
            <p:cNvCxnSpPr>
              <a:cxnSpLocks noChangeShapeType="1"/>
            </p:cNvCxnSpPr>
            <p:nvPr/>
          </p:nvCxnSpPr>
          <p:spPr bwMode="auto">
            <a:xfrm rot="10800000" flipV="1">
              <a:off x="1638280" y="5143499"/>
              <a:ext cx="2933721" cy="3191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0423" name="Tekstvak 52"/>
          <p:cNvSpPr txBox="1">
            <a:spLocks noChangeArrowheads="1"/>
          </p:cNvSpPr>
          <p:nvPr/>
        </p:nvSpPr>
        <p:spPr bwMode="auto">
          <a:xfrm>
            <a:off x="5451768" y="4017169"/>
            <a:ext cx="146110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Parameter value</a:t>
            </a:r>
          </a:p>
        </p:txBody>
      </p:sp>
      <p:sp>
        <p:nvSpPr>
          <p:cNvPr id="60424" name="Tekstvak 53"/>
          <p:cNvSpPr txBox="1">
            <a:spLocks noChangeArrowheads="1"/>
          </p:cNvSpPr>
          <p:nvPr/>
        </p:nvSpPr>
        <p:spPr bwMode="auto">
          <a:xfrm rot="-5400000">
            <a:off x="4115837" y="3068584"/>
            <a:ext cx="14433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EA performance</a:t>
            </a:r>
          </a:p>
        </p:txBody>
      </p:sp>
      <p:cxnSp>
        <p:nvCxnSpPr>
          <p:cNvPr id="60425" name="Rechte verbindingslijn 54"/>
          <p:cNvCxnSpPr>
            <a:cxnSpLocks noChangeShapeType="1"/>
            <a:stCxn id="60435" idx="0"/>
          </p:cNvCxnSpPr>
          <p:nvPr/>
        </p:nvCxnSpPr>
        <p:spPr bwMode="auto">
          <a:xfrm flipV="1">
            <a:off x="5037535" y="3371850"/>
            <a:ext cx="277415" cy="28099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6" name="Rechte verbindingslijn 55"/>
          <p:cNvCxnSpPr>
            <a:cxnSpLocks noChangeShapeType="1"/>
          </p:cNvCxnSpPr>
          <p:nvPr/>
        </p:nvCxnSpPr>
        <p:spPr bwMode="auto">
          <a:xfrm rot="5400000" flipH="1" flipV="1">
            <a:off x="5307212" y="3112889"/>
            <a:ext cx="266700" cy="25122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7" name="Rechte verbindingslijn 56"/>
          <p:cNvCxnSpPr>
            <a:cxnSpLocks noChangeShapeType="1"/>
          </p:cNvCxnSpPr>
          <p:nvPr/>
        </p:nvCxnSpPr>
        <p:spPr bwMode="auto">
          <a:xfrm>
            <a:off x="5563791" y="3108723"/>
            <a:ext cx="279797" cy="119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8" name="Rechte verbindingslijn 57"/>
          <p:cNvCxnSpPr>
            <a:cxnSpLocks noChangeShapeType="1"/>
          </p:cNvCxnSpPr>
          <p:nvPr/>
        </p:nvCxnSpPr>
        <p:spPr bwMode="auto">
          <a:xfrm flipV="1">
            <a:off x="5843588" y="3109912"/>
            <a:ext cx="276225" cy="4763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9" name="Rechte verbindingslijn 58"/>
          <p:cNvCxnSpPr>
            <a:cxnSpLocks noChangeShapeType="1"/>
          </p:cNvCxnSpPr>
          <p:nvPr/>
        </p:nvCxnSpPr>
        <p:spPr bwMode="auto">
          <a:xfrm>
            <a:off x="6115050" y="3109912"/>
            <a:ext cx="246460" cy="523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30" name="Rechte verbindingslijn 59"/>
          <p:cNvCxnSpPr>
            <a:cxnSpLocks noChangeShapeType="1"/>
          </p:cNvCxnSpPr>
          <p:nvPr/>
        </p:nvCxnSpPr>
        <p:spPr bwMode="auto">
          <a:xfrm rot="5400000" flipH="1" flipV="1">
            <a:off x="6339483" y="2864048"/>
            <a:ext cx="323850" cy="272654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31" name="Rechte verbindingslijn 60"/>
          <p:cNvCxnSpPr>
            <a:cxnSpLocks noChangeShapeType="1"/>
          </p:cNvCxnSpPr>
          <p:nvPr/>
        </p:nvCxnSpPr>
        <p:spPr bwMode="auto">
          <a:xfrm flipV="1">
            <a:off x="6640116" y="2819400"/>
            <a:ext cx="303609" cy="1786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grpSp>
        <p:nvGrpSpPr>
          <p:cNvPr id="60432" name="Groep 48"/>
          <p:cNvGrpSpPr>
            <a:grpSpLocks/>
          </p:cNvGrpSpPr>
          <p:nvPr/>
        </p:nvGrpSpPr>
        <p:grpSpPr bwMode="auto">
          <a:xfrm>
            <a:off x="4885135" y="3652845"/>
            <a:ext cx="2171700" cy="323165"/>
            <a:chOff x="787400" y="4870450"/>
            <a:chExt cx="2895600" cy="430950"/>
          </a:xfrm>
        </p:grpSpPr>
        <p:sp>
          <p:nvSpPr>
            <p:cNvPr id="60435" name="Tekstvak 62"/>
            <p:cNvSpPr txBox="1">
              <a:spLocks noChangeArrowheads="1"/>
            </p:cNvSpPr>
            <p:nvPr/>
          </p:nvSpPr>
          <p:spPr bwMode="auto">
            <a:xfrm>
              <a:off x="7874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60436" name="Tekstvak 63"/>
            <p:cNvSpPr txBox="1">
              <a:spLocks noChangeArrowheads="1"/>
            </p:cNvSpPr>
            <p:nvPr/>
          </p:nvSpPr>
          <p:spPr bwMode="auto">
            <a:xfrm>
              <a:off x="11430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60437" name="Tekstvak 64"/>
            <p:cNvSpPr txBox="1">
              <a:spLocks noChangeArrowheads="1"/>
            </p:cNvSpPr>
            <p:nvPr/>
          </p:nvSpPr>
          <p:spPr bwMode="auto">
            <a:xfrm>
              <a:off x="18542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60438" name="Tekstvak 65"/>
            <p:cNvSpPr txBox="1">
              <a:spLocks noChangeArrowheads="1"/>
            </p:cNvSpPr>
            <p:nvPr/>
          </p:nvSpPr>
          <p:spPr bwMode="auto">
            <a:xfrm>
              <a:off x="22098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H</a:t>
              </a:r>
            </a:p>
          </p:txBody>
        </p:sp>
        <p:sp>
          <p:nvSpPr>
            <p:cNvPr id="60439" name="Tekstvak 66"/>
            <p:cNvSpPr txBox="1">
              <a:spLocks noChangeArrowheads="1"/>
            </p:cNvSpPr>
            <p:nvPr/>
          </p:nvSpPr>
          <p:spPr bwMode="auto">
            <a:xfrm>
              <a:off x="25654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60440" name="Tekstvak 67"/>
            <p:cNvSpPr txBox="1">
              <a:spLocks noChangeArrowheads="1"/>
            </p:cNvSpPr>
            <p:nvPr/>
          </p:nvSpPr>
          <p:spPr bwMode="auto">
            <a:xfrm>
              <a:off x="29210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G</a:t>
              </a:r>
            </a:p>
          </p:txBody>
        </p:sp>
        <p:sp>
          <p:nvSpPr>
            <p:cNvPr id="60441" name="Tekstvak 68"/>
            <p:cNvSpPr txBox="1">
              <a:spLocks noChangeArrowheads="1"/>
            </p:cNvSpPr>
            <p:nvPr/>
          </p:nvSpPr>
          <p:spPr bwMode="auto">
            <a:xfrm>
              <a:off x="32766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60442" name="Tekstvak 69"/>
            <p:cNvSpPr txBox="1">
              <a:spLocks noChangeArrowheads="1"/>
            </p:cNvSpPr>
            <p:nvPr/>
          </p:nvSpPr>
          <p:spPr bwMode="auto">
            <a:xfrm>
              <a:off x="1498600" y="4870450"/>
              <a:ext cx="406400" cy="43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</a:p>
          </p:txBody>
        </p:sp>
      </p:grpSp>
      <p:sp>
        <p:nvSpPr>
          <p:cNvPr id="60433" name="Tekstvak 81"/>
          <p:cNvSpPr txBox="1">
            <a:spLocks noChangeArrowheads="1"/>
          </p:cNvSpPr>
          <p:nvPr/>
        </p:nvSpPr>
        <p:spPr bwMode="auto">
          <a:xfrm>
            <a:off x="2077516" y="4371975"/>
            <a:ext cx="193501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solidFill>
                  <a:srgbClr val="00CC00"/>
                </a:solidFill>
              </a:rPr>
              <a:t>Non-searchable ordering</a:t>
            </a:r>
          </a:p>
        </p:txBody>
      </p:sp>
      <p:sp>
        <p:nvSpPr>
          <p:cNvPr id="60434" name="Tekstvak 82"/>
          <p:cNvSpPr txBox="1">
            <a:spLocks noChangeArrowheads="1"/>
          </p:cNvSpPr>
          <p:nvPr/>
        </p:nvSpPr>
        <p:spPr bwMode="auto">
          <a:xfrm>
            <a:off x="5485910" y="4339828"/>
            <a:ext cx="159999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solidFill>
                  <a:srgbClr val="FF0000"/>
                </a:solidFill>
              </a:rPr>
              <a:t>Searchable ordering</a:t>
            </a:r>
          </a:p>
        </p:txBody>
      </p:sp>
    </p:spTree>
    <p:extLst>
      <p:ext uri="{BB962C8B-B14F-4D97-AF65-F5344CB8AC3E}">
        <p14:creationId xmlns:p14="http://schemas.microsoft.com/office/powerpoint/2010/main" val="19848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History</a:t>
            </a: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Taxonomy</a:t>
            </a: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Parameter </a:t>
            </a:r>
            <a:r>
              <a:rPr lang="nl-NL" sz="1800" dirty="0" err="1"/>
              <a:t>Tuning</a:t>
            </a:r>
            <a:r>
              <a:rPr lang="nl-NL" sz="1800" dirty="0"/>
              <a:t> </a:t>
            </a:r>
            <a:r>
              <a:rPr lang="nl-NL" sz="1800" dirty="0" err="1"/>
              <a:t>vs</a:t>
            </a:r>
            <a:r>
              <a:rPr lang="nl-NL" sz="1800" dirty="0"/>
              <a:t> Parameter Control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EA </a:t>
            </a:r>
            <a:r>
              <a:rPr lang="nl-NL" sz="1800" dirty="0" err="1"/>
              <a:t>calibration</a:t>
            </a: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Parameter </a:t>
            </a:r>
            <a:r>
              <a:rPr lang="nl-NL" sz="1800" dirty="0" err="1"/>
              <a:t>Tuning</a:t>
            </a:r>
            <a:endParaRPr lang="nl-NL" sz="18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500" dirty="0" err="1"/>
              <a:t>Testing</a:t>
            </a:r>
            <a:endParaRPr lang="nl-NL" sz="15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Effort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500" dirty="0" err="1"/>
              <a:t>Recommendation</a:t>
            </a:r>
            <a:endParaRPr lang="nl-NL" sz="15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fld id="{E80103CA-6B71-498C-A23B-D0AD33B5AB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 advTm="453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Notes on parameters</a:t>
            </a:r>
          </a:p>
        </p:txBody>
      </p:sp>
      <p:sp>
        <p:nvSpPr>
          <p:cNvPr id="6144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93688"/>
            <a:ext cx="8229600" cy="3789759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A </a:t>
            </a:r>
            <a:r>
              <a:rPr lang="nl-NL" sz="1800" dirty="0" err="1"/>
              <a:t>given</a:t>
            </a:r>
            <a:r>
              <a:rPr lang="nl-NL" sz="1800" dirty="0"/>
              <a:t> </a:t>
            </a:r>
            <a:r>
              <a:rPr lang="nl-NL" sz="1800" dirty="0" err="1"/>
              <a:t>value</a:t>
            </a:r>
            <a:r>
              <a:rPr lang="nl-NL" sz="1800" dirty="0"/>
              <a:t> of a </a:t>
            </a:r>
            <a:r>
              <a:rPr lang="nl-NL" sz="1800" dirty="0" err="1"/>
              <a:t>symbolic</a:t>
            </a:r>
            <a:r>
              <a:rPr lang="nl-NL" sz="1800" dirty="0"/>
              <a:t> parameter </a:t>
            </a:r>
            <a:r>
              <a:rPr lang="nl-NL" sz="1800" dirty="0" err="1"/>
              <a:t>can</a:t>
            </a:r>
            <a:r>
              <a:rPr lang="nl-NL" sz="1800" dirty="0"/>
              <a:t> introduce a </a:t>
            </a:r>
            <a:r>
              <a:rPr lang="nl-NL" sz="1800" dirty="0" err="1"/>
              <a:t>numeric</a:t>
            </a:r>
            <a:r>
              <a:rPr lang="nl-NL" sz="1800" dirty="0"/>
              <a:t> parameter, e.g.,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Selection</a:t>
            </a:r>
            <a:r>
              <a:rPr lang="nl-NL" sz="1800" dirty="0"/>
              <a:t> = </a:t>
            </a:r>
            <a:r>
              <a:rPr lang="nl-NL" sz="1800" dirty="0" err="1"/>
              <a:t>tournament</a:t>
            </a:r>
            <a:r>
              <a:rPr lang="nl-NL" sz="1800" dirty="0"/>
              <a:t> </a:t>
            </a:r>
            <a:r>
              <a:rPr lang="nl-NL" sz="1800" dirty="0">
                <a:sym typeface="Wingdings" pitchFamily="2" charset="2"/>
              </a:rPr>
              <a:t> </a:t>
            </a:r>
            <a:r>
              <a:rPr lang="nl-NL" sz="1800" dirty="0" err="1"/>
              <a:t>tournament</a:t>
            </a:r>
            <a:r>
              <a:rPr lang="nl-NL" sz="1800" dirty="0"/>
              <a:t> </a:t>
            </a:r>
            <a:r>
              <a:rPr lang="nl-NL" sz="1800" dirty="0" err="1"/>
              <a:t>size</a:t>
            </a:r>
            <a:endParaRPr lang="nl-NL" sz="18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Populations_type</a:t>
            </a:r>
            <a:r>
              <a:rPr lang="nl-NL" sz="1800" dirty="0"/>
              <a:t> = overlapping </a:t>
            </a:r>
            <a:r>
              <a:rPr lang="nl-NL" sz="1800" dirty="0">
                <a:sym typeface="Wingdings" pitchFamily="2" charset="2"/>
              </a:rPr>
              <a:t> </a:t>
            </a:r>
            <a:r>
              <a:rPr lang="nl-NL" sz="1800" dirty="0" err="1">
                <a:sym typeface="Wingdings" pitchFamily="2" charset="2"/>
              </a:rPr>
              <a:t>generation</a:t>
            </a:r>
            <a:r>
              <a:rPr lang="nl-NL" sz="1800" dirty="0">
                <a:sym typeface="Wingdings" pitchFamily="2" charset="2"/>
              </a:rPr>
              <a:t> gap</a:t>
            </a: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Hence</a:t>
            </a:r>
            <a:r>
              <a:rPr lang="nl-NL" sz="1800" dirty="0"/>
              <a:t>, parameters </a:t>
            </a:r>
            <a:r>
              <a:rPr lang="nl-NL" sz="1800" dirty="0" err="1"/>
              <a:t>can</a:t>
            </a:r>
            <a:r>
              <a:rPr lang="nl-NL" sz="1800" dirty="0"/>
              <a:t> have a </a:t>
            </a:r>
            <a:r>
              <a:rPr lang="nl-NL" sz="1800" dirty="0" err="1"/>
              <a:t>hierarchical</a:t>
            </a:r>
            <a:r>
              <a:rPr lang="nl-NL" sz="1800" dirty="0"/>
              <a:t>, </a:t>
            </a:r>
            <a:r>
              <a:rPr lang="nl-NL" sz="1800" dirty="0" err="1"/>
              <a:t>nested</a:t>
            </a:r>
            <a:r>
              <a:rPr lang="nl-NL" sz="1800" dirty="0"/>
              <a:t> </a:t>
            </a:r>
            <a:r>
              <a:rPr lang="nl-NL" sz="1800" dirty="0" err="1"/>
              <a:t>structure</a:t>
            </a: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Hence</a:t>
            </a:r>
            <a:r>
              <a:rPr lang="nl-NL" sz="1800" dirty="0"/>
              <a:t>, </a:t>
            </a:r>
            <a:r>
              <a:rPr lang="nl-NL" sz="1800" dirty="0" err="1">
                <a:solidFill>
                  <a:srgbClr val="FF0000"/>
                </a:solidFill>
              </a:rPr>
              <a:t>the</a:t>
            </a:r>
            <a:r>
              <a:rPr lang="nl-NL" sz="1800" dirty="0">
                <a:solidFill>
                  <a:srgbClr val="FF0000"/>
                </a:solidFill>
              </a:rPr>
              <a:t> </a:t>
            </a:r>
            <a:r>
              <a:rPr lang="nl-NL" sz="1800" dirty="0" err="1">
                <a:solidFill>
                  <a:srgbClr val="FF0000"/>
                </a:solidFill>
              </a:rPr>
              <a:t>number</a:t>
            </a:r>
            <a:r>
              <a:rPr lang="nl-NL" sz="1800" dirty="0">
                <a:solidFill>
                  <a:srgbClr val="FF0000"/>
                </a:solidFill>
              </a:rPr>
              <a:t> of EA parameters is </a:t>
            </a:r>
            <a:r>
              <a:rPr lang="nl-NL" sz="1800" dirty="0" err="1">
                <a:solidFill>
                  <a:srgbClr val="FF0000"/>
                </a:solidFill>
              </a:rPr>
              <a:t>not</a:t>
            </a:r>
            <a:r>
              <a:rPr lang="nl-NL" sz="1800" dirty="0">
                <a:solidFill>
                  <a:srgbClr val="FF0000"/>
                </a:solidFill>
              </a:rPr>
              <a:t> </a:t>
            </a:r>
            <a:r>
              <a:rPr lang="nl-NL" sz="1800" dirty="0" err="1">
                <a:solidFill>
                  <a:srgbClr val="FF0000"/>
                </a:solidFill>
              </a:rPr>
              <a:t>defined</a:t>
            </a:r>
            <a:r>
              <a:rPr lang="nl-NL" sz="1800" dirty="0">
                <a:solidFill>
                  <a:srgbClr val="FF0000"/>
                </a:solidFill>
              </a:rPr>
              <a:t> in </a:t>
            </a:r>
            <a:r>
              <a:rPr lang="nl-NL" sz="1800" dirty="0" err="1">
                <a:solidFill>
                  <a:srgbClr val="FF0000"/>
                </a:solidFill>
              </a:rPr>
              <a:t>general</a:t>
            </a:r>
            <a:endParaRPr lang="nl-NL" sz="1800" dirty="0">
              <a:solidFill>
                <a:srgbClr val="FF0000"/>
              </a:solidFill>
            </a:endParaRP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Cannot</a:t>
            </a:r>
            <a:r>
              <a:rPr lang="nl-NL" sz="1800" dirty="0"/>
              <a:t> </a:t>
            </a:r>
            <a:r>
              <a:rPr lang="nl-NL" sz="1800" dirty="0" err="1"/>
              <a:t>simply</a:t>
            </a:r>
            <a:r>
              <a:rPr lang="nl-NL" sz="1800" dirty="0"/>
              <a:t> </a:t>
            </a:r>
            <a:r>
              <a:rPr lang="nl-NL" sz="1800" dirty="0" err="1"/>
              <a:t>denote</a:t>
            </a:r>
            <a:r>
              <a:rPr lang="nl-NL" sz="1800" dirty="0"/>
              <a:t> the design </a:t>
            </a:r>
            <a:r>
              <a:rPr lang="nl-NL" sz="1800" dirty="0" err="1"/>
              <a:t>space</a:t>
            </a:r>
            <a:r>
              <a:rPr lang="nl-NL" sz="1800" dirty="0"/>
              <a:t> / </a:t>
            </a:r>
            <a:r>
              <a:rPr lang="nl-NL" sz="1800" dirty="0" err="1"/>
              <a:t>tuning</a:t>
            </a:r>
            <a:r>
              <a:rPr lang="nl-NL" sz="1800" dirty="0"/>
              <a:t> search </a:t>
            </a:r>
            <a:r>
              <a:rPr lang="nl-NL" sz="1800" dirty="0" err="1"/>
              <a:t>space</a:t>
            </a:r>
            <a:r>
              <a:rPr lang="nl-NL" sz="1800" dirty="0"/>
              <a:t> </a:t>
            </a:r>
            <a:r>
              <a:rPr lang="nl-NL" sz="1800" dirty="0" err="1"/>
              <a:t>by</a:t>
            </a:r>
            <a:r>
              <a:rPr lang="nl-NL" sz="1800" dirty="0"/>
              <a:t> </a:t>
            </a:r>
          </a:p>
          <a:p>
            <a:pPr 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	S = Q</a:t>
            </a:r>
            <a:r>
              <a:rPr lang="nl-NL" sz="1800" baseline="-25000" dirty="0"/>
              <a:t>1</a:t>
            </a:r>
            <a:r>
              <a:rPr lang="nl-NL" sz="1800" dirty="0"/>
              <a:t> x … </a:t>
            </a:r>
            <a:r>
              <a:rPr lang="nl-NL" sz="1800" dirty="0" err="1"/>
              <a:t>Q</a:t>
            </a:r>
            <a:r>
              <a:rPr lang="nl-NL" sz="1800" baseline="-25000" dirty="0" err="1"/>
              <a:t>m</a:t>
            </a:r>
            <a:r>
              <a:rPr lang="nl-NL" sz="1800" dirty="0"/>
              <a:t> x R</a:t>
            </a:r>
            <a:r>
              <a:rPr lang="nl-NL" sz="1800" baseline="-25000" dirty="0"/>
              <a:t>1</a:t>
            </a:r>
            <a:r>
              <a:rPr lang="nl-NL" sz="1800" dirty="0"/>
              <a:t> x … x R</a:t>
            </a:r>
            <a:r>
              <a:rPr lang="nl-NL" sz="1800" baseline="-25000" dirty="0"/>
              <a:t>n</a:t>
            </a:r>
            <a:r>
              <a:rPr lang="nl-NL" sz="1800" dirty="0"/>
              <a:t> </a:t>
            </a:r>
            <a:endParaRPr lang="en-US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	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Q</a:t>
            </a:r>
            <a:r>
              <a:rPr lang="nl-NL" sz="1800" baseline="-25000" dirty="0" err="1"/>
              <a:t>i</a:t>
            </a:r>
            <a:r>
              <a:rPr lang="nl-NL" sz="1800" baseline="-25000" dirty="0"/>
              <a:t> </a:t>
            </a:r>
            <a:r>
              <a:rPr lang="nl-NL" sz="1800" dirty="0"/>
              <a:t> / </a:t>
            </a:r>
            <a:r>
              <a:rPr lang="nl-NL" sz="1800" dirty="0" err="1"/>
              <a:t>R</a:t>
            </a:r>
            <a:r>
              <a:rPr lang="nl-NL" sz="1800" baseline="-25000" dirty="0" err="1"/>
              <a:t>j</a:t>
            </a:r>
            <a:r>
              <a:rPr lang="nl-NL" sz="1800" baseline="-25000" dirty="0"/>
              <a:t>  </a:t>
            </a:r>
            <a:r>
              <a:rPr lang="nl-NL" sz="1800" dirty="0"/>
              <a:t>as </a:t>
            </a:r>
            <a:r>
              <a:rPr lang="nl-NL" sz="1800" dirty="0" err="1"/>
              <a:t>domains</a:t>
            </a:r>
            <a:r>
              <a:rPr lang="nl-NL" sz="1800" dirty="0"/>
              <a:t> of the </a:t>
            </a:r>
            <a:r>
              <a:rPr lang="nl-NL" sz="1800" dirty="0" err="1"/>
              <a:t>symbolic</a:t>
            </a:r>
            <a:r>
              <a:rPr lang="nl-NL" sz="1800" dirty="0"/>
              <a:t>/</a:t>
            </a:r>
            <a:r>
              <a:rPr lang="nl-NL" sz="1800" dirty="0" err="1"/>
              <a:t>numeric</a:t>
            </a:r>
            <a:r>
              <a:rPr lang="nl-NL" sz="1800" dirty="0"/>
              <a:t> parameters </a:t>
            </a:r>
          </a:p>
          <a:p>
            <a:pPr marL="0" indent="0">
              <a:spcBef>
                <a:spcPts val="900"/>
              </a:spcBef>
              <a:buNone/>
            </a:pPr>
            <a:endParaRPr lang="en-US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82181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an EA? (1/2)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522050"/>
              </p:ext>
            </p:extLst>
          </p:nvPr>
        </p:nvGraphicFramePr>
        <p:xfrm>
          <a:off x="1612450" y="993269"/>
          <a:ext cx="5919100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72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ALG-1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ALG-2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ALG-3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ALG-4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SYMBOLIC</a:t>
                      </a:r>
                      <a:r>
                        <a:rPr lang="en-US" sz="1100" baseline="0" dirty="0"/>
                        <a:t> PARAMETERS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Representation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Bit-string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Bit-string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Real-valued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Real-valued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Overlapping pops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Survivor selection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̶</a:t>
                      </a:r>
                      <a:endParaRPr kumimoji="0"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Tournament 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Replace worst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Replace worst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Parent selection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Roulette wheel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Uniform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determ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Tournament 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Tournament 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Mutation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Bit-flip</a:t>
                      </a:r>
                      <a:r>
                        <a:rPr lang="en-US" sz="1100" baseline="0" dirty="0"/>
                        <a:t> 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Bit-flip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N(0,</a:t>
                      </a:r>
                      <a:r>
                        <a:rPr lang="el-GR" sz="1100" dirty="0"/>
                        <a:t>σ</a:t>
                      </a:r>
                      <a:r>
                        <a:rPr lang="nl-NL" sz="1100" dirty="0"/>
                        <a:t>)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N(0,</a:t>
                      </a:r>
                      <a:r>
                        <a:rPr lang="el-GR" sz="1100" dirty="0"/>
                        <a:t>σ</a:t>
                      </a:r>
                      <a:r>
                        <a:rPr lang="nl-NL" sz="1100" dirty="0"/>
                        <a:t>)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Recombination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Uniform </a:t>
                      </a:r>
                      <a:r>
                        <a:rPr lang="en-US" sz="1100" dirty="0" err="1"/>
                        <a:t>xover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Uniform </a:t>
                      </a:r>
                      <a:r>
                        <a:rPr lang="en-US" sz="1100" dirty="0" err="1"/>
                        <a:t>xover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Discrete </a:t>
                      </a:r>
                      <a:r>
                        <a:rPr lang="en-US" sz="1100" dirty="0" err="1"/>
                        <a:t>recomb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Discrete </a:t>
                      </a:r>
                      <a:r>
                        <a:rPr lang="en-US" sz="1100" dirty="0" err="1"/>
                        <a:t>recomb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2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 PARAMETERS</a:t>
                      </a:r>
                    </a:p>
                  </a:txBody>
                  <a:tcPr marL="68580" marR="68580" marT="34290" marB="34290"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Generation</a:t>
                      </a:r>
                      <a:r>
                        <a:rPr lang="en-US" sz="1100" baseline="0" dirty="0"/>
                        <a:t> gap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size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Tournament size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Mutation rate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Mutation </a:t>
                      </a:r>
                      <a:r>
                        <a:rPr lang="en-US" sz="1100" dirty="0" err="1"/>
                        <a:t>stepsize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̶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729">
                <a:tc>
                  <a:txBody>
                    <a:bodyPr/>
                    <a:lstStyle/>
                    <a:p>
                      <a:r>
                        <a:rPr lang="en-US" sz="1100" dirty="0"/>
                        <a:t>Crossover rate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</a:t>
                      </a:r>
                    </a:p>
                  </a:txBody>
                  <a:tcPr marL="68580" marR="68580" marT="34290" marB="3429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685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an EA? (2/2)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7802" y="839667"/>
            <a:ext cx="8178998" cy="4039514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Make a principal distinction between EAs and EA instances and place the border between them by:</a:t>
            </a:r>
            <a:endParaRPr lang="en-US" sz="15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Option 1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There is only one EA, the generic EA scheme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Previous table contains 1 EA and 4 EA-instances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Option 2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An EA = particular configuration of the symbolic parameters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Previous table contains 3 EAs, with 2 instances for one of them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Option 3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An EA = particular configuration of parameters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Notions of EA and EA-instance coincide</a:t>
            </a:r>
          </a:p>
          <a:p>
            <a:pPr marL="723519" lvl="1" indent="-4286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Previous table contains 4 EAs / 4 EA-instances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6212086" y="1367787"/>
            <a:ext cx="1576388" cy="77271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700" b="1" dirty="0">
                <a:solidFill>
                  <a:srgbClr val="FF0000"/>
                </a:solidFill>
              </a:rPr>
              <a:t>VOTE</a:t>
            </a:r>
            <a:endParaRPr lang="en-US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0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Generate-and-test under the hood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nl-NL" dirty="0"/>
              <a:t>23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480556" y="1113235"/>
            <a:ext cx="1450181" cy="92333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Generate </a:t>
            </a:r>
          </a:p>
          <a:p>
            <a:pPr algn="ctr" eaLnBrk="0" hangingPunct="0"/>
            <a:r>
              <a:rPr lang="en-US" sz="1350">
                <a:latin typeface="Arial Unicode MS" pitchFamily="34" charset="-128"/>
              </a:rPr>
              <a:t>initial </a:t>
            </a:r>
          </a:p>
          <a:p>
            <a:pPr algn="ctr" eaLnBrk="0" hangingPunct="0"/>
            <a:r>
              <a:rPr lang="en-US" sz="1350">
                <a:latin typeface="Arial Unicode MS" pitchFamily="34" charset="-128"/>
              </a:rPr>
              <a:t>parameter </a:t>
            </a:r>
          </a:p>
          <a:p>
            <a:pPr algn="ctr" eaLnBrk="0" hangingPunct="0"/>
            <a:r>
              <a:rPr lang="en-US" sz="1350">
                <a:latin typeface="Arial Unicode MS" pitchFamily="34" charset="-128"/>
              </a:rPr>
              <a:t>vectors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84654" y="4018360"/>
            <a:ext cx="1723549" cy="30008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dirty="0">
                <a:latin typeface="Arial Unicode MS" pitchFamily="34" charset="-128"/>
              </a:rPr>
              <a:t>Generate new </a:t>
            </a:r>
            <a:r>
              <a:rPr lang="en-US" sz="1350" dirty="0" err="1">
                <a:latin typeface="Arial Unicode MS" pitchFamily="34" charset="-128"/>
              </a:rPr>
              <a:t>p.v.’s</a:t>
            </a:r>
            <a:endParaRPr lang="en-US" sz="1350" dirty="0">
              <a:latin typeface="Arial Unicode MS" pitchFamily="34" charset="-128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259755" y="1285875"/>
            <a:ext cx="973343" cy="30008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Test p.v.’s</a:t>
            </a:r>
          </a:p>
        </p:txBody>
      </p:sp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3908823" y="2644378"/>
            <a:ext cx="1674019" cy="30008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Select p.v.’s</a:t>
            </a:r>
          </a:p>
        </p:txBody>
      </p:sp>
      <p:sp>
        <p:nvSpPr>
          <p:cNvPr id="67592" name="PIJL-OMLAAG 19"/>
          <p:cNvSpPr>
            <a:spLocks noChangeArrowheads="1"/>
          </p:cNvSpPr>
          <p:nvPr/>
        </p:nvSpPr>
        <p:spPr bwMode="auto">
          <a:xfrm>
            <a:off x="4950619" y="1874044"/>
            <a:ext cx="375047" cy="589360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3" name="PIJL-OMLAAG 15"/>
          <p:cNvSpPr>
            <a:spLocks noChangeArrowheads="1"/>
          </p:cNvSpPr>
          <p:nvPr/>
        </p:nvSpPr>
        <p:spPr bwMode="auto">
          <a:xfrm>
            <a:off x="4950619" y="3268266"/>
            <a:ext cx="375047" cy="6429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6697593" y="1275160"/>
            <a:ext cx="963726" cy="30008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Terminate</a:t>
            </a:r>
          </a:p>
        </p:txBody>
      </p:sp>
      <p:sp>
        <p:nvSpPr>
          <p:cNvPr id="67595" name="PIJL-OMLAAG 18"/>
          <p:cNvSpPr>
            <a:spLocks noChangeArrowheads="1"/>
          </p:cNvSpPr>
          <p:nvPr/>
        </p:nvSpPr>
        <p:spPr bwMode="auto">
          <a:xfrm rot="16200000" flipH="1">
            <a:off x="3349389" y="1000721"/>
            <a:ext cx="375047" cy="923925"/>
          </a:xfrm>
          <a:prstGeom prst="downArrow">
            <a:avLst>
              <a:gd name="adj1" fmla="val 50000"/>
              <a:gd name="adj2" fmla="val 31934"/>
            </a:avLst>
          </a:prstGeom>
          <a:solidFill>
            <a:srgbClr val="D9D9D9"/>
          </a:solidFill>
          <a:ln w="25400" algn="ctr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vert="eaVert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6" name="AutoShape 9"/>
          <p:cNvSpPr>
            <a:spLocks noChangeArrowheads="1"/>
          </p:cNvSpPr>
          <p:nvPr/>
        </p:nvSpPr>
        <p:spPr bwMode="auto">
          <a:xfrm flipV="1">
            <a:off x="3490913" y="1545432"/>
            <a:ext cx="378619" cy="1393031"/>
          </a:xfrm>
          <a:prstGeom prst="curvedRightArrow">
            <a:avLst>
              <a:gd name="adj1" fmla="val 35208"/>
              <a:gd name="adj2" fmla="val 70400"/>
              <a:gd name="adj3" fmla="val 33333"/>
            </a:avLst>
          </a:prstGeom>
          <a:solidFill>
            <a:srgbClr val="FF0000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7" name="PIJL-OMLAAG 19"/>
          <p:cNvSpPr>
            <a:spLocks noChangeArrowheads="1"/>
          </p:cNvSpPr>
          <p:nvPr/>
        </p:nvSpPr>
        <p:spPr bwMode="auto">
          <a:xfrm>
            <a:off x="4139803" y="1869282"/>
            <a:ext cx="375047" cy="589360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8" name="PIJL-OMLAAG 18"/>
          <p:cNvSpPr>
            <a:spLocks noChangeArrowheads="1"/>
          </p:cNvSpPr>
          <p:nvPr/>
        </p:nvSpPr>
        <p:spPr bwMode="auto">
          <a:xfrm rot="16200000" flipH="1">
            <a:off x="5772737" y="1000721"/>
            <a:ext cx="375047" cy="923925"/>
          </a:xfrm>
          <a:prstGeom prst="downArrow">
            <a:avLst>
              <a:gd name="adj1" fmla="val 50000"/>
              <a:gd name="adj2" fmla="val 31934"/>
            </a:avLst>
          </a:prstGeom>
          <a:solidFill>
            <a:srgbClr val="D9D9D9"/>
          </a:solidFill>
          <a:ln w="25400" algn="ctr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vert="eaVert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67599" name="AutoShape 9"/>
          <p:cNvSpPr>
            <a:spLocks noChangeArrowheads="1"/>
          </p:cNvSpPr>
          <p:nvPr/>
        </p:nvSpPr>
        <p:spPr bwMode="auto">
          <a:xfrm flipH="1" flipV="1">
            <a:off x="5868592" y="1275160"/>
            <a:ext cx="431006" cy="3161109"/>
          </a:xfrm>
          <a:prstGeom prst="curvedRightArrow">
            <a:avLst>
              <a:gd name="adj1" fmla="val 70185"/>
              <a:gd name="adj2" fmla="val 140336"/>
              <a:gd name="adj3" fmla="val 33333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570688" y="2694921"/>
            <a:ext cx="271224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SzPct val="150000"/>
              <a:buFont typeface="Arial" pitchFamily="34" charset="0"/>
              <a:buChar char="→"/>
              <a:defRPr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Non-iterative</a:t>
            </a:r>
          </a:p>
          <a:p>
            <a:pPr eaLnBrk="0" hangingPunct="0">
              <a:buClr>
                <a:srgbClr val="FF0000"/>
              </a:buClr>
              <a:buSzPct val="150000"/>
              <a:buFont typeface="Arial" pitchFamily="34" charset="0"/>
              <a:buChar char="→"/>
              <a:defRPr/>
            </a:pPr>
            <a:r>
              <a:rPr lang="en-GB" sz="2000" dirty="0">
                <a:solidFill>
                  <a:srgbClr val="FF0000"/>
                </a:solidFill>
                <a:latin typeface="Arial" pitchFamily="34" charset="0"/>
              </a:rPr>
              <a:t> Multi-stage</a:t>
            </a:r>
          </a:p>
          <a:p>
            <a:pPr eaLnBrk="0" hangingPunct="0">
              <a:buClr>
                <a:schemeClr val="accent2"/>
              </a:buClr>
              <a:buSzPct val="150000"/>
              <a:buFont typeface="Arial" pitchFamily="34" charset="0"/>
              <a:buChar char="→"/>
              <a:defRPr/>
            </a:pPr>
            <a:r>
              <a:rPr lang="en-GB" sz="2000" dirty="0">
                <a:solidFill>
                  <a:srgbClr val="00CC00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Iterative</a:t>
            </a:r>
            <a:endParaRPr lang="en-GB" sz="2000" dirty="0">
              <a:solidFill>
                <a:schemeClr val="accent2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GB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7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Tuning effort</a:t>
            </a:r>
          </a:p>
        </p:txBody>
      </p:sp>
      <p:sp>
        <p:nvSpPr>
          <p:cNvPr id="69636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Total amount of computational work is determined by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= number of vectors tested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 = number of tests per vector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 = number of fitness evaluations per test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Tuning methods can be positioned by their rationale: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46C0A"/>
                </a:solidFill>
              </a:rPr>
              <a:t>To optimize A  (iterative search)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To optimize B  (multi-stage search)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66FF"/>
                </a:solidFill>
              </a:rPr>
              <a:t>To optimize A and B  (combination)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To optimize C  (non-existent)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89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Optimize A = optimally use 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34807"/>
            <a:ext cx="8229600" cy="3492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Applicable only to numeric parameters</a:t>
            </a:r>
          </a:p>
          <a:p>
            <a:pPr marL="0" indent="0">
              <a:buNone/>
              <a:defRPr/>
            </a:pPr>
            <a:r>
              <a:rPr lang="en-US" dirty="0"/>
              <a:t>Number of tested vectors not fixed, A is the maximum (stop cond.)</a:t>
            </a:r>
          </a:p>
          <a:p>
            <a:pPr marL="0" indent="0">
              <a:buNone/>
              <a:defRPr/>
            </a:pPr>
            <a:r>
              <a:rPr lang="en-US" dirty="0"/>
              <a:t>Population-based search:</a:t>
            </a:r>
          </a:p>
          <a:p>
            <a:pPr marL="275035" lvl="1" indent="0"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Initialize with N &lt;&lt; A vectors and</a:t>
            </a:r>
          </a:p>
          <a:p>
            <a:pPr marL="275035" lvl="1" indent="0"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Iterate: generating, testing, selecting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p.v.’s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Meta-EA (</a:t>
            </a:r>
            <a:r>
              <a:rPr lang="en-US" dirty="0" err="1"/>
              <a:t>Greffenstette</a:t>
            </a:r>
            <a:r>
              <a:rPr lang="en-US" dirty="0"/>
              <a:t> ‘86)</a:t>
            </a:r>
          </a:p>
          <a:p>
            <a:pPr marL="637794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Generate: </a:t>
            </a:r>
            <a:r>
              <a:rPr lang="en-US" u="sng" dirty="0"/>
              <a:t>usual crossover and mutation</a:t>
            </a:r>
            <a:r>
              <a:rPr lang="en-US" dirty="0"/>
              <a:t> of </a:t>
            </a:r>
            <a:r>
              <a:rPr lang="en-US" dirty="0" err="1"/>
              <a:t>p.v.’s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SPO (</a:t>
            </a:r>
            <a:r>
              <a:rPr lang="en-US" dirty="0" err="1"/>
              <a:t>Bartz-Beielstein</a:t>
            </a:r>
            <a:r>
              <a:rPr lang="en-US" dirty="0"/>
              <a:t> et al. ‘05)</a:t>
            </a:r>
          </a:p>
          <a:p>
            <a:pPr marL="637794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Generate: </a:t>
            </a:r>
            <a:r>
              <a:rPr lang="en-US" u="sng" dirty="0"/>
              <a:t>uniform random sampling</a:t>
            </a:r>
            <a:r>
              <a:rPr lang="en-US" dirty="0"/>
              <a:t>!!! of </a:t>
            </a:r>
            <a:r>
              <a:rPr lang="en-US" dirty="0" err="1"/>
              <a:t>p.v.’s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REVAC (</a:t>
            </a:r>
            <a:r>
              <a:rPr lang="en-US" dirty="0" err="1"/>
              <a:t>Nannen</a:t>
            </a:r>
            <a:r>
              <a:rPr lang="en-US" dirty="0"/>
              <a:t> &amp; </a:t>
            </a:r>
            <a:r>
              <a:rPr lang="en-US" dirty="0" err="1"/>
              <a:t>Eiben</a:t>
            </a:r>
            <a:r>
              <a:rPr lang="en-US" dirty="0"/>
              <a:t> ’06)</a:t>
            </a:r>
          </a:p>
          <a:p>
            <a:pPr marL="637794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Generate: </a:t>
            </a:r>
            <a:r>
              <a:rPr lang="en-US" u="sng" dirty="0"/>
              <a:t>usual crossover and distribution-based mutation </a:t>
            </a:r>
            <a:r>
              <a:rPr lang="en-US" dirty="0"/>
              <a:t>of </a:t>
            </a:r>
            <a:r>
              <a:rPr lang="en-US" dirty="0" err="1"/>
              <a:t>p.v.’s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  <p:sp>
        <p:nvSpPr>
          <p:cNvPr id="5" name="Explosion 1 4"/>
          <p:cNvSpPr/>
          <p:nvPr/>
        </p:nvSpPr>
        <p:spPr>
          <a:xfrm rot="19902457">
            <a:off x="6774194" y="2259250"/>
            <a:ext cx="1821578" cy="843218"/>
          </a:xfrm>
          <a:prstGeom prst="irregularSeal1">
            <a:avLst/>
          </a:prstGeom>
          <a:solidFill>
            <a:srgbClr val="F1C54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Assignment tip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5869" y="3315785"/>
            <a:ext cx="2665210" cy="300082"/>
          </a:xfrm>
          <a:prstGeom prst="rect">
            <a:avLst/>
          </a:prstGeom>
          <a:solidFill>
            <a:srgbClr val="F1C544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Sequential 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70768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344639" y="169069"/>
            <a:ext cx="6858000" cy="426878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18550" y="4691063"/>
            <a:ext cx="425450" cy="3762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sp>
        <p:nvSpPr>
          <p:cNvPr id="73733" name="Tekstvak 4"/>
          <p:cNvSpPr txBox="1">
            <a:spLocks noChangeArrowheads="1"/>
          </p:cNvSpPr>
          <p:nvPr/>
        </p:nvSpPr>
        <p:spPr bwMode="auto">
          <a:xfrm>
            <a:off x="3500438" y="4437857"/>
            <a:ext cx="2546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REVAC output illustration</a:t>
            </a:r>
          </a:p>
        </p:txBody>
      </p:sp>
    </p:spTree>
    <p:extLst>
      <p:ext uri="{BB962C8B-B14F-4D97-AF65-F5344CB8AC3E}">
        <p14:creationId xmlns:p14="http://schemas.microsoft.com/office/powerpoint/2010/main" val="349921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Optimize B = reduce 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70073"/>
            <a:ext cx="8229600" cy="4128247"/>
          </a:xfrm>
        </p:spPr>
        <p:txBody>
          <a:bodyPr>
            <a:normAutofit fontScale="55000" lnSpcReduction="20000"/>
          </a:bodyPr>
          <a:lstStyle/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en-US" dirty="0"/>
              <a:t>Applicable to symbolic and numeric parameters</a:t>
            </a:r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en-US" dirty="0"/>
              <a:t>Number of tested vectors </a:t>
            </a:r>
            <a:r>
              <a:rPr lang="nl-NL" dirty="0"/>
              <a:t>(A) </a:t>
            </a:r>
            <a:r>
              <a:rPr lang="en-US" dirty="0"/>
              <a:t>fixed at initialization</a:t>
            </a:r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en-US" dirty="0"/>
              <a:t>Set of tested vectors can be created by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regular method </a:t>
            </a:r>
            <a:r>
              <a:rPr lang="en-US" dirty="0">
                <a:sym typeface="Wingdings" pitchFamily="2" charset="2"/>
              </a:rPr>
              <a:t> grid search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r</a:t>
            </a:r>
            <a:r>
              <a:rPr lang="en-US" dirty="0">
                <a:sym typeface="Wingdings" pitchFamily="2" charset="2"/>
              </a:rPr>
              <a:t>andom method  random sampling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</a:t>
            </a:r>
            <a:r>
              <a:rPr lang="en-US" dirty="0">
                <a:sym typeface="Wingdings" pitchFamily="2" charset="2"/>
              </a:rPr>
              <a:t>xhaustive method  enumeration</a:t>
            </a:r>
            <a:endParaRPr lang="en-US" dirty="0"/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en-US" dirty="0"/>
              <a:t>Complete testing (single stage) vs. selective testing (multi-stage)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Complete testing: nr. of tests per vector = B (thus, not optimizing)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Selective testing: nr. of tests per vector varies, ≤ B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Idea: </a:t>
            </a:r>
          </a:p>
          <a:p>
            <a:pPr marL="637794" lvl="1" indent="-342900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tests in a </a:t>
            </a:r>
            <a:r>
              <a:rPr lang="nl-NL" b="1" dirty="0" err="1">
                <a:solidFill>
                  <a:srgbClr val="FF0000"/>
                </a:solidFill>
              </a:rPr>
              <a:t>breadth</a:t>
            </a:r>
            <a:r>
              <a:rPr lang="nl-NL" b="1" dirty="0">
                <a:solidFill>
                  <a:srgbClr val="FF0000"/>
                </a:solidFill>
              </a:rPr>
              <a:t>-first fashion (stages)</a:t>
            </a:r>
            <a:r>
              <a:rPr lang="nl-NL" dirty="0">
                <a:solidFill>
                  <a:srgbClr val="FF0000"/>
                </a:solidFill>
              </a:rPr>
              <a:t>, </a:t>
            </a:r>
            <a:r>
              <a:rPr lang="nl-NL" dirty="0"/>
              <a:t>i.e.,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vectors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 X &lt; B </a:t>
            </a:r>
            <a:r>
              <a:rPr lang="nl-NL" dirty="0" err="1"/>
              <a:t>times</a:t>
            </a:r>
            <a:endParaRPr lang="en-US" dirty="0"/>
          </a:p>
          <a:p>
            <a:pPr marL="637794" lvl="1" indent="-342900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Stop testing vectors with poor utility </a:t>
            </a:r>
            <a:r>
              <a:rPr lang="en-US" dirty="0"/>
              <a:t>(lost cause, ditch losers a.s.a.p.)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nl-NL" dirty="0" err="1"/>
              <a:t>Well-known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en-US" dirty="0"/>
          </a:p>
          <a:p>
            <a:pPr marL="637794" lvl="1" indent="-342900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ANOVA (</a:t>
            </a:r>
            <a:r>
              <a:rPr lang="en-US" dirty="0" err="1"/>
              <a:t>Scheffer</a:t>
            </a:r>
            <a:r>
              <a:rPr lang="en-US" dirty="0"/>
              <a:t> ‘89)</a:t>
            </a:r>
          </a:p>
          <a:p>
            <a:pPr marL="637794" lvl="1" indent="-342900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Racing (</a:t>
            </a:r>
            <a:r>
              <a:rPr lang="en-US" b="1" dirty="0" err="1">
                <a:solidFill>
                  <a:srgbClr val="FF0000"/>
                </a:solidFill>
              </a:rPr>
              <a:t>Maron</a:t>
            </a:r>
            <a:r>
              <a:rPr lang="en-US" b="1" dirty="0">
                <a:solidFill>
                  <a:srgbClr val="FF0000"/>
                </a:solidFill>
              </a:rPr>
              <a:t> &amp; Moore ’97)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89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Optimize A &amp; 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15182"/>
            <a:ext cx="8229600" cy="3492103"/>
          </a:xfrm>
        </p:spPr>
        <p:txBody>
          <a:bodyPr>
            <a:normAutofit/>
          </a:bodyPr>
          <a:lstStyle/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nl-NL" sz="1800" dirty="0" err="1"/>
              <a:t>Existing</a:t>
            </a:r>
            <a:r>
              <a:rPr lang="nl-NL" sz="1800" dirty="0"/>
              <a:t> </a:t>
            </a:r>
            <a:r>
              <a:rPr lang="nl-NL" sz="1800" dirty="0" err="1"/>
              <a:t>work</a:t>
            </a:r>
            <a:r>
              <a:rPr lang="nl-NL" sz="1800" dirty="0"/>
              <a:t>:</a:t>
            </a:r>
            <a:endParaRPr lang="en-US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Meta-EA with racing (Yuan &amp; Gallagher ‘04)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endParaRPr lang="nl-NL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New trick: sharpening (</a:t>
            </a:r>
            <a:r>
              <a:rPr lang="en-US" sz="1800" dirty="0" err="1"/>
              <a:t>Smit</a:t>
            </a:r>
            <a:r>
              <a:rPr lang="en-US" sz="1800" dirty="0"/>
              <a:t> &amp; </a:t>
            </a:r>
            <a:r>
              <a:rPr lang="en-US" sz="1800" dirty="0" err="1"/>
              <a:t>Eiben</a:t>
            </a:r>
            <a:r>
              <a:rPr lang="en-US" sz="1800" dirty="0"/>
              <a:t> 2009)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Idea: test vectors X &lt; B times and increase X over time during the run of a population-based tuner </a:t>
            </a:r>
            <a:endParaRPr lang="en-US" sz="1800" dirty="0">
              <a:solidFill>
                <a:srgbClr val="FF0000"/>
              </a:solidFill>
            </a:endParaRPr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Font typeface="Wingdings 2"/>
              <a:buChar char=""/>
              <a:defRPr/>
            </a:pPr>
            <a:endParaRPr lang="nl-NL" sz="1800" dirty="0"/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r>
              <a:rPr lang="nl-NL" sz="1800" dirty="0" err="1"/>
              <a:t>Improved</a:t>
            </a:r>
            <a:r>
              <a:rPr lang="nl-NL" sz="1800" dirty="0"/>
              <a:t> </a:t>
            </a:r>
            <a:r>
              <a:rPr lang="nl-NL" sz="1800" dirty="0" err="1"/>
              <a:t>method</a:t>
            </a:r>
            <a:r>
              <a:rPr lang="nl-NL" sz="1800" dirty="0"/>
              <a:t>: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nl-NL" sz="1800" b="1" dirty="0">
                <a:solidFill>
                  <a:schemeClr val="accent6">
                    <a:lumMod val="75000"/>
                  </a:schemeClr>
                </a:solidFill>
              </a:rPr>
              <a:t>REVAC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with racing &amp; sharpening = REVAC++</a:t>
            </a:r>
          </a:p>
          <a:p>
            <a:pPr marL="205740" indent="-205740">
              <a:spcBef>
                <a:spcPts val="900"/>
              </a:spcBef>
              <a:buClr>
                <a:schemeClr val="accent3"/>
              </a:buClr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9153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Which tuning method?</a:t>
            </a:r>
          </a:p>
        </p:txBody>
      </p:sp>
      <p:sp>
        <p:nvSpPr>
          <p:cNvPr id="58372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48156"/>
            <a:ext cx="8229600" cy="3872322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Differences between tuning algorithms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Maximum utility reached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Computational costs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Number of their own parameters – overhead costs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Insights offered about EA parameters (probability distribution, interactions, relevance, explicit model…)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Similarities between tuning algorithms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Can find good parameter vectors</a:t>
            </a:r>
          </a:p>
          <a:p>
            <a:pPr marL="552069" lvl="1" indent="-25717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Nobody is using them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Solid comparisons are rare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5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Brief historical account</a:t>
            </a:r>
          </a:p>
        </p:txBody>
      </p:sp>
      <p:sp>
        <p:nvSpPr>
          <p:cNvPr id="3072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15182"/>
            <a:ext cx="6542485" cy="3492103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1970/80ies   “GA is a robust method”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1970ies +      ESs self-adapt mutation </a:t>
            </a:r>
            <a:r>
              <a:rPr lang="en-US" sz="1800" dirty="0" err="1"/>
              <a:t>stepsize</a:t>
            </a:r>
            <a:r>
              <a:rPr lang="en-US" sz="1800" dirty="0"/>
              <a:t> </a:t>
            </a:r>
            <a:r>
              <a:rPr lang="el-GR" sz="1800" dirty="0"/>
              <a:t>σ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1986              meta-GA for optimizing GA parameters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1990ies         EP adopts self-adaptation of </a:t>
            </a:r>
            <a:r>
              <a:rPr lang="el-GR" sz="1800" dirty="0"/>
              <a:t>σ </a:t>
            </a:r>
            <a:r>
              <a:rPr lang="nl-NL" sz="1800" dirty="0"/>
              <a:t> </a:t>
            </a:r>
            <a:r>
              <a:rPr lang="en-US" sz="1800" dirty="0"/>
              <a:t>as ‘standard’ 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1990ies         some papers on changing parameters on-the-fly 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1999              </a:t>
            </a:r>
            <a:r>
              <a:rPr lang="en-US" sz="1800" dirty="0" err="1"/>
              <a:t>Eiben-Michalewicz-Hinterding</a:t>
            </a:r>
            <a:r>
              <a:rPr lang="en-US" sz="1800" dirty="0"/>
              <a:t> paper proposes </a:t>
            </a:r>
          </a:p>
          <a:p>
            <a:pPr>
              <a:spcBef>
                <a:spcPts val="900"/>
              </a:spcBef>
              <a:buNone/>
            </a:pPr>
            <a:r>
              <a:rPr lang="en-US" sz="1800" dirty="0"/>
              <a:t>                            clear taxonomy &amp; terminology </a:t>
            </a:r>
          </a:p>
          <a:p>
            <a:pPr>
              <a:spcBef>
                <a:spcPts val="90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"/>
    </mc:Choice>
    <mc:Fallback xmlns="">
      <p:transition spd="slow" advTm="322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Tuning “world champion” EAs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graphicFrame>
        <p:nvGraphicFramePr>
          <p:cNvPr id="115862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32790"/>
              </p:ext>
            </p:extLst>
          </p:nvPr>
        </p:nvGraphicFramePr>
        <p:xfrm>
          <a:off x="1389921" y="1117192"/>
          <a:ext cx="6306740" cy="1806968"/>
        </p:xfrm>
        <a:graphic>
          <a:graphicData uri="http://schemas.openxmlformats.org/drawingml/2006/table">
            <a:tbl>
              <a:tblPr/>
              <a:tblGrid>
                <a:gridCol w="12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G-CMA-ES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Tuned 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Avg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 dev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CEC </a:t>
                      </a:r>
                      <a:r>
                        <a:rPr kumimoji="0" lang="el-G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Avg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 dev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CEC </a:t>
                      </a:r>
                      <a:r>
                        <a:rPr kumimoji="0" 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l-G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G-CMA-ES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0.77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REVAC++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53 %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SPOT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0.76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0.19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0.73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49 %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CEC-2005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 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856646" y="4354241"/>
            <a:ext cx="4548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Main conclusion: if only they had asked us ….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0" name="Groep 9"/>
          <p:cNvGrpSpPr>
            <a:grpSpLocks/>
          </p:cNvGrpSpPr>
          <p:nvPr/>
        </p:nvGrpSpPr>
        <p:grpSpPr bwMode="auto">
          <a:xfrm>
            <a:off x="1759014" y="3159838"/>
            <a:ext cx="2546747" cy="1096772"/>
            <a:chOff x="618067" y="4368800"/>
            <a:chExt cx="3395133" cy="1667933"/>
          </a:xfrm>
        </p:grpSpPr>
        <p:sp>
          <p:nvSpPr>
            <p:cNvPr id="8" name="Liggende oorkonde 7"/>
            <p:cNvSpPr/>
            <p:nvPr/>
          </p:nvSpPr>
          <p:spPr>
            <a:xfrm>
              <a:off x="618067" y="4368800"/>
              <a:ext cx="3395133" cy="1667933"/>
            </a:xfrm>
            <a:prstGeom prst="horizontalScroll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" name="Tekstvak 4"/>
            <p:cNvSpPr txBox="1"/>
            <p:nvPr/>
          </p:nvSpPr>
          <p:spPr>
            <a:xfrm>
              <a:off x="1024404" y="4732222"/>
              <a:ext cx="2460376" cy="1123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Ranking at CEC 2005 </a:t>
              </a:r>
            </a:p>
            <a:p>
              <a:pPr marL="257175" indent="-257175">
                <a:buFont typeface="+mj-lt"/>
                <a:buAutoNum type="arabicPeriod"/>
                <a:defRPr/>
              </a:pPr>
              <a:r>
                <a:rPr lang="en-US" sz="1350" dirty="0"/>
                <a:t>CMA-ES</a:t>
              </a:r>
            </a:p>
            <a:p>
              <a:pPr marL="257175" indent="-257175">
                <a:buFont typeface="+mj-lt"/>
                <a:buAutoNum type="arabicPeriod"/>
                <a:defRPr/>
              </a:pPr>
              <a:r>
                <a:rPr lang="en-US" sz="1350" dirty="0" err="1"/>
                <a:t>SaDE</a:t>
              </a:r>
              <a:endParaRPr lang="en-US" sz="1350" dirty="0"/>
            </a:p>
          </p:txBody>
        </p:sp>
      </p:grpSp>
      <p:grpSp>
        <p:nvGrpSpPr>
          <p:cNvPr id="11" name="Groep 10"/>
          <p:cNvGrpSpPr>
            <a:grpSpLocks/>
          </p:cNvGrpSpPr>
          <p:nvPr/>
        </p:nvGrpSpPr>
        <p:grpSpPr bwMode="auto">
          <a:xfrm>
            <a:off x="4566508" y="3109685"/>
            <a:ext cx="2545556" cy="1095729"/>
            <a:chOff x="4360334" y="4301067"/>
            <a:chExt cx="3395133" cy="1667933"/>
          </a:xfrm>
        </p:grpSpPr>
        <p:sp>
          <p:nvSpPr>
            <p:cNvPr id="9" name="Liggende oorkonde 8"/>
            <p:cNvSpPr/>
            <p:nvPr/>
          </p:nvSpPr>
          <p:spPr>
            <a:xfrm>
              <a:off x="4360334" y="4301067"/>
              <a:ext cx="3395133" cy="1667933"/>
            </a:xfrm>
            <a:prstGeom prst="horizontalScroll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4978063" y="4723611"/>
              <a:ext cx="2411840" cy="1124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Ranking after tuning</a:t>
              </a:r>
              <a:endParaRPr lang="en-US" sz="1350" dirty="0"/>
            </a:p>
            <a:p>
              <a:pPr marL="257175" indent="-257175">
                <a:buFont typeface="+mj-lt"/>
                <a:buAutoNum type="arabicPeriod"/>
                <a:defRPr/>
              </a:pPr>
              <a:r>
                <a:rPr lang="en-US" sz="1350" dirty="0" err="1"/>
                <a:t>SaDE</a:t>
              </a:r>
              <a:endParaRPr lang="en-US" sz="1350" dirty="0"/>
            </a:p>
            <a:p>
              <a:pPr marL="257175" indent="-257175">
                <a:buFont typeface="+mj-lt"/>
                <a:buAutoNum type="arabicPeriod"/>
                <a:defRPr/>
              </a:pPr>
              <a:r>
                <a:rPr lang="en-US" sz="1350" dirty="0"/>
                <a:t>CMA-ES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/>
          <p:cNvSpPr/>
          <p:nvPr/>
        </p:nvSpPr>
        <p:spPr>
          <a:xfrm>
            <a:off x="2366962" y="1618060"/>
            <a:ext cx="205979" cy="1412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Tuning vs. not tuning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grpSp>
        <p:nvGrpSpPr>
          <p:cNvPr id="83973" name="Groep 9"/>
          <p:cNvGrpSpPr>
            <a:grpSpLocks/>
          </p:cNvGrpSpPr>
          <p:nvPr/>
        </p:nvGrpSpPr>
        <p:grpSpPr bwMode="auto">
          <a:xfrm>
            <a:off x="1962150" y="1585913"/>
            <a:ext cx="1977629" cy="2152650"/>
            <a:chOff x="956733" y="2709333"/>
            <a:chExt cx="2635553" cy="2870200"/>
          </a:xfrm>
        </p:grpSpPr>
        <p:cxnSp>
          <p:nvCxnSpPr>
            <p:cNvPr id="5" name="Rechte verbindingslijn 4"/>
            <p:cNvCxnSpPr/>
            <p:nvPr/>
          </p:nvCxnSpPr>
          <p:spPr>
            <a:xfrm rot="5400000">
              <a:off x="-469639" y="4135705"/>
              <a:ext cx="2870200" cy="17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 rot="10800000" flipV="1">
              <a:off x="964667" y="5546196"/>
              <a:ext cx="2627619" cy="15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74" name="Tekstvak 10"/>
          <p:cNvSpPr txBox="1">
            <a:spLocks noChangeArrowheads="1"/>
          </p:cNvSpPr>
          <p:nvPr/>
        </p:nvSpPr>
        <p:spPr bwMode="auto">
          <a:xfrm rot="-5400000">
            <a:off x="1178189" y="2446117"/>
            <a:ext cx="109286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/>
              <a:t>Performance</a:t>
            </a:r>
          </a:p>
        </p:txBody>
      </p:sp>
      <p:sp>
        <p:nvSpPr>
          <p:cNvPr id="83975" name="Tekstvak 11"/>
          <p:cNvSpPr txBox="1">
            <a:spLocks noChangeArrowheads="1"/>
          </p:cNvSpPr>
          <p:nvPr/>
        </p:nvSpPr>
        <p:spPr bwMode="auto">
          <a:xfrm>
            <a:off x="2216944" y="3737372"/>
            <a:ext cx="4983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EA 1</a:t>
            </a:r>
          </a:p>
        </p:txBody>
      </p:sp>
      <p:sp>
        <p:nvSpPr>
          <p:cNvPr id="83976" name="Tekstvak 12"/>
          <p:cNvSpPr txBox="1">
            <a:spLocks noChangeArrowheads="1"/>
          </p:cNvSpPr>
          <p:nvPr/>
        </p:nvSpPr>
        <p:spPr bwMode="auto">
          <a:xfrm>
            <a:off x="3069431" y="3737372"/>
            <a:ext cx="4983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</a:rPr>
              <a:t>EA 2</a:t>
            </a:r>
          </a:p>
        </p:txBody>
      </p:sp>
      <p:sp>
        <p:nvSpPr>
          <p:cNvPr id="15" name="Rechthoek 14"/>
          <p:cNvSpPr/>
          <p:nvPr/>
        </p:nvSpPr>
        <p:spPr>
          <a:xfrm>
            <a:off x="3171825" y="2149079"/>
            <a:ext cx="205979" cy="1016794"/>
          </a:xfrm>
          <a:prstGeom prst="rect">
            <a:avLst/>
          </a:prstGeom>
          <a:solidFill>
            <a:srgbClr val="EC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  </a:t>
            </a:r>
          </a:p>
        </p:txBody>
      </p:sp>
      <p:sp>
        <p:nvSpPr>
          <p:cNvPr id="16" name="Ovaal 15"/>
          <p:cNvSpPr/>
          <p:nvPr/>
        </p:nvSpPr>
        <p:spPr>
          <a:xfrm>
            <a:off x="3228976" y="2240756"/>
            <a:ext cx="97631" cy="96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3979" name="Groep 9"/>
          <p:cNvGrpSpPr>
            <a:grpSpLocks/>
          </p:cNvGrpSpPr>
          <p:nvPr/>
        </p:nvGrpSpPr>
        <p:grpSpPr bwMode="auto">
          <a:xfrm>
            <a:off x="5203031" y="1585913"/>
            <a:ext cx="1976438" cy="2152650"/>
            <a:chOff x="956733" y="2709333"/>
            <a:chExt cx="2635553" cy="2870200"/>
          </a:xfrm>
        </p:grpSpPr>
        <p:cxnSp>
          <p:nvCxnSpPr>
            <p:cNvPr id="28" name="Rechte verbindingslijn 27"/>
            <p:cNvCxnSpPr/>
            <p:nvPr/>
          </p:nvCxnSpPr>
          <p:spPr>
            <a:xfrm rot="5400000">
              <a:off x="-469634" y="4135700"/>
              <a:ext cx="2870200" cy="17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 rot="10800000" flipV="1">
              <a:off x="964672" y="5546196"/>
              <a:ext cx="2627614" cy="15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80" name="Tekstvak 20"/>
          <p:cNvSpPr txBox="1">
            <a:spLocks noChangeArrowheads="1"/>
          </p:cNvSpPr>
          <p:nvPr/>
        </p:nvSpPr>
        <p:spPr bwMode="auto">
          <a:xfrm rot="-5400000">
            <a:off x="4419070" y="2446117"/>
            <a:ext cx="109286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/>
              <a:t>Performance</a:t>
            </a:r>
          </a:p>
        </p:txBody>
      </p:sp>
      <p:sp>
        <p:nvSpPr>
          <p:cNvPr id="83981" name="Tekstvak 21"/>
          <p:cNvSpPr txBox="1">
            <a:spLocks noChangeArrowheads="1"/>
          </p:cNvSpPr>
          <p:nvPr/>
        </p:nvSpPr>
        <p:spPr bwMode="auto">
          <a:xfrm>
            <a:off x="5457825" y="3737372"/>
            <a:ext cx="4983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EA 1</a:t>
            </a:r>
          </a:p>
        </p:txBody>
      </p:sp>
      <p:sp>
        <p:nvSpPr>
          <p:cNvPr id="83982" name="Tekstvak 22"/>
          <p:cNvSpPr txBox="1">
            <a:spLocks noChangeArrowheads="1"/>
          </p:cNvSpPr>
          <p:nvPr/>
        </p:nvSpPr>
        <p:spPr bwMode="auto">
          <a:xfrm>
            <a:off x="6309122" y="3737372"/>
            <a:ext cx="4983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</a:rPr>
              <a:t>EA 2</a:t>
            </a:r>
          </a:p>
        </p:txBody>
      </p:sp>
      <p:sp>
        <p:nvSpPr>
          <p:cNvPr id="24" name="Rechthoek 23"/>
          <p:cNvSpPr/>
          <p:nvPr/>
        </p:nvSpPr>
        <p:spPr>
          <a:xfrm>
            <a:off x="5612606" y="1612106"/>
            <a:ext cx="204788" cy="1410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" name="Rechthoek 24"/>
          <p:cNvSpPr/>
          <p:nvPr/>
        </p:nvSpPr>
        <p:spPr>
          <a:xfrm>
            <a:off x="6412706" y="2149079"/>
            <a:ext cx="204788" cy="1016794"/>
          </a:xfrm>
          <a:prstGeom prst="rect">
            <a:avLst/>
          </a:prstGeom>
          <a:solidFill>
            <a:srgbClr val="EC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  </a:t>
            </a:r>
          </a:p>
        </p:txBody>
      </p:sp>
      <p:sp>
        <p:nvSpPr>
          <p:cNvPr id="83985" name="Tekstvak 29"/>
          <p:cNvSpPr txBox="1">
            <a:spLocks noChangeArrowheads="1"/>
          </p:cNvSpPr>
          <p:nvPr/>
        </p:nvSpPr>
        <p:spPr bwMode="auto">
          <a:xfrm>
            <a:off x="1685926" y="4223148"/>
            <a:ext cx="248721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/>
              <a:t>EA as is </a:t>
            </a:r>
            <a:r>
              <a:rPr lang="en-US" sz="1350" dirty="0"/>
              <a:t>(accidental parameters)</a:t>
            </a:r>
          </a:p>
        </p:txBody>
      </p:sp>
      <p:sp>
        <p:nvSpPr>
          <p:cNvPr id="83986" name="Tekstvak 30"/>
          <p:cNvSpPr txBox="1">
            <a:spLocks noChangeArrowheads="1"/>
          </p:cNvSpPr>
          <p:nvPr/>
        </p:nvSpPr>
        <p:spPr bwMode="auto">
          <a:xfrm>
            <a:off x="4874419" y="4223148"/>
            <a:ext cx="300088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/>
              <a:t>EA as it can be </a:t>
            </a:r>
            <a:r>
              <a:rPr lang="en-US" sz="1350" dirty="0"/>
              <a:t>(“optimal” parameters)</a:t>
            </a:r>
          </a:p>
        </p:txBody>
      </p:sp>
      <p:sp>
        <p:nvSpPr>
          <p:cNvPr id="32" name="Ovaal 31"/>
          <p:cNvSpPr/>
          <p:nvPr/>
        </p:nvSpPr>
        <p:spPr>
          <a:xfrm>
            <a:off x="2420542" y="2555082"/>
            <a:ext cx="97631" cy="976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Ovaal 32"/>
          <p:cNvSpPr/>
          <p:nvPr/>
        </p:nvSpPr>
        <p:spPr>
          <a:xfrm>
            <a:off x="6460332" y="2220517"/>
            <a:ext cx="97631" cy="976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" name="Ovaal 33"/>
          <p:cNvSpPr/>
          <p:nvPr/>
        </p:nvSpPr>
        <p:spPr>
          <a:xfrm>
            <a:off x="5669757" y="1649017"/>
            <a:ext cx="97631" cy="976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93231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Recommendations</a:t>
            </a:r>
          </a:p>
        </p:txBody>
      </p:sp>
      <p:sp>
        <p:nvSpPr>
          <p:cNvPr id="8602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97768"/>
            <a:ext cx="8229600" cy="2747963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DO TUNE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your evolutionary algorithm</a:t>
            </a:r>
          </a:p>
          <a:p>
            <a:pPr>
              <a:spcBef>
                <a:spcPts val="900"/>
              </a:spcBef>
            </a:pPr>
            <a:r>
              <a:rPr lang="nl-NL" sz="1800" dirty="0" err="1"/>
              <a:t>Think</a:t>
            </a:r>
            <a:r>
              <a:rPr lang="nl-NL" sz="1800" dirty="0"/>
              <a:t> of </a:t>
            </a:r>
            <a:r>
              <a:rPr lang="nl-NL" sz="1800" dirty="0" err="1"/>
              <a:t>the</a:t>
            </a:r>
            <a:r>
              <a:rPr lang="nl-NL" sz="1800" dirty="0"/>
              <a:t> “</a:t>
            </a:r>
            <a:r>
              <a:rPr lang="nl-NL" sz="1800" dirty="0" err="1"/>
              <a:t>magic</a:t>
            </a:r>
            <a:r>
              <a:rPr lang="nl-NL" sz="1800" dirty="0"/>
              <a:t> constants” (i.e., parameters </a:t>
            </a:r>
            <a:r>
              <a:rPr lang="nl-NL" sz="1800" dirty="0" err="1"/>
              <a:t>hidden</a:t>
            </a:r>
            <a:r>
              <a:rPr lang="nl-NL" sz="1800" dirty="0"/>
              <a:t> in </a:t>
            </a:r>
            <a:r>
              <a:rPr lang="nl-NL" sz="1800" dirty="0" err="1"/>
              <a:t>the</a:t>
            </a:r>
            <a:r>
              <a:rPr lang="nl-NL" sz="1800" dirty="0"/>
              <a:t> code)</a:t>
            </a:r>
          </a:p>
          <a:p>
            <a:pPr>
              <a:spcBef>
                <a:spcPts val="900"/>
              </a:spcBef>
            </a:pPr>
            <a:r>
              <a:rPr lang="nl-NL" sz="1800" dirty="0" err="1"/>
              <a:t>Decide</a:t>
            </a:r>
            <a:r>
              <a:rPr lang="nl-NL" sz="1800" dirty="0"/>
              <a:t>: speed or solution </a:t>
            </a:r>
            <a:r>
              <a:rPr lang="nl-NL" sz="1800" dirty="0" err="1"/>
              <a:t>quality</a:t>
            </a:r>
            <a:r>
              <a:rPr lang="nl-NL" sz="1800" dirty="0"/>
              <a:t>?</a:t>
            </a:r>
          </a:p>
          <a:p>
            <a:pPr>
              <a:spcBef>
                <a:spcPts val="900"/>
              </a:spcBef>
            </a:pPr>
            <a:r>
              <a:rPr lang="nl-NL" sz="1800" dirty="0" err="1"/>
              <a:t>Decide</a:t>
            </a:r>
            <a:r>
              <a:rPr lang="nl-NL" sz="1800" dirty="0"/>
              <a:t>: specialist of generalist EA?</a:t>
            </a:r>
          </a:p>
          <a:p>
            <a:pPr>
              <a:spcBef>
                <a:spcPts val="900"/>
              </a:spcBef>
            </a:pPr>
            <a:r>
              <a:rPr lang="nl-NL" sz="1800" dirty="0" err="1"/>
              <a:t>Measure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report </a:t>
            </a:r>
            <a:r>
              <a:rPr lang="nl-NL" sz="1800" dirty="0" err="1"/>
              <a:t>tuning</a:t>
            </a:r>
            <a:r>
              <a:rPr lang="nl-NL" sz="1800" dirty="0"/>
              <a:t> 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39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study ‘Best parameter values’</a:t>
            </a:r>
          </a:p>
        </p:txBody>
      </p:sp>
      <p:sp>
        <p:nvSpPr>
          <p:cNvPr id="8806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68459"/>
            <a:ext cx="8229600" cy="372260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</a:pPr>
            <a:r>
              <a:rPr lang="en-US" sz="1950" u="sng" dirty="0"/>
              <a:t>Setup</a:t>
            </a:r>
            <a:r>
              <a:rPr lang="en-US" sz="1950" dirty="0"/>
              <a:t>: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Problem: Sphere Function (unimodal, simple, often used to test alg. speed)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EA: defined by Tournament Parent Selection, Random Uniform Survivor Selection, Uniform Crossover, </a:t>
            </a:r>
            <a:r>
              <a:rPr lang="en-US" sz="1500" dirty="0" err="1"/>
              <a:t>BitFlip</a:t>
            </a:r>
            <a:r>
              <a:rPr lang="en-US" sz="1500" dirty="0"/>
              <a:t> Mutation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Tuner: REVAC </a:t>
            </a:r>
            <a:r>
              <a:rPr lang="en-US" sz="1500" dirty="0"/>
              <a:t>spending X units of tuning effort, tuning for speed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A = </a:t>
            </a:r>
            <a:r>
              <a:rPr lang="nl-NL" sz="1500" dirty="0"/>
              <a:t> 1000, B = 30, C = 10000</a:t>
            </a:r>
            <a:endParaRPr lang="en-US" sz="1500" dirty="0"/>
          </a:p>
          <a:p>
            <a:pPr>
              <a:spcBef>
                <a:spcPts val="900"/>
              </a:spcBef>
            </a:pPr>
            <a:r>
              <a:rPr lang="en-US" sz="1950" u="sng" dirty="0"/>
              <a:t>Results</a:t>
            </a:r>
            <a:r>
              <a:rPr lang="en-US" sz="1950" dirty="0"/>
              <a:t>: the best EA had the following parameter values   </a:t>
            </a:r>
          </a:p>
          <a:p>
            <a:pPr lvl="2">
              <a:spcBef>
                <a:spcPts val="900"/>
              </a:spcBef>
            </a:pPr>
            <a:r>
              <a:rPr lang="en-US" sz="1500" dirty="0"/>
              <a:t>Population Size:   6</a:t>
            </a:r>
          </a:p>
          <a:p>
            <a:pPr lvl="2">
              <a:spcBef>
                <a:spcPts val="900"/>
              </a:spcBef>
            </a:pPr>
            <a:r>
              <a:rPr lang="en-US" sz="1500" dirty="0"/>
              <a:t>Tournament Size: 4</a:t>
            </a:r>
          </a:p>
          <a:p>
            <a:pPr lvl="2">
              <a:spcBef>
                <a:spcPts val="900"/>
              </a:spcBef>
            </a:pPr>
            <a:r>
              <a:rPr lang="en-US" sz="1500" dirty="0"/>
              <a:t>...</a:t>
            </a:r>
          </a:p>
          <a:p>
            <a:pPr>
              <a:spcBef>
                <a:spcPts val="900"/>
              </a:spcBef>
            </a:pPr>
            <a:r>
              <a:rPr lang="en-US" sz="1950" u="sng" dirty="0"/>
              <a:t>Conclusions</a:t>
            </a:r>
            <a:r>
              <a:rPr lang="en-US" sz="1950" dirty="0"/>
              <a:t>: </a:t>
            </a:r>
            <a:r>
              <a:rPr lang="en-US" sz="1950" b="1" i="1" dirty="0"/>
              <a:t>for this problem</a:t>
            </a:r>
            <a:r>
              <a:rPr lang="en-US" sz="1950" b="1" dirty="0"/>
              <a:t> </a:t>
            </a:r>
            <a:r>
              <a:rPr lang="en-US" sz="1950" dirty="0"/>
              <a:t>we need a high (parent) selection pressure. This is probably because the problem is unimodal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1288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study ‘Good parameter values’</a:t>
            </a:r>
          </a:p>
        </p:txBody>
      </p:sp>
      <p:sp>
        <p:nvSpPr>
          <p:cNvPr id="9011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25128"/>
            <a:ext cx="8229600" cy="3854053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u="sng" dirty="0"/>
              <a:t>Setup</a:t>
            </a:r>
            <a:r>
              <a:rPr lang="en-US" sz="1800" dirty="0"/>
              <a:t>: same as before</a:t>
            </a:r>
          </a:p>
          <a:p>
            <a:pPr>
              <a:spcBef>
                <a:spcPts val="900"/>
              </a:spcBef>
            </a:pPr>
            <a:endParaRPr lang="en-US" sz="1800" u="sng" dirty="0"/>
          </a:p>
          <a:p>
            <a:pPr>
              <a:spcBef>
                <a:spcPts val="900"/>
              </a:spcBef>
            </a:pPr>
            <a:r>
              <a:rPr lang="en-US" sz="1800" u="sng" dirty="0"/>
              <a:t>Results</a:t>
            </a:r>
            <a:r>
              <a:rPr lang="en-US" sz="1800" dirty="0"/>
              <a:t>: The 25 best parameters vectors have their values within the following ranges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Mutation Rate: 	[0.01, 0.011]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Crossover Rate:	[0.2, 1.0]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(..)</a:t>
            </a:r>
          </a:p>
          <a:p>
            <a:pPr lvl="2">
              <a:spcBef>
                <a:spcPts val="900"/>
              </a:spcBef>
            </a:pPr>
            <a:endParaRPr lang="en-US" dirty="0"/>
          </a:p>
          <a:p>
            <a:pPr>
              <a:spcBef>
                <a:spcPts val="900"/>
              </a:spcBef>
            </a:pPr>
            <a:r>
              <a:rPr lang="en-US" sz="1800" u="sng" dirty="0"/>
              <a:t>Conclusions</a:t>
            </a:r>
            <a:r>
              <a:rPr lang="en-US" sz="1800" dirty="0"/>
              <a:t>: </a:t>
            </a:r>
            <a:r>
              <a:rPr lang="en-US" sz="1800" b="1" i="1" dirty="0"/>
              <a:t>for this problem</a:t>
            </a:r>
            <a:r>
              <a:rPr lang="en-US" sz="1800" b="1" dirty="0"/>
              <a:t> </a:t>
            </a:r>
            <a:r>
              <a:rPr lang="en-US" sz="1800" dirty="0"/>
              <a:t>the mutation rate is much more relevant than the crossover rate. </a:t>
            </a:r>
          </a:p>
          <a:p>
            <a:pPr lvl="2">
              <a:spcBef>
                <a:spcPts val="900"/>
              </a:spcBef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385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study ‘interactions’</a:t>
            </a:r>
          </a:p>
        </p:txBody>
      </p:sp>
      <p:sp>
        <p:nvSpPr>
          <p:cNvPr id="92164" name="Tijdelijke aanduiding voor inhoud 2"/>
          <p:cNvSpPr>
            <a:spLocks noGrp="1"/>
          </p:cNvSpPr>
          <p:nvPr>
            <p:ph idx="1"/>
          </p:nvPr>
        </p:nvSpPr>
        <p:spPr>
          <a:xfrm>
            <a:off x="531645" y="1015007"/>
            <a:ext cx="3701388" cy="3854053"/>
          </a:xfrm>
        </p:spPr>
        <p:txBody>
          <a:bodyPr>
            <a:normAutofit/>
          </a:bodyPr>
          <a:lstStyle/>
          <a:p>
            <a:pPr eaLnBrk="1" hangingPunct="1"/>
            <a:r>
              <a:rPr lang="nl-NL" sz="1800" u="sng" dirty="0"/>
              <a:t>Setup</a:t>
            </a:r>
            <a:r>
              <a:rPr lang="nl-NL" sz="1800" dirty="0"/>
              <a:t>: same as before</a:t>
            </a:r>
            <a:endParaRPr lang="en-US" sz="1800" dirty="0"/>
          </a:p>
          <a:p>
            <a:pPr eaLnBrk="1" hangingPunct="1"/>
            <a:endParaRPr lang="en-US" sz="1800" u="sng" dirty="0"/>
          </a:p>
          <a:p>
            <a:pPr eaLnBrk="1" hangingPunct="1"/>
            <a:r>
              <a:rPr lang="en-US" sz="1800" u="sng" dirty="0"/>
              <a:t>Results</a:t>
            </a:r>
            <a:r>
              <a:rPr lang="en-US" sz="1800" dirty="0"/>
              <a:t>: plotting the population </a:t>
            </a:r>
            <a:br>
              <a:rPr lang="en-US" sz="1800" dirty="0"/>
            </a:br>
            <a:r>
              <a:rPr lang="en-US" sz="1800" dirty="0"/>
              <a:t>size and generation gap of the </a:t>
            </a:r>
            <a:br>
              <a:rPr lang="en-US" sz="1800" dirty="0"/>
            </a:br>
            <a:r>
              <a:rPr lang="en-US" sz="1800" dirty="0"/>
              <a:t>best parameter vectors shows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/>
              <a:t>	the following</a:t>
            </a:r>
          </a:p>
          <a:p>
            <a:pPr eaLnBrk="1" hangingPunct="1">
              <a:buFont typeface="Wingdings 2" pitchFamily="18" charset="2"/>
              <a:buNone/>
            </a:pPr>
            <a:endParaRPr lang="en-US" sz="1800" dirty="0"/>
          </a:p>
          <a:p>
            <a:pPr eaLnBrk="1" hangingPunct="1"/>
            <a:r>
              <a:rPr lang="en-US" sz="1800" u="sng" dirty="0"/>
              <a:t>Conclusions</a:t>
            </a:r>
            <a:r>
              <a:rPr lang="en-US" sz="1800" dirty="0"/>
              <a:t>: </a:t>
            </a:r>
            <a:r>
              <a:rPr lang="en-US" sz="1800" b="1" i="1" dirty="0"/>
              <a:t>for this problem</a:t>
            </a:r>
            <a:r>
              <a:rPr lang="en-US" sz="1800" b="1" dirty="0"/>
              <a:t> </a:t>
            </a:r>
            <a:r>
              <a:rPr lang="en-US" sz="1800" dirty="0"/>
              <a:t>the best results are obtained when (almost) the complete population is replaced every generation.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92165" name="Picture 3" descr="tm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1820" y="1614287"/>
            <a:ext cx="2980134" cy="22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6" name="TextBox 4"/>
          <p:cNvSpPr txBox="1">
            <a:spLocks noChangeArrowheads="1"/>
          </p:cNvSpPr>
          <p:nvPr/>
        </p:nvSpPr>
        <p:spPr bwMode="auto">
          <a:xfrm rot="-5400000">
            <a:off x="4634139" y="2571230"/>
            <a:ext cx="14287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i="1"/>
              <a:t>Generation Gap</a:t>
            </a:r>
          </a:p>
        </p:txBody>
      </p:sp>
      <p:sp>
        <p:nvSpPr>
          <p:cNvPr id="92167" name="TextBox 5"/>
          <p:cNvSpPr txBox="1">
            <a:spLocks noChangeArrowheads="1"/>
          </p:cNvSpPr>
          <p:nvPr/>
        </p:nvSpPr>
        <p:spPr bwMode="auto">
          <a:xfrm>
            <a:off x="6319469" y="3846412"/>
            <a:ext cx="14311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i="1" dirty="0"/>
              <a:t>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62965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(near) future of automated tuning 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7015"/>
            <a:ext cx="8229600" cy="3804047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Hybrid methods for A &amp; B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Well-funded EA performance measures, multi-objective formulation </a:t>
            </a:r>
            <a:r>
              <a:rPr lang="en-US" sz="1800" dirty="0">
                <a:sym typeface="Wingdings" pitchFamily="2" charset="2"/>
              </a:rPr>
              <a:t> multi-objective tuner algorithms</a:t>
            </a:r>
            <a:endParaRPr lang="en-US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(Statistical) models of the utility landscape </a:t>
            </a:r>
            <a:r>
              <a:rPr lang="en-US" sz="1800" dirty="0">
                <a:sym typeface="Wingdings" pitchFamily="2" charset="2"/>
              </a:rPr>
              <a:t> m</a:t>
            </a:r>
            <a:r>
              <a:rPr lang="en-US" sz="1800" dirty="0"/>
              <a:t>ore knowledge about parameters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Open source toolboxes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Distributed execution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Good </a:t>
            </a:r>
            <a:r>
              <a:rPr lang="en-US" sz="1800" dirty="0" err="1"/>
              <a:t>testbeds</a:t>
            </a:r>
            <a:endParaRPr lang="en-US" sz="18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Adoption by the EC community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Rollout to other heuristic methods with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65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Culture change?</a:t>
            </a:r>
          </a:p>
        </p:txBody>
      </p:sp>
      <p:sp>
        <p:nvSpPr>
          <p:cNvPr id="96260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Fast and good tuning can lead to new attitude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Past &amp; present: robust EAs preferred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Future: problem-specific EAs preferred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Old question: what is better the GA or the ES?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New question: what symbolic configuration is best?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… </a:t>
            </a:r>
            <a:r>
              <a:rPr lang="nl-NL" sz="1500" dirty="0" err="1"/>
              <a:t>given</a:t>
            </a:r>
            <a:r>
              <a:rPr lang="nl-NL" sz="1500" dirty="0"/>
              <a:t> a maximum effort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tuning</a:t>
            </a:r>
            <a:endParaRPr lang="nl-NL" sz="15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New attitude / </a:t>
            </a:r>
            <a:r>
              <a:rPr lang="nl-NL" sz="1800" dirty="0" err="1"/>
              <a:t>practice</a:t>
            </a:r>
            <a:r>
              <a:rPr lang="nl-NL" sz="1800" dirty="0"/>
              <a:t>: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tuning</a:t>
            </a:r>
            <a:r>
              <a:rPr lang="nl-NL" sz="1800" dirty="0"/>
              <a:t> </a:t>
            </a:r>
            <a:r>
              <a:rPr lang="nl-NL" sz="1800" dirty="0" err="1"/>
              <a:t>efforts</a:t>
            </a:r>
            <a:r>
              <a:rPr lang="nl-NL" sz="1800" dirty="0"/>
              <a:t> are </a:t>
            </a:r>
            <a:r>
              <a:rPr lang="nl-NL" sz="1800" dirty="0" err="1"/>
              <a:t>measured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reported</a:t>
            </a:r>
            <a:endParaRPr lang="nl-NL" sz="18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EAs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their</a:t>
            </a:r>
            <a:r>
              <a:rPr lang="nl-NL" sz="1800" dirty="0"/>
              <a:t> practical best </a:t>
            </a:r>
            <a:r>
              <a:rPr lang="nl-NL" sz="1800" dirty="0" err="1"/>
              <a:t>settings</a:t>
            </a:r>
            <a:r>
              <a:rPr lang="nl-NL" sz="1800" dirty="0"/>
              <a:t> are </a:t>
            </a:r>
            <a:r>
              <a:rPr lang="nl-NL" sz="1800" dirty="0" err="1"/>
              <a:t>compared</a:t>
            </a:r>
            <a:r>
              <a:rPr lang="nl-NL" sz="1800" dirty="0"/>
              <a:t>, </a:t>
            </a:r>
            <a:r>
              <a:rPr lang="nl-NL" sz="1800" dirty="0" err="1"/>
              <a:t>instead</a:t>
            </a:r>
            <a:r>
              <a:rPr lang="nl-NL" sz="1800" dirty="0"/>
              <a:t> of </a:t>
            </a:r>
            <a:r>
              <a:rPr lang="nl-NL" sz="1800" dirty="0" err="1"/>
              <a:t>unmotivated</a:t>
            </a:r>
            <a:r>
              <a:rPr lang="nl-NL" sz="1800" dirty="0"/>
              <a:t> “</a:t>
            </a:r>
            <a:r>
              <a:rPr lang="nl-NL" sz="1800" dirty="0" err="1"/>
              <a:t>magical</a:t>
            </a:r>
            <a:r>
              <a:rPr lang="nl-NL" sz="1800" dirty="0"/>
              <a:t>” </a:t>
            </a:r>
            <a:r>
              <a:rPr lang="nl-NL" sz="1800" dirty="0" err="1"/>
              <a:t>settings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223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solidFill>
                  <a:srgbClr val="FF0000"/>
                </a:solidFill>
              </a:rPr>
              <a:t>Parameters vs. parameter values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Some parameters do matter much, some don’t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Tune the (right) parameters to increase performance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Decide what you tune for, e.g. for speed (AES) or quality (MBF, SR) 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solidFill>
                  <a:srgbClr val="FF0000"/>
                </a:solidFill>
              </a:rPr>
              <a:t>Any tuner is better than no tuner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00188" y="1806179"/>
            <a:ext cx="6303169" cy="1882378"/>
            <a:chOff x="300" y="1517"/>
            <a:chExt cx="5294" cy="1581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243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7"/>
    </mc:Choice>
    <mc:Fallback xmlns="">
      <p:transition spd="slow" advTm="84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Parameter tuning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buNone/>
            </a:pPr>
            <a:r>
              <a:rPr lang="en-US" sz="1800" dirty="0">
                <a:solidFill>
                  <a:srgbClr val="E46C0A"/>
                </a:solidFill>
              </a:rPr>
              <a:t>Parameter tuning</a:t>
            </a:r>
            <a:r>
              <a:rPr lang="en-US" sz="1800" dirty="0"/>
              <a:t>: testing and comparing different  values </a:t>
            </a:r>
            <a:r>
              <a:rPr lang="en-US" sz="1800" dirty="0">
                <a:solidFill>
                  <a:srgbClr val="E46C0A"/>
                </a:solidFill>
              </a:rPr>
              <a:t>before the “real” run</a:t>
            </a:r>
          </a:p>
          <a:p>
            <a:pPr>
              <a:spcBef>
                <a:spcPts val="900"/>
              </a:spcBef>
              <a:buNone/>
            </a:pPr>
            <a:endParaRPr lang="en-US" sz="1800" dirty="0"/>
          </a:p>
          <a:p>
            <a:pPr>
              <a:spcBef>
                <a:spcPts val="900"/>
              </a:spcBef>
              <a:buNone/>
            </a:pPr>
            <a:r>
              <a:rPr lang="en-US" sz="1800" dirty="0"/>
              <a:t>Problems: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users mistakes in settings can be sources of errors or sub-optimal performance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costs much time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parameters interact: exhaustive search is not practicable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good values may become bad during the 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18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Parameter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34807"/>
            <a:ext cx="8229600" cy="38459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E46C0A"/>
                </a:solidFill>
              </a:rPr>
              <a:t>Parameter control</a:t>
            </a:r>
            <a:r>
              <a:rPr lang="en-US" sz="1800" dirty="0"/>
              <a:t>: setting values on-line, </a:t>
            </a:r>
            <a:r>
              <a:rPr lang="en-US" sz="1800" dirty="0">
                <a:solidFill>
                  <a:srgbClr val="E46C0A"/>
                </a:solidFill>
              </a:rPr>
              <a:t>during the actual run</a:t>
            </a:r>
            <a:r>
              <a:rPr lang="en-US" sz="1800" dirty="0"/>
              <a:t>, e.g.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predetermined time-varying schedule p = p(t)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using (heuristic) feedback from the search process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encoding parameters in chromosomes and rely on natural selection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Problems: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finding optimal p is hard, finding optimal p(t) is harder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still user-defined feedback mechanism, how to “optimize”?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when would natural selection work for algorithm parameters?</a:t>
            </a:r>
          </a:p>
          <a:p>
            <a:pPr marL="637794" lvl="1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doubling the task for the EA could slow down the runs </a:t>
            </a:r>
          </a:p>
          <a:p>
            <a:pPr marL="294894" lvl="1" indent="0">
              <a:lnSpc>
                <a:spcPct val="90000"/>
              </a:lnSpc>
              <a:spcBef>
                <a:spcPts val="900"/>
              </a:spcBef>
              <a:buNone/>
              <a:defRPr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41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Notes on parameter control</a:t>
            </a:r>
            <a:endParaRPr lang="en-US" dirty="0"/>
          </a:p>
        </p:txBody>
      </p:sp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64406"/>
            <a:ext cx="8229600" cy="372665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Parameter control offers the possibility to use </a:t>
            </a:r>
            <a:r>
              <a:rPr lang="en-US" sz="1800" dirty="0">
                <a:solidFill>
                  <a:srgbClr val="E46C0A"/>
                </a:solidFill>
              </a:rPr>
              <a:t>appropriate values in various stages </a:t>
            </a:r>
            <a:r>
              <a:rPr lang="en-US" sz="1800" dirty="0"/>
              <a:t>of the search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Adaptive and self-adaptive control can </a:t>
            </a:r>
            <a:r>
              <a:rPr lang="en-US" sz="1800" dirty="0">
                <a:solidFill>
                  <a:srgbClr val="E46C0A"/>
                </a:solidFill>
              </a:rPr>
              <a:t>“liberate” users from tuning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reduces need for EA expertise for a new application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Assumption: control heuristic is less parameter-sensitive than the EA</a:t>
            </a:r>
            <a:endParaRPr lang="en-GB" sz="1800" dirty="0"/>
          </a:p>
          <a:p>
            <a:pPr algn="ctr">
              <a:spcBef>
                <a:spcPts val="900"/>
              </a:spcBef>
              <a:buNone/>
            </a:pPr>
            <a:r>
              <a:rPr lang="en-GB" sz="2250" b="1" dirty="0"/>
              <a:t>BUT</a:t>
            </a:r>
          </a:p>
          <a:p>
            <a:pPr>
              <a:spcBef>
                <a:spcPts val="900"/>
              </a:spcBef>
            </a:pPr>
            <a:r>
              <a:rPr lang="en-GB" sz="1800" dirty="0">
                <a:solidFill>
                  <a:srgbClr val="E46C0A"/>
                </a:solidFill>
              </a:rPr>
              <a:t>State-of-the-art is a mess</a:t>
            </a:r>
            <a:r>
              <a:rPr lang="en-GB" sz="1800" dirty="0"/>
              <a:t>: literature is a potpourri, no generic knowledge, no principled approaches to developing control heuristics (deterministic or adaptive), no solid testing methodology</a:t>
            </a:r>
          </a:p>
          <a:p>
            <a:pPr algn="ctr">
              <a:spcBef>
                <a:spcPts val="900"/>
              </a:spcBef>
              <a:buNone/>
            </a:pPr>
            <a:r>
              <a:rPr lang="en-US" sz="2250" b="1" dirty="0">
                <a:solidFill>
                  <a:srgbClr val="E46C0A"/>
                </a:solidFill>
              </a:rPr>
              <a:t>WHAT ABOUT AUTOMATED TUNING?</a:t>
            </a:r>
            <a:endParaRPr lang="en-US" sz="1650" dirty="0">
              <a:solidFill>
                <a:srgbClr val="E46C0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88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Historical</a:t>
            </a:r>
            <a:r>
              <a:rPr lang="nl-NL" dirty="0"/>
              <a:t> account (</a:t>
            </a:r>
            <a:r>
              <a:rPr lang="nl-NL" dirty="0" err="1"/>
              <a:t>cont’d</a:t>
            </a:r>
            <a:r>
              <a:rPr lang="nl-NL" dirty="0"/>
              <a:t>)</a:t>
            </a:r>
          </a:p>
        </p:txBody>
      </p:sp>
      <p:sp>
        <p:nvSpPr>
          <p:cNvPr id="4198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66236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Lately: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More &amp; more work on parameter control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Traditional parameters: mutation and </a:t>
            </a:r>
            <a:r>
              <a:rPr lang="en-US" sz="1600" dirty="0" err="1"/>
              <a:t>xover</a:t>
            </a:r>
            <a:r>
              <a:rPr lang="en-US" sz="1600" dirty="0"/>
              <a:t>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Non-traditional parameters: selection and population size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All parameters </a:t>
            </a:r>
            <a:r>
              <a:rPr lang="en-US" sz="1600" dirty="0">
                <a:sym typeface="Wingdings" pitchFamily="2" charset="2"/>
              </a:rPr>
              <a:t> “</a:t>
            </a:r>
            <a:r>
              <a:rPr lang="en-US" sz="1600" dirty="0" err="1">
                <a:sym typeface="Wingdings" pitchFamily="2" charset="2"/>
              </a:rPr>
              <a:t>parameterless</a:t>
            </a:r>
            <a:r>
              <a:rPr lang="en-US" sz="1600" dirty="0">
                <a:sym typeface="Wingdings" pitchFamily="2" charset="2"/>
              </a:rPr>
              <a:t>”  EAs (name!?)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Not much work on parameter tuning, i.e.,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Nobody reports on tuning efforts behind their EA published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handful papers on tuning methods / algorithms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276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Control flow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575948" y="4691062"/>
            <a:ext cx="425053" cy="3762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68254" y="3975498"/>
            <a:ext cx="2807494" cy="702469"/>
          </a:xfrm>
          <a:prstGeom prst="rect">
            <a:avLst/>
          </a:prstGeom>
          <a:solidFill>
            <a:schemeClr val="folHlink">
              <a:alpha val="5098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168254" y="2571750"/>
            <a:ext cx="2807494" cy="702469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350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168254" y="1168004"/>
            <a:ext cx="2807494" cy="702469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350">
              <a:latin typeface="Arial Unicode MS" pitchFamily="34" charset="-128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3989467" y="1318022"/>
            <a:ext cx="1181735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Design layer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786489" y="4126706"/>
            <a:ext cx="1505540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Application layer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3873596" y="2722960"/>
            <a:ext cx="1383713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 b="1">
                <a:latin typeface="Arial Unicode MS" pitchFamily="34" charset="-128"/>
              </a:rPr>
              <a:t>Algorithm layer</a:t>
            </a:r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4572000" y="3274219"/>
            <a:ext cx="0" cy="701279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3235501" y="3384947"/>
            <a:ext cx="915636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optimizes</a:t>
            </a: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572000" y="1869281"/>
            <a:ext cx="0" cy="701279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3235501" y="1980010"/>
            <a:ext cx="915636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optimizes</a:t>
            </a:r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6650902" y="4137422"/>
            <a:ext cx="896399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One-max</a:t>
            </a: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879353" y="2733675"/>
            <a:ext cx="434735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GA</a:t>
            </a:r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6687906" y="1275160"/>
            <a:ext cx="877163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Meta-GA</a:t>
            </a:r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1567659" y="3975498"/>
            <a:ext cx="992580" cy="5078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Symbolic </a:t>
            </a:r>
          </a:p>
          <a:p>
            <a:pPr algn="ctr" eaLnBrk="0" hangingPunct="0"/>
            <a:r>
              <a:rPr lang="en-US" sz="1350">
                <a:latin typeface="Arial Unicode MS" pitchFamily="34" charset="-128"/>
              </a:rPr>
              <a:t>regression</a:t>
            </a: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1838247" y="2733675"/>
            <a:ext cx="434735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GP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1810900" y="1275160"/>
            <a:ext cx="550151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350">
                <a:latin typeface="Arial Unicode MS" pitchFamily="34" charset="-128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540299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664</TotalTime>
  <Words>2281</Words>
  <Application>Microsoft Macintosh PowerPoint</Application>
  <PresentationFormat>On-screen Show (16:9)</PresentationFormat>
  <Paragraphs>522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 Unicode MS</vt:lpstr>
      <vt:lpstr>Arial</vt:lpstr>
      <vt:lpstr>Calibri</vt:lpstr>
      <vt:lpstr>Wingdings</vt:lpstr>
      <vt:lpstr>Wingdings 2</vt:lpstr>
      <vt:lpstr>Default Theme</vt:lpstr>
      <vt:lpstr>Evolutionary Computing</vt:lpstr>
      <vt:lpstr>Overview</vt:lpstr>
      <vt:lpstr>Brief historical account</vt:lpstr>
      <vt:lpstr>Taxonomy</vt:lpstr>
      <vt:lpstr>Parameter tuning</vt:lpstr>
      <vt:lpstr>Parameter control</vt:lpstr>
      <vt:lpstr>Notes on parameter control</vt:lpstr>
      <vt:lpstr>Historical account (cont’d)</vt:lpstr>
      <vt:lpstr>Control flow of EA calibration / design</vt:lpstr>
      <vt:lpstr>Information flow of EA calibration / design</vt:lpstr>
      <vt:lpstr>Lower level of EA calibration / design</vt:lpstr>
      <vt:lpstr>Upper level of EA calibration / design</vt:lpstr>
      <vt:lpstr>Parameter – performance landscape</vt:lpstr>
      <vt:lpstr>Ontology - Terminology</vt:lpstr>
      <vt:lpstr>Off-line vs. on-line calibration / design</vt:lpstr>
      <vt:lpstr>Tuning by generate-and-test</vt:lpstr>
      <vt:lpstr>Testing parameter vectors </vt:lpstr>
      <vt:lpstr>Numeric parameters</vt:lpstr>
      <vt:lpstr>Symbolic parameters</vt:lpstr>
      <vt:lpstr>Notes on parameters</vt:lpstr>
      <vt:lpstr>What is an EA? (1/2)</vt:lpstr>
      <vt:lpstr>What is an EA? (2/2)</vt:lpstr>
      <vt:lpstr>Generate-and-test under the hood</vt:lpstr>
      <vt:lpstr>Tuning effort</vt:lpstr>
      <vt:lpstr>Optimize A = optimally use A</vt:lpstr>
      <vt:lpstr>PowerPoint Presentation</vt:lpstr>
      <vt:lpstr>Optimize B = reduce B</vt:lpstr>
      <vt:lpstr>Optimize A &amp; B</vt:lpstr>
      <vt:lpstr>Which tuning method?</vt:lpstr>
      <vt:lpstr>Tuning “world champion” EAs</vt:lpstr>
      <vt:lpstr>Tuning vs. not tuning</vt:lpstr>
      <vt:lpstr>Recommendations</vt:lpstr>
      <vt:lpstr>Example study ‘Best parameter values’</vt:lpstr>
      <vt:lpstr>Example study ‘Good parameter values’</vt:lpstr>
      <vt:lpstr>Example study ‘interactions’</vt:lpstr>
      <vt:lpstr>The (near) future of automated tuning </vt:lpstr>
      <vt:lpstr>Culture change?</vt:lpstr>
      <vt:lpstr>Important points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Eiben, A.E. (AE)</cp:lastModifiedBy>
  <cp:revision>425</cp:revision>
  <dcterms:created xsi:type="dcterms:W3CDTF">2014-06-19T13:47:47Z</dcterms:created>
  <dcterms:modified xsi:type="dcterms:W3CDTF">2023-09-26T05:27:47Z</dcterms:modified>
  <cp:category/>
</cp:coreProperties>
</file>