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81" r:id="rId3"/>
    <p:sldId id="364" r:id="rId4"/>
    <p:sldId id="365" r:id="rId5"/>
    <p:sldId id="366" r:id="rId6"/>
    <p:sldId id="367" r:id="rId7"/>
    <p:sldId id="370" r:id="rId8"/>
    <p:sldId id="368" r:id="rId9"/>
    <p:sldId id="369" r:id="rId10"/>
    <p:sldId id="371" r:id="rId11"/>
    <p:sldId id="372" r:id="rId12"/>
    <p:sldId id="373" r:id="rId13"/>
    <p:sldId id="374" r:id="rId14"/>
    <p:sldId id="375" r:id="rId15"/>
    <p:sldId id="376" r:id="rId16"/>
    <p:sldId id="377" r:id="rId17"/>
    <p:sldId id="378" r:id="rId18"/>
    <p:sldId id="379" r:id="rId19"/>
    <p:sldId id="363" r:id="rId20"/>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3FFFB"/>
    <a:srgbClr val="00A89A"/>
    <a:srgbClr val="00978B"/>
    <a:srgbClr val="029BAB"/>
    <a:srgbClr val="1344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9602" autoAdjust="0"/>
  </p:normalViewPr>
  <p:slideViewPr>
    <p:cSldViewPr snapToGrid="0">
      <p:cViewPr varScale="1">
        <p:scale>
          <a:sx n="66" d="100"/>
          <a:sy n="66" d="100"/>
        </p:scale>
        <p:origin x="85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188595" cy="574719"/>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167998" y="0"/>
            <a:ext cx="3188595" cy="574719"/>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2019/9/27</a:t>
            </a:fld>
            <a:endParaRPr lang="zh-CN" altLang="en-US"/>
          </a:p>
        </p:txBody>
      </p:sp>
      <p:sp>
        <p:nvSpPr>
          <p:cNvPr id="4" name="幻灯片图像占位符 3"/>
          <p:cNvSpPr>
            <a:spLocks noGrp="1" noRot="1" noChangeAspect="1"/>
          </p:cNvSpPr>
          <p:nvPr>
            <p:ph type="sldImg" idx="2"/>
          </p:nvPr>
        </p:nvSpPr>
        <p:spPr>
          <a:xfrm>
            <a:off x="242770" y="1431824"/>
            <a:ext cx="6872756" cy="38659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35830" y="5512523"/>
            <a:ext cx="5886637" cy="4510246"/>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10879875"/>
            <a:ext cx="3188595" cy="574718"/>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167998" y="10879875"/>
            <a:ext cx="3188595" cy="574718"/>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2703257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13" name="图片 12" descr="未标题-1"/>
          <p:cNvPicPr>
            <a:picLocks noChangeAspect="1"/>
          </p:cNvPicPr>
          <p:nvPr userDrawn="1"/>
        </p:nvPicPr>
        <p:blipFill>
          <a:blip r:embed="rId2"/>
          <a:srcRect r="4408" b="-129"/>
          <a:stretch>
            <a:fillRect/>
          </a:stretch>
        </p:blipFill>
        <p:spPr>
          <a:xfrm>
            <a:off x="-2540" y="-13335"/>
            <a:ext cx="12202160" cy="689419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3075" name="矩形 1"/>
          <p:cNvSpPr/>
          <p:nvPr userDrawn="1"/>
        </p:nvSpPr>
        <p:spPr>
          <a:xfrm>
            <a:off x="-1905" y="0"/>
            <a:ext cx="12193905" cy="6869430"/>
          </a:xfrm>
          <a:prstGeom prst="rect">
            <a:avLst/>
          </a:prstGeom>
          <a:solidFill>
            <a:schemeClr val="bg1">
              <a:lumMod val="95000"/>
            </a:schemeClr>
          </a:solidFill>
          <a:ln w="12700">
            <a:noFill/>
          </a:ln>
        </p:spPr>
        <p:txBody>
          <a:bodyPr anchor="ctr"/>
          <a:lstStyle/>
          <a:p>
            <a:pPr algn="ctr"/>
            <a:endParaRPr>
              <a:solidFill>
                <a:srgbClr val="FFFFFF"/>
              </a:solidFill>
              <a:ea typeface="宋体" panose="02010600030101010101" pitchFamily="2" charset="-122"/>
            </a:endParaRPr>
          </a:p>
        </p:txBody>
      </p:sp>
      <p:pic>
        <p:nvPicPr>
          <p:cNvPr id="8" name="图片 7" descr="9725.jpg_wh860"/>
          <p:cNvPicPr>
            <a:picLocks noChangeAspect="1"/>
          </p:cNvPicPr>
          <p:nvPr userDrawn="1"/>
        </p:nvPicPr>
        <p:blipFill>
          <a:blip r:embed="rId2"/>
          <a:srcRect l="8402" r="55796"/>
          <a:stretch>
            <a:fillRect/>
          </a:stretch>
        </p:blipFill>
        <p:spPr>
          <a:xfrm>
            <a:off x="-15875" y="-3175"/>
            <a:ext cx="5271135" cy="6864350"/>
          </a:xfrm>
          <a:prstGeom prst="rect">
            <a:avLst/>
          </a:prstGeom>
        </p:spPr>
      </p:pic>
      <p:sp>
        <p:nvSpPr>
          <p:cNvPr id="6" name="矩形 5"/>
          <p:cNvSpPr/>
          <p:nvPr userDrawn="1"/>
        </p:nvSpPr>
        <p:spPr>
          <a:xfrm>
            <a:off x="1021715" y="3053715"/>
            <a:ext cx="2811780" cy="749935"/>
          </a:xfrm>
          <a:prstGeom prst="rect">
            <a:avLst/>
          </a:prstGeom>
          <a:noFill/>
          <a:ln w="63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smtClean="0">
                <a:latin typeface="微软雅黑" panose="020B0503020204020204" charset="-122"/>
                <a:ea typeface="微软雅黑" panose="020B0503020204020204" charset="-122"/>
              </a:rPr>
              <a:t>目录</a:t>
            </a:r>
            <a:r>
              <a:rPr lang="en-US" altLang="zh-CN" sz="3600" b="1" dirty="0" smtClean="0">
                <a:latin typeface="微软雅黑" panose="020B0503020204020204" charset="-122"/>
                <a:ea typeface="微软雅黑" panose="020B0503020204020204" charset="-122"/>
              </a:rPr>
              <a:t>/</a:t>
            </a:r>
            <a:r>
              <a:rPr lang="en-US" altLang="zh-CN" b="1" dirty="0" smtClean="0">
                <a:latin typeface="微软雅黑" panose="020B0503020204020204" charset="-122"/>
                <a:ea typeface="微软雅黑" panose="020B0503020204020204" charset="-122"/>
              </a:rPr>
              <a:t>CONTENTS</a:t>
            </a:r>
          </a:p>
        </p:txBody>
      </p:sp>
      <p:grpSp>
        <p:nvGrpSpPr>
          <p:cNvPr id="10" name="组合 9"/>
          <p:cNvGrpSpPr/>
          <p:nvPr userDrawn="1"/>
        </p:nvGrpSpPr>
        <p:grpSpPr>
          <a:xfrm>
            <a:off x="1728470" y="2390775"/>
            <a:ext cx="1398270" cy="438150"/>
            <a:chOff x="2773" y="3916"/>
            <a:chExt cx="2202" cy="690"/>
          </a:xfrm>
        </p:grpSpPr>
        <p:pic>
          <p:nvPicPr>
            <p:cNvPr id="7" name="图片 6" descr="博易LOGO"/>
            <p:cNvPicPr>
              <a:picLocks noChangeAspect="1"/>
            </p:cNvPicPr>
            <p:nvPr userDrawn="1"/>
          </p:nvPicPr>
          <p:blipFill>
            <a:blip r:embed="rId3"/>
            <a:srcRect r="28837" b="2937"/>
            <a:stretch>
              <a:fillRect/>
            </a:stretch>
          </p:blipFill>
          <p:spPr>
            <a:xfrm>
              <a:off x="2773" y="3959"/>
              <a:ext cx="1567" cy="628"/>
            </a:xfrm>
            <a:prstGeom prst="rect">
              <a:avLst/>
            </a:prstGeom>
          </p:spPr>
        </p:pic>
        <p:pic>
          <p:nvPicPr>
            <p:cNvPr id="9" name="图片 8" descr="博易LOGO"/>
            <p:cNvPicPr>
              <a:picLocks noChangeAspect="1"/>
            </p:cNvPicPr>
            <p:nvPr userDrawn="1"/>
          </p:nvPicPr>
          <p:blipFill>
            <a:blip r:embed="rId3">
              <a:grayscl/>
              <a:lum bright="70000" contrast="-70000"/>
            </a:blip>
            <a:srcRect l="68574" t="-6646"/>
            <a:stretch>
              <a:fillRect/>
            </a:stretch>
          </p:blipFill>
          <p:spPr>
            <a:xfrm>
              <a:off x="4283" y="3916"/>
              <a:ext cx="692" cy="690"/>
            </a:xfrm>
            <a:prstGeom prst="rect">
              <a:avLst/>
            </a:prstGeom>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3075" name="矩形 1"/>
          <p:cNvSpPr/>
          <p:nvPr userDrawn="1"/>
        </p:nvSpPr>
        <p:spPr>
          <a:xfrm>
            <a:off x="-1905" y="0"/>
            <a:ext cx="12193905" cy="6869430"/>
          </a:xfrm>
          <a:prstGeom prst="rect">
            <a:avLst/>
          </a:prstGeom>
          <a:solidFill>
            <a:schemeClr val="bg1">
              <a:lumMod val="95000"/>
            </a:schemeClr>
          </a:solidFill>
          <a:ln w="12700">
            <a:noFill/>
          </a:ln>
        </p:spPr>
        <p:txBody>
          <a:bodyPr anchor="ctr"/>
          <a:lstStyle/>
          <a:p>
            <a:pPr algn="ctr"/>
            <a:endParaRPr>
              <a:solidFill>
                <a:srgbClr val="FFFFFF"/>
              </a:solidFill>
              <a:ea typeface="宋体" panose="02010600030101010101" pitchFamily="2" charset="-122"/>
            </a:endParaRPr>
          </a:p>
        </p:txBody>
      </p:sp>
      <p:pic>
        <p:nvPicPr>
          <p:cNvPr id="8" name="图片 7" descr="博易LOGO"/>
          <p:cNvPicPr>
            <a:picLocks noChangeAspect="1"/>
          </p:cNvPicPr>
          <p:nvPr userDrawn="1"/>
        </p:nvPicPr>
        <p:blipFill>
          <a:blip r:embed="rId2"/>
          <a:stretch>
            <a:fillRect/>
          </a:stretch>
        </p:blipFill>
        <p:spPr>
          <a:xfrm>
            <a:off x="10607040" y="401320"/>
            <a:ext cx="1091565" cy="320675"/>
          </a:xfrm>
          <a:prstGeom prst="rect">
            <a:avLst/>
          </a:prstGeom>
        </p:spPr>
      </p:pic>
      <p:grpSp>
        <p:nvGrpSpPr>
          <p:cNvPr id="9" name="组合 8"/>
          <p:cNvGrpSpPr/>
          <p:nvPr userDrawn="1"/>
        </p:nvGrpSpPr>
        <p:grpSpPr>
          <a:xfrm>
            <a:off x="157480" y="105410"/>
            <a:ext cx="734060" cy="683260"/>
            <a:chOff x="107504" y="106364"/>
            <a:chExt cx="192220" cy="178627"/>
          </a:xfrm>
        </p:grpSpPr>
        <p:sp>
          <p:nvSpPr>
            <p:cNvPr id="10" name="椭圆 9"/>
            <p:cNvSpPr/>
            <p:nvPr/>
          </p:nvSpPr>
          <p:spPr>
            <a:xfrm>
              <a:off x="107504" y="123478"/>
              <a:ext cx="144016" cy="144016"/>
            </a:xfrm>
            <a:prstGeom prst="ellipse">
              <a:avLst/>
            </a:prstGeom>
            <a:gradFill>
              <a:gsLst>
                <a:gs pos="0">
                  <a:srgbClr val="00B050">
                    <a:alpha val="51000"/>
                  </a:srgbClr>
                </a:gs>
                <a:gs pos="100000">
                  <a:srgbClr val="0070C0">
                    <a:alpha val="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62809" y="196280"/>
              <a:ext cx="88711" cy="88711"/>
            </a:xfrm>
            <a:prstGeom prst="ellipse">
              <a:avLst/>
            </a:prstGeom>
            <a:gradFill>
              <a:gsLst>
                <a:gs pos="0">
                  <a:srgbClr val="00B050">
                    <a:alpha val="51000"/>
                  </a:srgbClr>
                </a:gs>
                <a:gs pos="100000">
                  <a:srgbClr val="0070C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251520" y="106364"/>
              <a:ext cx="48204" cy="48204"/>
            </a:xfrm>
            <a:prstGeom prst="ellipse">
              <a:avLst/>
            </a:prstGeom>
            <a:gradFill>
              <a:gsLst>
                <a:gs pos="0">
                  <a:srgbClr val="00B050">
                    <a:alpha val="51000"/>
                  </a:srgbClr>
                </a:gs>
                <a:gs pos="100000">
                  <a:srgbClr val="0070C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圆角矩形 1"/>
          <p:cNvSpPr/>
          <p:nvPr userDrawn="1"/>
        </p:nvSpPr>
        <p:spPr>
          <a:xfrm>
            <a:off x="605790" y="813435"/>
            <a:ext cx="11581765" cy="18000"/>
          </a:xfrm>
          <a:prstGeom prst="roundRect">
            <a:avLst/>
          </a:prstGeom>
          <a:gradFill>
            <a:gsLst>
              <a:gs pos="0">
                <a:srgbClr val="029BAB"/>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pic>
        <p:nvPicPr>
          <p:cNvPr id="13" name="图片 12" descr="未标题-1"/>
          <p:cNvPicPr>
            <a:picLocks noChangeAspect="1"/>
          </p:cNvPicPr>
          <p:nvPr userDrawn="1"/>
        </p:nvPicPr>
        <p:blipFill>
          <a:blip r:embed="rId2"/>
          <a:srcRect r="4408" b="-129"/>
          <a:stretch>
            <a:fillRect/>
          </a:stretch>
        </p:blipFill>
        <p:spPr>
          <a:xfrm flipH="1">
            <a:off x="-2540" y="-13335"/>
            <a:ext cx="12202160" cy="6894195"/>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2019/9/27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5388610" y="1555115"/>
            <a:ext cx="6764020" cy="3547745"/>
            <a:chOff x="8486" y="2449"/>
            <a:chExt cx="10652" cy="5587"/>
          </a:xfrm>
        </p:grpSpPr>
        <p:sp>
          <p:nvSpPr>
            <p:cNvPr id="25" name="TextBox 59"/>
            <p:cNvSpPr>
              <a:spLocks noChangeArrowheads="1"/>
            </p:cNvSpPr>
            <p:nvPr/>
          </p:nvSpPr>
          <p:spPr bwMode="auto">
            <a:xfrm flipH="1">
              <a:off x="8486" y="5564"/>
              <a:ext cx="10652" cy="1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5400" b="1" dirty="0" smtClean="0">
                  <a:solidFill>
                    <a:schemeClr val="bg1"/>
                  </a:solidFill>
                  <a:ea typeface="微软雅黑" panose="020B0503020204020204" charset="-122"/>
                  <a:sym typeface="Arial" panose="020B0604020202020204" pitchFamily="34" charset="0"/>
                </a:rPr>
                <a:t>基础介绍及</a:t>
              </a:r>
              <a:r>
                <a:rPr lang="zh-CN" altLang="en-US" sz="5400" b="1" dirty="0">
                  <a:solidFill>
                    <a:schemeClr val="bg1"/>
                  </a:solidFill>
                  <a:ea typeface="微软雅黑" panose="020B0503020204020204" charset="-122"/>
                  <a:sym typeface="Arial" panose="020B0604020202020204" pitchFamily="34" charset="0"/>
                </a:rPr>
                <a:t>定义</a:t>
              </a:r>
            </a:p>
          </p:txBody>
        </p:sp>
        <p:sp>
          <p:nvSpPr>
            <p:cNvPr id="22" name="矩形 21"/>
            <p:cNvSpPr/>
            <p:nvPr/>
          </p:nvSpPr>
          <p:spPr>
            <a:xfrm>
              <a:off x="11458" y="7127"/>
              <a:ext cx="6972" cy="653"/>
            </a:xfrm>
            <a:prstGeom prst="rect">
              <a:avLst/>
            </a:prstGeom>
            <a:noFill/>
            <a:ln>
              <a:noFill/>
            </a:ln>
            <a:extLst>
              <a:ext uri="{909E8E84-426E-40DD-AFC4-6F175D3DCCD1}">
                <a14:hiddenFill xmlns:a14="http://schemas.microsoft.com/office/drawing/2010/main">
                  <a:solidFill>
                    <a:srgbClr val="0C327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latin typeface="Arial" panose="020B0604020202020204" pitchFamily="34" charset="0"/>
                  <a:ea typeface="微软雅黑" panose="020B0503020204020204" charset="-122"/>
                  <a:sym typeface="Arial" panose="020B0604020202020204" pitchFamily="34" charset="0"/>
                </a:rPr>
                <a:t> 时间</a:t>
              </a:r>
              <a:r>
                <a:rPr lang="zh-CN" altLang="en-US" sz="1400" dirty="0" smtClean="0">
                  <a:solidFill>
                    <a:schemeClr val="bg1"/>
                  </a:solidFill>
                  <a:latin typeface="Arial" panose="020B0604020202020204" pitchFamily="34" charset="0"/>
                  <a:ea typeface="微软雅黑" panose="020B0503020204020204" charset="-122"/>
                  <a:sym typeface="Arial" panose="020B0604020202020204" pitchFamily="34" charset="0"/>
                </a:rPr>
                <a:t>：</a:t>
              </a:r>
              <a:r>
                <a:rPr lang="en-US" altLang="zh-CN" sz="1400" dirty="0">
                  <a:solidFill>
                    <a:schemeClr val="bg1"/>
                  </a:solidFill>
                  <a:latin typeface="Arial" panose="020B0604020202020204" pitchFamily="34" charset="0"/>
                  <a:ea typeface="微软雅黑" panose="020B0503020204020204" charset="-122"/>
                  <a:sym typeface="Arial" panose="020B0604020202020204" pitchFamily="34" charset="0"/>
                </a:rPr>
                <a:t>9</a:t>
              </a:r>
              <a:r>
                <a:rPr lang="zh-CN" altLang="en-US" sz="1400" dirty="0" smtClean="0">
                  <a:solidFill>
                    <a:schemeClr val="bg1"/>
                  </a:solidFill>
                  <a:latin typeface="Arial" panose="020B0604020202020204" pitchFamily="34" charset="0"/>
                  <a:ea typeface="微软雅黑" panose="020B0503020204020204" charset="-122"/>
                  <a:sym typeface="Arial" panose="020B0604020202020204" pitchFamily="34" charset="0"/>
                </a:rPr>
                <a:t>月</a:t>
              </a:r>
              <a:r>
                <a:rPr lang="en-US" altLang="zh-CN" sz="1400" dirty="0" smtClean="0">
                  <a:solidFill>
                    <a:schemeClr val="bg1"/>
                  </a:solidFill>
                  <a:latin typeface="Arial" panose="020B0604020202020204" pitchFamily="34" charset="0"/>
                  <a:ea typeface="微软雅黑" panose="020B0503020204020204" charset="-122"/>
                  <a:sym typeface="Arial" panose="020B0604020202020204" pitchFamily="34" charset="0"/>
                </a:rPr>
                <a:t>27</a:t>
              </a:r>
              <a:r>
                <a:rPr lang="zh-CN" altLang="en-US" sz="1400" dirty="0" smtClean="0">
                  <a:solidFill>
                    <a:schemeClr val="bg1"/>
                  </a:solidFill>
                  <a:latin typeface="Arial" panose="020B0604020202020204" pitchFamily="34" charset="0"/>
                  <a:ea typeface="微软雅黑" panose="020B0503020204020204" charset="-122"/>
                  <a:sym typeface="Arial" panose="020B0604020202020204" pitchFamily="34" charset="0"/>
                </a:rPr>
                <a:t>日</a:t>
              </a:r>
              <a:endParaRPr lang="en-US" altLang="zh-CN" sz="1400" dirty="0" smtClean="0">
                <a:solidFill>
                  <a:schemeClr val="bg1"/>
                </a:solidFill>
                <a:latin typeface="Arial" panose="020B0604020202020204" pitchFamily="34" charset="0"/>
                <a:ea typeface="微软雅黑" panose="020B0503020204020204" charset="-122"/>
                <a:sym typeface="Arial" panose="020B0604020202020204" pitchFamily="34" charset="0"/>
              </a:endParaRPr>
            </a:p>
            <a:p>
              <a:pPr algn="ctr"/>
              <a:r>
                <a:rPr lang="zh-CN" altLang="en-US" sz="1400" dirty="0" smtClean="0">
                  <a:solidFill>
                    <a:schemeClr val="bg1"/>
                  </a:solidFill>
                  <a:latin typeface="Arial" panose="020B0604020202020204" pitchFamily="34" charset="0"/>
                  <a:ea typeface="微软雅黑" panose="020B0503020204020204" charset="-122"/>
                  <a:sym typeface="Arial" panose="020B0604020202020204" pitchFamily="34" charset="0"/>
                </a:rPr>
                <a:t>作者：皇甫科星</a:t>
              </a:r>
              <a:endParaRPr lang="zh-CN" altLang="en-US" sz="1400"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7" name="任意多边形 25"/>
            <p:cNvSpPr/>
            <p:nvPr/>
          </p:nvSpPr>
          <p:spPr>
            <a:xfrm flipH="1">
              <a:off x="11386" y="2449"/>
              <a:ext cx="7116" cy="5587"/>
            </a:xfrm>
            <a:custGeom>
              <a:avLst/>
              <a:gdLst>
                <a:gd name="connsiteX0" fmla="*/ 6762786 w 6826313"/>
                <a:gd name="connsiteY0" fmla="*/ 1876457 h 4508626"/>
                <a:gd name="connsiteX1" fmla="*/ 6826313 w 6826313"/>
                <a:gd name="connsiteY1" fmla="*/ 1876457 h 4508626"/>
                <a:gd name="connsiteX2" fmla="*/ 6826313 w 6826313"/>
                <a:gd name="connsiteY2" fmla="*/ 2139756 h 4508626"/>
                <a:gd name="connsiteX3" fmla="*/ 6762786 w 6826313"/>
                <a:gd name="connsiteY3" fmla="*/ 2139756 h 4508626"/>
                <a:gd name="connsiteX4" fmla="*/ 0 w 6826313"/>
                <a:gd name="connsiteY4" fmla="*/ 0 h 4508626"/>
                <a:gd name="connsiteX5" fmla="*/ 6826313 w 6826313"/>
                <a:gd name="connsiteY5" fmla="*/ 0 h 4508626"/>
                <a:gd name="connsiteX6" fmla="*/ 6826313 w 6826313"/>
                <a:gd name="connsiteY6" fmla="*/ 959382 h 4508626"/>
                <a:gd name="connsiteX7" fmla="*/ 6762786 w 6826313"/>
                <a:gd name="connsiteY7" fmla="*/ 959382 h 4508626"/>
                <a:gd name="connsiteX8" fmla="*/ 6762786 w 6826313"/>
                <a:gd name="connsiteY8" fmla="*/ 63527 h 4508626"/>
                <a:gd name="connsiteX9" fmla="*/ 63527 w 6826313"/>
                <a:gd name="connsiteY9" fmla="*/ 63527 h 4508626"/>
                <a:gd name="connsiteX10" fmla="*/ 63527 w 6826313"/>
                <a:gd name="connsiteY10" fmla="*/ 4445099 h 4508626"/>
                <a:gd name="connsiteX11" fmla="*/ 6762786 w 6826313"/>
                <a:gd name="connsiteY11" fmla="*/ 4445099 h 4508626"/>
                <a:gd name="connsiteX12" fmla="*/ 6762786 w 6826313"/>
                <a:gd name="connsiteY12" fmla="*/ 3756057 h 4508626"/>
                <a:gd name="connsiteX13" fmla="*/ 6826313 w 6826313"/>
                <a:gd name="connsiteY13" fmla="*/ 3756057 h 4508626"/>
                <a:gd name="connsiteX14" fmla="*/ 6826313 w 6826313"/>
                <a:gd name="connsiteY14" fmla="*/ 4508626 h 4508626"/>
                <a:gd name="connsiteX15" fmla="*/ 0 w 6826313"/>
                <a:gd name="connsiteY15" fmla="*/ 4508626 h 450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26313" h="4508626">
                  <a:moveTo>
                    <a:pt x="6762786" y="1876457"/>
                  </a:moveTo>
                  <a:lnTo>
                    <a:pt x="6826313" y="1876457"/>
                  </a:lnTo>
                  <a:lnTo>
                    <a:pt x="6826313" y="2139756"/>
                  </a:lnTo>
                  <a:lnTo>
                    <a:pt x="6762786" y="2139756"/>
                  </a:lnTo>
                  <a:close/>
                  <a:moveTo>
                    <a:pt x="0" y="0"/>
                  </a:moveTo>
                  <a:lnTo>
                    <a:pt x="6826313" y="0"/>
                  </a:lnTo>
                  <a:lnTo>
                    <a:pt x="6826313" y="959382"/>
                  </a:lnTo>
                  <a:lnTo>
                    <a:pt x="6762786" y="959382"/>
                  </a:lnTo>
                  <a:lnTo>
                    <a:pt x="6762786" y="63527"/>
                  </a:lnTo>
                  <a:lnTo>
                    <a:pt x="63527" y="63527"/>
                  </a:lnTo>
                  <a:lnTo>
                    <a:pt x="63527" y="4445099"/>
                  </a:lnTo>
                  <a:lnTo>
                    <a:pt x="6762786" y="4445099"/>
                  </a:lnTo>
                  <a:lnTo>
                    <a:pt x="6762786" y="3756057"/>
                  </a:lnTo>
                  <a:lnTo>
                    <a:pt x="6826313" y="3756057"/>
                  </a:lnTo>
                  <a:lnTo>
                    <a:pt x="6826313" y="4508626"/>
                  </a:lnTo>
                  <a:lnTo>
                    <a:pt x="0" y="450862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solidFill>
                  <a:schemeClr val="bg1"/>
                </a:solidFill>
              </a:endParaRPr>
            </a:p>
          </p:txBody>
        </p:sp>
        <p:sp>
          <p:nvSpPr>
            <p:cNvPr id="11" name="文本框 10"/>
            <p:cNvSpPr txBox="1"/>
            <p:nvPr/>
          </p:nvSpPr>
          <p:spPr>
            <a:xfrm>
              <a:off x="10473" y="3721"/>
              <a:ext cx="2239" cy="1016"/>
            </a:xfrm>
            <a:prstGeom prst="rect">
              <a:avLst/>
            </a:prstGeom>
            <a:noFill/>
          </p:spPr>
          <p:txBody>
            <a:bodyPr wrap="square" rtlCol="0">
              <a:spAutoFit/>
            </a:bodyPr>
            <a:lstStyle/>
            <a:p>
              <a:r>
                <a:rPr lang="en-US" altLang="zh-CN" sz="3600" dirty="0">
                  <a:solidFill>
                    <a:schemeClr val="bg1"/>
                  </a:solidFill>
                  <a:latin typeface="微软雅黑" panose="020B0503020204020204" charset="-122"/>
                  <a:ea typeface="微软雅黑" panose="020B0503020204020204" charset="-122"/>
                </a:rPr>
                <a:t>201</a:t>
              </a:r>
              <a:r>
                <a:rPr lang="en-US" sz="3600" dirty="0">
                  <a:solidFill>
                    <a:schemeClr val="bg1"/>
                  </a:solidFill>
                  <a:latin typeface="微软雅黑" panose="020B0503020204020204" charset="-122"/>
                  <a:ea typeface="微软雅黑" panose="020B0503020204020204" charset="-122"/>
                </a:rPr>
                <a:t>9</a:t>
              </a:r>
            </a:p>
          </p:txBody>
        </p:sp>
        <p:sp>
          <p:nvSpPr>
            <p:cNvPr id="15" name="文本框 14"/>
            <p:cNvSpPr txBox="1"/>
            <p:nvPr/>
          </p:nvSpPr>
          <p:spPr>
            <a:xfrm>
              <a:off x="12503" y="3794"/>
              <a:ext cx="5782" cy="871"/>
            </a:xfrm>
            <a:prstGeom prst="rect">
              <a:avLst/>
            </a:prstGeom>
            <a:noFill/>
          </p:spPr>
          <p:txBody>
            <a:bodyPr wrap="square" rtlCol="0">
              <a:spAutoFit/>
            </a:bodyPr>
            <a:lstStyle/>
            <a:p>
              <a:r>
                <a:rPr lang="zh-CN" altLang="en-US" sz="3000" dirty="0" smtClean="0">
                  <a:solidFill>
                    <a:schemeClr val="bg1"/>
                  </a:solidFill>
                  <a:uFillTx/>
                  <a:latin typeface="微软雅黑" panose="020B0503020204020204" charset="-122"/>
                  <a:ea typeface="微软雅黑" panose="020B0503020204020204" charset="-122"/>
                </a:rPr>
                <a:t>分布式事务</a:t>
              </a:r>
              <a:endParaRPr lang="zh-CN" altLang="en-US" sz="3000" dirty="0">
                <a:solidFill>
                  <a:schemeClr val="bg1"/>
                </a:solidFill>
                <a:uFillTx/>
                <a:latin typeface="微软雅黑" panose="020B0503020204020204" charset="-122"/>
                <a:ea typeface="微软雅黑" panose="020B0503020204020204" charset="-122"/>
              </a:endParaRPr>
            </a:p>
          </p:txBody>
        </p:sp>
      </p:grpSp>
      <p:grpSp>
        <p:nvGrpSpPr>
          <p:cNvPr id="10" name="组合 9"/>
          <p:cNvGrpSpPr/>
          <p:nvPr userDrawn="1"/>
        </p:nvGrpSpPr>
        <p:grpSpPr>
          <a:xfrm>
            <a:off x="401320" y="379730"/>
            <a:ext cx="1398270" cy="438150"/>
            <a:chOff x="2773" y="3916"/>
            <a:chExt cx="2202" cy="690"/>
          </a:xfrm>
        </p:grpSpPr>
        <p:pic>
          <p:nvPicPr>
            <p:cNvPr id="8" name="图片 7" descr="博易LOGO"/>
            <p:cNvPicPr>
              <a:picLocks noChangeAspect="1"/>
            </p:cNvPicPr>
            <p:nvPr userDrawn="1"/>
          </p:nvPicPr>
          <p:blipFill>
            <a:blip r:embed="rId2"/>
            <a:srcRect r="28837" b="2937"/>
            <a:stretch>
              <a:fillRect/>
            </a:stretch>
          </p:blipFill>
          <p:spPr>
            <a:xfrm>
              <a:off x="2773" y="3959"/>
              <a:ext cx="1567" cy="628"/>
            </a:xfrm>
            <a:prstGeom prst="rect">
              <a:avLst/>
            </a:prstGeom>
          </p:spPr>
        </p:pic>
        <p:pic>
          <p:nvPicPr>
            <p:cNvPr id="9" name="图片 8" descr="博易LOGO"/>
            <p:cNvPicPr>
              <a:picLocks noChangeAspect="1"/>
            </p:cNvPicPr>
            <p:nvPr userDrawn="1"/>
          </p:nvPicPr>
          <p:blipFill>
            <a:blip r:embed="rId2">
              <a:grayscl/>
              <a:lum bright="70000" contrast="-70000"/>
            </a:blip>
            <a:srcRect l="68574" t="-6646"/>
            <a:stretch>
              <a:fillRect/>
            </a:stretch>
          </p:blipFill>
          <p:spPr>
            <a:xfrm>
              <a:off x="4283" y="3916"/>
              <a:ext cx="692" cy="690"/>
            </a:xfrm>
            <a:prstGeom prst="rect">
              <a:avLst/>
            </a:prstGeom>
          </p:spPr>
        </p:pic>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31472" y="378767"/>
            <a:ext cx="3996872" cy="461665"/>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2PC </a:t>
            </a:r>
            <a:r>
              <a:rPr lang="zh-CN" altLang="en-US" sz="2400" b="1" dirty="0" smtClean="0">
                <a:latin typeface="微软雅黑" panose="020B0503020204020204" pitchFamily="34" charset="-122"/>
                <a:ea typeface="微软雅黑" panose="020B0503020204020204" pitchFamily="34" charset="-122"/>
              </a:rPr>
              <a:t>分布式事务缺陷</a:t>
            </a:r>
            <a:endParaRPr lang="zh-CN" altLang="en-US" sz="2400"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175657" y="1364343"/>
            <a:ext cx="10290629" cy="4801314"/>
          </a:xfrm>
          <a:prstGeom prst="rect">
            <a:avLst/>
          </a:prstGeom>
          <a:noFill/>
        </p:spPr>
        <p:txBody>
          <a:bodyPr wrap="square" rtlCol="0">
            <a:spAutoFit/>
          </a:bodyPr>
          <a:lstStyle/>
          <a:p>
            <a:r>
              <a:rPr lang="en-US" altLang="zh-CN" dirty="0"/>
              <a:t>&gt; 1. </a:t>
            </a:r>
            <a:r>
              <a:rPr lang="zh-CN" altLang="en-US" dirty="0"/>
              <a:t>阻塞问题</a:t>
            </a:r>
          </a:p>
          <a:p>
            <a:endParaRPr lang="zh-CN" altLang="en-US" dirty="0"/>
          </a:p>
          <a:p>
            <a:r>
              <a:rPr lang="en-US" altLang="zh-CN" dirty="0"/>
              <a:t>1.1 </a:t>
            </a:r>
            <a:r>
              <a:rPr lang="zh-CN" altLang="en-US" dirty="0"/>
              <a:t>所有的事务操作都处于同步阻塞状态，即所有的是事务参与者都必须等待事务协调者的消息，收不到消息则处于持续阻塞状态！</a:t>
            </a:r>
          </a:p>
          <a:p>
            <a:endParaRPr lang="zh-CN" altLang="en-US" dirty="0"/>
          </a:p>
          <a:p>
            <a:r>
              <a:rPr lang="en-US" altLang="zh-CN" dirty="0"/>
              <a:t>&gt; 2. </a:t>
            </a:r>
            <a:r>
              <a:rPr lang="zh-CN" altLang="en-US" dirty="0"/>
              <a:t>单点故障</a:t>
            </a:r>
          </a:p>
          <a:p>
            <a:endParaRPr lang="zh-CN" altLang="en-US" dirty="0"/>
          </a:p>
          <a:p>
            <a:r>
              <a:rPr lang="en-US" altLang="zh-CN" dirty="0"/>
              <a:t>2.1 </a:t>
            </a:r>
            <a:r>
              <a:rPr lang="zh-CN" altLang="en-US" dirty="0"/>
              <a:t>当事务协调者服务宕机活出现其他故障后，所有的事务都处于挂起阻塞状态！（虽然在协调者挂掉之后能够选举出新的协调者，但是他仍不能解决各参与者的锁定状态！）</a:t>
            </a:r>
          </a:p>
          <a:p>
            <a:endParaRPr lang="zh-CN" altLang="en-US" dirty="0"/>
          </a:p>
          <a:p>
            <a:r>
              <a:rPr lang="en-US" altLang="zh-CN" dirty="0"/>
              <a:t>&gt; 3.</a:t>
            </a:r>
            <a:r>
              <a:rPr lang="zh-CN" altLang="en-US" dirty="0"/>
              <a:t>数据不一致性</a:t>
            </a:r>
          </a:p>
          <a:p>
            <a:endParaRPr lang="zh-CN" altLang="en-US" dirty="0"/>
          </a:p>
          <a:p>
            <a:r>
              <a:rPr lang="en-US" altLang="zh-CN" dirty="0"/>
              <a:t>3.1 </a:t>
            </a:r>
            <a:r>
              <a:rPr lang="zh-CN" altLang="en-US" dirty="0"/>
              <a:t>网络是不可靠的，当二阶段进行中，由事务协调者发送给参与者的事务操作信息，因为网络原因，部分事务参与者没有收到，则会出现，部分事务无法进行事务操作，从而造成事务的不一致性！</a:t>
            </a:r>
          </a:p>
          <a:p>
            <a:endParaRPr lang="zh-CN" altLang="en-US" dirty="0"/>
          </a:p>
          <a:p>
            <a:r>
              <a:rPr lang="en-US" altLang="zh-CN" dirty="0"/>
              <a:t>3.2 </a:t>
            </a:r>
            <a:r>
              <a:rPr lang="zh-CN" altLang="en-US" dirty="0"/>
              <a:t>当事务协调者挂了，唯一接收这条消息的参与者也挂了！那么当新的协调者被选举出来之后，也无法知道事务是否已经进行操作！</a:t>
            </a:r>
          </a:p>
        </p:txBody>
      </p:sp>
    </p:spTree>
    <p:extLst>
      <p:ext uri="{BB962C8B-B14F-4D97-AF65-F5344CB8AC3E}">
        <p14:creationId xmlns:p14="http://schemas.microsoft.com/office/powerpoint/2010/main" val="2545310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31472" y="378767"/>
            <a:ext cx="3996872" cy="46166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3</a:t>
            </a:r>
            <a:r>
              <a:rPr lang="en-US" altLang="zh-CN" sz="2400" b="1" dirty="0" smtClean="0">
                <a:latin typeface="微软雅黑" panose="020B0503020204020204" pitchFamily="34" charset="-122"/>
                <a:ea typeface="微软雅黑" panose="020B0503020204020204" pitchFamily="34" charset="-122"/>
              </a:rPr>
              <a:t>PC </a:t>
            </a:r>
            <a:r>
              <a:rPr lang="zh-CN" altLang="en-US" sz="2400" b="1" dirty="0" smtClean="0">
                <a:latin typeface="微软雅黑" panose="020B0503020204020204" pitchFamily="34" charset="-122"/>
                <a:ea typeface="微软雅黑" panose="020B0503020204020204" pitchFamily="34" charset="-122"/>
              </a:rPr>
              <a:t>分布式事务</a:t>
            </a:r>
            <a:endParaRPr lang="zh-CN" altLang="en-US" sz="2400"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537029" y="1944914"/>
            <a:ext cx="11321142" cy="3724096"/>
          </a:xfrm>
          <a:prstGeom prst="rect">
            <a:avLst/>
          </a:prstGeom>
          <a:noFill/>
        </p:spPr>
        <p:txBody>
          <a:bodyPr wrap="square" rtlCol="0">
            <a:spAutoFit/>
          </a:bodyPr>
          <a:lstStyle/>
          <a:p>
            <a:pPr indent="457200">
              <a:spcBef>
                <a:spcPts val="600"/>
              </a:spcBef>
              <a:spcAft>
                <a:spcPts val="600"/>
              </a:spcAft>
            </a:pPr>
            <a:r>
              <a:rPr lang="en-US" altLang="zh-CN" dirty="0"/>
              <a:t>2PC</a:t>
            </a:r>
            <a:r>
              <a:rPr lang="zh-CN" altLang="en-US" dirty="0"/>
              <a:t>并不是一个无阻塞协议，有些失败修复方式有可能能使得站点阻塞。例如，一个进程在投了“提交”票之后，在接收到全局决策之前超时失败了；如果这个进程所能通信到的站点对全局决策同样一无所知，那么这个站点只好被阻塞了。实际上这种情况是相当少见的，但还是有必要引入一个更强的无阻塞协议</a:t>
            </a:r>
            <a:r>
              <a:rPr lang="en-US" altLang="zh-CN" dirty="0"/>
              <a:t>——</a:t>
            </a:r>
            <a:r>
              <a:rPr lang="zh-CN" altLang="en-US" dirty="0"/>
              <a:t>三段提交协议</a:t>
            </a:r>
            <a:r>
              <a:rPr lang="en-US" altLang="zh-CN" dirty="0"/>
              <a:t>(3PC)</a:t>
            </a:r>
            <a:r>
              <a:rPr lang="zh-CN" altLang="en-US" dirty="0"/>
              <a:t>。</a:t>
            </a:r>
            <a:r>
              <a:rPr lang="en-US" altLang="zh-CN" dirty="0"/>
              <a:t>3PC</a:t>
            </a:r>
            <a:r>
              <a:rPr lang="zh-CN" altLang="en-US" dirty="0"/>
              <a:t>协议在站点失败，甚至是所有的站点都失败的情况下也不会带来阻塞，但是会因为通信失败导致全局事务原子性被破坏，不同的站点收到了不同的策略</a:t>
            </a:r>
            <a:r>
              <a:rPr lang="zh-CN" altLang="en-US" dirty="0" smtClean="0"/>
              <a:t>。</a:t>
            </a:r>
            <a:endParaRPr lang="en-US" altLang="zh-CN" dirty="0" smtClean="0"/>
          </a:p>
          <a:p>
            <a:pPr indent="457200">
              <a:spcBef>
                <a:spcPts val="600"/>
              </a:spcBef>
              <a:spcAft>
                <a:spcPts val="600"/>
              </a:spcAft>
            </a:pPr>
            <a:endParaRPr lang="zh-CN" altLang="en-US" dirty="0"/>
          </a:p>
          <a:p>
            <a:pPr indent="457200">
              <a:spcBef>
                <a:spcPts val="600"/>
              </a:spcBef>
              <a:spcAft>
                <a:spcPts val="600"/>
              </a:spcAft>
            </a:pPr>
            <a:r>
              <a:rPr lang="zh-CN" altLang="en-US" dirty="0"/>
              <a:t>三阶段提交协议</a:t>
            </a:r>
            <a:r>
              <a:rPr lang="en-US" altLang="zh-CN" dirty="0"/>
              <a:t>(3PC)</a:t>
            </a:r>
            <a:r>
              <a:rPr lang="zh-CN" altLang="en-US" dirty="0"/>
              <a:t>在恢复过程中协调者场地发生故障的情况下，也能够避免事务阻塞。这种方法的基本思想是在协调者发出</a:t>
            </a:r>
            <a:r>
              <a:rPr lang="en-US" altLang="zh-CN" dirty="0"/>
              <a:t>prepare</a:t>
            </a:r>
            <a:r>
              <a:rPr lang="zh-CN" altLang="en-US" dirty="0"/>
              <a:t>消息并收到所有下属的</a:t>
            </a:r>
            <a:r>
              <a:rPr lang="en-US" altLang="zh-CN" dirty="0"/>
              <a:t>yes</a:t>
            </a:r>
            <a:r>
              <a:rPr lang="zh-CN" altLang="en-US" dirty="0"/>
              <a:t>消息时，向所有下属发送</a:t>
            </a:r>
            <a:r>
              <a:rPr lang="en-US" altLang="zh-CN" dirty="0" err="1"/>
              <a:t>precommit</a:t>
            </a:r>
            <a:r>
              <a:rPr lang="zh-CN" altLang="en-US" dirty="0"/>
              <a:t>消息，而不是</a:t>
            </a:r>
            <a:r>
              <a:rPr lang="en-US" altLang="zh-CN" dirty="0"/>
              <a:t>commit</a:t>
            </a:r>
            <a:r>
              <a:rPr lang="zh-CN" altLang="en-US" dirty="0"/>
              <a:t>消息。然后在收到足够数目</a:t>
            </a:r>
            <a:r>
              <a:rPr lang="en-US" altLang="zh-CN" dirty="0"/>
              <a:t>(</a:t>
            </a:r>
            <a:r>
              <a:rPr lang="zh-CN" altLang="en-US" dirty="0"/>
              <a:t>比必须处理的最大故障数目要大</a:t>
            </a:r>
            <a:r>
              <a:rPr lang="en-US" altLang="zh-CN" dirty="0"/>
              <a:t>)</a:t>
            </a:r>
            <a:r>
              <a:rPr lang="zh-CN" altLang="en-US" dirty="0"/>
              <a:t>的</a:t>
            </a:r>
            <a:r>
              <a:rPr lang="en-US" altLang="zh-CN" dirty="0" err="1"/>
              <a:t>ack</a:t>
            </a:r>
            <a:r>
              <a:rPr lang="zh-CN" altLang="en-US" dirty="0"/>
              <a:t>消息以后，协调者向日志中强迫写入</a:t>
            </a:r>
            <a:r>
              <a:rPr lang="en-US" altLang="zh-CN" dirty="0"/>
              <a:t>commit</a:t>
            </a:r>
            <a:r>
              <a:rPr lang="zh-CN" altLang="en-US" dirty="0"/>
              <a:t>记录，再向所有下属发送</a:t>
            </a:r>
            <a:r>
              <a:rPr lang="en-US" altLang="zh-CN" dirty="0"/>
              <a:t>commit</a:t>
            </a:r>
            <a:r>
              <a:rPr lang="zh-CN" altLang="en-US" dirty="0"/>
              <a:t>消息。在</a:t>
            </a:r>
            <a:r>
              <a:rPr lang="en-US" altLang="zh-CN" dirty="0"/>
              <a:t>3PC</a:t>
            </a:r>
            <a:r>
              <a:rPr lang="zh-CN" altLang="en-US" dirty="0"/>
              <a:t>中，协调者场地能够有效地推迟</a:t>
            </a:r>
            <a:r>
              <a:rPr lang="en-US" altLang="zh-CN" dirty="0"/>
              <a:t>commit</a:t>
            </a:r>
            <a:r>
              <a:rPr lang="zh-CN" altLang="en-US" dirty="0"/>
              <a:t>决定，只有在确定所有下属都知道</a:t>
            </a:r>
            <a:r>
              <a:rPr lang="en-US" altLang="zh-CN" dirty="0"/>
              <a:t>commit</a:t>
            </a:r>
            <a:r>
              <a:rPr lang="zh-CN" altLang="en-US" dirty="0"/>
              <a:t>决定以后，才真正发出</a:t>
            </a:r>
            <a:r>
              <a:rPr lang="en-US" altLang="zh-CN" dirty="0"/>
              <a:t>commit</a:t>
            </a:r>
            <a:r>
              <a:rPr lang="zh-CN" altLang="en-US" dirty="0"/>
              <a:t>决定。如果协调者随后发生了故障，在协调者恢复之前，下属场地之间就可以互相通信，确定事务是应该提交还是中止事务</a:t>
            </a:r>
            <a:r>
              <a:rPr lang="en-US" altLang="zh-CN" dirty="0"/>
              <a:t>(</a:t>
            </a:r>
            <a:r>
              <a:rPr lang="zh-CN" altLang="en-US" dirty="0"/>
              <a:t>如果所有下属都没有收到</a:t>
            </a:r>
            <a:r>
              <a:rPr lang="en-US" altLang="zh-CN" dirty="0" err="1"/>
              <a:t>precommit</a:t>
            </a:r>
            <a:r>
              <a:rPr lang="zh-CN" altLang="en-US" dirty="0"/>
              <a:t>消息</a:t>
            </a:r>
            <a:r>
              <a:rPr lang="en-US" altLang="zh-CN" dirty="0"/>
              <a:t>)</a:t>
            </a:r>
            <a:r>
              <a:rPr lang="zh-CN" altLang="en-US" dirty="0"/>
              <a:t>。</a:t>
            </a:r>
          </a:p>
        </p:txBody>
      </p:sp>
    </p:spTree>
    <p:extLst>
      <p:ext uri="{BB962C8B-B14F-4D97-AF65-F5344CB8AC3E}">
        <p14:creationId xmlns:p14="http://schemas.microsoft.com/office/powerpoint/2010/main" val="8974977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31472" y="378767"/>
            <a:ext cx="3996872" cy="46166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3</a:t>
            </a:r>
            <a:r>
              <a:rPr lang="en-US" altLang="zh-CN" sz="2400" b="1" dirty="0" smtClean="0">
                <a:latin typeface="微软雅黑" panose="020B0503020204020204" pitchFamily="34" charset="-122"/>
                <a:ea typeface="微软雅黑" panose="020B0503020204020204" pitchFamily="34" charset="-122"/>
              </a:rPr>
              <a:t>PC </a:t>
            </a:r>
            <a:r>
              <a:rPr lang="zh-CN" altLang="en-US" sz="2400" b="1" dirty="0" smtClean="0">
                <a:latin typeface="微软雅黑" panose="020B0503020204020204" pitchFamily="34" charset="-122"/>
                <a:ea typeface="微软雅黑" panose="020B0503020204020204" pitchFamily="34" charset="-122"/>
              </a:rPr>
              <a:t>分布式事务</a:t>
            </a:r>
            <a:endParaRPr lang="zh-CN" altLang="en-US" sz="2400"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711200" y="2409371"/>
            <a:ext cx="11277600" cy="4062651"/>
          </a:xfrm>
          <a:prstGeom prst="rect">
            <a:avLst/>
          </a:prstGeom>
          <a:noFill/>
        </p:spPr>
        <p:txBody>
          <a:bodyPr wrap="square" rtlCol="0">
            <a:spAutoFit/>
          </a:bodyPr>
          <a:lstStyle/>
          <a:p>
            <a:r>
              <a:rPr lang="en-US" altLang="zh-CN" sz="2000" b="1" dirty="0" smtClean="0"/>
              <a:t>1</a:t>
            </a:r>
            <a:r>
              <a:rPr lang="en-US" altLang="zh-CN" sz="2000" b="1" dirty="0"/>
              <a:t>. </a:t>
            </a:r>
            <a:r>
              <a:rPr lang="en-US" altLang="zh-CN" sz="2000" b="1" dirty="0" err="1"/>
              <a:t>canCommit</a:t>
            </a:r>
            <a:r>
              <a:rPr lang="zh-CN" altLang="en-US" sz="2000" b="1" dirty="0"/>
              <a:t>阶段  询问阶段</a:t>
            </a:r>
          </a:p>
          <a:p>
            <a:endParaRPr lang="zh-CN" altLang="en-US" dirty="0"/>
          </a:p>
          <a:p>
            <a:r>
              <a:rPr lang="zh-CN" altLang="en-US" dirty="0" smtClean="0"/>
              <a:t>         这</a:t>
            </a:r>
            <a:r>
              <a:rPr lang="zh-CN" altLang="en-US" dirty="0"/>
              <a:t>一阶段对比二阶段提交的第一阶段，即事务协调者去询问各事务参与者：“你们是否可以执行本次事务，即参与者对自身状态的检查”，若参与者能够执行则回应  </a:t>
            </a:r>
            <a:r>
              <a:rPr lang="en-US" altLang="zh-CN" dirty="0"/>
              <a:t>YES</a:t>
            </a:r>
            <a:r>
              <a:rPr lang="zh-CN" altLang="en-US" dirty="0"/>
              <a:t>反之</a:t>
            </a:r>
            <a:r>
              <a:rPr lang="en-US" altLang="zh-CN" dirty="0"/>
              <a:t>NO</a:t>
            </a:r>
            <a:r>
              <a:rPr lang="zh-CN" altLang="en-US" dirty="0"/>
              <a:t>。</a:t>
            </a:r>
          </a:p>
          <a:p>
            <a:endParaRPr lang="zh-CN" altLang="en-US" dirty="0"/>
          </a:p>
          <a:p>
            <a:r>
              <a:rPr lang="en-US" altLang="zh-CN" sz="2000" b="1" dirty="0" smtClean="0"/>
              <a:t>2.preCommit</a:t>
            </a:r>
            <a:r>
              <a:rPr lang="zh-CN" altLang="en-US" sz="2000" b="1" dirty="0"/>
              <a:t>阶段    预提交阶段</a:t>
            </a:r>
          </a:p>
          <a:p>
            <a:endParaRPr lang="zh-CN" altLang="en-US" dirty="0"/>
          </a:p>
          <a:p>
            <a:r>
              <a:rPr lang="zh-CN" altLang="en-US" dirty="0" smtClean="0"/>
              <a:t>         根据</a:t>
            </a:r>
            <a:r>
              <a:rPr lang="zh-CN" altLang="en-US" dirty="0"/>
              <a:t>一阶段返回的状态信息  </a:t>
            </a:r>
            <a:r>
              <a:rPr lang="en-US" altLang="zh-CN" dirty="0"/>
              <a:t>YES  AND   NO   </a:t>
            </a:r>
            <a:r>
              <a:rPr lang="zh-CN" altLang="en-US" dirty="0"/>
              <a:t>此时事务协调者会想参与者发送预提交或预回滚请求。参与者收到后开始执行事务操作，想本地写入事务日志，但是不执行提交或回滚命令！操作完成后向协调者发送</a:t>
            </a:r>
            <a:r>
              <a:rPr lang="en-US" altLang="zh-CN" dirty="0"/>
              <a:t>ACK</a:t>
            </a:r>
            <a:r>
              <a:rPr lang="zh-CN" altLang="en-US" dirty="0"/>
              <a:t>命令，等待下一步指令！</a:t>
            </a:r>
          </a:p>
          <a:p>
            <a:endParaRPr lang="zh-CN" altLang="en-US" dirty="0"/>
          </a:p>
          <a:p>
            <a:r>
              <a:rPr lang="en-US" altLang="zh-CN" sz="2000" b="1" dirty="0" smtClean="0"/>
              <a:t>3</a:t>
            </a:r>
            <a:r>
              <a:rPr lang="en-US" altLang="zh-CN" sz="2000" b="1" dirty="0"/>
              <a:t>. </a:t>
            </a:r>
            <a:r>
              <a:rPr lang="en-US" altLang="zh-CN" sz="2000" b="1" dirty="0" err="1"/>
              <a:t>DoCommit</a:t>
            </a:r>
            <a:r>
              <a:rPr lang="en-US" altLang="zh-CN" sz="2000" b="1" dirty="0"/>
              <a:t>  </a:t>
            </a:r>
            <a:r>
              <a:rPr lang="zh-CN" altLang="en-US" sz="2000" b="1" dirty="0"/>
              <a:t>提交阶段</a:t>
            </a:r>
          </a:p>
          <a:p>
            <a:endParaRPr lang="zh-CN" altLang="en-US" dirty="0"/>
          </a:p>
          <a:p>
            <a:r>
              <a:rPr lang="zh-CN" altLang="en-US" dirty="0" smtClean="0"/>
              <a:t>         当</a:t>
            </a:r>
            <a:r>
              <a:rPr lang="zh-CN" altLang="en-US" dirty="0"/>
              <a:t>收到所有参与者都发送的</a:t>
            </a:r>
            <a:r>
              <a:rPr lang="en-US" altLang="zh-CN" dirty="0"/>
              <a:t>ACK</a:t>
            </a:r>
            <a:r>
              <a:rPr lang="zh-CN" altLang="en-US" dirty="0"/>
              <a:t>命令后，向参与者发送提交或回滚请求！</a:t>
            </a:r>
          </a:p>
        </p:txBody>
      </p:sp>
      <p:sp>
        <p:nvSpPr>
          <p:cNvPr id="4" name="文本框 3"/>
          <p:cNvSpPr txBox="1"/>
          <p:nvPr/>
        </p:nvSpPr>
        <p:spPr>
          <a:xfrm>
            <a:off x="827314" y="1248229"/>
            <a:ext cx="10914743" cy="707886"/>
          </a:xfrm>
          <a:prstGeom prst="rect">
            <a:avLst/>
          </a:prstGeom>
          <a:noFill/>
        </p:spPr>
        <p:txBody>
          <a:bodyPr wrap="square" rtlCol="0">
            <a:spAutoFit/>
          </a:bodyPr>
          <a:lstStyle/>
          <a:p>
            <a:r>
              <a:rPr lang="zh-CN" altLang="en-US" sz="2000" b="1" dirty="0" smtClean="0"/>
              <a:t>        相对</a:t>
            </a:r>
            <a:r>
              <a:rPr lang="zh-CN" altLang="en-US" sz="2000" b="1" dirty="0"/>
              <a:t>于二阶段提交，三阶段提交在一阶段和二阶段中增加了一步准备阶段，以确保事务在提交时，所有节点的状态是一致的</a:t>
            </a:r>
            <a:r>
              <a:rPr lang="zh-CN" altLang="en-US" sz="2000" b="1" dirty="0" smtClean="0"/>
              <a:t>！</a:t>
            </a:r>
            <a:endParaRPr lang="zh-CN" altLang="en-US" sz="2000" b="1" dirty="0"/>
          </a:p>
        </p:txBody>
      </p:sp>
    </p:spTree>
    <p:extLst>
      <p:ext uri="{BB962C8B-B14F-4D97-AF65-F5344CB8AC3E}">
        <p14:creationId xmlns:p14="http://schemas.microsoft.com/office/powerpoint/2010/main" val="34152703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04615" y="385020"/>
            <a:ext cx="3877985" cy="461665"/>
          </a:xfrm>
          <a:prstGeom prst="rect">
            <a:avLst/>
          </a:prstGeom>
        </p:spPr>
        <p:txBody>
          <a:bodyPr wrap="none">
            <a:spAutoFit/>
          </a:bodyPr>
          <a:lstStyle/>
          <a:p>
            <a:r>
              <a:rPr lang="zh-CN" altLang="en-US" sz="2400" dirty="0">
                <a:latin typeface="微软雅黑" panose="020B0503020204020204" pitchFamily="34" charset="-122"/>
                <a:ea typeface="微软雅黑" panose="020B0503020204020204" pitchFamily="34" charset="-122"/>
              </a:rPr>
              <a:t>相对二阶段提交所做的优化</a:t>
            </a:r>
          </a:p>
        </p:txBody>
      </p:sp>
      <p:sp>
        <p:nvSpPr>
          <p:cNvPr id="3" name="矩形 2"/>
          <p:cNvSpPr/>
          <p:nvPr/>
        </p:nvSpPr>
        <p:spPr>
          <a:xfrm>
            <a:off x="757871" y="1887142"/>
            <a:ext cx="10461671" cy="3416320"/>
          </a:xfrm>
          <a:prstGeom prst="rect">
            <a:avLst/>
          </a:prstGeom>
        </p:spPr>
        <p:txBody>
          <a:bodyPr wrap="square">
            <a:spAutoFit/>
          </a:bodyPr>
          <a:lstStyle/>
          <a:p>
            <a:pPr indent="457200"/>
            <a:r>
              <a:rPr lang="zh-CN" altLang="en-US" dirty="0"/>
              <a:t>相比较2PC而言，3PC对于协调者和参与者都设置了超时时间，而2PC只有协调者才拥有超时机制</a:t>
            </a:r>
            <a:r>
              <a:rPr lang="zh-CN" altLang="en-US" dirty="0" smtClean="0"/>
              <a:t>。</a:t>
            </a:r>
            <a:endParaRPr lang="en-US" altLang="zh-CN" dirty="0" smtClean="0"/>
          </a:p>
          <a:p>
            <a:pPr indent="457200"/>
            <a:endParaRPr lang="zh-CN" altLang="en-US" dirty="0"/>
          </a:p>
          <a:p>
            <a:pPr indent="457200"/>
            <a:endParaRPr lang="zh-CN" altLang="en-US" dirty="0"/>
          </a:p>
          <a:p>
            <a:pPr indent="457200"/>
            <a:r>
              <a:rPr lang="zh-CN" altLang="en-US" dirty="0"/>
              <a:t>主要是避免了参与者在长时间无法与协调者节点通讯（协调者挂掉了）的情况下，无法释放资源的问题，因为参与者自身拥有超时机制会在超时后，自动进行本地commit从而进行释放资源。而这种机制也侧面降低了整个事务的阻塞时间和范围</a:t>
            </a:r>
            <a:r>
              <a:rPr lang="zh-CN" altLang="en-US" dirty="0" smtClean="0"/>
              <a:t>。</a:t>
            </a:r>
            <a:endParaRPr lang="en-US" altLang="zh-CN" dirty="0" smtClean="0"/>
          </a:p>
          <a:p>
            <a:pPr indent="457200"/>
            <a:endParaRPr lang="en-US" altLang="zh-CN" dirty="0"/>
          </a:p>
          <a:p>
            <a:pPr indent="457200"/>
            <a:endParaRPr lang="zh-CN" altLang="en-US" dirty="0"/>
          </a:p>
          <a:p>
            <a:pPr indent="457200"/>
            <a:endParaRPr lang="zh-CN" altLang="en-US" dirty="0"/>
          </a:p>
          <a:p>
            <a:pPr indent="457200"/>
            <a:r>
              <a:rPr lang="zh-CN" altLang="en-US" dirty="0"/>
              <a:t>另外，</a:t>
            </a:r>
            <a:r>
              <a:rPr lang="zh-CN" altLang="en-US" dirty="0" smtClean="0"/>
              <a:t>通过</a:t>
            </a:r>
            <a:r>
              <a:rPr lang="zh-CN" altLang="en-US" b="1" dirty="0" smtClean="0">
                <a:solidFill>
                  <a:srgbClr val="FF0000"/>
                </a:solidFill>
              </a:rPr>
              <a:t>CanCommit</a:t>
            </a:r>
            <a:r>
              <a:rPr lang="zh-CN" altLang="en-US" b="1" dirty="0">
                <a:solidFill>
                  <a:srgbClr val="FF0000"/>
                </a:solidFill>
              </a:rPr>
              <a:t>、PreCommit、</a:t>
            </a:r>
            <a:r>
              <a:rPr lang="zh-CN" altLang="en-US" b="1" dirty="0" smtClean="0">
                <a:solidFill>
                  <a:srgbClr val="FF0000"/>
                </a:solidFill>
              </a:rPr>
              <a:t>DoCommit</a:t>
            </a:r>
            <a:r>
              <a:rPr lang="zh-CN" altLang="en-US" dirty="0" smtClean="0"/>
              <a:t>三</a:t>
            </a:r>
            <a:r>
              <a:rPr lang="zh-CN" altLang="en-US" dirty="0"/>
              <a:t>个阶段的设计，相较于2PC而言，多设置了一</a:t>
            </a:r>
            <a:r>
              <a:rPr lang="zh-CN" altLang="en-US" dirty="0" smtClean="0"/>
              <a:t>个</a:t>
            </a:r>
            <a:r>
              <a:rPr lang="zh-CN" altLang="en-US" b="1" dirty="0" smtClean="0">
                <a:solidFill>
                  <a:srgbClr val="FF0000"/>
                </a:solidFill>
              </a:rPr>
              <a:t>缓冲阶段保证</a:t>
            </a:r>
            <a:r>
              <a:rPr lang="zh-CN" altLang="en-US" b="1" dirty="0">
                <a:solidFill>
                  <a:srgbClr val="FF0000"/>
                </a:solidFill>
              </a:rPr>
              <a:t>了在最后提交阶段之前各参与节点的状态是一致的</a:t>
            </a:r>
            <a:r>
              <a:rPr lang="zh-CN" altLang="en-US" dirty="0"/>
              <a:t>。但是3PC依然没有完全解决数据不一致的问题。</a:t>
            </a:r>
          </a:p>
        </p:txBody>
      </p:sp>
    </p:spTree>
    <p:extLst>
      <p:ext uri="{BB962C8B-B14F-4D97-AF65-F5344CB8AC3E}">
        <p14:creationId xmlns:p14="http://schemas.microsoft.com/office/powerpoint/2010/main" val="12135470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04615" y="385020"/>
            <a:ext cx="2031325" cy="461665"/>
          </a:xfrm>
          <a:prstGeom prst="rect">
            <a:avLst/>
          </a:prstGeom>
        </p:spPr>
        <p:txBody>
          <a:bodyPr wrap="none">
            <a:spAutoFit/>
          </a:bodyPr>
          <a:lstStyle/>
          <a:p>
            <a:r>
              <a:rPr lang="zh-CN" altLang="en-US" sz="2400" dirty="0" smtClean="0">
                <a:latin typeface="微软雅黑" panose="020B0503020204020204" pitchFamily="34" charset="-122"/>
                <a:ea typeface="微软雅黑" panose="020B0503020204020204" pitchFamily="34" charset="-122"/>
              </a:rPr>
              <a:t>不妨举个例子</a:t>
            </a:r>
            <a:endParaRPr lang="zh-CN" altLang="en-US" sz="24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771" y="0"/>
            <a:ext cx="11184886" cy="6858000"/>
          </a:xfrm>
          <a:prstGeom prst="rect">
            <a:avLst/>
          </a:prstGeom>
        </p:spPr>
      </p:pic>
    </p:spTree>
    <p:extLst>
      <p:ext uri="{BB962C8B-B14F-4D97-AF65-F5344CB8AC3E}">
        <p14:creationId xmlns:p14="http://schemas.microsoft.com/office/powerpoint/2010/main" val="40544462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11949" y="399534"/>
            <a:ext cx="2615460"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rPr>
              <a:t>补偿事务（TCC）</a:t>
            </a:r>
          </a:p>
        </p:txBody>
      </p:sp>
      <p:sp>
        <p:nvSpPr>
          <p:cNvPr id="3" name="矩形 2"/>
          <p:cNvSpPr/>
          <p:nvPr/>
        </p:nvSpPr>
        <p:spPr>
          <a:xfrm>
            <a:off x="885370" y="1341735"/>
            <a:ext cx="10609943" cy="646331"/>
          </a:xfrm>
          <a:prstGeom prst="rect">
            <a:avLst/>
          </a:prstGeom>
        </p:spPr>
        <p:txBody>
          <a:bodyPr wrap="square">
            <a:spAutoFit/>
          </a:bodyPr>
          <a:lstStyle/>
          <a:p>
            <a:r>
              <a:rPr lang="zh-CN" altLang="en-US" dirty="0" smtClean="0"/>
              <a:t>         TCC（Try</a:t>
            </a:r>
            <a:r>
              <a:rPr lang="zh-CN" altLang="en-US" dirty="0"/>
              <a:t>-Confirm-</a:t>
            </a:r>
            <a:r>
              <a:rPr lang="zh-CN" altLang="en-US" dirty="0" smtClean="0"/>
              <a:t>Cancel）</a:t>
            </a:r>
            <a:r>
              <a:rPr lang="zh-CN" altLang="en-US" dirty="0"/>
              <a:t>又称补偿事务。其核心思想是："针对每个操作都要注册一个与其对应的确认和补偿（撤销操作）"。它分为三个操作：</a:t>
            </a:r>
          </a:p>
        </p:txBody>
      </p:sp>
      <p:sp>
        <p:nvSpPr>
          <p:cNvPr id="4" name="文本框 3"/>
          <p:cNvSpPr txBox="1"/>
          <p:nvPr/>
        </p:nvSpPr>
        <p:spPr>
          <a:xfrm>
            <a:off x="1011949" y="2815771"/>
            <a:ext cx="10251137" cy="2862322"/>
          </a:xfrm>
          <a:prstGeom prst="rect">
            <a:avLst/>
          </a:prstGeom>
          <a:noFill/>
        </p:spPr>
        <p:txBody>
          <a:bodyPr wrap="square" rtlCol="0">
            <a:spAutoFit/>
          </a:bodyPr>
          <a:lstStyle/>
          <a:p>
            <a:r>
              <a:rPr lang="en-US" altLang="zh-CN" sz="2000" b="1" dirty="0"/>
              <a:t>- Try</a:t>
            </a:r>
            <a:r>
              <a:rPr lang="zh-CN" altLang="en-US" sz="2000" b="1" dirty="0"/>
              <a:t>阶段：主要是对业务系统做检测及资源预留。</a:t>
            </a:r>
          </a:p>
          <a:p>
            <a:endParaRPr lang="zh-CN" altLang="en-US" sz="2000" b="1" dirty="0"/>
          </a:p>
          <a:p>
            <a:endParaRPr lang="zh-CN" altLang="en-US" sz="2000" b="1" dirty="0"/>
          </a:p>
          <a:p>
            <a:endParaRPr lang="zh-CN" altLang="en-US" sz="2000" b="1" dirty="0"/>
          </a:p>
          <a:p>
            <a:r>
              <a:rPr lang="en-US" altLang="zh-CN" sz="2000" b="1" dirty="0"/>
              <a:t>- Confirm</a:t>
            </a:r>
            <a:r>
              <a:rPr lang="zh-CN" altLang="en-US" sz="2000" b="1" dirty="0"/>
              <a:t>阶段：确认执行业务操作。</a:t>
            </a:r>
          </a:p>
          <a:p>
            <a:endParaRPr lang="zh-CN" altLang="en-US" sz="2000" b="1" dirty="0"/>
          </a:p>
          <a:p>
            <a:endParaRPr lang="zh-CN" altLang="en-US" sz="2000" b="1" dirty="0"/>
          </a:p>
          <a:p>
            <a:endParaRPr lang="zh-CN" altLang="en-US" sz="2000" b="1" dirty="0"/>
          </a:p>
          <a:p>
            <a:r>
              <a:rPr lang="en-US" altLang="zh-CN" sz="2000" b="1" dirty="0"/>
              <a:t>- Cancel</a:t>
            </a:r>
            <a:r>
              <a:rPr lang="zh-CN" altLang="en-US" sz="2000" b="1" dirty="0"/>
              <a:t>阶段：取消执行业务操作。</a:t>
            </a:r>
          </a:p>
        </p:txBody>
      </p:sp>
    </p:spTree>
    <p:extLst>
      <p:ext uri="{BB962C8B-B14F-4D97-AF65-F5344CB8AC3E}">
        <p14:creationId xmlns:p14="http://schemas.microsoft.com/office/powerpoint/2010/main" val="3039071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11949" y="399534"/>
            <a:ext cx="2615460"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rPr>
              <a:t>补偿事务（TCC）</a:t>
            </a:r>
          </a:p>
        </p:txBody>
      </p:sp>
      <p:sp>
        <p:nvSpPr>
          <p:cNvPr id="3" name="文本框 2"/>
          <p:cNvSpPr txBox="1"/>
          <p:nvPr/>
        </p:nvSpPr>
        <p:spPr>
          <a:xfrm>
            <a:off x="1011949" y="1332073"/>
            <a:ext cx="2765501" cy="400110"/>
          </a:xfrm>
          <a:prstGeom prst="rect">
            <a:avLst/>
          </a:prstGeom>
          <a:noFill/>
        </p:spPr>
        <p:txBody>
          <a:bodyPr wrap="none" rtlCol="0">
            <a:spAutoFit/>
          </a:bodyPr>
          <a:lstStyle/>
          <a:p>
            <a:r>
              <a:rPr lang="zh-CN" altLang="en-US" sz="2000" b="1" dirty="0" smtClean="0"/>
              <a:t>补偿性事务业务步骤：</a:t>
            </a:r>
            <a:endParaRPr lang="zh-CN" altLang="en-US" sz="2000" b="1" dirty="0"/>
          </a:p>
        </p:txBody>
      </p:sp>
      <p:sp>
        <p:nvSpPr>
          <p:cNvPr id="4" name="文本框 3"/>
          <p:cNvSpPr txBox="1"/>
          <p:nvPr/>
        </p:nvSpPr>
        <p:spPr>
          <a:xfrm>
            <a:off x="2158577" y="2203057"/>
            <a:ext cx="9380280" cy="4524315"/>
          </a:xfrm>
          <a:prstGeom prst="rect">
            <a:avLst/>
          </a:prstGeom>
          <a:noFill/>
        </p:spPr>
        <p:txBody>
          <a:bodyPr wrap="square" rtlCol="0">
            <a:spAutoFit/>
          </a:bodyPr>
          <a:lstStyle/>
          <a:p>
            <a:r>
              <a:rPr lang="en-US" altLang="zh-CN" b="1" dirty="0" smtClean="0"/>
              <a:t>1.Try</a:t>
            </a:r>
            <a:r>
              <a:rPr lang="en-US" altLang="zh-CN" b="1" dirty="0"/>
              <a:t>: </a:t>
            </a:r>
            <a:r>
              <a:rPr lang="zh-CN" altLang="en-US" b="1" dirty="0"/>
              <a:t>尝试执行</a:t>
            </a:r>
            <a:r>
              <a:rPr lang="zh-CN" altLang="en-US" b="1" dirty="0" smtClean="0"/>
              <a:t>业务</a:t>
            </a:r>
            <a:endParaRPr lang="en-US" altLang="zh-CN" b="1" dirty="0" smtClean="0"/>
          </a:p>
          <a:p>
            <a:endParaRPr lang="zh-CN" altLang="en-US" b="1" dirty="0"/>
          </a:p>
          <a:p>
            <a:r>
              <a:rPr lang="en-US" altLang="zh-CN" dirty="0" smtClean="0"/>
              <a:t>       • </a:t>
            </a:r>
            <a:r>
              <a:rPr lang="zh-CN" altLang="en-US" dirty="0"/>
              <a:t>完成所有业务检查</a:t>
            </a:r>
            <a:r>
              <a:rPr lang="en-US" altLang="zh-CN" dirty="0"/>
              <a:t>(</a:t>
            </a:r>
            <a:r>
              <a:rPr lang="zh-CN" altLang="en-US" dirty="0"/>
              <a:t>一致性</a:t>
            </a:r>
            <a:r>
              <a:rPr lang="en-US" altLang="zh-CN" dirty="0"/>
              <a:t>)</a:t>
            </a:r>
          </a:p>
          <a:p>
            <a:r>
              <a:rPr lang="en-US" altLang="zh-CN" dirty="0" smtClean="0"/>
              <a:t>       • </a:t>
            </a:r>
            <a:r>
              <a:rPr lang="zh-CN" altLang="en-US" dirty="0"/>
              <a:t>预留必须业务资源</a:t>
            </a:r>
            <a:r>
              <a:rPr lang="en-US" altLang="zh-CN" dirty="0"/>
              <a:t>(</a:t>
            </a:r>
            <a:r>
              <a:rPr lang="zh-CN" altLang="en-US" dirty="0"/>
              <a:t>准隔离性</a:t>
            </a:r>
            <a:r>
              <a:rPr lang="en-US" altLang="zh-CN" dirty="0"/>
              <a:t>)</a:t>
            </a:r>
          </a:p>
          <a:p>
            <a:endParaRPr lang="en-US" altLang="zh-CN" dirty="0"/>
          </a:p>
          <a:p>
            <a:r>
              <a:rPr lang="en-US" altLang="zh-CN" b="1" dirty="0" smtClean="0"/>
              <a:t>2.Confirm</a:t>
            </a:r>
            <a:r>
              <a:rPr lang="en-US" altLang="zh-CN" b="1" dirty="0"/>
              <a:t>:</a:t>
            </a:r>
            <a:r>
              <a:rPr lang="zh-CN" altLang="en-US" b="1" dirty="0"/>
              <a:t>确认执行业务</a:t>
            </a:r>
          </a:p>
          <a:p>
            <a:endParaRPr lang="zh-CN" altLang="en-US" dirty="0"/>
          </a:p>
          <a:p>
            <a:r>
              <a:rPr lang="en-US" altLang="zh-CN" dirty="0" smtClean="0"/>
              <a:t>• </a:t>
            </a:r>
            <a:r>
              <a:rPr lang="zh-CN" altLang="en-US" dirty="0"/>
              <a:t>真正执行业务</a:t>
            </a:r>
          </a:p>
          <a:p>
            <a:r>
              <a:rPr lang="en-US" altLang="zh-CN" dirty="0" smtClean="0"/>
              <a:t>• </a:t>
            </a:r>
            <a:r>
              <a:rPr lang="zh-CN" altLang="en-US" dirty="0"/>
              <a:t>不作任何业务检查</a:t>
            </a:r>
          </a:p>
          <a:p>
            <a:r>
              <a:rPr lang="en-US" altLang="zh-CN" dirty="0" smtClean="0"/>
              <a:t>• </a:t>
            </a:r>
            <a:r>
              <a:rPr lang="zh-CN" altLang="en-US" dirty="0"/>
              <a:t>只使用</a:t>
            </a:r>
            <a:r>
              <a:rPr lang="en-US" altLang="zh-CN" dirty="0"/>
              <a:t>Try</a:t>
            </a:r>
            <a:r>
              <a:rPr lang="zh-CN" altLang="en-US" dirty="0"/>
              <a:t>阶段预留的业务资源 </a:t>
            </a:r>
          </a:p>
          <a:p>
            <a:r>
              <a:rPr lang="en-US" altLang="zh-CN" dirty="0" smtClean="0"/>
              <a:t> </a:t>
            </a:r>
            <a:r>
              <a:rPr lang="en-US" altLang="zh-CN" dirty="0"/>
              <a:t>• Confirm</a:t>
            </a:r>
            <a:r>
              <a:rPr lang="zh-CN" altLang="en-US" dirty="0"/>
              <a:t>操作要满足幂等性</a:t>
            </a:r>
          </a:p>
          <a:p>
            <a:endParaRPr lang="zh-CN" altLang="en-US" dirty="0"/>
          </a:p>
          <a:p>
            <a:r>
              <a:rPr lang="en-US" altLang="zh-CN" b="1" dirty="0" smtClean="0"/>
              <a:t>3.Cancel</a:t>
            </a:r>
            <a:r>
              <a:rPr lang="en-US" altLang="zh-CN" b="1" dirty="0"/>
              <a:t>: </a:t>
            </a:r>
            <a:r>
              <a:rPr lang="zh-CN" altLang="en-US" b="1" dirty="0"/>
              <a:t>取消执行业务</a:t>
            </a:r>
          </a:p>
          <a:p>
            <a:endParaRPr lang="zh-CN" altLang="en-US" dirty="0"/>
          </a:p>
          <a:p>
            <a:r>
              <a:rPr lang="en-US" altLang="zh-CN" dirty="0" smtClean="0"/>
              <a:t>• </a:t>
            </a:r>
            <a:r>
              <a:rPr lang="zh-CN" altLang="en-US" dirty="0"/>
              <a:t>释放</a:t>
            </a:r>
            <a:r>
              <a:rPr lang="en-US" altLang="zh-CN" dirty="0"/>
              <a:t>Try</a:t>
            </a:r>
            <a:r>
              <a:rPr lang="zh-CN" altLang="en-US" dirty="0"/>
              <a:t>阶段预留的业务资源 </a:t>
            </a:r>
          </a:p>
          <a:p>
            <a:r>
              <a:rPr lang="en-US" altLang="zh-CN" dirty="0" smtClean="0"/>
              <a:t>• </a:t>
            </a:r>
            <a:r>
              <a:rPr lang="en-US" altLang="zh-CN" dirty="0"/>
              <a:t>Cancel</a:t>
            </a:r>
            <a:r>
              <a:rPr lang="zh-CN" altLang="en-US" dirty="0"/>
              <a:t>操作要满足幂等性</a:t>
            </a:r>
          </a:p>
        </p:txBody>
      </p:sp>
    </p:spTree>
    <p:extLst>
      <p:ext uri="{BB962C8B-B14F-4D97-AF65-F5344CB8AC3E}">
        <p14:creationId xmlns:p14="http://schemas.microsoft.com/office/powerpoint/2010/main" val="2863018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11949" y="399534"/>
            <a:ext cx="6111609"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rPr>
              <a:t>补偿事务（TCC</a:t>
            </a:r>
            <a:r>
              <a:rPr lang="zh-CN" altLang="en-US" sz="2400" b="1" dirty="0" smtClean="0">
                <a:latin typeface="微软雅黑" panose="020B0503020204020204" pitchFamily="34" charset="-122"/>
                <a:ea typeface="微软雅黑" panose="020B0503020204020204" pitchFamily="34" charset="-122"/>
              </a:rPr>
              <a:t>）与</a:t>
            </a:r>
            <a:r>
              <a:rPr lang="en-US" altLang="zh-CN" sz="2400" b="1" dirty="0" smtClean="0">
                <a:latin typeface="微软雅黑" panose="020B0503020204020204" pitchFamily="34" charset="-122"/>
                <a:ea typeface="微软雅黑" panose="020B0503020204020204" pitchFamily="34" charset="-122"/>
              </a:rPr>
              <a:t>2PC/3PC</a:t>
            </a:r>
            <a:r>
              <a:rPr lang="zh-CN" altLang="en-US" sz="2400" b="1" dirty="0" smtClean="0">
                <a:latin typeface="微软雅黑" panose="020B0503020204020204" pitchFamily="34" charset="-122"/>
                <a:ea typeface="微软雅黑" panose="020B0503020204020204" pitchFamily="34" charset="-122"/>
              </a:rPr>
              <a:t>区别以及缺陷</a:t>
            </a:r>
            <a:endParaRPr lang="zh-CN" altLang="en-US" sz="2400" b="1" dirty="0">
              <a:latin typeface="微软雅黑" panose="020B0503020204020204" pitchFamily="34" charset="-122"/>
              <a:ea typeface="微软雅黑" panose="020B0503020204020204" pitchFamily="34" charset="-122"/>
            </a:endParaRPr>
          </a:p>
        </p:txBody>
      </p:sp>
      <p:sp>
        <p:nvSpPr>
          <p:cNvPr id="3" name="矩形 2"/>
          <p:cNvSpPr/>
          <p:nvPr/>
        </p:nvSpPr>
        <p:spPr>
          <a:xfrm>
            <a:off x="1011949" y="1806843"/>
            <a:ext cx="9786680" cy="1200329"/>
          </a:xfrm>
          <a:prstGeom prst="rect">
            <a:avLst/>
          </a:prstGeom>
        </p:spPr>
        <p:txBody>
          <a:bodyPr wrap="square">
            <a:spAutoFit/>
          </a:bodyPr>
          <a:lstStyle/>
          <a:p>
            <a:r>
              <a:rPr lang="zh-CN" altLang="en-US" dirty="0"/>
              <a:t>&gt;• 位于业务服务层而非资源层</a:t>
            </a:r>
          </a:p>
          <a:p>
            <a:r>
              <a:rPr lang="zh-CN" altLang="en-US" dirty="0"/>
              <a:t>&gt; • 没有单独的准备(Prepare)阶段， Try操作兼备资源操作与准备能力 </a:t>
            </a:r>
          </a:p>
          <a:p>
            <a:r>
              <a:rPr lang="zh-CN" altLang="en-US" dirty="0"/>
              <a:t>&gt;• Try操作可以灵活选择业务资源的锁定粒度(以业务定粒度) </a:t>
            </a:r>
          </a:p>
          <a:p>
            <a:r>
              <a:rPr lang="zh-CN" altLang="en-US" dirty="0"/>
              <a:t>&gt; • 较高开发成本</a:t>
            </a:r>
          </a:p>
        </p:txBody>
      </p:sp>
      <p:sp>
        <p:nvSpPr>
          <p:cNvPr id="4" name="文本框 3"/>
          <p:cNvSpPr txBox="1"/>
          <p:nvPr/>
        </p:nvSpPr>
        <p:spPr>
          <a:xfrm>
            <a:off x="1011949" y="1406733"/>
            <a:ext cx="958917" cy="400110"/>
          </a:xfrm>
          <a:prstGeom prst="rect">
            <a:avLst/>
          </a:prstGeom>
          <a:noFill/>
        </p:spPr>
        <p:txBody>
          <a:bodyPr wrap="none" rtlCol="0">
            <a:spAutoFit/>
          </a:bodyPr>
          <a:lstStyle/>
          <a:p>
            <a:r>
              <a:rPr lang="zh-CN" altLang="en-US" sz="2000" b="1" dirty="0" smtClean="0"/>
              <a:t>区别：</a:t>
            </a:r>
            <a:endParaRPr lang="zh-CN" altLang="en-US" sz="2000" b="1" dirty="0"/>
          </a:p>
        </p:txBody>
      </p:sp>
      <p:sp>
        <p:nvSpPr>
          <p:cNvPr id="5" name="文本框 4"/>
          <p:cNvSpPr txBox="1"/>
          <p:nvPr/>
        </p:nvSpPr>
        <p:spPr>
          <a:xfrm>
            <a:off x="1011948" y="4217218"/>
            <a:ext cx="958917" cy="400110"/>
          </a:xfrm>
          <a:prstGeom prst="rect">
            <a:avLst/>
          </a:prstGeom>
          <a:noFill/>
        </p:spPr>
        <p:txBody>
          <a:bodyPr wrap="none" rtlCol="0">
            <a:spAutoFit/>
          </a:bodyPr>
          <a:lstStyle/>
          <a:p>
            <a:r>
              <a:rPr lang="zh-CN" altLang="en-US" sz="2000" b="1" dirty="0" smtClean="0"/>
              <a:t>缺陷：</a:t>
            </a:r>
            <a:endParaRPr lang="zh-CN" altLang="en-US" sz="2000" b="1" dirty="0"/>
          </a:p>
        </p:txBody>
      </p:sp>
      <p:sp>
        <p:nvSpPr>
          <p:cNvPr id="6" name="文本框 5"/>
          <p:cNvSpPr txBox="1"/>
          <p:nvPr/>
        </p:nvSpPr>
        <p:spPr>
          <a:xfrm>
            <a:off x="1161143" y="4818743"/>
            <a:ext cx="7634514" cy="646331"/>
          </a:xfrm>
          <a:prstGeom prst="rect">
            <a:avLst/>
          </a:prstGeom>
          <a:noFill/>
        </p:spPr>
        <p:txBody>
          <a:bodyPr wrap="square" rtlCol="0">
            <a:spAutoFit/>
          </a:bodyPr>
          <a:lstStyle/>
          <a:p>
            <a:r>
              <a:rPr lang="en-US" altLang="zh-CN" dirty="0" smtClean="0"/>
              <a:t>         </a:t>
            </a:r>
            <a:r>
              <a:rPr lang="en-US" altLang="zh-CN" dirty="0" err="1" smtClean="0"/>
              <a:t>tcc</a:t>
            </a:r>
            <a:r>
              <a:rPr lang="zh-CN" altLang="en-US" dirty="0"/>
              <a:t>事务补偿性对业务代码的侵入性过高，开发成本大！需要开发人员在业务层手动提供提交操作</a:t>
            </a:r>
            <a:r>
              <a:rPr lang="zh-CN" altLang="en-US" dirty="0" smtClean="0"/>
              <a:t>以及</a:t>
            </a:r>
            <a:r>
              <a:rPr lang="zh-CN" altLang="en-US" dirty="0"/>
              <a:t>回滚</a:t>
            </a:r>
            <a:r>
              <a:rPr lang="zh-CN" altLang="en-US" dirty="0" smtClean="0"/>
              <a:t>操作</a:t>
            </a:r>
            <a:r>
              <a:rPr lang="zh-CN" altLang="en-US" dirty="0"/>
              <a:t>！所以对开发人员要求也比较高！</a:t>
            </a:r>
          </a:p>
        </p:txBody>
      </p:sp>
    </p:spTree>
    <p:extLst>
      <p:ext uri="{BB962C8B-B14F-4D97-AF65-F5344CB8AC3E}">
        <p14:creationId xmlns:p14="http://schemas.microsoft.com/office/powerpoint/2010/main" val="26747782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11949" y="399534"/>
            <a:ext cx="1415772" cy="461665"/>
          </a:xfrm>
          <a:prstGeom prst="rect">
            <a:avLst/>
          </a:prstGeom>
        </p:spPr>
        <p:txBody>
          <a:bodyPr wrap="none">
            <a:spAutoFit/>
          </a:bodyPr>
          <a:lstStyle/>
          <a:p>
            <a:r>
              <a:rPr lang="zh-CN" altLang="en-US" sz="2400" b="1" dirty="0" smtClean="0">
                <a:latin typeface="微软雅黑" panose="020B0503020204020204" pitchFamily="34" charset="-122"/>
                <a:ea typeface="微软雅黑" panose="020B0503020204020204" pitchFamily="34" charset="-122"/>
              </a:rPr>
              <a:t>应用案例</a:t>
            </a:r>
            <a:endParaRPr lang="zh-CN" altLang="en-US" sz="2400" b="1"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617" y="983474"/>
            <a:ext cx="10058400" cy="5874526"/>
          </a:xfrm>
          <a:prstGeom prst="rect">
            <a:avLst/>
          </a:prstGeom>
        </p:spPr>
      </p:pic>
    </p:spTree>
    <p:extLst>
      <p:ext uri="{BB962C8B-B14F-4D97-AF65-F5344CB8AC3E}">
        <p14:creationId xmlns:p14="http://schemas.microsoft.com/office/powerpoint/2010/main" val="27897657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59"/>
          <p:cNvSpPr>
            <a:spLocks noChangeArrowheads="1"/>
          </p:cNvSpPr>
          <p:nvPr/>
        </p:nvSpPr>
        <p:spPr bwMode="auto">
          <a:xfrm flipH="1">
            <a:off x="405130" y="3879215"/>
            <a:ext cx="526351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zh-CN" sz="2400" b="1" dirty="0">
                <a:solidFill>
                  <a:schemeClr val="bg1"/>
                </a:solidFill>
                <a:ea typeface="微软雅黑" panose="020B0503020204020204" charset="-122"/>
                <a:sym typeface="Arial" panose="020B0604020202020204" pitchFamily="34" charset="0"/>
              </a:rPr>
              <a:t>谢 谢 观 看 </a:t>
            </a:r>
            <a:r>
              <a:rPr lang="en-US" altLang="zh-CN" sz="2400" b="1" dirty="0">
                <a:solidFill>
                  <a:schemeClr val="bg1"/>
                </a:solidFill>
                <a:ea typeface="微软雅黑" panose="020B0503020204020204" charset="-122"/>
                <a:sym typeface="Arial" panose="020B0604020202020204" pitchFamily="34" charset="0"/>
              </a:rPr>
              <a:t>!</a:t>
            </a:r>
          </a:p>
        </p:txBody>
      </p:sp>
      <p:sp>
        <p:nvSpPr>
          <p:cNvPr id="3" name="TextBox 59"/>
          <p:cNvSpPr>
            <a:spLocks noChangeArrowheads="1"/>
          </p:cNvSpPr>
          <p:nvPr/>
        </p:nvSpPr>
        <p:spPr bwMode="auto">
          <a:xfrm flipH="1">
            <a:off x="405130" y="2680335"/>
            <a:ext cx="5264150"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72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charset="-122"/>
                <a:cs typeface="+mn-cs"/>
                <a:sym typeface="Arial" panose="020B0604020202020204" pitchFamily="34" charset="0"/>
              </a:rPr>
              <a:t>THANKS</a:t>
            </a:r>
          </a:p>
        </p:txBody>
      </p:sp>
      <p:sp>
        <p:nvSpPr>
          <p:cNvPr id="2" name="文本框 1"/>
          <p:cNvSpPr txBox="1"/>
          <p:nvPr/>
        </p:nvSpPr>
        <p:spPr>
          <a:xfrm>
            <a:off x="1799590" y="509905"/>
            <a:ext cx="1554480" cy="275590"/>
          </a:xfrm>
          <a:prstGeom prst="rect">
            <a:avLst/>
          </a:prstGeom>
          <a:noFill/>
        </p:spPr>
        <p:txBody>
          <a:bodyPr wrap="none" rtlCol="0" anchor="t">
            <a:spAutoFit/>
          </a:bodyPr>
          <a:lstStyle/>
          <a:p>
            <a:r>
              <a:rPr lang="zh-CN" altLang="en-US" sz="1200">
                <a:solidFill>
                  <a:schemeClr val="bg1"/>
                </a:solidFill>
                <a:latin typeface="楷体" panose="02010609060101010101" charset="-122"/>
                <a:ea typeface="楷体" panose="02010609060101010101" charset="-122"/>
                <a:sym typeface="+mn-ea"/>
              </a:rPr>
              <a:t>【大数据应用专家】</a:t>
            </a:r>
          </a:p>
        </p:txBody>
      </p:sp>
      <p:grpSp>
        <p:nvGrpSpPr>
          <p:cNvPr id="10" name="组合 9"/>
          <p:cNvGrpSpPr/>
          <p:nvPr userDrawn="1"/>
        </p:nvGrpSpPr>
        <p:grpSpPr>
          <a:xfrm>
            <a:off x="401320" y="379730"/>
            <a:ext cx="1398270" cy="438150"/>
            <a:chOff x="2773" y="3916"/>
            <a:chExt cx="2202" cy="690"/>
          </a:xfrm>
        </p:grpSpPr>
        <p:pic>
          <p:nvPicPr>
            <p:cNvPr id="8" name="图片 7" descr="博易LOGO"/>
            <p:cNvPicPr>
              <a:picLocks noChangeAspect="1"/>
            </p:cNvPicPr>
            <p:nvPr userDrawn="1"/>
          </p:nvPicPr>
          <p:blipFill>
            <a:blip r:embed="rId2"/>
            <a:srcRect r="28837" b="2937"/>
            <a:stretch>
              <a:fillRect/>
            </a:stretch>
          </p:blipFill>
          <p:spPr>
            <a:xfrm>
              <a:off x="2773" y="3959"/>
              <a:ext cx="1567" cy="628"/>
            </a:xfrm>
            <a:prstGeom prst="rect">
              <a:avLst/>
            </a:prstGeom>
          </p:spPr>
        </p:pic>
        <p:pic>
          <p:nvPicPr>
            <p:cNvPr id="9" name="图片 8" descr="博易LOGO"/>
            <p:cNvPicPr>
              <a:picLocks noChangeAspect="1"/>
            </p:cNvPicPr>
            <p:nvPr userDrawn="1"/>
          </p:nvPicPr>
          <p:blipFill>
            <a:blip r:embed="rId2">
              <a:grayscl/>
              <a:lum bright="70000" contrast="-70000"/>
            </a:blip>
            <a:srcRect l="68574" t="-6646"/>
            <a:stretch>
              <a:fillRect/>
            </a:stretch>
          </p:blipFill>
          <p:spPr>
            <a:xfrm>
              <a:off x="4283" y="3916"/>
              <a:ext cx="692" cy="690"/>
            </a:xfrm>
            <a:prstGeom prst="rect">
              <a:avLst/>
            </a:prstGeom>
          </p:spPr>
        </p:pic>
      </p:grpSp>
    </p:spTree>
    <p:extLst>
      <p:ext uri="{BB962C8B-B14F-4D97-AF65-F5344CB8AC3E}">
        <p14:creationId xmlns:p14="http://schemas.microsoft.com/office/powerpoint/2010/main" val="3655149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1000"/>
                                        <p:tgtEl>
                                          <p:spTgt spid="25"/>
                                        </p:tgtEl>
                                      </p:cBhvr>
                                    </p:animEffect>
                                    <p:anim calcmode="lin" valueType="num">
                                      <p:cBhvr>
                                        <p:cTn id="14" dur="1000" fill="hold"/>
                                        <p:tgtEl>
                                          <p:spTgt spid="25"/>
                                        </p:tgtEl>
                                        <p:attrNameLst>
                                          <p:attrName>ppt_x</p:attrName>
                                        </p:attrNameLst>
                                      </p:cBhvr>
                                      <p:tavLst>
                                        <p:tav tm="0">
                                          <p:val>
                                            <p:strVal val="#ppt_x"/>
                                          </p:val>
                                        </p:tav>
                                        <p:tav tm="100000">
                                          <p:val>
                                            <p:strVal val="#ppt_x"/>
                                          </p:val>
                                        </p:tav>
                                      </p:tavLst>
                                    </p:anim>
                                    <p:anim calcmode="lin" valueType="num">
                                      <p:cBhvr>
                                        <p:cTn id="15"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4404360" y="1336698"/>
            <a:ext cx="5560060" cy="1800273"/>
            <a:chOff x="6986" y="1485"/>
            <a:chExt cx="8132" cy="2633"/>
          </a:xfrm>
        </p:grpSpPr>
        <p:grpSp>
          <p:nvGrpSpPr>
            <p:cNvPr id="11" name="组合 10"/>
            <p:cNvGrpSpPr/>
            <p:nvPr/>
          </p:nvGrpSpPr>
          <p:grpSpPr>
            <a:xfrm>
              <a:off x="7610" y="1485"/>
              <a:ext cx="7508" cy="957"/>
              <a:chOff x="7593" y="1185"/>
              <a:chExt cx="7508" cy="957"/>
            </a:xfrm>
          </p:grpSpPr>
          <p:sp>
            <p:nvSpPr>
              <p:cNvPr id="107" name="矩形 106"/>
              <p:cNvSpPr/>
              <p:nvPr/>
            </p:nvSpPr>
            <p:spPr>
              <a:xfrm>
                <a:off x="8827" y="1185"/>
                <a:ext cx="6274" cy="957"/>
              </a:xfrm>
              <a:prstGeom prst="rect">
                <a:avLst/>
              </a:prstGeom>
              <a:solidFill>
                <a:schemeClr val="bg1">
                  <a:lumMod val="95000"/>
                </a:schemeClr>
              </a:solidFill>
              <a:ln>
                <a:no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7593" y="1205"/>
                <a:ext cx="1400" cy="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 name="文本框 5"/>
              <p:cNvSpPr txBox="1"/>
              <p:nvPr/>
            </p:nvSpPr>
            <p:spPr>
              <a:xfrm>
                <a:off x="7749" y="1204"/>
                <a:ext cx="1078" cy="853"/>
              </a:xfrm>
              <a:prstGeom prst="rect">
                <a:avLst/>
              </a:prstGeom>
              <a:solidFill>
                <a:srgbClr val="92D050"/>
              </a:solidFill>
              <a:ln>
                <a:solidFill>
                  <a:srgbClr val="92D050"/>
                </a:solidFill>
              </a:ln>
            </p:spPr>
            <p:txBody>
              <a:bodyPr wrap="square" rtlCol="0">
                <a:spAutoFit/>
              </a:bodyPr>
              <a:lstStyle/>
              <a:p>
                <a:r>
                  <a:rPr lang="en-US" altLang="zh-CN" sz="3200" b="1" dirty="0">
                    <a:solidFill>
                      <a:schemeClr val="bg1"/>
                    </a:solidFill>
                    <a:latin typeface="微软雅黑" panose="020B0503020204020204" charset="-122"/>
                    <a:ea typeface="微软雅黑" panose="020B0503020204020204" charset="-122"/>
                  </a:rPr>
                  <a:t>01</a:t>
                </a:r>
              </a:p>
            </p:txBody>
          </p:sp>
          <p:sp>
            <p:nvSpPr>
              <p:cNvPr id="7" name="矩形 6"/>
              <p:cNvSpPr/>
              <p:nvPr/>
            </p:nvSpPr>
            <p:spPr>
              <a:xfrm>
                <a:off x="9164" y="1301"/>
                <a:ext cx="3485" cy="675"/>
              </a:xfrm>
              <a:prstGeom prst="rect">
                <a:avLst/>
              </a:prstGeom>
              <a:noFill/>
            </p:spPr>
            <p:txBody>
              <a:bodyPr wrap="square">
                <a:spAutoFit/>
              </a:bodyPr>
              <a:lstStyle/>
              <a:p>
                <a:pPr algn="l"/>
                <a:r>
                  <a:rPr lang="zh-CN" altLang="en-US" sz="2400" dirty="0" smtClean="0">
                    <a:solidFill>
                      <a:schemeClr val="tx1"/>
                    </a:solidFill>
                    <a:latin typeface="微软雅黑" panose="020B0503020204020204" charset="-122"/>
                    <a:ea typeface="微软雅黑" panose="020B0503020204020204" charset="-122"/>
                  </a:rPr>
                  <a:t>问题产生背景</a:t>
                </a:r>
                <a:endParaRPr lang="zh-CN" altLang="en-US" sz="2400" dirty="0">
                  <a:solidFill>
                    <a:schemeClr val="tx1"/>
                  </a:solidFill>
                  <a:latin typeface="微软雅黑" panose="020B0503020204020204" charset="-122"/>
                  <a:ea typeface="微软雅黑" panose="020B0503020204020204" charset="-122"/>
                </a:endParaRPr>
              </a:p>
            </p:txBody>
          </p:sp>
        </p:grpSp>
        <p:sp>
          <p:nvSpPr>
            <p:cNvPr id="4" name="泪滴形 3"/>
            <p:cNvSpPr/>
            <p:nvPr/>
          </p:nvSpPr>
          <p:spPr>
            <a:xfrm rot="2700000">
              <a:off x="6986" y="1706"/>
              <a:ext cx="517" cy="517"/>
            </a:xfrm>
            <a:prstGeom prst="teardrop">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7610" y="3159"/>
              <a:ext cx="7508" cy="959"/>
              <a:chOff x="7593" y="2952"/>
              <a:chExt cx="7508" cy="959"/>
            </a:xfrm>
          </p:grpSpPr>
          <p:sp>
            <p:nvSpPr>
              <p:cNvPr id="108" name="矩形 107"/>
              <p:cNvSpPr/>
              <p:nvPr/>
            </p:nvSpPr>
            <p:spPr>
              <a:xfrm>
                <a:off x="8827" y="2952"/>
                <a:ext cx="6274" cy="957"/>
              </a:xfrm>
              <a:prstGeom prst="rect">
                <a:avLst/>
              </a:prstGeom>
              <a:solidFill>
                <a:schemeClr val="bg1">
                  <a:lumMod val="95000"/>
                </a:schemeClr>
              </a:solidFill>
              <a:ln>
                <a:no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4" name="组合 53"/>
              <p:cNvGrpSpPr/>
              <p:nvPr/>
            </p:nvGrpSpPr>
            <p:grpSpPr>
              <a:xfrm>
                <a:off x="7593" y="2990"/>
                <a:ext cx="5715" cy="921"/>
                <a:chOff x="7567" y="1996"/>
                <a:chExt cx="5715" cy="921"/>
              </a:xfrm>
            </p:grpSpPr>
            <p:sp>
              <p:nvSpPr>
                <p:cNvPr id="55" name="矩形 54"/>
                <p:cNvSpPr/>
                <p:nvPr/>
              </p:nvSpPr>
              <p:spPr>
                <a:xfrm>
                  <a:off x="7567" y="1997"/>
                  <a:ext cx="1400" cy="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6" name="文本框 55"/>
                <p:cNvSpPr txBox="1"/>
                <p:nvPr/>
              </p:nvSpPr>
              <p:spPr>
                <a:xfrm>
                  <a:off x="7723" y="1996"/>
                  <a:ext cx="1078" cy="853"/>
                </a:xfrm>
                <a:prstGeom prst="rect">
                  <a:avLst/>
                </a:prstGeom>
                <a:solidFill>
                  <a:srgbClr val="00A89A"/>
                </a:solidFill>
                <a:ln>
                  <a:solidFill>
                    <a:srgbClr val="00A89A"/>
                  </a:solidFill>
                </a:ln>
              </p:spPr>
              <p:txBody>
                <a:bodyPr wrap="square" rtlCol="0">
                  <a:spAutoFit/>
                </a:bodyPr>
                <a:lstStyle/>
                <a:p>
                  <a:r>
                    <a:rPr lang="en-US" altLang="zh-CN" sz="3200" b="1" dirty="0">
                      <a:solidFill>
                        <a:schemeClr val="bg1"/>
                      </a:solidFill>
                      <a:latin typeface="微软雅黑" panose="020B0503020204020204" charset="-122"/>
                      <a:ea typeface="微软雅黑" panose="020B0503020204020204" charset="-122"/>
                    </a:rPr>
                    <a:t>02</a:t>
                  </a:r>
                </a:p>
              </p:txBody>
            </p:sp>
            <p:sp>
              <p:nvSpPr>
                <p:cNvPr id="57" name="矩形 56"/>
                <p:cNvSpPr/>
                <p:nvPr/>
              </p:nvSpPr>
              <p:spPr>
                <a:xfrm>
                  <a:off x="9138" y="2093"/>
                  <a:ext cx="4144" cy="675"/>
                </a:xfrm>
                <a:prstGeom prst="rect">
                  <a:avLst/>
                </a:prstGeom>
                <a:noFill/>
              </p:spPr>
              <p:txBody>
                <a:bodyPr wrap="square">
                  <a:spAutoFit/>
                </a:bodyPr>
                <a:lstStyle/>
                <a:p>
                  <a:pPr algn="l"/>
                  <a:r>
                    <a:rPr lang="zh-CN" altLang="en-US" sz="2400" dirty="0" smtClean="0">
                      <a:solidFill>
                        <a:schemeClr val="tx1"/>
                      </a:solidFill>
                      <a:latin typeface="微软雅黑" panose="020B0503020204020204" charset="-122"/>
                      <a:ea typeface="微软雅黑" panose="020B0503020204020204" charset="-122"/>
                    </a:rPr>
                    <a:t>分布式事务种类</a:t>
                  </a:r>
                  <a:endParaRPr lang="zh-CN" altLang="en-US" sz="2400" dirty="0">
                    <a:solidFill>
                      <a:schemeClr val="tx1"/>
                    </a:solidFill>
                    <a:latin typeface="微软雅黑" panose="020B0503020204020204" charset="-122"/>
                    <a:ea typeface="微软雅黑" panose="020B0503020204020204" charset="-122"/>
                  </a:endParaRPr>
                </a:p>
              </p:txBody>
            </p:sp>
          </p:grpSp>
        </p:grpSp>
      </p:grpSp>
      <p:grpSp>
        <p:nvGrpSpPr>
          <p:cNvPr id="15" name="组合 14"/>
          <p:cNvGrpSpPr/>
          <p:nvPr/>
        </p:nvGrpSpPr>
        <p:grpSpPr>
          <a:xfrm>
            <a:off x="4831005" y="3495932"/>
            <a:ext cx="5133415" cy="1800273"/>
            <a:chOff x="7610" y="1485"/>
            <a:chExt cx="7508" cy="2633"/>
          </a:xfrm>
        </p:grpSpPr>
        <p:grpSp>
          <p:nvGrpSpPr>
            <p:cNvPr id="16" name="组合 15"/>
            <p:cNvGrpSpPr/>
            <p:nvPr/>
          </p:nvGrpSpPr>
          <p:grpSpPr>
            <a:xfrm>
              <a:off x="7610" y="1485"/>
              <a:ext cx="7508" cy="957"/>
              <a:chOff x="7593" y="1185"/>
              <a:chExt cx="7508" cy="957"/>
            </a:xfrm>
          </p:grpSpPr>
          <p:sp>
            <p:nvSpPr>
              <p:cNvPr id="25" name="矩形 24"/>
              <p:cNvSpPr/>
              <p:nvPr/>
            </p:nvSpPr>
            <p:spPr>
              <a:xfrm>
                <a:off x="8827" y="1185"/>
                <a:ext cx="6274" cy="957"/>
              </a:xfrm>
              <a:prstGeom prst="rect">
                <a:avLst/>
              </a:prstGeom>
              <a:solidFill>
                <a:schemeClr val="bg1">
                  <a:lumMod val="95000"/>
                </a:schemeClr>
              </a:solidFill>
              <a:ln>
                <a:no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7593" y="1205"/>
                <a:ext cx="1400" cy="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7" name="文本框 26"/>
              <p:cNvSpPr txBox="1"/>
              <p:nvPr/>
            </p:nvSpPr>
            <p:spPr>
              <a:xfrm>
                <a:off x="7749" y="1204"/>
                <a:ext cx="1078" cy="853"/>
              </a:xfrm>
              <a:prstGeom prst="rect">
                <a:avLst/>
              </a:prstGeom>
              <a:solidFill>
                <a:srgbClr val="92D050"/>
              </a:solidFill>
              <a:ln>
                <a:solidFill>
                  <a:srgbClr val="92D050"/>
                </a:solidFill>
              </a:ln>
            </p:spPr>
            <p:txBody>
              <a:bodyPr wrap="square" rtlCol="0">
                <a:spAutoFit/>
              </a:bodyPr>
              <a:lstStyle/>
              <a:p>
                <a:r>
                  <a:rPr lang="en-US" altLang="zh-CN" sz="3200" b="1" dirty="0" smtClean="0">
                    <a:solidFill>
                      <a:schemeClr val="bg1"/>
                    </a:solidFill>
                    <a:latin typeface="微软雅黑" panose="020B0503020204020204" charset="-122"/>
                    <a:ea typeface="微软雅黑" panose="020B0503020204020204" charset="-122"/>
                  </a:rPr>
                  <a:t>03</a:t>
                </a:r>
                <a:endParaRPr lang="en-US" altLang="zh-CN" sz="3200" b="1" dirty="0">
                  <a:solidFill>
                    <a:schemeClr val="bg1"/>
                  </a:solidFill>
                  <a:latin typeface="微软雅黑" panose="020B0503020204020204" charset="-122"/>
                  <a:ea typeface="微软雅黑" panose="020B0503020204020204" charset="-122"/>
                </a:endParaRPr>
              </a:p>
            </p:txBody>
          </p:sp>
          <p:sp>
            <p:nvSpPr>
              <p:cNvPr id="28" name="矩形 27"/>
              <p:cNvSpPr/>
              <p:nvPr/>
            </p:nvSpPr>
            <p:spPr>
              <a:xfrm>
                <a:off x="9164" y="1301"/>
                <a:ext cx="4971" cy="675"/>
              </a:xfrm>
              <a:prstGeom prst="rect">
                <a:avLst/>
              </a:prstGeom>
              <a:noFill/>
            </p:spPr>
            <p:txBody>
              <a:bodyPr wrap="square">
                <a:spAutoFit/>
              </a:bodyPr>
              <a:lstStyle/>
              <a:p>
                <a:pPr algn="l"/>
                <a:endParaRPr lang="zh-CN" altLang="en-US" sz="2400" dirty="0">
                  <a:solidFill>
                    <a:schemeClr val="tx1"/>
                  </a:solidFill>
                  <a:latin typeface="微软雅黑" panose="020B0503020204020204" charset="-122"/>
                  <a:ea typeface="微软雅黑" panose="020B0503020204020204" charset="-122"/>
                </a:endParaRPr>
              </a:p>
            </p:txBody>
          </p:sp>
        </p:grpSp>
        <p:grpSp>
          <p:nvGrpSpPr>
            <p:cNvPr id="19" name="组合 18"/>
            <p:cNvGrpSpPr/>
            <p:nvPr/>
          </p:nvGrpSpPr>
          <p:grpSpPr>
            <a:xfrm>
              <a:off x="7610" y="3159"/>
              <a:ext cx="7508" cy="959"/>
              <a:chOff x="7593" y="2952"/>
              <a:chExt cx="7508" cy="959"/>
            </a:xfrm>
          </p:grpSpPr>
          <p:sp>
            <p:nvSpPr>
              <p:cNvPr id="20" name="矩形 19"/>
              <p:cNvSpPr/>
              <p:nvPr/>
            </p:nvSpPr>
            <p:spPr>
              <a:xfrm>
                <a:off x="8827" y="2952"/>
                <a:ext cx="6274" cy="957"/>
              </a:xfrm>
              <a:prstGeom prst="rect">
                <a:avLst/>
              </a:prstGeom>
              <a:solidFill>
                <a:schemeClr val="bg1">
                  <a:lumMod val="95000"/>
                </a:schemeClr>
              </a:solidFill>
              <a:ln>
                <a:no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p:cNvGrpSpPr/>
              <p:nvPr/>
            </p:nvGrpSpPr>
            <p:grpSpPr>
              <a:xfrm>
                <a:off x="7593" y="2991"/>
                <a:ext cx="5715" cy="920"/>
                <a:chOff x="7567" y="1997"/>
                <a:chExt cx="5715" cy="920"/>
              </a:xfrm>
            </p:grpSpPr>
            <p:sp>
              <p:nvSpPr>
                <p:cNvPr id="22" name="矩形 21"/>
                <p:cNvSpPr/>
                <p:nvPr/>
              </p:nvSpPr>
              <p:spPr>
                <a:xfrm>
                  <a:off x="7567" y="1997"/>
                  <a:ext cx="1400" cy="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4" name="矩形 23"/>
                <p:cNvSpPr/>
                <p:nvPr/>
              </p:nvSpPr>
              <p:spPr>
                <a:xfrm>
                  <a:off x="9138" y="2093"/>
                  <a:ext cx="4144" cy="675"/>
                </a:xfrm>
                <a:prstGeom prst="rect">
                  <a:avLst/>
                </a:prstGeom>
                <a:noFill/>
              </p:spPr>
              <p:txBody>
                <a:bodyPr wrap="square">
                  <a:spAutoFit/>
                </a:bodyPr>
                <a:lstStyle/>
                <a:p>
                  <a:pPr algn="l"/>
                  <a:endParaRPr lang="zh-CN" altLang="en-US" sz="2400" dirty="0">
                    <a:solidFill>
                      <a:schemeClr val="tx1"/>
                    </a:solidFill>
                    <a:latin typeface="微软雅黑" panose="020B0503020204020204" charset="-122"/>
                    <a:ea typeface="微软雅黑" panose="020B0503020204020204" charset="-122"/>
                  </a:endParaRPr>
                </a:p>
              </p:txBody>
            </p:sp>
          </p:grpSp>
        </p:grpSp>
      </p:grpSp>
      <p:sp>
        <p:nvSpPr>
          <p:cNvPr id="29" name="矩形 28"/>
          <p:cNvSpPr/>
          <p:nvPr/>
        </p:nvSpPr>
        <p:spPr>
          <a:xfrm>
            <a:off x="5674722" y="5800279"/>
            <a:ext cx="4289697" cy="654334"/>
          </a:xfrm>
          <a:prstGeom prst="rect">
            <a:avLst/>
          </a:prstGeom>
          <a:solidFill>
            <a:schemeClr val="bg1">
              <a:lumMod val="95000"/>
            </a:schemeClr>
          </a:solidFill>
          <a:ln>
            <a:no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smtClean="0">
                <a:solidFill>
                  <a:schemeClr val="tx1"/>
                </a:solidFill>
                <a:latin typeface="微软雅黑" panose="020B0503020204020204" charset="-122"/>
                <a:ea typeface="微软雅黑" panose="020B0503020204020204" charset="-122"/>
              </a:rPr>
              <a:t>    应用案例</a:t>
            </a:r>
            <a:endParaRPr lang="zh-CN" altLang="en-US" sz="2400" dirty="0">
              <a:solidFill>
                <a:schemeClr val="tx1"/>
              </a:solidFill>
              <a:latin typeface="微软雅黑" panose="020B0503020204020204" charset="-122"/>
              <a:ea typeface="微软雅黑" panose="020B0503020204020204" charset="-122"/>
            </a:endParaRPr>
          </a:p>
        </p:txBody>
      </p:sp>
      <p:sp>
        <p:nvSpPr>
          <p:cNvPr id="30" name="文本框 29"/>
          <p:cNvSpPr txBox="1"/>
          <p:nvPr/>
        </p:nvSpPr>
        <p:spPr>
          <a:xfrm>
            <a:off x="4936359" y="4704588"/>
            <a:ext cx="737057" cy="583225"/>
          </a:xfrm>
          <a:prstGeom prst="rect">
            <a:avLst/>
          </a:prstGeom>
          <a:solidFill>
            <a:srgbClr val="00A89A"/>
          </a:solidFill>
          <a:ln>
            <a:solidFill>
              <a:srgbClr val="00A89A"/>
            </a:solidFill>
          </a:ln>
        </p:spPr>
        <p:txBody>
          <a:bodyPr wrap="square" rtlCol="0">
            <a:spAutoFit/>
          </a:bodyPr>
          <a:lstStyle/>
          <a:p>
            <a:r>
              <a:rPr lang="en-US" altLang="zh-CN" sz="3200" b="1" dirty="0" smtClean="0">
                <a:solidFill>
                  <a:schemeClr val="bg1"/>
                </a:solidFill>
                <a:latin typeface="微软雅黑" panose="020B0503020204020204" charset="-122"/>
                <a:ea typeface="微软雅黑" panose="020B0503020204020204" charset="-122"/>
              </a:rPr>
              <a:t>04</a:t>
            </a:r>
            <a:endParaRPr lang="en-US" altLang="zh-CN" sz="3200" b="1" dirty="0">
              <a:solidFill>
                <a:schemeClr val="bg1"/>
              </a:solidFill>
              <a:latin typeface="微软雅黑" panose="020B0503020204020204" charset="-122"/>
              <a:ea typeface="微软雅黑" panose="020B0503020204020204" charset="-122"/>
            </a:endParaRPr>
          </a:p>
        </p:txBody>
      </p:sp>
      <p:sp>
        <p:nvSpPr>
          <p:cNvPr id="32" name="文本框 31"/>
          <p:cNvSpPr txBox="1"/>
          <p:nvPr/>
        </p:nvSpPr>
        <p:spPr>
          <a:xfrm>
            <a:off x="4984793" y="5835833"/>
            <a:ext cx="737057" cy="583226"/>
          </a:xfrm>
          <a:prstGeom prst="rect">
            <a:avLst/>
          </a:prstGeom>
          <a:solidFill>
            <a:srgbClr val="92D050"/>
          </a:solidFill>
          <a:ln>
            <a:solidFill>
              <a:srgbClr val="92D050"/>
            </a:solidFill>
          </a:ln>
        </p:spPr>
        <p:txBody>
          <a:bodyPr wrap="square" rtlCol="0">
            <a:spAutoFit/>
          </a:bodyPr>
          <a:lstStyle/>
          <a:p>
            <a:r>
              <a:rPr lang="en-US" altLang="zh-CN" sz="3200" b="1" dirty="0" smtClean="0">
                <a:solidFill>
                  <a:schemeClr val="bg1"/>
                </a:solidFill>
                <a:latin typeface="微软雅黑" panose="020B0503020204020204" charset="-122"/>
                <a:ea typeface="微软雅黑" panose="020B0503020204020204" charset="-122"/>
              </a:rPr>
              <a:t>05</a:t>
            </a:r>
            <a:endParaRPr lang="en-US" altLang="zh-CN" sz="3200" b="1" dirty="0">
              <a:solidFill>
                <a:schemeClr val="bg1"/>
              </a:solidFill>
              <a:latin typeface="微软雅黑" panose="020B0503020204020204" charset="-122"/>
              <a:ea typeface="微软雅黑" panose="020B0503020204020204" charset="-122"/>
            </a:endParaRPr>
          </a:p>
        </p:txBody>
      </p:sp>
      <p:sp>
        <p:nvSpPr>
          <p:cNvPr id="3" name="矩形 2"/>
          <p:cNvSpPr/>
          <p:nvPr/>
        </p:nvSpPr>
        <p:spPr>
          <a:xfrm>
            <a:off x="5905139" y="4811534"/>
            <a:ext cx="2902077" cy="461665"/>
          </a:xfrm>
          <a:prstGeom prst="rect">
            <a:avLst/>
          </a:prstGeom>
        </p:spPr>
        <p:txBody>
          <a:bodyPr wrap="none">
            <a:spAutoFit/>
          </a:bodyPr>
          <a:lstStyle/>
          <a:p>
            <a:r>
              <a:rPr lang="en-US" altLang="zh-CN" sz="2400" dirty="0">
                <a:latin typeface="微软雅黑" panose="020B0503020204020204" charset="-122"/>
                <a:ea typeface="微软雅黑" panose="020B0503020204020204" charset="-122"/>
              </a:rPr>
              <a:t>TCC</a:t>
            </a:r>
            <a:r>
              <a:rPr lang="zh-CN" altLang="en-US" sz="2400" dirty="0">
                <a:latin typeface="微软雅黑" panose="020B0503020204020204" charset="-122"/>
                <a:ea typeface="微软雅黑" panose="020B0503020204020204" charset="-122"/>
              </a:rPr>
              <a:t>补偿性事务简介</a:t>
            </a:r>
            <a:endParaRPr lang="zh-CN" altLang="en-US" sz="2400" dirty="0">
              <a:latin typeface="微软雅黑" panose="020B0503020204020204" charset="-122"/>
              <a:ea typeface="微软雅黑" panose="020B0503020204020204" charset="-122"/>
            </a:endParaRPr>
          </a:p>
        </p:txBody>
      </p:sp>
      <p:sp>
        <p:nvSpPr>
          <p:cNvPr id="33" name="矩形 32"/>
          <p:cNvSpPr/>
          <p:nvPr/>
        </p:nvSpPr>
        <p:spPr>
          <a:xfrm>
            <a:off x="5905139" y="3685380"/>
            <a:ext cx="3557962" cy="461665"/>
          </a:xfrm>
          <a:prstGeom prst="rect">
            <a:avLst/>
          </a:prstGeom>
        </p:spPr>
        <p:txBody>
          <a:bodyPr wrap="none">
            <a:spAutoFit/>
          </a:bodyPr>
          <a:lstStyle/>
          <a:p>
            <a:r>
              <a:rPr lang="en-US" altLang="zh-CN" sz="2400" dirty="0" smtClean="0">
                <a:latin typeface="微软雅黑" panose="020B0503020204020204" charset="-122"/>
                <a:ea typeface="微软雅黑" panose="020B0503020204020204" charset="-122"/>
              </a:rPr>
              <a:t>LCN</a:t>
            </a:r>
            <a:r>
              <a:rPr lang="zh-CN" altLang="en-US" sz="2400" dirty="0" smtClean="0">
                <a:latin typeface="微软雅黑" panose="020B0503020204020204" charset="-122"/>
                <a:ea typeface="微软雅黑" panose="020B0503020204020204" charset="-122"/>
              </a:rPr>
              <a:t>二阶段</a:t>
            </a:r>
            <a:r>
              <a:rPr lang="zh-CN" altLang="en-US" sz="2400" dirty="0">
                <a:latin typeface="微软雅黑" panose="020B0503020204020204" charset="-122"/>
                <a:ea typeface="微软雅黑" panose="020B0503020204020204" charset="-122"/>
              </a:rPr>
              <a:t>提交</a:t>
            </a:r>
            <a:r>
              <a:rPr lang="zh-CN" altLang="en-US" sz="2400" dirty="0" smtClean="0">
                <a:latin typeface="微软雅黑" panose="020B0503020204020204" charset="-122"/>
                <a:ea typeface="微软雅黑" panose="020B0503020204020204" charset="-122"/>
              </a:rPr>
              <a:t>事务</a:t>
            </a:r>
            <a:r>
              <a:rPr lang="zh-CN" altLang="en-US" sz="2400" dirty="0">
                <a:latin typeface="微软雅黑" panose="020B0503020204020204" charset="-122"/>
                <a:ea typeface="微软雅黑" panose="020B0503020204020204" charset="-122"/>
              </a:rPr>
              <a:t>简介</a:t>
            </a:r>
            <a:endParaRPr lang="zh-CN" altLang="en-US" sz="2400"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671" y="609600"/>
            <a:ext cx="10058400" cy="6705600"/>
          </a:xfrm>
          <a:prstGeom prst="rect">
            <a:avLst/>
          </a:prstGeom>
        </p:spPr>
      </p:pic>
      <p:sp>
        <p:nvSpPr>
          <p:cNvPr id="3" name="文本框 2"/>
          <p:cNvSpPr txBox="1"/>
          <p:nvPr/>
        </p:nvSpPr>
        <p:spPr>
          <a:xfrm>
            <a:off x="1431472" y="378767"/>
            <a:ext cx="3996872"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正常下单流程</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955976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39586" y="320710"/>
            <a:ext cx="3996872"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异常</a:t>
            </a:r>
            <a:r>
              <a:rPr lang="zh-CN" altLang="en-US" sz="2400" b="1" dirty="0" smtClean="0">
                <a:latin typeface="微软雅黑" panose="020B0503020204020204" pitchFamily="34" charset="-122"/>
                <a:ea typeface="微软雅黑" panose="020B0503020204020204" pitchFamily="34" charset="-122"/>
              </a:rPr>
              <a:t>下单流程</a:t>
            </a:r>
            <a:endParaRPr lang="zh-CN" altLang="en-US" sz="2400" b="1"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329" y="152400"/>
            <a:ext cx="10058400" cy="6705600"/>
          </a:xfrm>
          <a:prstGeom prst="rect">
            <a:avLst/>
          </a:prstGeom>
        </p:spPr>
      </p:pic>
    </p:spTree>
    <p:extLst>
      <p:ext uri="{BB962C8B-B14F-4D97-AF65-F5344CB8AC3E}">
        <p14:creationId xmlns:p14="http://schemas.microsoft.com/office/powerpoint/2010/main" val="37880098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213757" y="320710"/>
            <a:ext cx="3996872"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期望下单流程</a:t>
            </a:r>
            <a:endParaRPr lang="zh-CN" altLang="en-US" sz="2400" b="1"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858" y="320710"/>
            <a:ext cx="10058400" cy="6825700"/>
          </a:xfrm>
          <a:prstGeom prst="rect">
            <a:avLst/>
          </a:prstGeom>
        </p:spPr>
      </p:pic>
    </p:spTree>
    <p:extLst>
      <p:ext uri="{BB962C8B-B14F-4D97-AF65-F5344CB8AC3E}">
        <p14:creationId xmlns:p14="http://schemas.microsoft.com/office/powerpoint/2010/main" val="35266741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31472" y="378767"/>
            <a:ext cx="3996872"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解决方案</a:t>
            </a:r>
          </a:p>
        </p:txBody>
      </p:sp>
      <p:sp>
        <p:nvSpPr>
          <p:cNvPr id="3" name="文本框 2"/>
          <p:cNvSpPr txBox="1"/>
          <p:nvPr/>
        </p:nvSpPr>
        <p:spPr>
          <a:xfrm>
            <a:off x="1001486" y="1422400"/>
            <a:ext cx="10130971" cy="4832092"/>
          </a:xfrm>
          <a:prstGeom prst="rect">
            <a:avLst/>
          </a:prstGeom>
          <a:noFill/>
        </p:spPr>
        <p:txBody>
          <a:bodyPr wrap="square" rtlCol="0">
            <a:spAutoFit/>
          </a:bodyPr>
          <a:lstStyle/>
          <a:p>
            <a:pPr indent="457200"/>
            <a:r>
              <a:rPr lang="zh-CN" altLang="en-US" sz="2800" dirty="0" smtClean="0"/>
              <a:t>解决方案，如果想执行我们期待那样的接口，我们就必须控制其事务的原子性不被破坏！</a:t>
            </a:r>
            <a:endParaRPr lang="en-US" altLang="zh-CN" sz="2800" dirty="0" smtClean="0"/>
          </a:p>
          <a:p>
            <a:pPr indent="457200"/>
            <a:endParaRPr lang="en-US" altLang="zh-CN" sz="2800" dirty="0" smtClean="0"/>
          </a:p>
          <a:p>
            <a:pPr indent="457200"/>
            <a:r>
              <a:rPr lang="zh-CN" altLang="en-US" sz="2800" dirty="0" smtClean="0"/>
              <a:t>但是在分布式或微服务系统中  服务与服务分离  或者 数据库分离，那么我们对事务的控制就不能再依赖于数据库的事务原子性或本地事务！只能我们去手动控制！</a:t>
            </a:r>
            <a:endParaRPr lang="en-US" altLang="zh-CN" sz="2800" dirty="0" smtClean="0"/>
          </a:p>
          <a:p>
            <a:pPr indent="457200"/>
            <a:endParaRPr lang="en-US" altLang="zh-CN" sz="2800" dirty="0" smtClean="0"/>
          </a:p>
          <a:p>
            <a:pPr indent="457200"/>
            <a:r>
              <a:rPr lang="zh-CN" altLang="en-US" sz="2800" dirty="0" smtClean="0"/>
              <a:t>现在市面上出现了很多不错的开源的分布式事务框架！比较常用的是 ： </a:t>
            </a:r>
            <a:r>
              <a:rPr lang="en-US" altLang="zh-CN" sz="2800" dirty="0" smtClean="0"/>
              <a:t>2PC</a:t>
            </a:r>
            <a:r>
              <a:rPr lang="zh-CN" altLang="en-US" sz="2800" dirty="0" smtClean="0"/>
              <a:t>（</a:t>
            </a:r>
            <a:r>
              <a:rPr lang="en-US" altLang="zh-CN" sz="2800" dirty="0" smtClean="0"/>
              <a:t>2</a:t>
            </a:r>
            <a:r>
              <a:rPr lang="zh-CN" altLang="en-US" sz="2800" dirty="0" smtClean="0"/>
              <a:t>阶段失误提交）、</a:t>
            </a:r>
            <a:r>
              <a:rPr lang="en-US" altLang="zh-CN" sz="2800" dirty="0" smtClean="0"/>
              <a:t>3PC</a:t>
            </a:r>
            <a:r>
              <a:rPr lang="zh-CN" altLang="en-US" sz="2800" dirty="0" smtClean="0"/>
              <a:t>（</a:t>
            </a:r>
            <a:r>
              <a:rPr lang="en-US" altLang="zh-CN" sz="2800" dirty="0" smtClean="0"/>
              <a:t>3</a:t>
            </a:r>
            <a:r>
              <a:rPr lang="zh-CN" altLang="en-US" sz="2800" dirty="0" smtClean="0"/>
              <a:t>阶段事务提交）、</a:t>
            </a:r>
            <a:r>
              <a:rPr lang="en-US" altLang="zh-CN" sz="2800" dirty="0" smtClean="0"/>
              <a:t>TCC(</a:t>
            </a:r>
            <a:r>
              <a:rPr lang="zh-CN" altLang="en-US" sz="2800" dirty="0" smtClean="0"/>
              <a:t>事务补偿机制</a:t>
            </a:r>
            <a:r>
              <a:rPr lang="en-US" altLang="zh-CN" sz="2800" dirty="0" smtClean="0"/>
              <a:t>)  </a:t>
            </a:r>
            <a:r>
              <a:rPr lang="zh-CN" altLang="en-US" sz="2800" dirty="0" smtClean="0"/>
              <a:t>这一类分布式框架，下面就上面三种类型简单介绍一下！</a:t>
            </a:r>
            <a:endParaRPr lang="en-US" altLang="zh-CN" sz="2800" dirty="0" smtClean="0"/>
          </a:p>
        </p:txBody>
      </p:sp>
    </p:spTree>
    <p:extLst>
      <p:ext uri="{BB962C8B-B14F-4D97-AF65-F5344CB8AC3E}">
        <p14:creationId xmlns:p14="http://schemas.microsoft.com/office/powerpoint/2010/main" val="25542356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31472" y="378767"/>
            <a:ext cx="3996872" cy="461665"/>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2PC </a:t>
            </a:r>
            <a:r>
              <a:rPr lang="zh-CN" altLang="en-US" sz="2400" b="1" dirty="0" smtClean="0">
                <a:latin typeface="微软雅黑" panose="020B0503020204020204" pitchFamily="34" charset="-122"/>
                <a:ea typeface="微软雅黑" panose="020B0503020204020204" pitchFamily="34" charset="-122"/>
              </a:rPr>
              <a:t>二阶段事务提交思路图</a:t>
            </a:r>
            <a:endParaRPr lang="zh-CN" altLang="en-US" sz="2400" b="1"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744" y="0"/>
            <a:ext cx="10058400" cy="6409332"/>
          </a:xfrm>
          <a:prstGeom prst="rect">
            <a:avLst/>
          </a:prstGeom>
        </p:spPr>
      </p:pic>
    </p:spTree>
    <p:extLst>
      <p:ext uri="{BB962C8B-B14F-4D97-AF65-F5344CB8AC3E}">
        <p14:creationId xmlns:p14="http://schemas.microsoft.com/office/powerpoint/2010/main" val="34285370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31472" y="378767"/>
            <a:ext cx="3996872" cy="461665"/>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2PC </a:t>
            </a:r>
            <a:r>
              <a:rPr lang="zh-CN" altLang="en-US" sz="2400" b="1" dirty="0" smtClean="0">
                <a:latin typeface="微软雅黑" panose="020B0503020204020204" pitchFamily="34" charset="-122"/>
                <a:ea typeface="微软雅黑" panose="020B0503020204020204" pitchFamily="34" charset="-122"/>
              </a:rPr>
              <a:t>二阶段事务提交</a:t>
            </a:r>
            <a:endParaRPr lang="zh-CN" altLang="en-US" sz="2400"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827315" y="1219198"/>
            <a:ext cx="9811658" cy="1323439"/>
          </a:xfrm>
          <a:prstGeom prst="rect">
            <a:avLst/>
          </a:prstGeom>
          <a:noFill/>
        </p:spPr>
        <p:txBody>
          <a:bodyPr wrap="square" rtlCol="0">
            <a:spAutoFit/>
          </a:bodyPr>
          <a:lstStyle/>
          <a:p>
            <a:r>
              <a:rPr lang="zh-CN" altLang="en-US" sz="2200" b="1" dirty="0" smtClean="0"/>
              <a:t>算法思路</a:t>
            </a:r>
            <a:r>
              <a:rPr lang="zh-CN" altLang="en-US" dirty="0" smtClean="0"/>
              <a:t>：</a:t>
            </a:r>
            <a:endParaRPr lang="en-US" altLang="zh-CN" dirty="0" smtClean="0"/>
          </a:p>
          <a:p>
            <a:endParaRPr lang="en-US" altLang="zh-CN" dirty="0" smtClean="0"/>
          </a:p>
          <a:p>
            <a:r>
              <a:rPr lang="zh-CN" altLang="en-US" dirty="0" smtClean="0"/>
              <a:t>         </a:t>
            </a:r>
            <a:r>
              <a:rPr lang="zh-CN" altLang="en-US" sz="2000" dirty="0" smtClean="0"/>
              <a:t>参与者</a:t>
            </a:r>
            <a:r>
              <a:rPr lang="zh-CN" altLang="en-US" sz="2000" dirty="0"/>
              <a:t>将本身事务的执行情况发送给事务协调者，由事务协调者判断事务调用链是否执行提交操作还是回滚操作</a:t>
            </a:r>
          </a:p>
        </p:txBody>
      </p:sp>
      <p:sp>
        <p:nvSpPr>
          <p:cNvPr id="6" name="文本框 5"/>
          <p:cNvSpPr txBox="1"/>
          <p:nvPr/>
        </p:nvSpPr>
        <p:spPr>
          <a:xfrm>
            <a:off x="827315" y="3048001"/>
            <a:ext cx="9564916" cy="2554545"/>
          </a:xfrm>
          <a:prstGeom prst="rect">
            <a:avLst/>
          </a:prstGeom>
          <a:noFill/>
        </p:spPr>
        <p:txBody>
          <a:bodyPr wrap="square" rtlCol="0">
            <a:spAutoFit/>
          </a:bodyPr>
          <a:lstStyle/>
          <a:p>
            <a:pPr indent="457200"/>
            <a:r>
              <a:rPr lang="zh-CN" altLang="en-US" sz="2000" dirty="0" smtClean="0"/>
              <a:t>该</a:t>
            </a:r>
            <a:r>
              <a:rPr lang="zh-CN" altLang="en-US" sz="2000" dirty="0"/>
              <a:t>分布式系统中，存在一个节点作为</a:t>
            </a:r>
            <a:r>
              <a:rPr lang="zh-CN" altLang="en-US" sz="2000" b="1" dirty="0"/>
              <a:t>协调者</a:t>
            </a:r>
            <a:r>
              <a:rPr lang="en-US" altLang="zh-CN" sz="2000" dirty="0"/>
              <a:t>(Coordinator)</a:t>
            </a:r>
            <a:r>
              <a:rPr lang="zh-CN" altLang="en-US" sz="2000" dirty="0"/>
              <a:t>，其他节点作为</a:t>
            </a:r>
            <a:r>
              <a:rPr lang="zh-CN" altLang="en-US" sz="2000" b="1" dirty="0"/>
              <a:t>参与者</a:t>
            </a:r>
            <a:r>
              <a:rPr lang="en-US" altLang="zh-CN" sz="2000" dirty="0"/>
              <a:t>(Cohorts)</a:t>
            </a:r>
            <a:r>
              <a:rPr lang="zh-CN" altLang="en-US" sz="2000" dirty="0"/>
              <a:t>。且节点之间可以进行网络</a:t>
            </a:r>
            <a:r>
              <a:rPr lang="zh-CN" altLang="en-US" sz="2000" dirty="0" smtClean="0"/>
              <a:t>通信</a:t>
            </a:r>
            <a:endParaRPr lang="en-US" altLang="zh-CN" sz="2000" dirty="0" smtClean="0"/>
          </a:p>
          <a:p>
            <a:pPr indent="457200"/>
            <a:endParaRPr lang="en-US" altLang="zh-CN" sz="2000" dirty="0"/>
          </a:p>
          <a:p>
            <a:pPr indent="457200"/>
            <a:r>
              <a:rPr lang="zh-CN" altLang="en-US" sz="2000" dirty="0"/>
              <a:t>所有节点都采用预写式日志，且日志被写入后即被保持在可靠的存储设备上，即使节点损坏不会导致日志数据的消失</a:t>
            </a:r>
            <a:r>
              <a:rPr lang="zh-CN" altLang="en-US" sz="2000" dirty="0" smtClean="0"/>
              <a:t>。</a:t>
            </a:r>
            <a:endParaRPr lang="en-US" altLang="zh-CN" sz="2000" dirty="0" smtClean="0"/>
          </a:p>
          <a:p>
            <a:pPr indent="457200"/>
            <a:endParaRPr lang="zh-CN" altLang="en-US" sz="2000" dirty="0"/>
          </a:p>
          <a:p>
            <a:pPr indent="457200"/>
            <a:r>
              <a:rPr lang="zh-CN" altLang="en-US" sz="2000" dirty="0"/>
              <a:t>所有节点不会永久性损坏，即使损坏后仍然可以恢复</a:t>
            </a:r>
          </a:p>
          <a:p>
            <a:endParaRPr lang="zh-CN" altLang="en-US" sz="2000" dirty="0"/>
          </a:p>
        </p:txBody>
      </p:sp>
    </p:spTree>
    <p:extLst>
      <p:ext uri="{BB962C8B-B14F-4D97-AF65-F5344CB8AC3E}">
        <p14:creationId xmlns:p14="http://schemas.microsoft.com/office/powerpoint/2010/main" val="6958111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31472" y="378767"/>
            <a:ext cx="3996872" cy="461665"/>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2PC </a:t>
            </a:r>
            <a:r>
              <a:rPr lang="zh-CN" altLang="en-US" sz="2400" b="1" dirty="0" smtClean="0">
                <a:latin typeface="微软雅黑" panose="020B0503020204020204" pitchFamily="34" charset="-122"/>
                <a:ea typeface="微软雅黑" panose="020B0503020204020204" pitchFamily="34" charset="-122"/>
              </a:rPr>
              <a:t>提交步骤</a:t>
            </a:r>
            <a:endParaRPr lang="zh-CN" altLang="en-US" sz="24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1146628" y="1146629"/>
            <a:ext cx="1731564" cy="461665"/>
          </a:xfrm>
          <a:prstGeom prst="rect">
            <a:avLst/>
          </a:prstGeom>
          <a:noFill/>
        </p:spPr>
        <p:txBody>
          <a:bodyPr wrap="none" rtlCol="0">
            <a:spAutoFit/>
          </a:bodyPr>
          <a:lstStyle/>
          <a:p>
            <a:r>
              <a:rPr lang="zh-CN" altLang="en-US" sz="2400" b="1" dirty="0" smtClean="0"/>
              <a:t>准备阶段：</a:t>
            </a:r>
            <a:endParaRPr lang="zh-CN" altLang="en-US" sz="2400" b="1" dirty="0"/>
          </a:p>
        </p:txBody>
      </p:sp>
      <p:sp>
        <p:nvSpPr>
          <p:cNvPr id="6" name="文本框 5"/>
          <p:cNvSpPr txBox="1"/>
          <p:nvPr/>
        </p:nvSpPr>
        <p:spPr>
          <a:xfrm>
            <a:off x="1306286" y="1814286"/>
            <a:ext cx="10029371" cy="1200329"/>
          </a:xfrm>
          <a:prstGeom prst="rect">
            <a:avLst/>
          </a:prstGeom>
          <a:noFill/>
        </p:spPr>
        <p:txBody>
          <a:bodyPr wrap="square" rtlCol="0">
            <a:spAutoFit/>
          </a:bodyPr>
          <a:lstStyle/>
          <a:p>
            <a:r>
              <a:rPr lang="en-US" altLang="zh-CN" dirty="0"/>
              <a:t>1.1 </a:t>
            </a:r>
            <a:r>
              <a:rPr lang="zh-CN" altLang="en-US" dirty="0"/>
              <a:t>事务协调者向所有的事务参与者询问是否可以执行提交操作，并开始等待各事务参与者的执行回应！</a:t>
            </a:r>
          </a:p>
          <a:p>
            <a:endParaRPr lang="zh-CN" altLang="en-US" dirty="0"/>
          </a:p>
          <a:p>
            <a:r>
              <a:rPr lang="en-US" altLang="zh-CN" dirty="0"/>
              <a:t>1.2 </a:t>
            </a:r>
            <a:r>
              <a:rPr lang="zh-CN" altLang="en-US" dirty="0"/>
              <a:t>事务参与者回应事务协调者的请求，并执行本地的事务日志操作，等待事务协调者的通知！</a:t>
            </a:r>
          </a:p>
        </p:txBody>
      </p:sp>
      <p:sp>
        <p:nvSpPr>
          <p:cNvPr id="7" name="文本框 6"/>
          <p:cNvSpPr txBox="1"/>
          <p:nvPr/>
        </p:nvSpPr>
        <p:spPr>
          <a:xfrm>
            <a:off x="1146628" y="3526804"/>
            <a:ext cx="1731564" cy="461665"/>
          </a:xfrm>
          <a:prstGeom prst="rect">
            <a:avLst/>
          </a:prstGeom>
          <a:noFill/>
        </p:spPr>
        <p:txBody>
          <a:bodyPr wrap="none" rtlCol="0">
            <a:spAutoFit/>
          </a:bodyPr>
          <a:lstStyle/>
          <a:p>
            <a:r>
              <a:rPr lang="zh-CN" altLang="en-US" sz="2400" b="1" dirty="0"/>
              <a:t>提交阶段：</a:t>
            </a:r>
          </a:p>
        </p:txBody>
      </p:sp>
      <p:sp>
        <p:nvSpPr>
          <p:cNvPr id="8" name="文本框 7"/>
          <p:cNvSpPr txBox="1"/>
          <p:nvPr/>
        </p:nvSpPr>
        <p:spPr>
          <a:xfrm>
            <a:off x="1306286" y="4223657"/>
            <a:ext cx="9884228" cy="1200329"/>
          </a:xfrm>
          <a:prstGeom prst="rect">
            <a:avLst/>
          </a:prstGeom>
          <a:noFill/>
        </p:spPr>
        <p:txBody>
          <a:bodyPr wrap="square" rtlCol="0">
            <a:spAutoFit/>
          </a:bodyPr>
          <a:lstStyle/>
          <a:p>
            <a:r>
              <a:rPr lang="en-US" altLang="zh-CN" dirty="0"/>
              <a:t>2.1 </a:t>
            </a:r>
            <a:r>
              <a:rPr lang="zh-CN" altLang="en-US" dirty="0"/>
              <a:t>事务协调者收到参与者的失败消息或者超时消息，则通知所有事务参与者执行回滚操作！若全部成功则通知所有的事务参与者执行提交操作！</a:t>
            </a:r>
          </a:p>
          <a:p>
            <a:endParaRPr lang="zh-CN" altLang="en-US" dirty="0"/>
          </a:p>
          <a:p>
            <a:r>
              <a:rPr lang="en-US" altLang="zh-CN" dirty="0"/>
              <a:t>2.2 </a:t>
            </a:r>
            <a:r>
              <a:rPr lang="zh-CN" altLang="en-US" dirty="0"/>
              <a:t>释放事务操作所占用的所有锁资源！</a:t>
            </a:r>
          </a:p>
        </p:txBody>
      </p:sp>
    </p:spTree>
    <p:extLst>
      <p:ext uri="{BB962C8B-B14F-4D97-AF65-F5344CB8AC3E}">
        <p14:creationId xmlns:p14="http://schemas.microsoft.com/office/powerpoint/2010/main" val="25460301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TotalTime>
  <Words>1554</Words>
  <Application>Microsoft Office PowerPoint</Application>
  <PresentationFormat>宽屏</PresentationFormat>
  <Paragraphs>125</Paragraphs>
  <Slides>19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19</vt:i4>
      </vt:variant>
    </vt:vector>
  </HeadingPairs>
  <TitlesOfParts>
    <vt:vector size="26" baseType="lpstr">
      <vt:lpstr>楷体</vt:lpstr>
      <vt:lpstr>宋体</vt: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皇甫科星</Manager>
  <Company>博易智软</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分布式事务</dc:subject>
  <dc:creator>皇甫科星</dc:creator>
  <cp:lastModifiedBy>BYIT</cp:lastModifiedBy>
  <cp:revision>100</cp:revision>
  <dcterms:created xsi:type="dcterms:W3CDTF">2019-02-19T06:22:00Z</dcterms:created>
  <dcterms:modified xsi:type="dcterms:W3CDTF">2019-09-27T04:20:56Z</dcterms:modified>
  <cp:category>课件</cp:category>
  <cp:version>v1.0</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2052-10.1.0.7698</vt:lpwstr>
  </property>
  <property fmtid="{D5CDD505-2E9C-101B-9397-08002B2CF9AE}" pid="3" name="KSORubyTemplateID">
    <vt:lpwstr>13</vt:lpwstr>
  </property>
</Properties>
</file>