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96" r:id="rId4"/>
    <p:sldId id="299" r:id="rId5"/>
    <p:sldId id="261" r:id="rId6"/>
    <p:sldId id="300" r:id="rId7"/>
    <p:sldId id="301" r:id="rId8"/>
    <p:sldId id="302" r:id="rId9"/>
    <p:sldId id="303" r:id="rId10"/>
    <p:sldId id="304" r:id="rId11"/>
    <p:sldId id="305" r:id="rId12"/>
    <p:sldId id="307" r:id="rId13"/>
    <p:sldId id="306" r:id="rId14"/>
    <p:sldId id="308" r:id="rId15"/>
    <p:sldId id="309" r:id="rId16"/>
    <p:sldId id="310" r:id="rId17"/>
    <p:sldId id="311" r:id="rId18"/>
    <p:sldId id="312" r:id="rId19"/>
    <p:sldId id="313" r:id="rId20"/>
    <p:sldId id="315" r:id="rId21"/>
    <p:sldId id="314" r:id="rId22"/>
    <p:sldId id="29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A6E"/>
    <a:srgbClr val="ABCE3E"/>
    <a:srgbClr val="00A89C"/>
    <a:srgbClr val="A1B953"/>
    <a:srgbClr val="A2BC50"/>
    <a:srgbClr val="30C6CE"/>
    <a:srgbClr val="00978B"/>
    <a:srgbClr val="02998E"/>
    <a:srgbClr val="E6E6E6"/>
    <a:srgbClr val="2EC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00" autoAdjust="0"/>
    <p:restoredTop sz="94660"/>
  </p:normalViewPr>
  <p:slideViewPr>
    <p:cSldViewPr snapToGrid="0" showGuides="1">
      <p:cViewPr varScale="1">
        <p:scale>
          <a:sx n="151" d="100"/>
          <a:sy n="151" d="100"/>
        </p:scale>
        <p:origin x="180" y="31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26B59-0725-48FB-8407-5C94FFA71A7A}"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CADAF-D598-4798-A06F-590D658D6866}" type="slidenum">
              <a:rPr lang="zh-CN" altLang="en-US" smtClean="0"/>
              <a:t>‹#›</a:t>
            </a:fld>
            <a:endParaRPr lang="zh-CN" altLang="en-US"/>
          </a:p>
        </p:txBody>
      </p:sp>
    </p:spTree>
    <p:extLst>
      <p:ext uri="{BB962C8B-B14F-4D97-AF65-F5344CB8AC3E}">
        <p14:creationId xmlns:p14="http://schemas.microsoft.com/office/powerpoint/2010/main" val="30691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2CADAF-D598-4798-A06F-590D658D6866}" type="slidenum">
              <a:rPr lang="zh-CN" altLang="en-US" smtClean="0"/>
              <a:t>2</a:t>
            </a:fld>
            <a:endParaRPr lang="zh-CN" altLang="en-US"/>
          </a:p>
        </p:txBody>
      </p:sp>
    </p:spTree>
    <p:extLst>
      <p:ext uri="{BB962C8B-B14F-4D97-AF65-F5344CB8AC3E}">
        <p14:creationId xmlns:p14="http://schemas.microsoft.com/office/powerpoint/2010/main" val="365046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7B51B1-333D-40F3-A793-76598902E130}" type="slidenum">
              <a:rPr lang="zh-CN" altLang="en-US" smtClean="0"/>
              <a:t>5</a:t>
            </a:fld>
            <a:endParaRPr lang="zh-CN" altLang="en-US"/>
          </a:p>
        </p:txBody>
      </p:sp>
    </p:spTree>
    <p:extLst>
      <p:ext uri="{BB962C8B-B14F-4D97-AF65-F5344CB8AC3E}">
        <p14:creationId xmlns:p14="http://schemas.microsoft.com/office/powerpoint/2010/main" val="338630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7B51B1-333D-40F3-A793-76598902E130}" type="slidenum">
              <a:rPr lang="zh-CN" altLang="en-US" smtClean="0"/>
              <a:t>12</a:t>
            </a:fld>
            <a:endParaRPr lang="zh-CN" altLang="en-US"/>
          </a:p>
        </p:txBody>
      </p:sp>
    </p:spTree>
    <p:extLst>
      <p:ext uri="{BB962C8B-B14F-4D97-AF65-F5344CB8AC3E}">
        <p14:creationId xmlns:p14="http://schemas.microsoft.com/office/powerpoint/2010/main" val="17747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7B51B1-333D-40F3-A793-76598902E130}" type="slidenum">
              <a:rPr lang="zh-CN" altLang="en-US" smtClean="0"/>
              <a:t>20</a:t>
            </a:fld>
            <a:endParaRPr lang="zh-CN" altLang="en-US"/>
          </a:p>
        </p:txBody>
      </p:sp>
    </p:spTree>
    <p:extLst>
      <p:ext uri="{BB962C8B-B14F-4D97-AF65-F5344CB8AC3E}">
        <p14:creationId xmlns:p14="http://schemas.microsoft.com/office/powerpoint/2010/main" val="1236919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0">
            <a:extLst>
              <a:ext uri="{FF2B5EF4-FFF2-40B4-BE49-F238E27FC236}">
                <a16:creationId xmlns:a16="http://schemas.microsoft.com/office/drawing/2014/main" id="{1A38F617-ED94-4029-A124-10B764CEB27B}"/>
              </a:ext>
            </a:extLst>
          </p:cNvPr>
          <p:cNvSpPr>
            <a:spLocks/>
          </p:cNvSpPr>
          <p:nvPr userDrawn="1"/>
        </p:nvSpPr>
        <p:spPr bwMode="auto">
          <a:xfrm>
            <a:off x="5928066" y="5136592"/>
            <a:ext cx="1547333" cy="395122"/>
          </a:xfrm>
          <a:custGeom>
            <a:avLst/>
            <a:gdLst>
              <a:gd name="T0" fmla="*/ 560 w 560"/>
              <a:gd name="T1" fmla="*/ 143 h 143"/>
              <a:gd name="T2" fmla="*/ 143 w 560"/>
              <a:gd name="T3" fmla="*/ 143 h 143"/>
              <a:gd name="T4" fmla="*/ 0 w 560"/>
              <a:gd name="T5" fmla="*/ 0 h 143"/>
              <a:gd name="T6" fmla="*/ 560 w 560"/>
              <a:gd name="T7" fmla="*/ 0 h 143"/>
              <a:gd name="T8" fmla="*/ 560 w 560"/>
              <a:gd name="T9" fmla="*/ 143 h 143"/>
            </a:gdLst>
            <a:ahLst/>
            <a:cxnLst>
              <a:cxn ang="0">
                <a:pos x="T0" y="T1"/>
              </a:cxn>
              <a:cxn ang="0">
                <a:pos x="T2" y="T3"/>
              </a:cxn>
              <a:cxn ang="0">
                <a:pos x="T4" y="T5"/>
              </a:cxn>
              <a:cxn ang="0">
                <a:pos x="T6" y="T7"/>
              </a:cxn>
              <a:cxn ang="0">
                <a:pos x="T8" y="T9"/>
              </a:cxn>
            </a:cxnLst>
            <a:rect l="0" t="0" r="r" b="b"/>
            <a:pathLst>
              <a:path w="560" h="143">
                <a:moveTo>
                  <a:pt x="560" y="143"/>
                </a:moveTo>
                <a:lnTo>
                  <a:pt x="143" y="143"/>
                </a:lnTo>
                <a:lnTo>
                  <a:pt x="0" y="0"/>
                </a:lnTo>
                <a:lnTo>
                  <a:pt x="560" y="0"/>
                </a:lnTo>
                <a:lnTo>
                  <a:pt x="560" y="143"/>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Freeform 7">
            <a:extLst>
              <a:ext uri="{FF2B5EF4-FFF2-40B4-BE49-F238E27FC236}">
                <a16:creationId xmlns:a16="http://schemas.microsoft.com/office/drawing/2014/main" id="{C342A1E1-C5AB-4E93-82F0-6F69E61C9654}"/>
              </a:ext>
            </a:extLst>
          </p:cNvPr>
          <p:cNvSpPr>
            <a:spLocks/>
          </p:cNvSpPr>
          <p:nvPr userDrawn="1"/>
        </p:nvSpPr>
        <p:spPr bwMode="auto">
          <a:xfrm>
            <a:off x="6549762" y="411701"/>
            <a:ext cx="1544570" cy="392359"/>
          </a:xfrm>
          <a:custGeom>
            <a:avLst/>
            <a:gdLst>
              <a:gd name="T0" fmla="*/ 559 w 559"/>
              <a:gd name="T1" fmla="*/ 0 h 142"/>
              <a:gd name="T2" fmla="*/ 142 w 559"/>
              <a:gd name="T3" fmla="*/ 0 h 142"/>
              <a:gd name="T4" fmla="*/ 0 w 559"/>
              <a:gd name="T5" fmla="*/ 142 h 142"/>
              <a:gd name="T6" fmla="*/ 559 w 559"/>
              <a:gd name="T7" fmla="*/ 142 h 142"/>
              <a:gd name="T8" fmla="*/ 559 w 559"/>
              <a:gd name="T9" fmla="*/ 0 h 142"/>
            </a:gdLst>
            <a:ahLst/>
            <a:cxnLst>
              <a:cxn ang="0">
                <a:pos x="T0" y="T1"/>
              </a:cxn>
              <a:cxn ang="0">
                <a:pos x="T2" y="T3"/>
              </a:cxn>
              <a:cxn ang="0">
                <a:pos x="T4" y="T5"/>
              </a:cxn>
              <a:cxn ang="0">
                <a:pos x="T6" y="T7"/>
              </a:cxn>
              <a:cxn ang="0">
                <a:pos x="T8" y="T9"/>
              </a:cxn>
            </a:cxnLst>
            <a:rect l="0" t="0" r="r" b="b"/>
            <a:pathLst>
              <a:path w="559" h="142">
                <a:moveTo>
                  <a:pt x="559" y="0"/>
                </a:moveTo>
                <a:lnTo>
                  <a:pt x="142" y="0"/>
                </a:lnTo>
                <a:lnTo>
                  <a:pt x="0" y="142"/>
                </a:lnTo>
                <a:lnTo>
                  <a:pt x="559" y="142"/>
                </a:lnTo>
                <a:lnTo>
                  <a:pt x="559" y="0"/>
                </a:lnTo>
                <a:close/>
              </a:path>
            </a:pathLst>
          </a:custGeom>
          <a:solidFill>
            <a:srgbClr val="A2BC5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8">
            <a:extLst>
              <a:ext uri="{FF2B5EF4-FFF2-40B4-BE49-F238E27FC236}">
                <a16:creationId xmlns:a16="http://schemas.microsoft.com/office/drawing/2014/main" id="{45CFC80A-5E8F-4D16-BFA3-A5403E62A3BD}"/>
              </a:ext>
            </a:extLst>
          </p:cNvPr>
          <p:cNvSpPr>
            <a:spLocks/>
          </p:cNvSpPr>
          <p:nvPr userDrawn="1"/>
        </p:nvSpPr>
        <p:spPr bwMode="auto">
          <a:xfrm>
            <a:off x="5928066" y="1320759"/>
            <a:ext cx="1547333" cy="395122"/>
          </a:xfrm>
          <a:custGeom>
            <a:avLst/>
            <a:gdLst>
              <a:gd name="T0" fmla="*/ 560 w 560"/>
              <a:gd name="T1" fmla="*/ 0 h 143"/>
              <a:gd name="T2" fmla="*/ 143 w 560"/>
              <a:gd name="T3" fmla="*/ 0 h 143"/>
              <a:gd name="T4" fmla="*/ 0 w 560"/>
              <a:gd name="T5" fmla="*/ 143 h 143"/>
              <a:gd name="T6" fmla="*/ 560 w 560"/>
              <a:gd name="T7" fmla="*/ 143 h 143"/>
              <a:gd name="T8" fmla="*/ 560 w 560"/>
              <a:gd name="T9" fmla="*/ 0 h 143"/>
            </a:gdLst>
            <a:ahLst/>
            <a:cxnLst>
              <a:cxn ang="0">
                <a:pos x="T0" y="T1"/>
              </a:cxn>
              <a:cxn ang="0">
                <a:pos x="T2" y="T3"/>
              </a:cxn>
              <a:cxn ang="0">
                <a:pos x="T4" y="T5"/>
              </a:cxn>
              <a:cxn ang="0">
                <a:pos x="T6" y="T7"/>
              </a:cxn>
              <a:cxn ang="0">
                <a:pos x="T8" y="T9"/>
              </a:cxn>
            </a:cxnLst>
            <a:rect l="0" t="0" r="r" b="b"/>
            <a:pathLst>
              <a:path w="560" h="143">
                <a:moveTo>
                  <a:pt x="560" y="0"/>
                </a:moveTo>
                <a:lnTo>
                  <a:pt x="143" y="0"/>
                </a:lnTo>
                <a:lnTo>
                  <a:pt x="0" y="143"/>
                </a:lnTo>
                <a:lnTo>
                  <a:pt x="560" y="143"/>
                </a:lnTo>
                <a:lnTo>
                  <a:pt x="560" y="0"/>
                </a:lnTo>
                <a:close/>
              </a:path>
            </a:pathLst>
          </a:custGeom>
          <a:solidFill>
            <a:srgbClr val="A2BC5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9">
            <a:extLst>
              <a:ext uri="{FF2B5EF4-FFF2-40B4-BE49-F238E27FC236}">
                <a16:creationId xmlns:a16="http://schemas.microsoft.com/office/drawing/2014/main" id="{540CBC51-C644-4AB7-83F8-D3E416D0B6BD}"/>
              </a:ext>
            </a:extLst>
          </p:cNvPr>
          <p:cNvSpPr>
            <a:spLocks/>
          </p:cNvSpPr>
          <p:nvPr userDrawn="1"/>
        </p:nvSpPr>
        <p:spPr bwMode="auto">
          <a:xfrm>
            <a:off x="5928066" y="5136592"/>
            <a:ext cx="1547333" cy="395122"/>
          </a:xfrm>
          <a:custGeom>
            <a:avLst/>
            <a:gdLst>
              <a:gd name="T0" fmla="*/ 560 w 560"/>
              <a:gd name="T1" fmla="*/ 143 h 143"/>
              <a:gd name="T2" fmla="*/ 143 w 560"/>
              <a:gd name="T3" fmla="*/ 143 h 143"/>
              <a:gd name="T4" fmla="*/ 0 w 560"/>
              <a:gd name="T5" fmla="*/ 0 h 143"/>
              <a:gd name="T6" fmla="*/ 560 w 560"/>
              <a:gd name="T7" fmla="*/ 0 h 143"/>
              <a:gd name="T8" fmla="*/ 560 w 560"/>
              <a:gd name="T9" fmla="*/ 143 h 143"/>
            </a:gdLst>
            <a:ahLst/>
            <a:cxnLst>
              <a:cxn ang="0">
                <a:pos x="T0" y="T1"/>
              </a:cxn>
              <a:cxn ang="0">
                <a:pos x="T2" y="T3"/>
              </a:cxn>
              <a:cxn ang="0">
                <a:pos x="T4" y="T5"/>
              </a:cxn>
              <a:cxn ang="0">
                <a:pos x="T6" y="T7"/>
              </a:cxn>
              <a:cxn ang="0">
                <a:pos x="T8" y="T9"/>
              </a:cxn>
            </a:cxnLst>
            <a:rect l="0" t="0" r="r" b="b"/>
            <a:pathLst>
              <a:path w="560" h="143">
                <a:moveTo>
                  <a:pt x="560" y="143"/>
                </a:moveTo>
                <a:lnTo>
                  <a:pt x="143" y="143"/>
                </a:lnTo>
                <a:lnTo>
                  <a:pt x="0" y="0"/>
                </a:lnTo>
                <a:lnTo>
                  <a:pt x="560" y="0"/>
                </a:lnTo>
                <a:lnTo>
                  <a:pt x="560" y="143"/>
                </a:lnTo>
                <a:close/>
              </a:path>
            </a:pathLst>
          </a:custGeom>
          <a:solidFill>
            <a:srgbClr val="1D707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1">
            <a:extLst>
              <a:ext uri="{FF2B5EF4-FFF2-40B4-BE49-F238E27FC236}">
                <a16:creationId xmlns:a16="http://schemas.microsoft.com/office/drawing/2014/main" id="{0155574A-3873-4FCA-9392-4C84C2CC4E64}"/>
              </a:ext>
            </a:extLst>
          </p:cNvPr>
          <p:cNvSpPr>
            <a:spLocks/>
          </p:cNvSpPr>
          <p:nvPr userDrawn="1"/>
        </p:nvSpPr>
        <p:spPr bwMode="auto">
          <a:xfrm>
            <a:off x="6549762" y="6053940"/>
            <a:ext cx="1544570" cy="386833"/>
          </a:xfrm>
          <a:custGeom>
            <a:avLst/>
            <a:gdLst>
              <a:gd name="T0" fmla="*/ 559 w 559"/>
              <a:gd name="T1" fmla="*/ 140 h 140"/>
              <a:gd name="T2" fmla="*/ 142 w 559"/>
              <a:gd name="T3" fmla="*/ 140 h 140"/>
              <a:gd name="T4" fmla="*/ 0 w 559"/>
              <a:gd name="T5" fmla="*/ 0 h 140"/>
              <a:gd name="T6" fmla="*/ 559 w 559"/>
              <a:gd name="T7" fmla="*/ 0 h 140"/>
              <a:gd name="T8" fmla="*/ 559 w 559"/>
              <a:gd name="T9" fmla="*/ 140 h 140"/>
            </a:gdLst>
            <a:ahLst/>
            <a:cxnLst>
              <a:cxn ang="0">
                <a:pos x="T0" y="T1"/>
              </a:cxn>
              <a:cxn ang="0">
                <a:pos x="T2" y="T3"/>
              </a:cxn>
              <a:cxn ang="0">
                <a:pos x="T4" y="T5"/>
              </a:cxn>
              <a:cxn ang="0">
                <a:pos x="T6" y="T7"/>
              </a:cxn>
              <a:cxn ang="0">
                <a:pos x="T8" y="T9"/>
              </a:cxn>
            </a:cxnLst>
            <a:rect l="0" t="0" r="r" b="b"/>
            <a:pathLst>
              <a:path w="559" h="140">
                <a:moveTo>
                  <a:pt x="559" y="140"/>
                </a:moveTo>
                <a:lnTo>
                  <a:pt x="142" y="140"/>
                </a:lnTo>
                <a:lnTo>
                  <a:pt x="0" y="0"/>
                </a:lnTo>
                <a:lnTo>
                  <a:pt x="559" y="0"/>
                </a:lnTo>
                <a:lnTo>
                  <a:pt x="559" y="140"/>
                </a:lnTo>
                <a:close/>
              </a:path>
            </a:pathLst>
          </a:custGeom>
          <a:solidFill>
            <a:srgbClr val="1D707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12">
            <a:extLst>
              <a:ext uri="{FF2B5EF4-FFF2-40B4-BE49-F238E27FC236}">
                <a16:creationId xmlns:a16="http://schemas.microsoft.com/office/drawing/2014/main" id="{EFA407BF-ADB6-477A-8752-250ADA0AC4B0}"/>
              </a:ext>
            </a:extLst>
          </p:cNvPr>
          <p:cNvSpPr>
            <a:spLocks/>
          </p:cNvSpPr>
          <p:nvPr userDrawn="1"/>
        </p:nvSpPr>
        <p:spPr bwMode="auto">
          <a:xfrm>
            <a:off x="6549762" y="6053940"/>
            <a:ext cx="1544570" cy="386833"/>
          </a:xfrm>
          <a:custGeom>
            <a:avLst/>
            <a:gdLst>
              <a:gd name="T0" fmla="*/ 559 w 559"/>
              <a:gd name="T1" fmla="*/ 140 h 140"/>
              <a:gd name="T2" fmla="*/ 142 w 559"/>
              <a:gd name="T3" fmla="*/ 140 h 140"/>
              <a:gd name="T4" fmla="*/ 0 w 559"/>
              <a:gd name="T5" fmla="*/ 0 h 140"/>
              <a:gd name="T6" fmla="*/ 559 w 559"/>
              <a:gd name="T7" fmla="*/ 0 h 140"/>
              <a:gd name="T8" fmla="*/ 559 w 559"/>
              <a:gd name="T9" fmla="*/ 140 h 140"/>
            </a:gdLst>
            <a:ahLst/>
            <a:cxnLst>
              <a:cxn ang="0">
                <a:pos x="T0" y="T1"/>
              </a:cxn>
              <a:cxn ang="0">
                <a:pos x="T2" y="T3"/>
              </a:cxn>
              <a:cxn ang="0">
                <a:pos x="T4" y="T5"/>
              </a:cxn>
              <a:cxn ang="0">
                <a:pos x="T6" y="T7"/>
              </a:cxn>
              <a:cxn ang="0">
                <a:pos x="T8" y="T9"/>
              </a:cxn>
            </a:cxnLst>
            <a:rect l="0" t="0" r="r" b="b"/>
            <a:pathLst>
              <a:path w="559" h="140">
                <a:moveTo>
                  <a:pt x="559" y="140"/>
                </a:moveTo>
                <a:lnTo>
                  <a:pt x="142" y="140"/>
                </a:lnTo>
                <a:lnTo>
                  <a:pt x="0" y="0"/>
                </a:lnTo>
                <a:lnTo>
                  <a:pt x="559" y="0"/>
                </a:lnTo>
                <a:lnTo>
                  <a:pt x="559" y="14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13">
            <a:extLst>
              <a:ext uri="{FF2B5EF4-FFF2-40B4-BE49-F238E27FC236}">
                <a16:creationId xmlns:a16="http://schemas.microsoft.com/office/drawing/2014/main" id="{8C12BEE7-5D2D-4795-9C05-885BDB54AA35}"/>
              </a:ext>
            </a:extLst>
          </p:cNvPr>
          <p:cNvSpPr>
            <a:spLocks/>
          </p:cNvSpPr>
          <p:nvPr userDrawn="1"/>
        </p:nvSpPr>
        <p:spPr bwMode="auto">
          <a:xfrm>
            <a:off x="6013722" y="0"/>
            <a:ext cx="6178278" cy="6852474"/>
          </a:xfrm>
          <a:custGeom>
            <a:avLst/>
            <a:gdLst>
              <a:gd name="T0" fmla="*/ 753 w 2236"/>
              <a:gd name="T1" fmla="*/ 2480 h 2480"/>
              <a:gd name="T2" fmla="*/ 0 w 2236"/>
              <a:gd name="T3" fmla="*/ 1241 h 2480"/>
              <a:gd name="T4" fmla="*/ 753 w 2236"/>
              <a:gd name="T5" fmla="*/ 0 h 2480"/>
              <a:gd name="T6" fmla="*/ 2236 w 2236"/>
              <a:gd name="T7" fmla="*/ 0 h 2480"/>
              <a:gd name="T8" fmla="*/ 2236 w 2236"/>
              <a:gd name="T9" fmla="*/ 2480 h 2480"/>
              <a:gd name="T10" fmla="*/ 753 w 2236"/>
              <a:gd name="T11" fmla="*/ 2480 h 2480"/>
            </a:gdLst>
            <a:ahLst/>
            <a:cxnLst>
              <a:cxn ang="0">
                <a:pos x="T0" y="T1"/>
              </a:cxn>
              <a:cxn ang="0">
                <a:pos x="T2" y="T3"/>
              </a:cxn>
              <a:cxn ang="0">
                <a:pos x="T4" y="T5"/>
              </a:cxn>
              <a:cxn ang="0">
                <a:pos x="T6" y="T7"/>
              </a:cxn>
              <a:cxn ang="0">
                <a:pos x="T8" y="T9"/>
              </a:cxn>
              <a:cxn ang="0">
                <a:pos x="T10" y="T11"/>
              </a:cxn>
            </a:cxnLst>
            <a:rect l="0" t="0" r="r" b="b"/>
            <a:pathLst>
              <a:path w="2236" h="2480">
                <a:moveTo>
                  <a:pt x="753" y="2480"/>
                </a:moveTo>
                <a:lnTo>
                  <a:pt x="0" y="1241"/>
                </a:lnTo>
                <a:lnTo>
                  <a:pt x="753" y="0"/>
                </a:lnTo>
                <a:lnTo>
                  <a:pt x="2236" y="0"/>
                </a:lnTo>
                <a:lnTo>
                  <a:pt x="2236" y="2480"/>
                </a:lnTo>
                <a:lnTo>
                  <a:pt x="753" y="2480"/>
                </a:lnTo>
                <a:close/>
              </a:path>
            </a:pathLst>
          </a:custGeom>
          <a:solidFill>
            <a:srgbClr val="424242"/>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4">
            <a:extLst>
              <a:ext uri="{FF2B5EF4-FFF2-40B4-BE49-F238E27FC236}">
                <a16:creationId xmlns:a16="http://schemas.microsoft.com/office/drawing/2014/main" id="{B40D2459-0276-44E7-AA16-1E9D87A731E8}"/>
              </a:ext>
            </a:extLst>
          </p:cNvPr>
          <p:cNvSpPr>
            <a:spLocks/>
          </p:cNvSpPr>
          <p:nvPr userDrawn="1"/>
        </p:nvSpPr>
        <p:spPr bwMode="auto">
          <a:xfrm>
            <a:off x="6013722" y="0"/>
            <a:ext cx="6178278" cy="6852474"/>
          </a:xfrm>
          <a:custGeom>
            <a:avLst/>
            <a:gdLst>
              <a:gd name="T0" fmla="*/ 753 w 2236"/>
              <a:gd name="T1" fmla="*/ 2480 h 2480"/>
              <a:gd name="T2" fmla="*/ 0 w 2236"/>
              <a:gd name="T3" fmla="*/ 1241 h 2480"/>
              <a:gd name="T4" fmla="*/ 753 w 2236"/>
              <a:gd name="T5" fmla="*/ 0 h 2480"/>
              <a:gd name="T6" fmla="*/ 2236 w 2236"/>
              <a:gd name="T7" fmla="*/ 0 h 2480"/>
              <a:gd name="T8" fmla="*/ 2236 w 2236"/>
              <a:gd name="T9" fmla="*/ 2480 h 2480"/>
              <a:gd name="T10" fmla="*/ 753 w 2236"/>
              <a:gd name="T11" fmla="*/ 2480 h 2480"/>
            </a:gdLst>
            <a:ahLst/>
            <a:cxnLst>
              <a:cxn ang="0">
                <a:pos x="T0" y="T1"/>
              </a:cxn>
              <a:cxn ang="0">
                <a:pos x="T2" y="T3"/>
              </a:cxn>
              <a:cxn ang="0">
                <a:pos x="T4" y="T5"/>
              </a:cxn>
              <a:cxn ang="0">
                <a:pos x="T6" y="T7"/>
              </a:cxn>
              <a:cxn ang="0">
                <a:pos x="T8" y="T9"/>
              </a:cxn>
              <a:cxn ang="0">
                <a:pos x="T10" y="T11"/>
              </a:cxn>
            </a:cxnLst>
            <a:rect l="0" t="0" r="r" b="b"/>
            <a:pathLst>
              <a:path w="2236" h="2480">
                <a:moveTo>
                  <a:pt x="753" y="2480"/>
                </a:moveTo>
                <a:lnTo>
                  <a:pt x="0" y="1241"/>
                </a:lnTo>
                <a:lnTo>
                  <a:pt x="753" y="0"/>
                </a:lnTo>
                <a:lnTo>
                  <a:pt x="2236" y="0"/>
                </a:lnTo>
                <a:lnTo>
                  <a:pt x="2236" y="2480"/>
                </a:lnTo>
                <a:lnTo>
                  <a:pt x="753" y="248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5">
            <a:extLst>
              <a:ext uri="{FF2B5EF4-FFF2-40B4-BE49-F238E27FC236}">
                <a16:creationId xmlns:a16="http://schemas.microsoft.com/office/drawing/2014/main" id="{CB4BCF17-42C8-4663-8DFB-FF34DBBFF618}"/>
              </a:ext>
            </a:extLst>
          </p:cNvPr>
          <p:cNvSpPr>
            <a:spLocks/>
          </p:cNvSpPr>
          <p:nvPr userDrawn="1"/>
        </p:nvSpPr>
        <p:spPr bwMode="auto">
          <a:xfrm>
            <a:off x="6013722" y="0"/>
            <a:ext cx="6178278" cy="3429000"/>
          </a:xfrm>
          <a:custGeom>
            <a:avLst/>
            <a:gdLst>
              <a:gd name="T0" fmla="*/ 0 w 2236"/>
              <a:gd name="T1" fmla="*/ 1241 h 1241"/>
              <a:gd name="T2" fmla="*/ 2236 w 2236"/>
              <a:gd name="T3" fmla="*/ 1241 h 1241"/>
              <a:gd name="T4" fmla="*/ 2236 w 2236"/>
              <a:gd name="T5" fmla="*/ 0 h 1241"/>
              <a:gd name="T6" fmla="*/ 753 w 2236"/>
              <a:gd name="T7" fmla="*/ 0 h 1241"/>
              <a:gd name="T8" fmla="*/ 0 w 2236"/>
              <a:gd name="T9" fmla="*/ 1241 h 1241"/>
            </a:gdLst>
            <a:ahLst/>
            <a:cxnLst>
              <a:cxn ang="0">
                <a:pos x="T0" y="T1"/>
              </a:cxn>
              <a:cxn ang="0">
                <a:pos x="T2" y="T3"/>
              </a:cxn>
              <a:cxn ang="0">
                <a:pos x="T4" y="T5"/>
              </a:cxn>
              <a:cxn ang="0">
                <a:pos x="T6" y="T7"/>
              </a:cxn>
              <a:cxn ang="0">
                <a:pos x="T8" y="T9"/>
              </a:cxn>
            </a:cxnLst>
            <a:rect l="0" t="0" r="r" b="b"/>
            <a:pathLst>
              <a:path w="2236" h="1241">
                <a:moveTo>
                  <a:pt x="0" y="1241"/>
                </a:moveTo>
                <a:lnTo>
                  <a:pt x="2236" y="1241"/>
                </a:lnTo>
                <a:lnTo>
                  <a:pt x="2236" y="0"/>
                </a:lnTo>
                <a:lnTo>
                  <a:pt x="753" y="0"/>
                </a:lnTo>
                <a:lnTo>
                  <a:pt x="0" y="1241"/>
                </a:lnTo>
                <a:close/>
              </a:path>
            </a:pathLst>
          </a:custGeom>
          <a:solidFill>
            <a:srgbClr val="33333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6">
            <a:extLst>
              <a:ext uri="{FF2B5EF4-FFF2-40B4-BE49-F238E27FC236}">
                <a16:creationId xmlns:a16="http://schemas.microsoft.com/office/drawing/2014/main" id="{498F2E44-ECE7-4E71-A6B6-CDD7147C757F}"/>
              </a:ext>
            </a:extLst>
          </p:cNvPr>
          <p:cNvSpPr>
            <a:spLocks/>
          </p:cNvSpPr>
          <p:nvPr userDrawn="1"/>
        </p:nvSpPr>
        <p:spPr bwMode="auto">
          <a:xfrm>
            <a:off x="6013722" y="0"/>
            <a:ext cx="6178278" cy="3429000"/>
          </a:xfrm>
          <a:custGeom>
            <a:avLst/>
            <a:gdLst>
              <a:gd name="T0" fmla="*/ 0 w 2236"/>
              <a:gd name="T1" fmla="*/ 1241 h 1241"/>
              <a:gd name="T2" fmla="*/ 2236 w 2236"/>
              <a:gd name="T3" fmla="*/ 1241 h 1241"/>
              <a:gd name="T4" fmla="*/ 2236 w 2236"/>
              <a:gd name="T5" fmla="*/ 0 h 1241"/>
              <a:gd name="T6" fmla="*/ 753 w 2236"/>
              <a:gd name="T7" fmla="*/ 0 h 1241"/>
              <a:gd name="T8" fmla="*/ 0 w 2236"/>
              <a:gd name="T9" fmla="*/ 1241 h 1241"/>
            </a:gdLst>
            <a:ahLst/>
            <a:cxnLst>
              <a:cxn ang="0">
                <a:pos x="T0" y="T1"/>
              </a:cxn>
              <a:cxn ang="0">
                <a:pos x="T2" y="T3"/>
              </a:cxn>
              <a:cxn ang="0">
                <a:pos x="T4" y="T5"/>
              </a:cxn>
              <a:cxn ang="0">
                <a:pos x="T6" y="T7"/>
              </a:cxn>
              <a:cxn ang="0">
                <a:pos x="T8" y="T9"/>
              </a:cxn>
            </a:cxnLst>
            <a:rect l="0" t="0" r="r" b="b"/>
            <a:pathLst>
              <a:path w="2236" h="1241">
                <a:moveTo>
                  <a:pt x="0" y="1241"/>
                </a:moveTo>
                <a:lnTo>
                  <a:pt x="2236" y="1241"/>
                </a:lnTo>
                <a:lnTo>
                  <a:pt x="2236" y="0"/>
                </a:lnTo>
                <a:lnTo>
                  <a:pt x="753" y="0"/>
                </a:lnTo>
                <a:lnTo>
                  <a:pt x="0" y="1241"/>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7">
            <a:extLst>
              <a:ext uri="{FF2B5EF4-FFF2-40B4-BE49-F238E27FC236}">
                <a16:creationId xmlns:a16="http://schemas.microsoft.com/office/drawing/2014/main" id="{D5CDEF06-365F-48BD-A18E-9C1862D021DC}"/>
              </a:ext>
            </a:extLst>
          </p:cNvPr>
          <p:cNvSpPr>
            <a:spLocks/>
          </p:cNvSpPr>
          <p:nvPr userDrawn="1"/>
        </p:nvSpPr>
        <p:spPr bwMode="auto">
          <a:xfrm>
            <a:off x="5889966" y="1320759"/>
            <a:ext cx="2500600" cy="4210956"/>
          </a:xfrm>
          <a:custGeom>
            <a:avLst/>
            <a:gdLst>
              <a:gd name="T0" fmla="*/ 143 w 905"/>
              <a:gd name="T1" fmla="*/ 1524 h 1524"/>
              <a:gd name="T2" fmla="*/ 0 w 905"/>
              <a:gd name="T3" fmla="*/ 1381 h 1524"/>
              <a:gd name="T4" fmla="*/ 622 w 905"/>
              <a:gd name="T5" fmla="*/ 763 h 1524"/>
              <a:gd name="T6" fmla="*/ 0 w 905"/>
              <a:gd name="T7" fmla="*/ 143 h 1524"/>
              <a:gd name="T8" fmla="*/ 143 w 905"/>
              <a:gd name="T9" fmla="*/ 0 h 1524"/>
              <a:gd name="T10" fmla="*/ 905 w 905"/>
              <a:gd name="T11" fmla="*/ 763 h 1524"/>
              <a:gd name="T12" fmla="*/ 143 w 905"/>
              <a:gd name="T13" fmla="*/ 1524 h 1524"/>
            </a:gdLst>
            <a:ahLst/>
            <a:cxnLst>
              <a:cxn ang="0">
                <a:pos x="T0" y="T1"/>
              </a:cxn>
              <a:cxn ang="0">
                <a:pos x="T2" y="T3"/>
              </a:cxn>
              <a:cxn ang="0">
                <a:pos x="T4" y="T5"/>
              </a:cxn>
              <a:cxn ang="0">
                <a:pos x="T6" y="T7"/>
              </a:cxn>
              <a:cxn ang="0">
                <a:pos x="T8" y="T9"/>
              </a:cxn>
              <a:cxn ang="0">
                <a:pos x="T10" y="T11"/>
              </a:cxn>
              <a:cxn ang="0">
                <a:pos x="T12" y="T13"/>
              </a:cxn>
            </a:cxnLst>
            <a:rect l="0" t="0" r="r" b="b"/>
            <a:pathLst>
              <a:path w="905" h="1524">
                <a:moveTo>
                  <a:pt x="143" y="1524"/>
                </a:moveTo>
                <a:lnTo>
                  <a:pt x="0" y="1381"/>
                </a:lnTo>
                <a:lnTo>
                  <a:pt x="622" y="763"/>
                </a:lnTo>
                <a:lnTo>
                  <a:pt x="0" y="143"/>
                </a:lnTo>
                <a:lnTo>
                  <a:pt x="143" y="0"/>
                </a:lnTo>
                <a:lnTo>
                  <a:pt x="905" y="763"/>
                </a:lnTo>
                <a:lnTo>
                  <a:pt x="143" y="1524"/>
                </a:lnTo>
                <a:close/>
              </a:path>
            </a:pathLst>
          </a:custGeom>
          <a:solidFill>
            <a:srgbClr val="ABCE3E"/>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8">
            <a:extLst>
              <a:ext uri="{FF2B5EF4-FFF2-40B4-BE49-F238E27FC236}">
                <a16:creationId xmlns:a16="http://schemas.microsoft.com/office/drawing/2014/main" id="{62DDFA05-71DE-4C74-B49D-19693C937A0D}"/>
              </a:ext>
            </a:extLst>
          </p:cNvPr>
          <p:cNvSpPr>
            <a:spLocks/>
          </p:cNvSpPr>
          <p:nvPr userDrawn="1"/>
        </p:nvSpPr>
        <p:spPr bwMode="auto">
          <a:xfrm>
            <a:off x="5928066" y="1320759"/>
            <a:ext cx="2500600" cy="4210956"/>
          </a:xfrm>
          <a:custGeom>
            <a:avLst/>
            <a:gdLst>
              <a:gd name="T0" fmla="*/ 143 w 905"/>
              <a:gd name="T1" fmla="*/ 1524 h 1524"/>
              <a:gd name="T2" fmla="*/ 0 w 905"/>
              <a:gd name="T3" fmla="*/ 1381 h 1524"/>
              <a:gd name="T4" fmla="*/ 622 w 905"/>
              <a:gd name="T5" fmla="*/ 763 h 1524"/>
              <a:gd name="T6" fmla="*/ 0 w 905"/>
              <a:gd name="T7" fmla="*/ 143 h 1524"/>
              <a:gd name="T8" fmla="*/ 143 w 905"/>
              <a:gd name="T9" fmla="*/ 0 h 1524"/>
              <a:gd name="T10" fmla="*/ 905 w 905"/>
              <a:gd name="T11" fmla="*/ 763 h 1524"/>
              <a:gd name="T12" fmla="*/ 143 w 905"/>
              <a:gd name="T13" fmla="*/ 1524 h 1524"/>
            </a:gdLst>
            <a:ahLst/>
            <a:cxnLst>
              <a:cxn ang="0">
                <a:pos x="T0" y="T1"/>
              </a:cxn>
              <a:cxn ang="0">
                <a:pos x="T2" y="T3"/>
              </a:cxn>
              <a:cxn ang="0">
                <a:pos x="T4" y="T5"/>
              </a:cxn>
              <a:cxn ang="0">
                <a:pos x="T6" y="T7"/>
              </a:cxn>
              <a:cxn ang="0">
                <a:pos x="T8" y="T9"/>
              </a:cxn>
              <a:cxn ang="0">
                <a:pos x="T10" y="T11"/>
              </a:cxn>
              <a:cxn ang="0">
                <a:pos x="T12" y="T13"/>
              </a:cxn>
            </a:cxnLst>
            <a:rect l="0" t="0" r="r" b="b"/>
            <a:pathLst>
              <a:path w="905" h="1524">
                <a:moveTo>
                  <a:pt x="143" y="1524"/>
                </a:moveTo>
                <a:lnTo>
                  <a:pt x="0" y="1381"/>
                </a:lnTo>
                <a:lnTo>
                  <a:pt x="622" y="763"/>
                </a:lnTo>
                <a:lnTo>
                  <a:pt x="0" y="143"/>
                </a:lnTo>
                <a:lnTo>
                  <a:pt x="143" y="0"/>
                </a:lnTo>
                <a:lnTo>
                  <a:pt x="905" y="763"/>
                </a:lnTo>
                <a:lnTo>
                  <a:pt x="143" y="1524"/>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9">
            <a:extLst>
              <a:ext uri="{FF2B5EF4-FFF2-40B4-BE49-F238E27FC236}">
                <a16:creationId xmlns:a16="http://schemas.microsoft.com/office/drawing/2014/main" id="{67C6726F-ADB5-4224-B9E3-2A4331417889}"/>
              </a:ext>
            </a:extLst>
          </p:cNvPr>
          <p:cNvSpPr>
            <a:spLocks/>
          </p:cNvSpPr>
          <p:nvPr userDrawn="1"/>
        </p:nvSpPr>
        <p:spPr bwMode="auto">
          <a:xfrm>
            <a:off x="6511662" y="411701"/>
            <a:ext cx="3417947" cy="6029072"/>
          </a:xfrm>
          <a:custGeom>
            <a:avLst/>
            <a:gdLst>
              <a:gd name="T0" fmla="*/ 952 w 1237"/>
              <a:gd name="T1" fmla="*/ 1092 h 2182"/>
              <a:gd name="T2" fmla="*/ 0 w 1237"/>
              <a:gd name="T3" fmla="*/ 2042 h 2182"/>
              <a:gd name="T4" fmla="*/ 142 w 1237"/>
              <a:gd name="T5" fmla="*/ 2182 h 2182"/>
              <a:gd name="T6" fmla="*/ 1237 w 1237"/>
              <a:gd name="T7" fmla="*/ 1092 h 2182"/>
              <a:gd name="T8" fmla="*/ 142 w 1237"/>
              <a:gd name="T9" fmla="*/ 0 h 2182"/>
              <a:gd name="T10" fmla="*/ 0 w 1237"/>
              <a:gd name="T11" fmla="*/ 142 h 2182"/>
              <a:gd name="T12" fmla="*/ 952 w 1237"/>
              <a:gd name="T13" fmla="*/ 1092 h 2182"/>
            </a:gdLst>
            <a:ahLst/>
            <a:cxnLst>
              <a:cxn ang="0">
                <a:pos x="T0" y="T1"/>
              </a:cxn>
              <a:cxn ang="0">
                <a:pos x="T2" y="T3"/>
              </a:cxn>
              <a:cxn ang="0">
                <a:pos x="T4" y="T5"/>
              </a:cxn>
              <a:cxn ang="0">
                <a:pos x="T6" y="T7"/>
              </a:cxn>
              <a:cxn ang="0">
                <a:pos x="T8" y="T9"/>
              </a:cxn>
              <a:cxn ang="0">
                <a:pos x="T10" y="T11"/>
              </a:cxn>
              <a:cxn ang="0">
                <a:pos x="T12" y="T13"/>
              </a:cxn>
            </a:cxnLst>
            <a:rect l="0" t="0" r="r" b="b"/>
            <a:pathLst>
              <a:path w="1237" h="2182">
                <a:moveTo>
                  <a:pt x="952" y="1092"/>
                </a:moveTo>
                <a:lnTo>
                  <a:pt x="0" y="2042"/>
                </a:lnTo>
                <a:lnTo>
                  <a:pt x="142" y="2182"/>
                </a:lnTo>
                <a:lnTo>
                  <a:pt x="1237" y="1092"/>
                </a:lnTo>
                <a:lnTo>
                  <a:pt x="142" y="0"/>
                </a:lnTo>
                <a:lnTo>
                  <a:pt x="0" y="142"/>
                </a:lnTo>
                <a:lnTo>
                  <a:pt x="952" y="1092"/>
                </a:lnTo>
                <a:close/>
              </a:path>
            </a:pathLst>
          </a:custGeom>
          <a:solidFill>
            <a:srgbClr val="ABCE3E"/>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20">
            <a:extLst>
              <a:ext uri="{FF2B5EF4-FFF2-40B4-BE49-F238E27FC236}">
                <a16:creationId xmlns:a16="http://schemas.microsoft.com/office/drawing/2014/main" id="{D3C5D697-F1D0-41BA-AB82-63A457AC35EC}"/>
              </a:ext>
            </a:extLst>
          </p:cNvPr>
          <p:cNvSpPr>
            <a:spLocks/>
          </p:cNvSpPr>
          <p:nvPr userDrawn="1"/>
        </p:nvSpPr>
        <p:spPr bwMode="auto">
          <a:xfrm>
            <a:off x="6549762" y="411701"/>
            <a:ext cx="3417947" cy="6029072"/>
          </a:xfrm>
          <a:custGeom>
            <a:avLst/>
            <a:gdLst>
              <a:gd name="T0" fmla="*/ 952 w 1237"/>
              <a:gd name="T1" fmla="*/ 1092 h 2182"/>
              <a:gd name="T2" fmla="*/ 0 w 1237"/>
              <a:gd name="T3" fmla="*/ 2042 h 2182"/>
              <a:gd name="T4" fmla="*/ 142 w 1237"/>
              <a:gd name="T5" fmla="*/ 2182 h 2182"/>
              <a:gd name="T6" fmla="*/ 1237 w 1237"/>
              <a:gd name="T7" fmla="*/ 1092 h 2182"/>
              <a:gd name="T8" fmla="*/ 142 w 1237"/>
              <a:gd name="T9" fmla="*/ 0 h 2182"/>
              <a:gd name="T10" fmla="*/ 0 w 1237"/>
              <a:gd name="T11" fmla="*/ 142 h 2182"/>
              <a:gd name="T12" fmla="*/ 952 w 1237"/>
              <a:gd name="T13" fmla="*/ 1092 h 2182"/>
            </a:gdLst>
            <a:ahLst/>
            <a:cxnLst>
              <a:cxn ang="0">
                <a:pos x="T0" y="T1"/>
              </a:cxn>
              <a:cxn ang="0">
                <a:pos x="T2" y="T3"/>
              </a:cxn>
              <a:cxn ang="0">
                <a:pos x="T4" y="T5"/>
              </a:cxn>
              <a:cxn ang="0">
                <a:pos x="T6" y="T7"/>
              </a:cxn>
              <a:cxn ang="0">
                <a:pos x="T8" y="T9"/>
              </a:cxn>
              <a:cxn ang="0">
                <a:pos x="T10" y="T11"/>
              </a:cxn>
              <a:cxn ang="0">
                <a:pos x="T12" y="T13"/>
              </a:cxn>
            </a:cxnLst>
            <a:rect l="0" t="0" r="r" b="b"/>
            <a:pathLst>
              <a:path w="1237" h="2182">
                <a:moveTo>
                  <a:pt x="952" y="1092"/>
                </a:moveTo>
                <a:lnTo>
                  <a:pt x="0" y="2042"/>
                </a:lnTo>
                <a:lnTo>
                  <a:pt x="142" y="2182"/>
                </a:lnTo>
                <a:lnTo>
                  <a:pt x="1237" y="1092"/>
                </a:lnTo>
                <a:lnTo>
                  <a:pt x="142" y="0"/>
                </a:lnTo>
                <a:lnTo>
                  <a:pt x="0" y="142"/>
                </a:lnTo>
                <a:lnTo>
                  <a:pt x="952" y="1092"/>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21">
            <a:extLst>
              <a:ext uri="{FF2B5EF4-FFF2-40B4-BE49-F238E27FC236}">
                <a16:creationId xmlns:a16="http://schemas.microsoft.com/office/drawing/2014/main" id="{4419C4D0-78B4-45F4-9588-075EF332156B}"/>
              </a:ext>
            </a:extLst>
          </p:cNvPr>
          <p:cNvSpPr>
            <a:spLocks/>
          </p:cNvSpPr>
          <p:nvPr userDrawn="1"/>
        </p:nvSpPr>
        <p:spPr bwMode="auto">
          <a:xfrm>
            <a:off x="5889966" y="3429000"/>
            <a:ext cx="2500600" cy="2102715"/>
          </a:xfrm>
          <a:custGeom>
            <a:avLst/>
            <a:gdLst>
              <a:gd name="T0" fmla="*/ 905 w 905"/>
              <a:gd name="T1" fmla="*/ 0 h 761"/>
              <a:gd name="T2" fmla="*/ 622 w 905"/>
              <a:gd name="T3" fmla="*/ 0 h 761"/>
              <a:gd name="T4" fmla="*/ 0 w 905"/>
              <a:gd name="T5" fmla="*/ 618 h 761"/>
              <a:gd name="T6" fmla="*/ 143 w 905"/>
              <a:gd name="T7" fmla="*/ 761 h 761"/>
              <a:gd name="T8" fmla="*/ 905 w 905"/>
              <a:gd name="T9" fmla="*/ 0 h 761"/>
            </a:gdLst>
            <a:ahLst/>
            <a:cxnLst>
              <a:cxn ang="0">
                <a:pos x="T0" y="T1"/>
              </a:cxn>
              <a:cxn ang="0">
                <a:pos x="T2" y="T3"/>
              </a:cxn>
              <a:cxn ang="0">
                <a:pos x="T4" y="T5"/>
              </a:cxn>
              <a:cxn ang="0">
                <a:pos x="T6" y="T7"/>
              </a:cxn>
              <a:cxn ang="0">
                <a:pos x="T8" y="T9"/>
              </a:cxn>
            </a:cxnLst>
            <a:rect l="0" t="0" r="r" b="b"/>
            <a:pathLst>
              <a:path w="905" h="761">
                <a:moveTo>
                  <a:pt x="905" y="0"/>
                </a:moveTo>
                <a:lnTo>
                  <a:pt x="622" y="0"/>
                </a:lnTo>
                <a:lnTo>
                  <a:pt x="0" y="618"/>
                </a:lnTo>
                <a:lnTo>
                  <a:pt x="143" y="761"/>
                </a:lnTo>
                <a:lnTo>
                  <a:pt x="905" y="0"/>
                </a:lnTo>
                <a:close/>
              </a:path>
            </a:pathLst>
          </a:custGeom>
          <a:gradFill>
            <a:gsLst>
              <a:gs pos="0">
                <a:srgbClr val="00978B"/>
              </a:gs>
              <a:gs pos="100000">
                <a:srgbClr val="ABCE39"/>
              </a:gs>
            </a:gsLst>
            <a:lin ang="17679734"/>
          </a:gradFill>
          <a:ln w="12700">
            <a:miter lim="400000"/>
          </a:ln>
          <a:effectLst>
            <a:outerShdw blurRad="190500" dist="25400" dir="5400000" rotWithShape="0">
              <a:srgbClr val="000000">
                <a:alpha val="63860"/>
              </a:srgbClr>
            </a:outerShdw>
          </a:effectLst>
        </p:spPr>
        <p:txBody>
          <a:bodyPr lIns="45719" rIns="45719" anchor="ctr"/>
          <a:lstStyle/>
          <a:p>
            <a:endParaRPr lang="zh-CN" altLang="en-US">
              <a:sym typeface="Arial" panose="020B0604020202020204" pitchFamily="34" charset="0"/>
            </a:endParaRPr>
          </a:p>
        </p:txBody>
      </p:sp>
      <p:sp>
        <p:nvSpPr>
          <p:cNvPr id="17" name="Freeform 22">
            <a:extLst>
              <a:ext uri="{FF2B5EF4-FFF2-40B4-BE49-F238E27FC236}">
                <a16:creationId xmlns:a16="http://schemas.microsoft.com/office/drawing/2014/main" id="{C3514A22-B054-49E3-A2C7-611DF2B4B834}"/>
              </a:ext>
            </a:extLst>
          </p:cNvPr>
          <p:cNvSpPr>
            <a:spLocks/>
          </p:cNvSpPr>
          <p:nvPr userDrawn="1"/>
        </p:nvSpPr>
        <p:spPr bwMode="auto">
          <a:xfrm>
            <a:off x="5928066" y="3429000"/>
            <a:ext cx="2500600" cy="2102715"/>
          </a:xfrm>
          <a:custGeom>
            <a:avLst/>
            <a:gdLst>
              <a:gd name="T0" fmla="*/ 905 w 905"/>
              <a:gd name="T1" fmla="*/ 0 h 761"/>
              <a:gd name="T2" fmla="*/ 622 w 905"/>
              <a:gd name="T3" fmla="*/ 0 h 761"/>
              <a:gd name="T4" fmla="*/ 0 w 905"/>
              <a:gd name="T5" fmla="*/ 618 h 761"/>
              <a:gd name="T6" fmla="*/ 143 w 905"/>
              <a:gd name="T7" fmla="*/ 761 h 761"/>
              <a:gd name="T8" fmla="*/ 905 w 905"/>
              <a:gd name="T9" fmla="*/ 0 h 761"/>
            </a:gdLst>
            <a:ahLst/>
            <a:cxnLst>
              <a:cxn ang="0">
                <a:pos x="T0" y="T1"/>
              </a:cxn>
              <a:cxn ang="0">
                <a:pos x="T2" y="T3"/>
              </a:cxn>
              <a:cxn ang="0">
                <a:pos x="T4" y="T5"/>
              </a:cxn>
              <a:cxn ang="0">
                <a:pos x="T6" y="T7"/>
              </a:cxn>
              <a:cxn ang="0">
                <a:pos x="T8" y="T9"/>
              </a:cxn>
            </a:cxnLst>
            <a:rect l="0" t="0" r="r" b="b"/>
            <a:pathLst>
              <a:path w="905" h="761">
                <a:moveTo>
                  <a:pt x="905" y="0"/>
                </a:moveTo>
                <a:lnTo>
                  <a:pt x="622" y="0"/>
                </a:lnTo>
                <a:lnTo>
                  <a:pt x="0" y="618"/>
                </a:lnTo>
                <a:lnTo>
                  <a:pt x="143" y="761"/>
                </a:lnTo>
                <a:lnTo>
                  <a:pt x="905" y="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3">
            <a:extLst>
              <a:ext uri="{FF2B5EF4-FFF2-40B4-BE49-F238E27FC236}">
                <a16:creationId xmlns:a16="http://schemas.microsoft.com/office/drawing/2014/main" id="{851B72E4-743A-42FA-B021-6A2BD9B7245F}"/>
              </a:ext>
            </a:extLst>
          </p:cNvPr>
          <p:cNvSpPr>
            <a:spLocks/>
          </p:cNvSpPr>
          <p:nvPr userDrawn="1"/>
        </p:nvSpPr>
        <p:spPr bwMode="auto">
          <a:xfrm>
            <a:off x="6511662" y="3429000"/>
            <a:ext cx="3417947" cy="3011773"/>
          </a:xfrm>
          <a:custGeom>
            <a:avLst/>
            <a:gdLst>
              <a:gd name="T0" fmla="*/ 1237 w 1237"/>
              <a:gd name="T1" fmla="*/ 0 h 1090"/>
              <a:gd name="T2" fmla="*/ 952 w 1237"/>
              <a:gd name="T3" fmla="*/ 0 h 1090"/>
              <a:gd name="T4" fmla="*/ 0 w 1237"/>
              <a:gd name="T5" fmla="*/ 950 h 1090"/>
              <a:gd name="T6" fmla="*/ 142 w 1237"/>
              <a:gd name="T7" fmla="*/ 1090 h 1090"/>
              <a:gd name="T8" fmla="*/ 1237 w 1237"/>
              <a:gd name="T9" fmla="*/ 0 h 1090"/>
            </a:gdLst>
            <a:ahLst/>
            <a:cxnLst>
              <a:cxn ang="0">
                <a:pos x="T0" y="T1"/>
              </a:cxn>
              <a:cxn ang="0">
                <a:pos x="T2" y="T3"/>
              </a:cxn>
              <a:cxn ang="0">
                <a:pos x="T4" y="T5"/>
              </a:cxn>
              <a:cxn ang="0">
                <a:pos x="T6" y="T7"/>
              </a:cxn>
              <a:cxn ang="0">
                <a:pos x="T8" y="T9"/>
              </a:cxn>
            </a:cxnLst>
            <a:rect l="0" t="0" r="r" b="b"/>
            <a:pathLst>
              <a:path w="1237" h="1090">
                <a:moveTo>
                  <a:pt x="1237" y="0"/>
                </a:moveTo>
                <a:lnTo>
                  <a:pt x="952" y="0"/>
                </a:lnTo>
                <a:lnTo>
                  <a:pt x="0" y="950"/>
                </a:lnTo>
                <a:lnTo>
                  <a:pt x="142" y="1090"/>
                </a:lnTo>
                <a:lnTo>
                  <a:pt x="1237" y="0"/>
                </a:lnTo>
                <a:close/>
              </a:path>
            </a:pathLst>
          </a:custGeom>
          <a:gradFill>
            <a:gsLst>
              <a:gs pos="0">
                <a:srgbClr val="00978B"/>
              </a:gs>
              <a:gs pos="100000">
                <a:srgbClr val="ABCE39"/>
              </a:gs>
            </a:gsLst>
            <a:lin ang="17679734"/>
          </a:gradFill>
          <a:ln w="12700">
            <a:miter lim="400000"/>
          </a:ln>
          <a:effectLst>
            <a:outerShdw blurRad="190500" dist="25400" dir="5400000" rotWithShape="0">
              <a:srgbClr val="000000">
                <a:alpha val="63860"/>
              </a:srgbClr>
            </a:outerShdw>
          </a:effectLst>
        </p:spPr>
        <p:txBody>
          <a:bodyPr lIns="45719" rIns="45719" anchor="ctr"/>
          <a:lstStyle/>
          <a:p>
            <a:endParaRPr lang="zh-CN" altLang="en-US" dirty="0">
              <a:sym typeface="Arial" panose="020B0604020202020204" pitchFamily="34" charset="0"/>
            </a:endParaRPr>
          </a:p>
        </p:txBody>
      </p:sp>
      <p:sp>
        <p:nvSpPr>
          <p:cNvPr id="19" name="Freeform 24">
            <a:extLst>
              <a:ext uri="{FF2B5EF4-FFF2-40B4-BE49-F238E27FC236}">
                <a16:creationId xmlns:a16="http://schemas.microsoft.com/office/drawing/2014/main" id="{5569D9B3-BFD0-4CDC-98EE-92641A43A1BA}"/>
              </a:ext>
            </a:extLst>
          </p:cNvPr>
          <p:cNvSpPr>
            <a:spLocks/>
          </p:cNvSpPr>
          <p:nvPr userDrawn="1"/>
        </p:nvSpPr>
        <p:spPr bwMode="auto">
          <a:xfrm>
            <a:off x="6549762" y="3429000"/>
            <a:ext cx="3417947" cy="3011773"/>
          </a:xfrm>
          <a:custGeom>
            <a:avLst/>
            <a:gdLst>
              <a:gd name="T0" fmla="*/ 1237 w 1237"/>
              <a:gd name="T1" fmla="*/ 0 h 1090"/>
              <a:gd name="T2" fmla="*/ 952 w 1237"/>
              <a:gd name="T3" fmla="*/ 0 h 1090"/>
              <a:gd name="T4" fmla="*/ 0 w 1237"/>
              <a:gd name="T5" fmla="*/ 950 h 1090"/>
              <a:gd name="T6" fmla="*/ 142 w 1237"/>
              <a:gd name="T7" fmla="*/ 1090 h 1090"/>
              <a:gd name="T8" fmla="*/ 1237 w 1237"/>
              <a:gd name="T9" fmla="*/ 0 h 1090"/>
            </a:gdLst>
            <a:ahLst/>
            <a:cxnLst>
              <a:cxn ang="0">
                <a:pos x="T0" y="T1"/>
              </a:cxn>
              <a:cxn ang="0">
                <a:pos x="T2" y="T3"/>
              </a:cxn>
              <a:cxn ang="0">
                <a:pos x="T4" y="T5"/>
              </a:cxn>
              <a:cxn ang="0">
                <a:pos x="T6" y="T7"/>
              </a:cxn>
              <a:cxn ang="0">
                <a:pos x="T8" y="T9"/>
              </a:cxn>
            </a:cxnLst>
            <a:rect l="0" t="0" r="r" b="b"/>
            <a:pathLst>
              <a:path w="1237" h="1090">
                <a:moveTo>
                  <a:pt x="1237" y="0"/>
                </a:moveTo>
                <a:lnTo>
                  <a:pt x="952" y="0"/>
                </a:lnTo>
                <a:lnTo>
                  <a:pt x="0" y="950"/>
                </a:lnTo>
                <a:lnTo>
                  <a:pt x="142" y="1090"/>
                </a:lnTo>
                <a:lnTo>
                  <a:pt x="1237" y="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25">
            <a:extLst>
              <a:ext uri="{FF2B5EF4-FFF2-40B4-BE49-F238E27FC236}">
                <a16:creationId xmlns:a16="http://schemas.microsoft.com/office/drawing/2014/main" id="{7C476D82-CFA3-457F-9E48-690634B04331}"/>
              </a:ext>
            </a:extLst>
          </p:cNvPr>
          <p:cNvSpPr>
            <a:spLocks noChangeArrowheads="1"/>
          </p:cNvSpPr>
          <p:nvPr userDrawn="1"/>
        </p:nvSpPr>
        <p:spPr bwMode="auto">
          <a:xfrm>
            <a:off x="436914" y="411701"/>
            <a:ext cx="457390" cy="456532"/>
          </a:xfrm>
          <a:prstGeom prst="rect">
            <a:avLst/>
          </a:prstGeom>
          <a:gradFill flip="none" rotWithShape="1">
            <a:gsLst>
              <a:gs pos="100000">
                <a:srgbClr val="30C6CE"/>
              </a:gs>
              <a:gs pos="0">
                <a:srgbClr val="00978B"/>
              </a:gs>
            </a:gsLst>
            <a:lin ang="13500000" scaled="1"/>
            <a:tileRect/>
          </a:gradFill>
          <a:ln w="12700">
            <a:miter lim="400000"/>
          </a:ln>
          <a:effectLst>
            <a:outerShdw blurRad="50800" dist="38100" dir="13500000" algn="br" rotWithShape="0">
              <a:prstClr val="black">
                <a:alpha val="40000"/>
              </a:prstClr>
            </a:outerShdw>
          </a:effectLst>
        </p:spPr>
        <p:txBody>
          <a:bodyPr lIns="45719" rIns="45719"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26">
            <a:extLst>
              <a:ext uri="{FF2B5EF4-FFF2-40B4-BE49-F238E27FC236}">
                <a16:creationId xmlns:a16="http://schemas.microsoft.com/office/drawing/2014/main" id="{EF749E6A-CF70-4966-88FC-4EDD9F81903B}"/>
              </a:ext>
            </a:extLst>
          </p:cNvPr>
          <p:cNvSpPr>
            <a:spLocks noChangeArrowheads="1"/>
          </p:cNvSpPr>
          <p:nvPr userDrawn="1"/>
        </p:nvSpPr>
        <p:spPr bwMode="auto">
          <a:xfrm>
            <a:off x="436914" y="411701"/>
            <a:ext cx="457390" cy="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descr="图片包含 游戏机, 画&#10;&#10;描述已自动生成">
            <a:extLst>
              <a:ext uri="{FF2B5EF4-FFF2-40B4-BE49-F238E27FC236}">
                <a16:creationId xmlns:a16="http://schemas.microsoft.com/office/drawing/2014/main" id="{52E66608-A96F-439B-A8C5-E48DCED8D1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185" y="443787"/>
            <a:ext cx="1336144" cy="392359"/>
          </a:xfrm>
          <a:prstGeom prst="rect">
            <a:avLst/>
          </a:prstGeom>
        </p:spPr>
      </p:pic>
      <p:sp>
        <p:nvSpPr>
          <p:cNvPr id="23" name="Rectangle 25">
            <a:extLst>
              <a:ext uri="{FF2B5EF4-FFF2-40B4-BE49-F238E27FC236}">
                <a16:creationId xmlns:a16="http://schemas.microsoft.com/office/drawing/2014/main" id="{2CD5DE17-5D24-4638-BE20-B10364A154EC}"/>
              </a:ext>
            </a:extLst>
          </p:cNvPr>
          <p:cNvSpPr>
            <a:spLocks noChangeArrowheads="1"/>
          </p:cNvSpPr>
          <p:nvPr userDrawn="1"/>
        </p:nvSpPr>
        <p:spPr bwMode="auto">
          <a:xfrm>
            <a:off x="414050" y="411701"/>
            <a:ext cx="457390" cy="456532"/>
          </a:xfrm>
          <a:prstGeom prst="rect">
            <a:avLst/>
          </a:prstGeom>
          <a:gradFill flip="none" rotWithShape="1">
            <a:gsLst>
              <a:gs pos="100000">
                <a:srgbClr val="ABCE3E"/>
              </a:gs>
              <a:gs pos="0">
                <a:srgbClr val="00978B"/>
              </a:gs>
            </a:gsLst>
            <a:lin ang="13500000" scaled="1"/>
            <a:tileRect/>
          </a:gradFill>
          <a:ln w="12700">
            <a:miter lim="400000"/>
          </a:ln>
          <a:effectLst>
            <a:outerShdw blurRad="50800" dist="38100" dir="13500000" algn="br" rotWithShape="0">
              <a:prstClr val="black">
                <a:alpha val="40000"/>
              </a:prstClr>
            </a:outerShdw>
          </a:effectLst>
        </p:spPr>
        <p:txBody>
          <a:bodyPr lIns="45719" rIns="45719"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4968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10" grpId="0" animBg="1"/>
      <p:bldP spid="12" grpId="0" animBg="1"/>
      <p:bldP spid="14" grpId="0" animBg="1"/>
      <p:bldP spid="16" grpId="0" animBg="1"/>
      <p:bldP spid="1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C43BB1-99B1-43B1-8AFC-338534958E95}"/>
              </a:ext>
            </a:extLst>
          </p:cNvPr>
          <p:cNvSpPr txBox="1"/>
          <p:nvPr userDrawn="1"/>
        </p:nvSpPr>
        <p:spPr>
          <a:xfrm>
            <a:off x="5054250" y="514228"/>
            <a:ext cx="2106743" cy="1015663"/>
          </a:xfrm>
          <a:prstGeom prst="rect">
            <a:avLst/>
          </a:prstGeom>
          <a:noFill/>
        </p:spPr>
        <p:txBody>
          <a:bodyPr vert="horz" wrap="square" rtlCol="0">
            <a:spAutoFit/>
          </a:bodyPr>
          <a:lstStyle>
            <a:defPPr>
              <a:defRPr lang="zh-CN"/>
            </a:defPPr>
            <a:lvl1pPr>
              <a:defRPr sz="5400">
                <a:solidFill>
                  <a:schemeClr val="bg1"/>
                </a:solidFill>
                <a:latin typeface="汉仪中黑简" panose="02010609000101010101" pitchFamily="49" charset="-122"/>
                <a:ea typeface="汉仪中黑简" panose="02010609000101010101" pitchFamily="49" charset="-122"/>
              </a:defRPr>
            </a:lvl1pPr>
          </a:lstStyle>
          <a:p>
            <a:pPr algn="dist"/>
            <a:r>
              <a:rPr lang="zh-CN" altLang="en-US" sz="6000" spc="300" dirty="0">
                <a:gradFill flip="none" rotWithShape="1">
                  <a:gsLst>
                    <a:gs pos="100000">
                      <a:srgbClr val="02998D"/>
                    </a:gs>
                    <a:gs pos="0">
                      <a:srgbClr val="A1B953"/>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rPr>
              <a:t>目 录</a:t>
            </a:r>
          </a:p>
        </p:txBody>
      </p:sp>
      <p:cxnSp>
        <p:nvCxnSpPr>
          <p:cNvPr id="4" name="直接连接符 3">
            <a:extLst>
              <a:ext uri="{FF2B5EF4-FFF2-40B4-BE49-F238E27FC236}">
                <a16:creationId xmlns:a16="http://schemas.microsoft.com/office/drawing/2014/main" id="{A3ED7995-B14A-4506-871C-11C2522842D0}"/>
              </a:ext>
            </a:extLst>
          </p:cNvPr>
          <p:cNvCxnSpPr>
            <a:cxnSpLocks/>
          </p:cNvCxnSpPr>
          <p:nvPr userDrawn="1"/>
        </p:nvCxnSpPr>
        <p:spPr>
          <a:xfrm>
            <a:off x="775062" y="1097593"/>
            <a:ext cx="4147172" cy="0"/>
          </a:xfrm>
          <a:prstGeom prst="line">
            <a:avLst/>
          </a:prstGeom>
          <a:ln>
            <a:gradFill flip="none" rotWithShape="1">
              <a:gsLst>
                <a:gs pos="0">
                  <a:srgbClr val="ABCE3E"/>
                </a:gs>
                <a:gs pos="100000">
                  <a:srgbClr val="02998E">
                    <a:alpha val="31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392F62F-04E3-40BC-A861-00E057A95EE3}"/>
              </a:ext>
            </a:extLst>
          </p:cNvPr>
          <p:cNvCxnSpPr>
            <a:cxnSpLocks/>
          </p:cNvCxnSpPr>
          <p:nvPr userDrawn="1"/>
        </p:nvCxnSpPr>
        <p:spPr>
          <a:xfrm flipH="1">
            <a:off x="7449894" y="1097593"/>
            <a:ext cx="3669403" cy="0"/>
          </a:xfrm>
          <a:prstGeom prst="line">
            <a:avLst/>
          </a:prstGeom>
          <a:ln>
            <a:gradFill flip="none" rotWithShape="1">
              <a:gsLst>
                <a:gs pos="0">
                  <a:srgbClr val="ABCE3E"/>
                </a:gs>
                <a:gs pos="100000">
                  <a:srgbClr val="02998E">
                    <a:alpha val="31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6" name="文本框 7">
            <a:extLst>
              <a:ext uri="{FF2B5EF4-FFF2-40B4-BE49-F238E27FC236}">
                <a16:creationId xmlns:a16="http://schemas.microsoft.com/office/drawing/2014/main" id="{08D3186F-43B7-440D-8479-2AAB5A438BDA}"/>
              </a:ext>
            </a:extLst>
          </p:cNvPr>
          <p:cNvSpPr txBox="1"/>
          <p:nvPr userDrawn="1"/>
        </p:nvSpPr>
        <p:spPr>
          <a:xfrm>
            <a:off x="5976693" y="6112939"/>
            <a:ext cx="6643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C0DA6E"/>
                </a:solidFill>
                <a:latin typeface="Arial" panose="020B0604020202020204" pitchFamily="34" charset="0"/>
                <a:ea typeface="微软雅黑" panose="020B0503020204020204" pitchFamily="34" charset="-122"/>
                <a:sym typeface="Arial" panose="020B0604020202020204" pitchFamily="34" charset="0"/>
              </a:rPr>
              <a:t>····</a:t>
            </a:r>
            <a:endParaRPr lang="zh-CN" altLang="en-US" sz="2400" b="1" dirty="0">
              <a:solidFill>
                <a:srgbClr val="C0DA6E"/>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4968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5" name="日期占位符 3">
            <a:extLst>
              <a:ext uri="{FF2B5EF4-FFF2-40B4-BE49-F238E27FC236}">
                <a16:creationId xmlns:a16="http://schemas.microsoft.com/office/drawing/2014/main" id="{C407C062-C8FA-48A0-AD53-424786B9D386}"/>
              </a:ext>
            </a:extLst>
          </p:cNvPr>
          <p:cNvSpPr>
            <a:spLocks noGrp="1"/>
          </p:cNvSpPr>
          <p:nvPr>
            <p:ph type="dt" sz="half" idx="10"/>
          </p:nvPr>
        </p:nvSpPr>
        <p:spPr>
          <a:xfrm>
            <a:off x="838200" y="6356350"/>
            <a:ext cx="2743200" cy="365125"/>
          </a:xfrm>
          <a:prstGeom prst="rect">
            <a:avLst/>
          </a:prstGeom>
        </p:spPr>
        <p:txBody>
          <a:bodyPr/>
          <a:lstStyle/>
          <a:p>
            <a:fld id="{4F088D5E-2786-40B3-A94D-7F1D6AB5575E}" type="datetimeFigureOut">
              <a:rPr lang="zh-CN" altLang="en-US" smtClean="0"/>
              <a:t>2020/7/24</a:t>
            </a:fld>
            <a:endParaRPr lang="zh-CN" altLang="en-US"/>
          </a:p>
        </p:txBody>
      </p:sp>
      <p:sp>
        <p:nvSpPr>
          <p:cNvPr id="26" name="页脚占位符 4">
            <a:extLst>
              <a:ext uri="{FF2B5EF4-FFF2-40B4-BE49-F238E27FC236}">
                <a16:creationId xmlns:a16="http://schemas.microsoft.com/office/drawing/2014/main" id="{7E16C384-3E88-496E-9386-F4BC0D7674AC}"/>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27" name="灯片编号占位符 5">
            <a:extLst>
              <a:ext uri="{FF2B5EF4-FFF2-40B4-BE49-F238E27FC236}">
                <a16:creationId xmlns:a16="http://schemas.microsoft.com/office/drawing/2014/main" id="{FFE3CFC9-03A6-4733-B494-FC0E9A14D55C}"/>
              </a:ext>
            </a:extLst>
          </p:cNvPr>
          <p:cNvSpPr>
            <a:spLocks noGrp="1"/>
          </p:cNvSpPr>
          <p:nvPr>
            <p:ph type="sldNum" sz="quarter" idx="12"/>
          </p:nvPr>
        </p:nvSpPr>
        <p:spPr>
          <a:xfrm>
            <a:off x="8610600" y="6356350"/>
            <a:ext cx="2743200" cy="365125"/>
          </a:xfrm>
          <a:prstGeom prst="rect">
            <a:avLst/>
          </a:prstGeom>
        </p:spPr>
        <p:txBody>
          <a:bodyPr/>
          <a:lstStyle/>
          <a:p>
            <a:fld id="{3DE6CA48-A992-49DE-9041-6E45B55E04AA}" type="slidenum">
              <a:rPr lang="zh-CN" altLang="en-US" smtClean="0"/>
              <a:t>‹#›</a:t>
            </a:fld>
            <a:endParaRPr lang="zh-CN" altLang="en-US"/>
          </a:p>
        </p:txBody>
      </p:sp>
      <p:grpSp>
        <p:nvGrpSpPr>
          <p:cNvPr id="28" name="组合 27">
            <a:extLst>
              <a:ext uri="{FF2B5EF4-FFF2-40B4-BE49-F238E27FC236}">
                <a16:creationId xmlns:a16="http://schemas.microsoft.com/office/drawing/2014/main" id="{36614360-F491-4EF1-8A8B-A73BAD999BE2}"/>
              </a:ext>
            </a:extLst>
          </p:cNvPr>
          <p:cNvGrpSpPr/>
          <p:nvPr userDrawn="1"/>
        </p:nvGrpSpPr>
        <p:grpSpPr>
          <a:xfrm rot="16200000" flipH="1">
            <a:off x="378997" y="79569"/>
            <a:ext cx="641761" cy="386366"/>
            <a:chOff x="-85656" y="5142118"/>
            <a:chExt cx="2166266" cy="1304181"/>
          </a:xfrm>
        </p:grpSpPr>
        <p:sp>
          <p:nvSpPr>
            <p:cNvPr id="29" name="Freeform 9">
              <a:extLst>
                <a:ext uri="{FF2B5EF4-FFF2-40B4-BE49-F238E27FC236}">
                  <a16:creationId xmlns:a16="http://schemas.microsoft.com/office/drawing/2014/main" id="{FA3EABA3-6922-41B0-BBBE-E85724CBB59D}"/>
                </a:ext>
              </a:extLst>
            </p:cNvPr>
            <p:cNvSpPr>
              <a:spLocks/>
            </p:cNvSpPr>
            <p:nvPr/>
          </p:nvSpPr>
          <p:spPr bwMode="auto">
            <a:xfrm>
              <a:off x="-85656" y="5142118"/>
              <a:ext cx="1547333" cy="395122"/>
            </a:xfrm>
            <a:custGeom>
              <a:avLst/>
              <a:gdLst>
                <a:gd name="T0" fmla="*/ 560 w 560"/>
                <a:gd name="T1" fmla="*/ 143 h 143"/>
                <a:gd name="T2" fmla="*/ 143 w 560"/>
                <a:gd name="T3" fmla="*/ 143 h 143"/>
                <a:gd name="T4" fmla="*/ 0 w 560"/>
                <a:gd name="T5" fmla="*/ 0 h 143"/>
                <a:gd name="T6" fmla="*/ 560 w 560"/>
                <a:gd name="T7" fmla="*/ 0 h 143"/>
                <a:gd name="T8" fmla="*/ 560 w 560"/>
                <a:gd name="T9" fmla="*/ 143 h 143"/>
              </a:gdLst>
              <a:ahLst/>
              <a:cxnLst>
                <a:cxn ang="0">
                  <a:pos x="T0" y="T1"/>
                </a:cxn>
                <a:cxn ang="0">
                  <a:pos x="T2" y="T3"/>
                </a:cxn>
                <a:cxn ang="0">
                  <a:pos x="T4" y="T5"/>
                </a:cxn>
                <a:cxn ang="0">
                  <a:pos x="T6" y="T7"/>
                </a:cxn>
                <a:cxn ang="0">
                  <a:pos x="T8" y="T9"/>
                </a:cxn>
              </a:cxnLst>
              <a:rect l="0" t="0" r="r" b="b"/>
              <a:pathLst>
                <a:path w="560" h="143">
                  <a:moveTo>
                    <a:pt x="560" y="143"/>
                  </a:moveTo>
                  <a:lnTo>
                    <a:pt x="143" y="143"/>
                  </a:lnTo>
                  <a:lnTo>
                    <a:pt x="0" y="0"/>
                  </a:lnTo>
                  <a:lnTo>
                    <a:pt x="560" y="0"/>
                  </a:lnTo>
                  <a:lnTo>
                    <a:pt x="560" y="143"/>
                  </a:lnTo>
                  <a:close/>
                </a:path>
              </a:pathLst>
            </a:custGeom>
            <a:solidFill>
              <a:srgbClr val="0097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1">
              <a:extLst>
                <a:ext uri="{FF2B5EF4-FFF2-40B4-BE49-F238E27FC236}">
                  <a16:creationId xmlns:a16="http://schemas.microsoft.com/office/drawing/2014/main" id="{D36FA9B0-46AB-47D0-8870-B89A5FA6067D}"/>
                </a:ext>
              </a:extLst>
            </p:cNvPr>
            <p:cNvSpPr>
              <a:spLocks/>
            </p:cNvSpPr>
            <p:nvPr/>
          </p:nvSpPr>
          <p:spPr bwMode="auto">
            <a:xfrm>
              <a:off x="536040" y="6059466"/>
              <a:ext cx="1544570" cy="386833"/>
            </a:xfrm>
            <a:custGeom>
              <a:avLst/>
              <a:gdLst>
                <a:gd name="T0" fmla="*/ 559 w 559"/>
                <a:gd name="T1" fmla="*/ 140 h 140"/>
                <a:gd name="T2" fmla="*/ 142 w 559"/>
                <a:gd name="T3" fmla="*/ 140 h 140"/>
                <a:gd name="T4" fmla="*/ 0 w 559"/>
                <a:gd name="T5" fmla="*/ 0 h 140"/>
                <a:gd name="T6" fmla="*/ 559 w 559"/>
                <a:gd name="T7" fmla="*/ 0 h 140"/>
                <a:gd name="T8" fmla="*/ 559 w 559"/>
                <a:gd name="T9" fmla="*/ 140 h 140"/>
              </a:gdLst>
              <a:ahLst/>
              <a:cxnLst>
                <a:cxn ang="0">
                  <a:pos x="T0" y="T1"/>
                </a:cxn>
                <a:cxn ang="0">
                  <a:pos x="T2" y="T3"/>
                </a:cxn>
                <a:cxn ang="0">
                  <a:pos x="T4" y="T5"/>
                </a:cxn>
                <a:cxn ang="0">
                  <a:pos x="T6" y="T7"/>
                </a:cxn>
                <a:cxn ang="0">
                  <a:pos x="T8" y="T9"/>
                </a:cxn>
              </a:cxnLst>
              <a:rect l="0" t="0" r="r" b="b"/>
              <a:pathLst>
                <a:path w="559" h="140">
                  <a:moveTo>
                    <a:pt x="559" y="140"/>
                  </a:moveTo>
                  <a:lnTo>
                    <a:pt x="142" y="140"/>
                  </a:lnTo>
                  <a:lnTo>
                    <a:pt x="0" y="0"/>
                  </a:lnTo>
                  <a:lnTo>
                    <a:pt x="559" y="0"/>
                  </a:lnTo>
                  <a:lnTo>
                    <a:pt x="559" y="140"/>
                  </a:lnTo>
                  <a:close/>
                </a:path>
              </a:pathLst>
            </a:custGeom>
            <a:solidFill>
              <a:srgbClr val="1D7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矩形 30">
            <a:extLst>
              <a:ext uri="{FF2B5EF4-FFF2-40B4-BE49-F238E27FC236}">
                <a16:creationId xmlns:a16="http://schemas.microsoft.com/office/drawing/2014/main" id="{370750AC-418A-4727-9364-F6B1E50C8B99}"/>
              </a:ext>
            </a:extLst>
          </p:cNvPr>
          <p:cNvSpPr/>
          <p:nvPr userDrawn="1"/>
        </p:nvSpPr>
        <p:spPr>
          <a:xfrm>
            <a:off x="0" y="410275"/>
            <a:ext cx="4029390" cy="46658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430B63A-70CA-4481-A79A-16F62FCE9531}"/>
              </a:ext>
            </a:extLst>
          </p:cNvPr>
          <p:cNvSpPr>
            <a:spLocks/>
          </p:cNvSpPr>
          <p:nvPr userDrawn="1"/>
        </p:nvSpPr>
        <p:spPr bwMode="auto">
          <a:xfrm rot="16200000" flipH="1">
            <a:off x="-62587" y="6342"/>
            <a:ext cx="740808" cy="631868"/>
          </a:xfrm>
          <a:custGeom>
            <a:avLst/>
            <a:gdLst>
              <a:gd name="connsiteX0" fmla="*/ 0 w 740808"/>
              <a:gd name="connsiteY0" fmla="*/ 514812 h 631868"/>
              <a:gd name="connsiteX1" fmla="*/ 117056 w 740808"/>
              <a:gd name="connsiteY1" fmla="*/ 631868 h 631868"/>
              <a:gd name="connsiteX2" fmla="*/ 740808 w 740808"/>
              <a:gd name="connsiteY2" fmla="*/ 8935 h 631868"/>
              <a:gd name="connsiteX3" fmla="*/ 731885 w 740808"/>
              <a:gd name="connsiteY3" fmla="*/ 0 h 631868"/>
              <a:gd name="connsiteX4" fmla="*/ 500189 w 740808"/>
              <a:gd name="connsiteY4" fmla="*/ 0 h 631868"/>
              <a:gd name="connsiteX5" fmla="*/ 509152 w 740808"/>
              <a:gd name="connsiteY5" fmla="*/ 8935 h 63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0808" h="631868">
                <a:moveTo>
                  <a:pt x="0" y="514812"/>
                </a:moveTo>
                <a:lnTo>
                  <a:pt x="117056" y="631868"/>
                </a:lnTo>
                <a:lnTo>
                  <a:pt x="740808" y="8935"/>
                </a:lnTo>
                <a:lnTo>
                  <a:pt x="731885" y="0"/>
                </a:lnTo>
                <a:lnTo>
                  <a:pt x="500189" y="0"/>
                </a:lnTo>
                <a:lnTo>
                  <a:pt x="509152" y="8935"/>
                </a:lnTo>
                <a:close/>
              </a:path>
            </a:pathLst>
          </a:custGeom>
          <a:solidFill>
            <a:srgbClr val="95E5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3" name="任意多边形: 形状 32">
            <a:extLst>
              <a:ext uri="{FF2B5EF4-FFF2-40B4-BE49-F238E27FC236}">
                <a16:creationId xmlns:a16="http://schemas.microsoft.com/office/drawing/2014/main" id="{8E0AF127-2017-4371-8439-D1B0C01AEB43}"/>
              </a:ext>
            </a:extLst>
          </p:cNvPr>
          <p:cNvSpPr>
            <a:spLocks/>
          </p:cNvSpPr>
          <p:nvPr userDrawn="1"/>
        </p:nvSpPr>
        <p:spPr bwMode="auto">
          <a:xfrm rot="16200000" flipH="1">
            <a:off x="-59756" y="195806"/>
            <a:ext cx="1012574" cy="893062"/>
          </a:xfrm>
          <a:custGeom>
            <a:avLst/>
            <a:gdLst>
              <a:gd name="connsiteX0" fmla="*/ 0 w 1012574"/>
              <a:gd name="connsiteY0" fmla="*/ 778462 h 893062"/>
              <a:gd name="connsiteX1" fmla="*/ 116237 w 1012574"/>
              <a:gd name="connsiteY1" fmla="*/ 893062 h 893062"/>
              <a:gd name="connsiteX2" fmla="*/ 1012574 w 1012574"/>
              <a:gd name="connsiteY2" fmla="*/ 818 h 893062"/>
              <a:gd name="connsiteX3" fmla="*/ 1011754 w 1012574"/>
              <a:gd name="connsiteY3" fmla="*/ 0 h 893062"/>
              <a:gd name="connsiteX4" fmla="*/ 778462 w 1012574"/>
              <a:gd name="connsiteY4" fmla="*/ 1 h 893062"/>
              <a:gd name="connsiteX5" fmla="*/ 779281 w 1012574"/>
              <a:gd name="connsiteY5" fmla="*/ 818 h 89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574" h="893062">
                <a:moveTo>
                  <a:pt x="0" y="778462"/>
                </a:moveTo>
                <a:lnTo>
                  <a:pt x="116237" y="893062"/>
                </a:lnTo>
                <a:lnTo>
                  <a:pt x="1012574" y="818"/>
                </a:lnTo>
                <a:lnTo>
                  <a:pt x="1011754" y="0"/>
                </a:lnTo>
                <a:lnTo>
                  <a:pt x="778462" y="1"/>
                </a:lnTo>
                <a:lnTo>
                  <a:pt x="779281" y="818"/>
                </a:lnTo>
                <a:close/>
              </a:path>
            </a:pathLst>
          </a:custGeom>
          <a:solidFill>
            <a:srgbClr val="95E5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4" name="Freeform 21">
            <a:extLst>
              <a:ext uri="{FF2B5EF4-FFF2-40B4-BE49-F238E27FC236}">
                <a16:creationId xmlns:a16="http://schemas.microsoft.com/office/drawing/2014/main" id="{BADC3C55-B9B2-4D9D-8A8A-A977AA9BEB0A}"/>
              </a:ext>
            </a:extLst>
          </p:cNvPr>
          <p:cNvSpPr>
            <a:spLocks/>
          </p:cNvSpPr>
          <p:nvPr userDrawn="1"/>
        </p:nvSpPr>
        <p:spPr bwMode="auto">
          <a:xfrm rot="16200000" flipH="1">
            <a:off x="-56985" y="6473"/>
            <a:ext cx="740808" cy="626837"/>
          </a:xfrm>
          <a:custGeom>
            <a:avLst/>
            <a:gdLst>
              <a:gd name="T0" fmla="*/ 905 w 905"/>
              <a:gd name="T1" fmla="*/ 0 h 761"/>
              <a:gd name="T2" fmla="*/ 622 w 905"/>
              <a:gd name="T3" fmla="*/ 0 h 761"/>
              <a:gd name="T4" fmla="*/ 0 w 905"/>
              <a:gd name="T5" fmla="*/ 618 h 761"/>
              <a:gd name="T6" fmla="*/ 143 w 905"/>
              <a:gd name="T7" fmla="*/ 761 h 761"/>
              <a:gd name="T8" fmla="*/ 905 w 905"/>
              <a:gd name="T9" fmla="*/ 0 h 761"/>
            </a:gdLst>
            <a:ahLst/>
            <a:cxnLst>
              <a:cxn ang="0">
                <a:pos x="T0" y="T1"/>
              </a:cxn>
              <a:cxn ang="0">
                <a:pos x="T2" y="T3"/>
              </a:cxn>
              <a:cxn ang="0">
                <a:pos x="T4" y="T5"/>
              </a:cxn>
              <a:cxn ang="0">
                <a:pos x="T6" y="T7"/>
              </a:cxn>
              <a:cxn ang="0">
                <a:pos x="T8" y="T9"/>
              </a:cxn>
            </a:cxnLst>
            <a:rect l="0" t="0" r="r" b="b"/>
            <a:pathLst>
              <a:path w="905" h="761">
                <a:moveTo>
                  <a:pt x="905" y="0"/>
                </a:moveTo>
                <a:lnTo>
                  <a:pt x="622" y="0"/>
                </a:lnTo>
                <a:lnTo>
                  <a:pt x="0" y="618"/>
                </a:lnTo>
                <a:lnTo>
                  <a:pt x="143" y="761"/>
                </a:lnTo>
                <a:lnTo>
                  <a:pt x="905" y="0"/>
                </a:lnTo>
                <a:close/>
              </a:path>
            </a:pathLst>
          </a:custGeom>
          <a:gradFill>
            <a:gsLst>
              <a:gs pos="0">
                <a:srgbClr val="00978B"/>
              </a:gs>
              <a:gs pos="100000">
                <a:srgbClr val="ABCE39"/>
              </a:gs>
            </a:gsLst>
            <a:lin ang="17679734"/>
          </a:gradFill>
          <a:ln w="12700">
            <a:noFill/>
            <a:miter lim="400000"/>
          </a:ln>
          <a:effectLst>
            <a:outerShdw blurRad="190500" dist="25400" dir="5400000" rotWithShape="0">
              <a:srgbClr val="000000">
                <a:alpha val="63860"/>
              </a:srgbClr>
            </a:outerShdw>
          </a:effectLst>
        </p:spPr>
        <p:txBody>
          <a:bodyPr lIns="45719" rIns="45719" anchor="ctr"/>
          <a:lstStyle/>
          <a:p>
            <a:pPr lvl="0"/>
            <a:endParaRPr lang="zh-CN" altLang="en-US"/>
          </a:p>
        </p:txBody>
      </p:sp>
      <p:sp>
        <p:nvSpPr>
          <p:cNvPr id="35" name="Freeform 23">
            <a:extLst>
              <a:ext uri="{FF2B5EF4-FFF2-40B4-BE49-F238E27FC236}">
                <a16:creationId xmlns:a16="http://schemas.microsoft.com/office/drawing/2014/main" id="{1280399E-BBD4-494C-9D83-E7CA3E29C4A7}"/>
              </a:ext>
            </a:extLst>
          </p:cNvPr>
          <p:cNvSpPr>
            <a:spLocks/>
          </p:cNvSpPr>
          <p:nvPr userDrawn="1"/>
        </p:nvSpPr>
        <p:spPr bwMode="auto">
          <a:xfrm rot="16200000" flipH="1">
            <a:off x="-58643" y="193832"/>
            <a:ext cx="1012574" cy="892244"/>
          </a:xfrm>
          <a:custGeom>
            <a:avLst/>
            <a:gdLst>
              <a:gd name="T0" fmla="*/ 1237 w 1237"/>
              <a:gd name="T1" fmla="*/ 0 h 1090"/>
              <a:gd name="T2" fmla="*/ 952 w 1237"/>
              <a:gd name="T3" fmla="*/ 0 h 1090"/>
              <a:gd name="T4" fmla="*/ 0 w 1237"/>
              <a:gd name="T5" fmla="*/ 950 h 1090"/>
              <a:gd name="T6" fmla="*/ 142 w 1237"/>
              <a:gd name="T7" fmla="*/ 1090 h 1090"/>
              <a:gd name="T8" fmla="*/ 1237 w 1237"/>
              <a:gd name="T9" fmla="*/ 0 h 1090"/>
            </a:gdLst>
            <a:ahLst/>
            <a:cxnLst>
              <a:cxn ang="0">
                <a:pos x="T0" y="T1"/>
              </a:cxn>
              <a:cxn ang="0">
                <a:pos x="T2" y="T3"/>
              </a:cxn>
              <a:cxn ang="0">
                <a:pos x="T4" y="T5"/>
              </a:cxn>
              <a:cxn ang="0">
                <a:pos x="T6" y="T7"/>
              </a:cxn>
              <a:cxn ang="0">
                <a:pos x="T8" y="T9"/>
              </a:cxn>
            </a:cxnLst>
            <a:rect l="0" t="0" r="r" b="b"/>
            <a:pathLst>
              <a:path w="1237" h="1090">
                <a:moveTo>
                  <a:pt x="1237" y="0"/>
                </a:moveTo>
                <a:lnTo>
                  <a:pt x="952" y="0"/>
                </a:lnTo>
                <a:lnTo>
                  <a:pt x="0" y="950"/>
                </a:lnTo>
                <a:lnTo>
                  <a:pt x="142" y="1090"/>
                </a:lnTo>
                <a:lnTo>
                  <a:pt x="1237" y="0"/>
                </a:lnTo>
                <a:close/>
              </a:path>
            </a:pathLst>
          </a:custGeom>
          <a:gradFill>
            <a:gsLst>
              <a:gs pos="0">
                <a:srgbClr val="00978B"/>
              </a:gs>
              <a:gs pos="100000">
                <a:srgbClr val="ABCE39"/>
              </a:gs>
            </a:gsLst>
            <a:lin ang="17679734"/>
          </a:gradFill>
          <a:ln w="12700">
            <a:noFill/>
            <a:miter lim="400000"/>
          </a:ln>
          <a:effectLst>
            <a:outerShdw blurRad="190500" dist="25400" dir="5400000" rotWithShape="0">
              <a:srgbClr val="000000">
                <a:alpha val="63860"/>
              </a:srgbClr>
            </a:outerShdw>
          </a:effectLst>
        </p:spPr>
        <p:txBody>
          <a:bodyPr lIns="45719" rIns="45719" anchor="ctr"/>
          <a:lstStyle/>
          <a:p>
            <a:pPr lvl="0"/>
            <a:endParaRPr lang="zh-CN" altLang="en-US"/>
          </a:p>
        </p:txBody>
      </p:sp>
      <p:cxnSp>
        <p:nvCxnSpPr>
          <p:cNvPr id="36" name="直接连接符 35">
            <a:extLst>
              <a:ext uri="{FF2B5EF4-FFF2-40B4-BE49-F238E27FC236}">
                <a16:creationId xmlns:a16="http://schemas.microsoft.com/office/drawing/2014/main" id="{AE2B2F74-2588-4552-9846-1B661D35AB97}"/>
              </a:ext>
            </a:extLst>
          </p:cNvPr>
          <p:cNvCxnSpPr>
            <a:cxnSpLocks/>
            <a:stCxn id="31" idx="3"/>
          </p:cNvCxnSpPr>
          <p:nvPr userDrawn="1"/>
        </p:nvCxnSpPr>
        <p:spPr>
          <a:xfrm>
            <a:off x="4029390" y="643567"/>
            <a:ext cx="8162610" cy="0"/>
          </a:xfrm>
          <a:prstGeom prst="line">
            <a:avLst/>
          </a:prstGeom>
          <a:ln w="12700">
            <a:solidFill>
              <a:srgbClr val="3333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C8D7683C-F088-4B69-8BEF-DEF77FA4D538}"/>
              </a:ext>
            </a:extLst>
          </p:cNvPr>
          <p:cNvSpPr>
            <a:spLocks noGrp="1"/>
          </p:cNvSpPr>
          <p:nvPr>
            <p:ph type="dt" sz="half" idx="10"/>
          </p:nvPr>
        </p:nvSpPr>
        <p:spPr>
          <a:xfrm>
            <a:off x="838200" y="6356350"/>
            <a:ext cx="2743200" cy="365125"/>
          </a:xfrm>
          <a:prstGeom prst="rect">
            <a:avLst/>
          </a:prstGeom>
        </p:spPr>
        <p:txBody>
          <a:bodyPr/>
          <a:lstStyle/>
          <a:p>
            <a:fld id="{0E5E6D4E-4F63-4EE4-B66C-4D7C7ED8ADB6}"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283F28D0-CAB8-40EE-B4F8-ABDE38C76B5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4C1A496-6F7D-4BBD-9392-50E2B1B4915D}"/>
              </a:ext>
            </a:extLst>
          </p:cNvPr>
          <p:cNvSpPr>
            <a:spLocks noGrp="1"/>
          </p:cNvSpPr>
          <p:nvPr>
            <p:ph type="sldNum" sz="quarter" idx="12"/>
          </p:nvPr>
        </p:nvSpPr>
        <p:spPr>
          <a:xfrm>
            <a:off x="8610600" y="6356350"/>
            <a:ext cx="2743200" cy="365125"/>
          </a:xfrm>
          <a:prstGeom prst="rect">
            <a:avLst/>
          </a:prstGeom>
        </p:spPr>
        <p:txBody>
          <a:bodyPr/>
          <a:lstStyle/>
          <a:p>
            <a:fld id="{A69EAC19-0E58-4E10-9A5E-E7A7E260512C}" type="slidenum">
              <a:rPr lang="zh-CN" altLang="en-US" smtClean="0"/>
              <a:t>‹#›</a:t>
            </a:fld>
            <a:endParaRPr lang="zh-CN" altLang="en-US"/>
          </a:p>
        </p:txBody>
      </p:sp>
      <p:pic>
        <p:nvPicPr>
          <p:cNvPr id="8" name="图片 3" descr="图片包含 天空, 户外, 建筑物, 浅色&#10;&#10;已生成极高可信度的说明">
            <a:extLst>
              <a:ext uri="{FF2B5EF4-FFF2-40B4-BE49-F238E27FC236}">
                <a16:creationId xmlns:a16="http://schemas.microsoft.com/office/drawing/2014/main" id="{AC4C079F-49FE-43DD-A888-ED67ECD1788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0" contrast="55000"/>
                    </a14:imgEffect>
                  </a14:imgLayer>
                </a14:imgProps>
              </a:ext>
              <a:ext uri="{28A0092B-C50C-407E-A947-70E740481C1C}">
                <a14:useLocalDpi xmlns:a14="http://schemas.microsoft.com/office/drawing/2010/main" val="0"/>
              </a:ext>
            </a:extLst>
          </a:blip>
          <a:srcRect l="4954" r="4823" b="-1"/>
          <a:stretch/>
        </p:blipFill>
        <p:spPr>
          <a:xfrm>
            <a:off x="20" y="10"/>
            <a:ext cx="12191980" cy="6857990"/>
          </a:xfrm>
          <a:prstGeom prst="rect">
            <a:avLst/>
          </a:prstGeom>
          <a:gradFill>
            <a:gsLst>
              <a:gs pos="0">
                <a:schemeClr val="tx1">
                  <a:alpha val="70000"/>
                </a:schemeClr>
              </a:gs>
              <a:gs pos="50000">
                <a:schemeClr val="tx1">
                  <a:lumMod val="95000"/>
                  <a:lumOff val="5000"/>
                  <a:alpha val="60000"/>
                </a:schemeClr>
              </a:gs>
              <a:gs pos="100000">
                <a:schemeClr val="tx1">
                  <a:lumMod val="95000"/>
                  <a:lumOff val="5000"/>
                  <a:alpha val="70000"/>
                </a:schemeClr>
              </a:gs>
            </a:gsLst>
            <a:lin ang="5400000" scaled="1"/>
          </a:gradFill>
        </p:spPr>
      </p:pic>
      <p:sp>
        <p:nvSpPr>
          <p:cNvPr id="9" name="矩形 8">
            <a:extLst>
              <a:ext uri="{FF2B5EF4-FFF2-40B4-BE49-F238E27FC236}">
                <a16:creationId xmlns:a16="http://schemas.microsoft.com/office/drawing/2014/main" id="{492B4C3E-CA52-43BA-AF0A-DA94AEAA9355}"/>
              </a:ext>
            </a:extLst>
          </p:cNvPr>
          <p:cNvSpPr/>
          <p:nvPr userDrawn="1"/>
        </p:nvSpPr>
        <p:spPr>
          <a:xfrm>
            <a:off x="0" y="-10"/>
            <a:ext cx="12192000" cy="6858000"/>
          </a:xfrm>
          <a:prstGeom prst="rect">
            <a:avLst/>
          </a:prstGeom>
          <a:gradFill>
            <a:gsLst>
              <a:gs pos="0">
                <a:schemeClr val="tx1">
                  <a:alpha val="20000"/>
                </a:schemeClr>
              </a:gs>
              <a:gs pos="50000">
                <a:schemeClr val="tx1">
                  <a:lumMod val="95000"/>
                  <a:lumOff val="5000"/>
                  <a:alpha val="40000"/>
                </a:schemeClr>
              </a:gs>
              <a:gs pos="100000">
                <a:schemeClr val="tx1">
                  <a:lumMod val="95000"/>
                  <a:lumOff val="5000"/>
                  <a:alpha val="2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2">
            <a:extLst>
              <a:ext uri="{FF2B5EF4-FFF2-40B4-BE49-F238E27FC236}">
                <a16:creationId xmlns:a16="http://schemas.microsoft.com/office/drawing/2014/main" id="{502FC337-0361-4B35-968D-EC0E843B488A}"/>
              </a:ext>
            </a:extLst>
          </p:cNvPr>
          <p:cNvSpPr/>
          <p:nvPr userDrawn="1"/>
        </p:nvSpPr>
        <p:spPr>
          <a:xfrm>
            <a:off x="-20" y="0"/>
            <a:ext cx="12192000" cy="6858000"/>
          </a:xfrm>
          <a:prstGeom prst="rect">
            <a:avLst/>
          </a:prstGeom>
          <a:gradFill flip="none" rotWithShape="1">
            <a:gsLst>
              <a:gs pos="1000">
                <a:srgbClr val="333333"/>
              </a:gs>
              <a:gs pos="100000">
                <a:srgbClr val="33333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07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D2FB8791-E28F-4385-9B97-4544C0E252D4}"/>
              </a:ext>
            </a:extLst>
          </p:cNvPr>
          <p:cNvCxnSpPr>
            <a:cxnSpLocks/>
          </p:cNvCxnSpPr>
          <p:nvPr userDrawn="1"/>
        </p:nvCxnSpPr>
        <p:spPr>
          <a:xfrm>
            <a:off x="0" y="810500"/>
            <a:ext cx="12192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48332E4E-7D44-4254-AC30-7775BB31C528}"/>
              </a:ext>
            </a:extLst>
          </p:cNvPr>
          <p:cNvGrpSpPr/>
          <p:nvPr userDrawn="1"/>
        </p:nvGrpSpPr>
        <p:grpSpPr>
          <a:xfrm>
            <a:off x="368381" y="180165"/>
            <a:ext cx="645068" cy="473987"/>
            <a:chOff x="471646" y="424470"/>
            <a:chExt cx="725495" cy="533084"/>
          </a:xfrm>
        </p:grpSpPr>
        <p:sp>
          <p:nvSpPr>
            <p:cNvPr id="5" name="圆角矩形 1">
              <a:extLst>
                <a:ext uri="{FF2B5EF4-FFF2-40B4-BE49-F238E27FC236}">
                  <a16:creationId xmlns:a16="http://schemas.microsoft.com/office/drawing/2014/main" id="{E553EB58-B251-44F9-BA1A-23DD14AE5FAF}"/>
                </a:ext>
              </a:extLst>
            </p:cNvPr>
            <p:cNvSpPr/>
            <p:nvPr/>
          </p:nvSpPr>
          <p:spPr>
            <a:xfrm rot="2700000">
              <a:off x="471646" y="424470"/>
              <a:ext cx="522662" cy="522662"/>
            </a:xfrm>
            <a:prstGeom prst="roundRect">
              <a:avLst/>
            </a:prstGeom>
            <a:gradFill>
              <a:gsLst>
                <a:gs pos="0">
                  <a:srgbClr val="00978B"/>
                </a:gs>
                <a:gs pos="100000">
                  <a:srgbClr val="ABCE39"/>
                </a:gs>
              </a:gsLst>
              <a:lin ang="17679734"/>
            </a:gradFill>
            <a:ln w="12700">
              <a:noFill/>
              <a:miter lim="400000"/>
            </a:ln>
            <a:effectLst>
              <a:outerShdw blurRad="190500" dist="25400" dir="5400000" rotWithShape="0">
                <a:srgbClr val="000000">
                  <a:alpha val="63860"/>
                </a:srgbClr>
              </a:outerShdw>
            </a:effectLst>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zh-CN" altLang="en-US"/>
            </a:p>
          </p:txBody>
        </p:sp>
        <p:sp>
          <p:nvSpPr>
            <p:cNvPr id="6" name="圆角矩形 3">
              <a:extLst>
                <a:ext uri="{FF2B5EF4-FFF2-40B4-BE49-F238E27FC236}">
                  <a16:creationId xmlns:a16="http://schemas.microsoft.com/office/drawing/2014/main" id="{D0E30E5F-06EA-4D87-B9D8-A8A5CBFBF698}"/>
                </a:ext>
              </a:extLst>
            </p:cNvPr>
            <p:cNvSpPr/>
            <p:nvPr/>
          </p:nvSpPr>
          <p:spPr>
            <a:xfrm rot="2700000">
              <a:off x="674479" y="434892"/>
              <a:ext cx="522662" cy="522662"/>
            </a:xfrm>
            <a:prstGeom prst="round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F0B108"/>
                </a:solidFill>
                <a:latin typeface="Agency FB" panose="020B0503020202020204" pitchFamily="34" charset="0"/>
              </a:endParaRPr>
            </a:p>
          </p:txBody>
        </p:sp>
      </p:grpSp>
      <p:pic>
        <p:nvPicPr>
          <p:cNvPr id="8" name="图片 7" descr="图片包含 游戏机, 画&#10;&#10;描述已自动生成">
            <a:extLst>
              <a:ext uri="{FF2B5EF4-FFF2-40B4-BE49-F238E27FC236}">
                <a16:creationId xmlns:a16="http://schemas.microsoft.com/office/drawing/2014/main" id="{39038713-27AF-49D1-AC33-4C16DC4CC7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8485" y="289699"/>
            <a:ext cx="1336144" cy="392359"/>
          </a:xfrm>
          <a:prstGeom prst="rect">
            <a:avLst/>
          </a:prstGeom>
        </p:spPr>
      </p:pic>
    </p:spTree>
    <p:extLst>
      <p:ext uri="{BB962C8B-B14F-4D97-AF65-F5344CB8AC3E}">
        <p14:creationId xmlns:p14="http://schemas.microsoft.com/office/powerpoint/2010/main" val="29347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EBC76-83E4-4DDF-AC6C-4BCAB6109CA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03" b="11223"/>
          <a:stretch/>
        </p:blipFill>
        <p:spPr>
          <a:xfrm>
            <a:off x="0" y="0"/>
            <a:ext cx="12192000" cy="6858000"/>
          </a:xfrm>
          <a:prstGeom prst="rect">
            <a:avLst/>
          </a:prstGeom>
        </p:spPr>
      </p:pic>
      <p:sp>
        <p:nvSpPr>
          <p:cNvPr id="4" name="Rectangle 7">
            <a:extLst>
              <a:ext uri="{FF2B5EF4-FFF2-40B4-BE49-F238E27FC236}">
                <a16:creationId xmlns:a16="http://schemas.microsoft.com/office/drawing/2014/main" id="{027310C2-F59B-49C5-AE4A-B0DCB41163AE}"/>
              </a:ext>
            </a:extLst>
          </p:cNvPr>
          <p:cNvSpPr/>
          <p:nvPr userDrawn="1"/>
        </p:nvSpPr>
        <p:spPr>
          <a:xfrm>
            <a:off x="0" y="0"/>
            <a:ext cx="6096000" cy="6858000"/>
          </a:xfrm>
          <a:prstGeom prst="rect">
            <a:avLst/>
          </a:prstGeom>
          <a:solidFill>
            <a:srgbClr val="3333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3">
            <a:extLst>
              <a:ext uri="{FF2B5EF4-FFF2-40B4-BE49-F238E27FC236}">
                <a16:creationId xmlns:a16="http://schemas.microsoft.com/office/drawing/2014/main" id="{712615B8-8C95-4227-9173-D3EA055091E9}"/>
              </a:ext>
            </a:extLst>
          </p:cNvPr>
          <p:cNvSpPr/>
          <p:nvPr userDrawn="1"/>
        </p:nvSpPr>
        <p:spPr>
          <a:xfrm rot="5400000">
            <a:off x="3990000" y="3303000"/>
            <a:ext cx="3960000" cy="252000"/>
          </a:xfrm>
          <a:prstGeom prst="rect">
            <a:avLst/>
          </a:prstGeom>
          <a:gradFill>
            <a:gsLst>
              <a:gs pos="0">
                <a:srgbClr val="00978B"/>
              </a:gs>
              <a:gs pos="100000">
                <a:srgbClr val="ABCE39"/>
              </a:gs>
            </a:gsLst>
            <a:lin ang="17679734"/>
          </a:gradFill>
          <a:ln w="12700">
            <a:noFill/>
            <a:miter lim="400000"/>
          </a:ln>
          <a:effectLst>
            <a:outerShdw blurRad="190500" dist="25400" dir="5400000" rotWithShape="0">
              <a:srgbClr val="000000">
                <a:alpha val="63860"/>
              </a:srgbClr>
            </a:outerShdw>
          </a:effectLst>
        </p:spPr>
        <p:txBody>
          <a:bodyPr lIns="45719" rIns="45719" anchor="ctr"/>
          <a:lstStyle/>
          <a:p>
            <a:endParaRPr lang="en-US">
              <a:sym typeface="Arial" panose="020B0604020202020204" pitchFamily="34" charset="0"/>
            </a:endParaRPr>
          </a:p>
        </p:txBody>
      </p:sp>
    </p:spTree>
    <p:extLst>
      <p:ext uri="{BB962C8B-B14F-4D97-AF65-F5344CB8AC3E}">
        <p14:creationId xmlns:p14="http://schemas.microsoft.com/office/powerpoint/2010/main" val="23273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65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817942"/>
      </p:ext>
    </p:extLst>
  </p:cSld>
  <p:clrMap bg1="lt1" tx1="dk1" bg2="lt2" tx2="dk2" accent1="accent1" accent2="accent2" accent3="accent3" accent4="accent4" accent5="accent5" accent6="accent6" hlink="hlink" folHlink="folHlink"/>
  <p:sldLayoutIdLst>
    <p:sldLayoutId id="2147483655" r:id="rId1"/>
    <p:sldLayoutId id="2147483664" r:id="rId2"/>
    <p:sldLayoutId id="2147483651" r:id="rId3"/>
    <p:sldLayoutId id="2147483663" r:id="rId4"/>
    <p:sldLayoutId id="2147483649" r:id="rId5"/>
    <p:sldLayoutId id="2147483665" r:id="rId6"/>
    <p:sldLayoutId id="214748366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FF6BC85E-28C8-48E5-9EDE-9887001EFAD2}"/>
              </a:ext>
            </a:extLst>
          </p:cNvPr>
          <p:cNvSpPr txBox="1"/>
          <p:nvPr/>
        </p:nvSpPr>
        <p:spPr>
          <a:xfrm>
            <a:off x="500742" y="2389866"/>
            <a:ext cx="1422184" cy="646331"/>
          </a:xfrm>
          <a:prstGeom prst="rect">
            <a:avLst/>
          </a:prstGeom>
          <a:noFill/>
        </p:spPr>
        <p:txBody>
          <a:bodyPr wrap="none" rtlCol="0">
            <a:spAutoFit/>
          </a:bodyPr>
          <a:lstStyle/>
          <a:p>
            <a:r>
              <a:rPr lang="en-US" altLang="zh-CN" sz="3600" spc="300" dirty="0">
                <a:gradFill flip="none" rotWithShape="1">
                  <a:gsLst>
                    <a:gs pos="36000">
                      <a:srgbClr val="02998D"/>
                    </a:gs>
                    <a:gs pos="100000">
                      <a:srgbClr val="ABCE3E"/>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rPr>
              <a:t>2020</a:t>
            </a:r>
            <a:endParaRPr lang="zh-CN" altLang="en-US" sz="3600" spc="300" dirty="0">
              <a:gradFill flip="none" rotWithShape="1">
                <a:gsLst>
                  <a:gs pos="36000">
                    <a:srgbClr val="02998D"/>
                  </a:gs>
                  <a:gs pos="100000">
                    <a:srgbClr val="ABCE3E"/>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文本框 33">
            <a:extLst>
              <a:ext uri="{FF2B5EF4-FFF2-40B4-BE49-F238E27FC236}">
                <a16:creationId xmlns:a16="http://schemas.microsoft.com/office/drawing/2014/main" id="{7048F55C-CC11-4D3B-88E6-6F47A5708F62}"/>
              </a:ext>
            </a:extLst>
          </p:cNvPr>
          <p:cNvSpPr txBox="1"/>
          <p:nvPr/>
        </p:nvSpPr>
        <p:spPr>
          <a:xfrm>
            <a:off x="436914" y="3068283"/>
            <a:ext cx="5237331" cy="1015663"/>
          </a:xfrm>
          <a:prstGeom prst="rect">
            <a:avLst/>
          </a:prstGeom>
          <a:noFill/>
        </p:spPr>
        <p:txBody>
          <a:bodyPr wrap="none" rtlCol="0">
            <a:spAutoFit/>
          </a:bodyPr>
          <a:lstStyle/>
          <a:p>
            <a:r>
              <a:rPr lang="zh-CN" altLang="en-US" sz="6000" spc="300" dirty="0">
                <a:gradFill flip="none" rotWithShape="1">
                  <a:gsLst>
                    <a:gs pos="36000">
                      <a:srgbClr val="02998D"/>
                    </a:gs>
                    <a:gs pos="100000">
                      <a:srgbClr val="ABCE3E"/>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rPr>
              <a:t>博易智软</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汇报</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PPT</a:t>
            </a:r>
            <a:endParaRPr lang="zh-CN" altLang="en-US" sz="5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文本框 34">
            <a:extLst>
              <a:ext uri="{FF2B5EF4-FFF2-40B4-BE49-F238E27FC236}">
                <a16:creationId xmlns:a16="http://schemas.microsoft.com/office/drawing/2014/main" id="{CC17CDBA-A8DE-43D4-94C2-546920A35F1F}"/>
              </a:ext>
            </a:extLst>
          </p:cNvPr>
          <p:cNvSpPr txBox="1"/>
          <p:nvPr/>
        </p:nvSpPr>
        <p:spPr>
          <a:xfrm>
            <a:off x="1211834" y="4256904"/>
            <a:ext cx="5549157" cy="400110"/>
          </a:xfrm>
          <a:prstGeom prst="rect">
            <a:avLst/>
          </a:prstGeom>
          <a:noFill/>
        </p:spPr>
        <p:txBody>
          <a:bodyPr wrap="square" rtlCol="0">
            <a:spAutoFit/>
          </a:bodyPr>
          <a:lstStyle/>
          <a:p>
            <a:r>
              <a:rPr lang="en-US" altLang="zh-CN" sz="2000" b="1" dirty="0" err="1">
                <a:solidFill>
                  <a:srgbClr val="333333"/>
                </a:solidFill>
                <a:latin typeface="微软雅黑" panose="020B0503020204020204" pitchFamily="34" charset="-122"/>
                <a:ea typeface="微软雅黑" panose="020B0503020204020204" pitchFamily="34" charset="-122"/>
                <a:sym typeface="Arial" panose="020B0604020202020204" pitchFamily="34" charset="0"/>
              </a:rPr>
              <a:t>Netty</a:t>
            </a:r>
            <a:r>
              <a:rPr lang="zh-CN" altLang="en-US" sz="2000" b="1" dirty="0">
                <a:solidFill>
                  <a:srgbClr val="333333"/>
                </a:solidFill>
                <a:latin typeface="微软雅黑" panose="020B0503020204020204" pitchFamily="34" charset="-122"/>
                <a:ea typeface="微软雅黑" panose="020B0503020204020204" pitchFamily="34" charset="-122"/>
                <a:sym typeface="Arial" panose="020B0604020202020204" pitchFamily="34" charset="0"/>
              </a:rPr>
              <a:t>与</a:t>
            </a:r>
            <a:r>
              <a:rPr lang="en-US" altLang="zh-CN" sz="2000" b="1" dirty="0">
                <a:solidFill>
                  <a:srgbClr val="333333"/>
                </a:solidFill>
                <a:latin typeface="微软雅黑" panose="020B0503020204020204" pitchFamily="34" charset="-122"/>
                <a:ea typeface="微软雅黑" panose="020B0503020204020204" pitchFamily="34" charset="-122"/>
                <a:sym typeface="Arial" panose="020B0604020202020204" pitchFamily="34" charset="0"/>
              </a:rPr>
              <a:t>myth-</a:t>
            </a:r>
            <a:r>
              <a:rPr lang="en-US" altLang="zh-CN" sz="2000" b="1" dirty="0" err="1">
                <a:solidFill>
                  <a:srgbClr val="333333"/>
                </a:solidFill>
                <a:latin typeface="微软雅黑" panose="020B0503020204020204" pitchFamily="34" charset="-122"/>
                <a:ea typeface="微软雅黑" panose="020B0503020204020204" pitchFamily="34" charset="-122"/>
                <a:sym typeface="Arial" panose="020B0604020202020204" pitchFamily="34" charset="0"/>
              </a:rPr>
              <a:t>rpc</a:t>
            </a:r>
            <a:r>
              <a:rPr lang="zh-CN" altLang="en-US" sz="2000" b="1" dirty="0">
                <a:solidFill>
                  <a:srgbClr val="333333"/>
                </a:solidFill>
                <a:latin typeface="微软雅黑" panose="020B0503020204020204" pitchFamily="34" charset="-122"/>
                <a:ea typeface="微软雅黑" panose="020B0503020204020204" pitchFamily="34" charset="-122"/>
                <a:sym typeface="Arial" panose="020B0604020202020204" pitchFamily="34" charset="0"/>
              </a:rPr>
              <a:t>的基情碰撞</a:t>
            </a:r>
          </a:p>
        </p:txBody>
      </p:sp>
      <p:sp>
        <p:nvSpPr>
          <p:cNvPr id="36" name="文本框 35">
            <a:extLst>
              <a:ext uri="{FF2B5EF4-FFF2-40B4-BE49-F238E27FC236}">
                <a16:creationId xmlns:a16="http://schemas.microsoft.com/office/drawing/2014/main" id="{D995DE1B-99A5-4AE7-8DF6-7F90835D2CC7}"/>
              </a:ext>
            </a:extLst>
          </p:cNvPr>
          <p:cNvSpPr txBox="1"/>
          <p:nvPr/>
        </p:nvSpPr>
        <p:spPr>
          <a:xfrm>
            <a:off x="7949695" y="5531714"/>
            <a:ext cx="3801041" cy="369332"/>
          </a:xfrm>
          <a:prstGeom prst="rect">
            <a:avLst/>
          </a:prstGeom>
          <a:noFill/>
        </p:spPr>
        <p:txBody>
          <a:bodyPr wrap="none" rtlCol="0">
            <a:spAutoFit/>
          </a:bodyPr>
          <a:lstStyle/>
          <a:p>
            <a:r>
              <a:rPr lang="zh-CN" altLang="en-US" dirty="0">
                <a:solidFill>
                  <a:srgbClr val="C0DA6E"/>
                </a:solidFill>
                <a:latin typeface="微软雅黑" panose="020B0503020204020204" pitchFamily="34" charset="-122"/>
                <a:ea typeface="微软雅黑" panose="020B0503020204020204" pitchFamily="34" charset="-122"/>
                <a:sym typeface="Arial" panose="020B0604020202020204" pitchFamily="34" charset="0"/>
              </a:rPr>
              <a:t>汇报人：皇甫科星       时间：</a:t>
            </a:r>
            <a:r>
              <a:rPr lang="en-US" altLang="zh-CN" dirty="0">
                <a:solidFill>
                  <a:srgbClr val="C0DA6E"/>
                </a:solidFill>
                <a:latin typeface="微软雅黑" panose="020B0503020204020204" pitchFamily="34" charset="-122"/>
                <a:ea typeface="微软雅黑" panose="020B0503020204020204" pitchFamily="34" charset="-122"/>
                <a:sym typeface="Arial" panose="020B0604020202020204" pitchFamily="34" charset="0"/>
              </a:rPr>
              <a:t>07.14</a:t>
            </a:r>
            <a:endParaRPr lang="zh-CN" altLang="en-US" dirty="0">
              <a:solidFill>
                <a:srgbClr val="C0DA6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89958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50000"/>
                                  </p:iterate>
                                  <p:childTnLst>
                                    <p:set>
                                      <p:cBhvr>
                                        <p:cTn id="6" dur="1" fill="hold">
                                          <p:stCondLst>
                                            <p:cond delay="0"/>
                                          </p:stCondLst>
                                        </p:cTn>
                                        <p:tgtEl>
                                          <p:spTgt spid="33"/>
                                        </p:tgtEl>
                                        <p:attrNameLst>
                                          <p:attrName>style.visibility</p:attrName>
                                        </p:attrNameLst>
                                      </p:cBhvr>
                                      <p:to>
                                        <p:strVal val="visible"/>
                                      </p:to>
                                    </p:set>
                                    <p:anim calcmode="lin" valueType="num">
                                      <p:cBhvr>
                                        <p:cTn id="7" dur="250" fill="hold"/>
                                        <p:tgtEl>
                                          <p:spTgt spid="33"/>
                                        </p:tgtEl>
                                        <p:attrNameLst>
                                          <p:attrName>ppt_w</p:attrName>
                                        </p:attrNameLst>
                                      </p:cBhvr>
                                      <p:tavLst>
                                        <p:tav tm="0">
                                          <p:val>
                                            <p:fltVal val="0"/>
                                          </p:val>
                                        </p:tav>
                                        <p:tav tm="100000">
                                          <p:val>
                                            <p:strVal val="#ppt_w"/>
                                          </p:val>
                                        </p:tav>
                                      </p:tavLst>
                                    </p:anim>
                                    <p:anim calcmode="lin" valueType="num">
                                      <p:cBhvr>
                                        <p:cTn id="8" dur="250" fill="hold"/>
                                        <p:tgtEl>
                                          <p:spTgt spid="33"/>
                                        </p:tgtEl>
                                        <p:attrNameLst>
                                          <p:attrName>ppt_h</p:attrName>
                                        </p:attrNameLst>
                                      </p:cBhvr>
                                      <p:tavLst>
                                        <p:tav tm="0">
                                          <p:val>
                                            <p:fltVal val="0"/>
                                          </p:val>
                                        </p:tav>
                                        <p:tav tm="100000">
                                          <p:val>
                                            <p:strVal val="#ppt_h"/>
                                          </p:val>
                                        </p:tav>
                                      </p:tavLst>
                                    </p:anim>
                                    <p:animEffect transition="in" filter="fade">
                                      <p:cBhvr>
                                        <p:cTn id="9" dur="250"/>
                                        <p:tgtEl>
                                          <p:spTgt spid="33"/>
                                        </p:tgtEl>
                                      </p:cBhvr>
                                    </p:animEffect>
                                  </p:childTnLst>
                                </p:cTn>
                              </p:par>
                            </p:childTnLst>
                          </p:cTn>
                        </p:par>
                        <p:par>
                          <p:cTn id="10" fill="hold">
                            <p:stCondLst>
                              <p:cond delay="625"/>
                            </p:stCondLst>
                            <p:childTnLst>
                              <p:par>
                                <p:cTn id="11" presetID="53" presetClass="entr" presetSubtype="16" fill="hold" grpId="0" nodeType="afterEffect">
                                  <p:stCondLst>
                                    <p:cond delay="0"/>
                                  </p:stCondLst>
                                  <p:iterate type="lt">
                                    <p:tmPct val="50000"/>
                                  </p:iterate>
                                  <p:childTnLst>
                                    <p:set>
                                      <p:cBhvr>
                                        <p:cTn id="12" dur="1" fill="hold">
                                          <p:stCondLst>
                                            <p:cond delay="0"/>
                                          </p:stCondLst>
                                        </p:cTn>
                                        <p:tgtEl>
                                          <p:spTgt spid="34"/>
                                        </p:tgtEl>
                                        <p:attrNameLst>
                                          <p:attrName>style.visibility</p:attrName>
                                        </p:attrNameLst>
                                      </p:cBhvr>
                                      <p:to>
                                        <p:strVal val="visible"/>
                                      </p:to>
                                    </p:set>
                                    <p:anim calcmode="lin" valueType="num">
                                      <p:cBhvr>
                                        <p:cTn id="13" dur="250" fill="hold"/>
                                        <p:tgtEl>
                                          <p:spTgt spid="34"/>
                                        </p:tgtEl>
                                        <p:attrNameLst>
                                          <p:attrName>ppt_w</p:attrName>
                                        </p:attrNameLst>
                                      </p:cBhvr>
                                      <p:tavLst>
                                        <p:tav tm="0">
                                          <p:val>
                                            <p:fltVal val="0"/>
                                          </p:val>
                                        </p:tav>
                                        <p:tav tm="100000">
                                          <p:val>
                                            <p:strVal val="#ppt_w"/>
                                          </p:val>
                                        </p:tav>
                                      </p:tavLst>
                                    </p:anim>
                                    <p:anim calcmode="lin" valueType="num">
                                      <p:cBhvr>
                                        <p:cTn id="14" dur="250" fill="hold"/>
                                        <p:tgtEl>
                                          <p:spTgt spid="34"/>
                                        </p:tgtEl>
                                        <p:attrNameLst>
                                          <p:attrName>ppt_h</p:attrName>
                                        </p:attrNameLst>
                                      </p:cBhvr>
                                      <p:tavLst>
                                        <p:tav tm="0">
                                          <p:val>
                                            <p:fltVal val="0"/>
                                          </p:val>
                                        </p:tav>
                                        <p:tav tm="100000">
                                          <p:val>
                                            <p:strVal val="#ppt_h"/>
                                          </p:val>
                                        </p:tav>
                                      </p:tavLst>
                                    </p:anim>
                                    <p:animEffect transition="in" filter="fade">
                                      <p:cBhvr>
                                        <p:cTn id="15" dur="250"/>
                                        <p:tgtEl>
                                          <p:spTgt spid="34"/>
                                        </p:tgtEl>
                                      </p:cBhvr>
                                    </p:animEffect>
                                  </p:childTnLst>
                                </p:cTn>
                              </p:par>
                            </p:childTnLst>
                          </p:cTn>
                        </p:par>
                        <p:par>
                          <p:cTn id="16" fill="hold">
                            <p:stCondLst>
                              <p:cond delay="1875"/>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375"/>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4" name="文本框 3">
            <a:extLst>
              <a:ext uri="{FF2B5EF4-FFF2-40B4-BE49-F238E27FC236}">
                <a16:creationId xmlns:a16="http://schemas.microsoft.com/office/drawing/2014/main" id="{0A2E31B0-934B-4CD8-8377-1E9EB95242B1}"/>
              </a:ext>
            </a:extLst>
          </p:cNvPr>
          <p:cNvSpPr txBox="1"/>
          <p:nvPr/>
        </p:nvSpPr>
        <p:spPr>
          <a:xfrm>
            <a:off x="517525" y="1041400"/>
            <a:ext cx="11156950" cy="3416320"/>
          </a:xfrm>
          <a:prstGeom prst="rect">
            <a:avLst/>
          </a:prstGeom>
          <a:noFill/>
        </p:spPr>
        <p:txBody>
          <a:bodyPr wrap="square" rtlCol="0">
            <a:spAutoFit/>
          </a:bodyPr>
          <a:lstStyle/>
          <a:p>
            <a:r>
              <a:rPr lang="zh-CN" altLang="en-US" dirty="0"/>
              <a:t>那么这意味着什么？当对方发送请求或者应答消息比较缓慢的时候，或者网路传输较慢的时候，读取输入流的一方的通信线程会被长时间的阻塞，如果对方需要</a:t>
            </a:r>
            <a:r>
              <a:rPr lang="en-US" altLang="zh-CN" dirty="0"/>
              <a:t>60</a:t>
            </a:r>
            <a:r>
              <a:rPr lang="zh-CN" altLang="en-US" dirty="0"/>
              <a:t>秒才能发送完数据的话，读取的一方</a:t>
            </a:r>
            <a:r>
              <a:rPr lang="en-US" altLang="zh-CN" dirty="0"/>
              <a:t>I/O</a:t>
            </a:r>
            <a:r>
              <a:rPr lang="zh-CN" altLang="en-US" dirty="0"/>
              <a:t>线程也会被阻塞</a:t>
            </a:r>
            <a:r>
              <a:rPr lang="en-US" altLang="zh-CN" dirty="0"/>
              <a:t>60</a:t>
            </a:r>
            <a:r>
              <a:rPr lang="zh-CN" altLang="en-US" dirty="0"/>
              <a:t>秒，在此期间，其他的接入消息只能排队。</a:t>
            </a:r>
          </a:p>
          <a:p>
            <a:endParaRPr lang="zh-CN" altLang="en-US" dirty="0"/>
          </a:p>
          <a:p>
            <a:r>
              <a:rPr lang="zh-CN" altLang="en-US" dirty="0"/>
              <a:t>那么</a:t>
            </a:r>
            <a:r>
              <a:rPr lang="en-US" altLang="zh-CN" dirty="0" err="1"/>
              <a:t>writeAPI</a:t>
            </a:r>
            <a:r>
              <a:rPr lang="zh-CN" altLang="en-US" dirty="0"/>
              <a:t>也依旧如此，他取消阻塞的方法有两种：</a:t>
            </a:r>
          </a:p>
          <a:p>
            <a:endParaRPr lang="zh-CN" altLang="en-US" dirty="0"/>
          </a:p>
          <a:p>
            <a:r>
              <a:rPr lang="en-US" altLang="zh-CN" dirty="0"/>
              <a:t>1. </a:t>
            </a:r>
            <a:r>
              <a:rPr lang="zh-CN" altLang="en-US" dirty="0"/>
              <a:t>数据写完</a:t>
            </a:r>
          </a:p>
          <a:p>
            <a:r>
              <a:rPr lang="en-US" altLang="zh-CN" dirty="0"/>
              <a:t>2. </a:t>
            </a:r>
            <a:r>
              <a:rPr lang="zh-CN" altLang="en-US" dirty="0"/>
              <a:t>发生异常</a:t>
            </a:r>
          </a:p>
          <a:p>
            <a:endParaRPr lang="zh-CN" altLang="en-US" dirty="0"/>
          </a:p>
          <a:p>
            <a:r>
              <a:rPr lang="zh-CN" altLang="en-US" dirty="0"/>
              <a:t>当消费方的消费速度赶不上生产方的生产速度是，会产生数据积压，此时</a:t>
            </a:r>
            <a:r>
              <a:rPr lang="en-US" altLang="zh-CN" dirty="0"/>
              <a:t>TCP</a:t>
            </a:r>
            <a:r>
              <a:rPr lang="zh-CN" altLang="en-US" dirty="0"/>
              <a:t>的 </a:t>
            </a:r>
            <a:r>
              <a:rPr lang="en-US" altLang="zh-CN" dirty="0"/>
              <a:t>windows size </a:t>
            </a:r>
            <a:r>
              <a:rPr lang="zh-CN" altLang="en-US" dirty="0"/>
              <a:t>会缩减为</a:t>
            </a:r>
            <a:r>
              <a:rPr lang="en-US" altLang="zh-CN" dirty="0"/>
              <a:t>0</a:t>
            </a:r>
            <a:r>
              <a:rPr lang="zh-CN" altLang="en-US" dirty="0"/>
              <a:t>，这是发送发无法在向</a:t>
            </a:r>
            <a:r>
              <a:rPr lang="en-US" altLang="zh-CN" dirty="0"/>
              <a:t>TCP</a:t>
            </a:r>
            <a:r>
              <a:rPr lang="zh-CN" altLang="en-US" dirty="0"/>
              <a:t>缓冲区写入或任何的数据，此时就会处于无期限的阻塞，除非</a:t>
            </a:r>
            <a:r>
              <a:rPr lang="en-US" altLang="zh-CN" dirty="0"/>
              <a:t>windows size</a:t>
            </a:r>
            <a:r>
              <a:rPr lang="zh-CN" altLang="en-US" dirty="0"/>
              <a:t>大于</a:t>
            </a:r>
            <a:r>
              <a:rPr lang="en-US" altLang="zh-CN" dirty="0"/>
              <a:t>0</a:t>
            </a:r>
            <a:r>
              <a:rPr lang="zh-CN" altLang="en-US" dirty="0"/>
              <a:t>或者发生异常</a:t>
            </a:r>
          </a:p>
        </p:txBody>
      </p:sp>
      <p:pic>
        <p:nvPicPr>
          <p:cNvPr id="6" name="图片 5">
            <a:extLst>
              <a:ext uri="{FF2B5EF4-FFF2-40B4-BE49-F238E27FC236}">
                <a16:creationId xmlns:a16="http://schemas.microsoft.com/office/drawing/2014/main" id="{EC1DD82F-6B8D-4539-A5D0-40A56FA9AF96}"/>
              </a:ext>
            </a:extLst>
          </p:cNvPr>
          <p:cNvPicPr>
            <a:picLocks noChangeAspect="1"/>
          </p:cNvPicPr>
          <p:nvPr/>
        </p:nvPicPr>
        <p:blipFill>
          <a:blip r:embed="rId2"/>
          <a:stretch>
            <a:fillRect/>
          </a:stretch>
        </p:blipFill>
        <p:spPr>
          <a:xfrm>
            <a:off x="1966912" y="4668837"/>
            <a:ext cx="7800975" cy="1838325"/>
          </a:xfrm>
          <a:prstGeom prst="rect">
            <a:avLst/>
          </a:prstGeom>
        </p:spPr>
      </p:pic>
    </p:spTree>
    <p:extLst>
      <p:ext uri="{BB962C8B-B14F-4D97-AF65-F5344CB8AC3E}">
        <p14:creationId xmlns:p14="http://schemas.microsoft.com/office/powerpoint/2010/main" val="199895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3" name="文本框 2">
            <a:extLst>
              <a:ext uri="{FF2B5EF4-FFF2-40B4-BE49-F238E27FC236}">
                <a16:creationId xmlns:a16="http://schemas.microsoft.com/office/drawing/2014/main" id="{2710CD51-84BA-4B31-ABE2-629B5758DE3D}"/>
              </a:ext>
            </a:extLst>
          </p:cNvPr>
          <p:cNvSpPr txBox="1"/>
          <p:nvPr/>
        </p:nvSpPr>
        <p:spPr>
          <a:xfrm>
            <a:off x="3595155" y="958850"/>
            <a:ext cx="5001690" cy="461665"/>
          </a:xfrm>
          <a:prstGeom prst="rect">
            <a:avLst/>
          </a:prstGeom>
          <a:noFill/>
        </p:spPr>
        <p:txBody>
          <a:bodyPr wrap="none" rtlCol="0">
            <a:spAutoFit/>
          </a:bodyPr>
          <a:lstStyle/>
          <a:p>
            <a:r>
              <a:rPr lang="zh-CN" altLang="en-US" sz="2400" b="1" dirty="0"/>
              <a:t>不妨分析一下</a:t>
            </a:r>
            <a:r>
              <a:rPr lang="en-US" altLang="zh-CN" sz="2400" b="1" dirty="0"/>
              <a:t>BIO</a:t>
            </a:r>
            <a:r>
              <a:rPr lang="zh-CN" altLang="en-US" sz="2400" b="1" dirty="0"/>
              <a:t>的根本问题所在：</a:t>
            </a:r>
          </a:p>
        </p:txBody>
      </p:sp>
      <p:sp>
        <p:nvSpPr>
          <p:cNvPr id="5" name="文本框 4">
            <a:extLst>
              <a:ext uri="{FF2B5EF4-FFF2-40B4-BE49-F238E27FC236}">
                <a16:creationId xmlns:a16="http://schemas.microsoft.com/office/drawing/2014/main" id="{ECBD18C0-E32D-455C-BF7D-DCA0E2C9BF55}"/>
              </a:ext>
            </a:extLst>
          </p:cNvPr>
          <p:cNvSpPr txBox="1"/>
          <p:nvPr/>
        </p:nvSpPr>
        <p:spPr>
          <a:xfrm>
            <a:off x="806450" y="3041650"/>
            <a:ext cx="10128250" cy="3416320"/>
          </a:xfrm>
          <a:prstGeom prst="rect">
            <a:avLst/>
          </a:prstGeom>
          <a:noFill/>
        </p:spPr>
        <p:txBody>
          <a:bodyPr wrap="square" rtlCol="0">
            <a:spAutoFit/>
          </a:bodyPr>
          <a:lstStyle/>
          <a:p>
            <a:r>
              <a:rPr lang="zh-CN" altLang="en-US" dirty="0"/>
              <a:t>说</a:t>
            </a:r>
            <a:r>
              <a:rPr lang="en-US" altLang="zh-CN" dirty="0"/>
              <a:t>BIO</a:t>
            </a:r>
            <a:r>
              <a:rPr lang="zh-CN" altLang="en-US" dirty="0"/>
              <a:t>是一个阻塞的</a:t>
            </a:r>
            <a:r>
              <a:rPr lang="en-US" altLang="zh-CN" dirty="0"/>
              <a:t>IO</a:t>
            </a:r>
            <a:r>
              <a:rPr lang="zh-CN" altLang="en-US" dirty="0"/>
              <a:t>流，在哪里阻塞了？</a:t>
            </a:r>
            <a:endParaRPr lang="en-US" altLang="zh-CN" dirty="0"/>
          </a:p>
          <a:p>
            <a:r>
              <a:rPr lang="en-US" altLang="zh-CN" dirty="0"/>
              <a:t>       </a:t>
            </a:r>
            <a:r>
              <a:rPr lang="en-US" altLang="zh-CN" b="0" i="0" dirty="0" err="1">
                <a:solidFill>
                  <a:srgbClr val="4D4D4D"/>
                </a:solidFill>
                <a:effectLst/>
                <a:latin typeface="Microsoft YaHei" panose="020B0503020204020204" pitchFamily="34" charset="-122"/>
                <a:ea typeface="Microsoft YaHei" panose="020B0503020204020204" pitchFamily="34" charset="-122"/>
              </a:rPr>
              <a:t>serverSocket.accept</a:t>
            </a:r>
            <a:r>
              <a:rPr lang="en-US" altLang="zh-CN" b="0" i="0" dirty="0">
                <a:solidFill>
                  <a:srgbClr val="4D4D4D"/>
                </a:solidFill>
                <a:effectLst/>
                <a:latin typeface="Microsoft YaHei" panose="020B0503020204020204" pitchFamily="34" charset="-122"/>
                <a:ea typeface="Microsoft YaHei" panose="020B0503020204020204" pitchFamily="34" charset="-122"/>
              </a:rPr>
              <a:t>()</a:t>
            </a:r>
          </a:p>
          <a:p>
            <a:r>
              <a:rPr lang="en-US" altLang="zh-CN" dirty="0">
                <a:solidFill>
                  <a:srgbClr val="4D4D4D"/>
                </a:solidFill>
                <a:latin typeface="Microsoft YaHei" panose="020B0503020204020204" pitchFamily="34" charset="-122"/>
                <a:ea typeface="Microsoft YaHei" panose="020B0503020204020204" pitchFamily="34" charset="-122"/>
              </a:rPr>
              <a:t>      </a:t>
            </a:r>
            <a:r>
              <a:rPr lang="en-US" altLang="zh-CN" dirty="0" err="1">
                <a:solidFill>
                  <a:srgbClr val="4D4D4D"/>
                </a:solidFill>
                <a:latin typeface="Microsoft YaHei" panose="020B0503020204020204" pitchFamily="34" charset="-122"/>
                <a:ea typeface="Microsoft YaHei" panose="020B0503020204020204" pitchFamily="34" charset="-122"/>
              </a:rPr>
              <a:t>getInpustream</a:t>
            </a:r>
            <a:r>
              <a:rPr lang="en-US" altLang="zh-CN" dirty="0">
                <a:solidFill>
                  <a:srgbClr val="4D4D4D"/>
                </a:solidFill>
                <a:latin typeface="Microsoft YaHei" panose="020B0503020204020204" pitchFamily="34" charset="-122"/>
                <a:ea typeface="Microsoft YaHei" panose="020B0503020204020204" pitchFamily="34" charset="-122"/>
              </a:rPr>
              <a:t>().read()</a:t>
            </a: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t>这两个方法阻塞的，为什么阻塞就不行呢？表面原因是阻塞，根本原因是因为阻塞，导致了线程做了无用功！</a:t>
            </a:r>
            <a:endParaRPr lang="en-US" altLang="zh-CN" dirty="0"/>
          </a:p>
          <a:p>
            <a:endParaRPr lang="en-US" altLang="zh-CN" dirty="0"/>
          </a:p>
          <a:p>
            <a:r>
              <a:rPr lang="zh-CN" altLang="en-US" dirty="0"/>
              <a:t>为什么这么说？以读取数据为例，当服务器端和客户端建立好连接后，客户端因为某些原因，或者传输过程中 因为网络原因出现阻塞的情况或者数据传输过慢的的问题，那么当前线程就无法被释放，只能被动的等待服客户端将该数据传输完毕，此时就造成了线程资源的浪费，假设，我们能够在数据没有准备完毕的情况下，该线程就处于休眠状态，或者处理其他</a:t>
            </a:r>
            <a:r>
              <a:rPr lang="en-US" altLang="zh-CN" dirty="0"/>
              <a:t>socket</a:t>
            </a:r>
            <a:r>
              <a:rPr lang="zh-CN" altLang="en-US" dirty="0"/>
              <a:t>连接，那么是否就从根本上解决了问题呢？</a:t>
            </a:r>
          </a:p>
        </p:txBody>
      </p:sp>
      <p:pic>
        <p:nvPicPr>
          <p:cNvPr id="2050" name="Picture 2">
            <a:extLst>
              <a:ext uri="{FF2B5EF4-FFF2-40B4-BE49-F238E27FC236}">
                <a16:creationId xmlns:a16="http://schemas.microsoft.com/office/drawing/2014/main" id="{DF7A7055-3036-4D59-9324-9E4E76292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825" y="1189682"/>
            <a:ext cx="2466975" cy="24669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19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9561" y="619798"/>
            <a:ext cx="2635658" cy="905889"/>
          </a:xfrm>
          <a:prstGeom prst="rect">
            <a:avLst/>
          </a:prstGeom>
          <a:noFill/>
        </p:spPr>
        <p:txBody>
          <a:bodyPr wrap="none" rtlCol="0">
            <a:spAutoFit/>
          </a:bodyPr>
          <a:lstStyle/>
          <a:p>
            <a:pPr algn="ctr">
              <a:lnSpc>
                <a:spcPct val="150000"/>
              </a:lnSpc>
            </a:pPr>
            <a:r>
              <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什么是</a:t>
            </a: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NIO</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TextBox 6"/>
          <p:cNvSpPr txBox="1"/>
          <p:nvPr/>
        </p:nvSpPr>
        <p:spPr>
          <a:xfrm>
            <a:off x="150752" y="1779802"/>
            <a:ext cx="5564248" cy="4458400"/>
          </a:xfrm>
          <a:prstGeom prst="rect">
            <a:avLst/>
          </a:prstGeom>
          <a:noFill/>
        </p:spPr>
        <p:txBody>
          <a:bodyPr wrap="square" rtlCol="0">
            <a:spAutoFit/>
          </a:bodyPr>
          <a:lstStyle/>
          <a:p>
            <a:pPr>
              <a:lnSpc>
                <a:spcPct val="150000"/>
              </a:lnSpc>
            </a:pPr>
            <a:r>
              <a:rPr lang="en-US" altLang="zh-CN" sz="2400" dirty="0" err="1">
                <a:solidFill>
                  <a:schemeClr val="bg1"/>
                </a:solidFill>
                <a:latin typeface="Arial" panose="020B0604020202020204" pitchFamily="34" charset="0"/>
                <a:ea typeface="微软雅黑" panose="020B0503020204020204" pitchFamily="34" charset="-122"/>
                <a:sym typeface="Arial" panose="020B0604020202020204" pitchFamily="34" charset="0"/>
              </a:rPr>
              <a:t>nio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有些人叫他</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New 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原因是它相对于之前的</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是新增的类库，但是</a:t>
            </a:r>
            <a:r>
              <a:rPr lang="en-US" altLang="zh-CN" sz="2400" dirty="0" err="1">
                <a:solidFill>
                  <a:schemeClr val="bg1"/>
                </a:solidFill>
                <a:latin typeface="Arial" panose="020B0604020202020204" pitchFamily="34" charset="0"/>
                <a:ea typeface="微软雅黑" panose="020B0503020204020204" pitchFamily="34" charset="-122"/>
                <a:sym typeface="Arial" panose="020B0604020202020204" pitchFamily="34" charset="0"/>
              </a:rPr>
              <a:t>jdk</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官方的叫法是</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400" dirty="0">
                <a:solidFill>
                  <a:srgbClr val="FF0000"/>
                </a:solidFill>
                <a:latin typeface="Arial" panose="020B0604020202020204" pitchFamily="34" charset="0"/>
                <a:ea typeface="微软雅黑" panose="020B0503020204020204" pitchFamily="34" charset="-122"/>
                <a:sym typeface="Arial" panose="020B0604020202020204" pitchFamily="34" charset="0"/>
              </a:rPr>
              <a:t>Non-block I/O</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（非阻塞</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简称</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NIO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a:p>
            <a:pPr>
              <a:lnSpc>
                <a:spcPct val="150000"/>
              </a:lnSpc>
            </a:pP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NIO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支持面向缓冲区</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(Buffer)</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的、基于通道</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(Channel)</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操作。</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NIO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将以更加高效的方式进行文件的读写操作。</a:t>
            </a:r>
          </a:p>
        </p:txBody>
      </p:sp>
    </p:spTree>
    <p:extLst>
      <p:ext uri="{BB962C8B-B14F-4D97-AF65-F5344CB8AC3E}">
        <p14:creationId xmlns:p14="http://schemas.microsoft.com/office/powerpoint/2010/main" val="6725250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464410" cy="523220"/>
          </a:xfrm>
          <a:prstGeom prst="rect">
            <a:avLst/>
          </a:prstGeom>
          <a:noFill/>
        </p:spPr>
        <p:txBody>
          <a:bodyPr wrap="none" rtlCol="0">
            <a:spAutoFit/>
          </a:bodyPr>
          <a:lstStyle/>
          <a:p>
            <a:r>
              <a:rPr lang="en-US" altLang="zh-CN" sz="2800" b="1" dirty="0"/>
              <a:t>NIO </a:t>
            </a:r>
            <a:r>
              <a:rPr lang="zh-CN" altLang="en-US" sz="2800" b="1" dirty="0"/>
              <a:t>非阻塞的</a:t>
            </a:r>
            <a:r>
              <a:rPr lang="en-US" altLang="zh-CN" sz="2800" b="1" dirty="0"/>
              <a:t>IO</a:t>
            </a:r>
            <a:r>
              <a:rPr lang="zh-CN" altLang="en-US" sz="2800" b="1" dirty="0"/>
              <a:t>模型</a:t>
            </a:r>
          </a:p>
        </p:txBody>
      </p:sp>
      <p:sp>
        <p:nvSpPr>
          <p:cNvPr id="6" name="文本框 5">
            <a:extLst>
              <a:ext uri="{FF2B5EF4-FFF2-40B4-BE49-F238E27FC236}">
                <a16:creationId xmlns:a16="http://schemas.microsoft.com/office/drawing/2014/main" id="{C1082430-A087-4656-9AFB-5759C2E21A02}"/>
              </a:ext>
            </a:extLst>
          </p:cNvPr>
          <p:cNvSpPr txBox="1"/>
          <p:nvPr/>
        </p:nvSpPr>
        <p:spPr>
          <a:xfrm>
            <a:off x="1098550" y="1155700"/>
            <a:ext cx="10788649" cy="646331"/>
          </a:xfrm>
          <a:prstGeom prst="rect">
            <a:avLst/>
          </a:prstGeom>
          <a:noFill/>
        </p:spPr>
        <p:txBody>
          <a:bodyPr wrap="square" rtlCol="0">
            <a:spAutoFit/>
          </a:bodyPr>
          <a:lstStyle/>
          <a:p>
            <a:r>
              <a:rPr lang="zh-CN" altLang="en-US" dirty="0"/>
              <a:t>术语方面我就不说了，如果没有研究过</a:t>
            </a:r>
            <a:r>
              <a:rPr lang="en-US" altLang="zh-CN" dirty="0"/>
              <a:t>NIO</a:t>
            </a:r>
            <a:r>
              <a:rPr lang="zh-CN" altLang="en-US" dirty="0"/>
              <a:t>的话，术语听着无疑是很难受的！我们用一张简单的图来对比</a:t>
            </a:r>
            <a:r>
              <a:rPr lang="en-US" altLang="zh-CN" dirty="0"/>
              <a:t>BIO</a:t>
            </a:r>
            <a:r>
              <a:rPr lang="zh-CN" altLang="en-US" dirty="0"/>
              <a:t>与</a:t>
            </a:r>
            <a:r>
              <a:rPr lang="en-US" altLang="zh-CN" dirty="0"/>
              <a:t>NIO</a:t>
            </a:r>
            <a:r>
              <a:rPr lang="zh-CN" altLang="en-US" dirty="0"/>
              <a:t>的流程方法！</a:t>
            </a:r>
          </a:p>
        </p:txBody>
      </p:sp>
      <p:pic>
        <p:nvPicPr>
          <p:cNvPr id="8" name="图片 7">
            <a:extLst>
              <a:ext uri="{FF2B5EF4-FFF2-40B4-BE49-F238E27FC236}">
                <a16:creationId xmlns:a16="http://schemas.microsoft.com/office/drawing/2014/main" id="{0C96CF7B-5AAB-4835-9D23-44591890CEFD}"/>
              </a:ext>
            </a:extLst>
          </p:cNvPr>
          <p:cNvPicPr>
            <a:picLocks noChangeAspect="1"/>
          </p:cNvPicPr>
          <p:nvPr/>
        </p:nvPicPr>
        <p:blipFill>
          <a:blip r:embed="rId2"/>
          <a:stretch>
            <a:fillRect/>
          </a:stretch>
        </p:blipFill>
        <p:spPr>
          <a:xfrm>
            <a:off x="1212850" y="1955800"/>
            <a:ext cx="10050865" cy="4419600"/>
          </a:xfrm>
          <a:prstGeom prst="rect">
            <a:avLst/>
          </a:prstGeom>
        </p:spPr>
      </p:pic>
    </p:spTree>
    <p:extLst>
      <p:ext uri="{BB962C8B-B14F-4D97-AF65-F5344CB8AC3E}">
        <p14:creationId xmlns:p14="http://schemas.microsoft.com/office/powerpoint/2010/main" val="237289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464410" cy="523220"/>
          </a:xfrm>
          <a:prstGeom prst="rect">
            <a:avLst/>
          </a:prstGeom>
          <a:noFill/>
        </p:spPr>
        <p:txBody>
          <a:bodyPr wrap="none" rtlCol="0">
            <a:spAutoFit/>
          </a:bodyPr>
          <a:lstStyle/>
          <a:p>
            <a:r>
              <a:rPr lang="en-US" altLang="zh-CN" sz="2800" b="1" dirty="0"/>
              <a:t>NIO </a:t>
            </a:r>
            <a:r>
              <a:rPr lang="zh-CN" altLang="en-US" sz="2800" b="1" dirty="0"/>
              <a:t>非阻塞的</a:t>
            </a:r>
            <a:r>
              <a:rPr lang="en-US" altLang="zh-CN" sz="2800" b="1" dirty="0"/>
              <a:t>IO</a:t>
            </a:r>
            <a:r>
              <a:rPr lang="zh-CN" altLang="en-US" sz="2800" b="1" dirty="0"/>
              <a:t>模型</a:t>
            </a:r>
          </a:p>
        </p:txBody>
      </p:sp>
      <p:pic>
        <p:nvPicPr>
          <p:cNvPr id="4" name="图片 3">
            <a:extLst>
              <a:ext uri="{FF2B5EF4-FFF2-40B4-BE49-F238E27FC236}">
                <a16:creationId xmlns:a16="http://schemas.microsoft.com/office/drawing/2014/main" id="{7F55C4D0-679B-42BC-956F-B9AD3BA29C10}"/>
              </a:ext>
            </a:extLst>
          </p:cNvPr>
          <p:cNvPicPr>
            <a:picLocks noChangeAspect="1"/>
          </p:cNvPicPr>
          <p:nvPr/>
        </p:nvPicPr>
        <p:blipFill>
          <a:blip r:embed="rId2"/>
          <a:stretch>
            <a:fillRect/>
          </a:stretch>
        </p:blipFill>
        <p:spPr>
          <a:xfrm>
            <a:off x="1098549" y="2133600"/>
            <a:ext cx="4391025" cy="3848100"/>
          </a:xfrm>
          <a:prstGeom prst="rect">
            <a:avLst/>
          </a:prstGeom>
        </p:spPr>
      </p:pic>
      <p:sp>
        <p:nvSpPr>
          <p:cNvPr id="5" name="文本框 4">
            <a:extLst>
              <a:ext uri="{FF2B5EF4-FFF2-40B4-BE49-F238E27FC236}">
                <a16:creationId xmlns:a16="http://schemas.microsoft.com/office/drawing/2014/main" id="{52A9BBBB-40B4-4D02-B264-CC802715EBA5}"/>
              </a:ext>
            </a:extLst>
          </p:cNvPr>
          <p:cNvSpPr txBox="1"/>
          <p:nvPr/>
        </p:nvSpPr>
        <p:spPr>
          <a:xfrm>
            <a:off x="1978638" y="1610380"/>
            <a:ext cx="2630848" cy="523220"/>
          </a:xfrm>
          <a:prstGeom prst="rect">
            <a:avLst/>
          </a:prstGeom>
          <a:noFill/>
        </p:spPr>
        <p:txBody>
          <a:bodyPr wrap="none" rtlCol="0">
            <a:spAutoFit/>
          </a:bodyPr>
          <a:lstStyle/>
          <a:p>
            <a:r>
              <a:rPr lang="en-US" altLang="zh-CN" sz="2800" b="1" dirty="0"/>
              <a:t>NIO</a:t>
            </a:r>
            <a:r>
              <a:rPr lang="zh-CN" altLang="en-US" sz="2800" b="1" dirty="0"/>
              <a:t>的流程方法</a:t>
            </a:r>
          </a:p>
        </p:txBody>
      </p:sp>
      <p:sp>
        <p:nvSpPr>
          <p:cNvPr id="7" name="文本框 6">
            <a:extLst>
              <a:ext uri="{FF2B5EF4-FFF2-40B4-BE49-F238E27FC236}">
                <a16:creationId xmlns:a16="http://schemas.microsoft.com/office/drawing/2014/main" id="{ADADDC71-391E-4A71-BFAF-98B347E8BE0B}"/>
              </a:ext>
            </a:extLst>
          </p:cNvPr>
          <p:cNvSpPr txBox="1"/>
          <p:nvPr/>
        </p:nvSpPr>
        <p:spPr>
          <a:xfrm>
            <a:off x="5676900" y="2487989"/>
            <a:ext cx="6203950" cy="3139321"/>
          </a:xfrm>
          <a:prstGeom prst="rect">
            <a:avLst/>
          </a:prstGeom>
          <a:noFill/>
        </p:spPr>
        <p:txBody>
          <a:bodyPr wrap="square" rtlCol="0">
            <a:spAutoFit/>
          </a:bodyPr>
          <a:lstStyle/>
          <a:p>
            <a:r>
              <a:rPr lang="zh-CN" altLang="en-US" dirty="0"/>
              <a:t>根据之前</a:t>
            </a:r>
            <a:r>
              <a:rPr lang="en-US" altLang="zh-CN" dirty="0"/>
              <a:t>BIO</a:t>
            </a:r>
            <a:r>
              <a:rPr lang="zh-CN" altLang="en-US" dirty="0"/>
              <a:t>和</a:t>
            </a:r>
            <a:r>
              <a:rPr lang="en-US" altLang="zh-CN" dirty="0"/>
              <a:t>NIO</a:t>
            </a:r>
            <a:r>
              <a:rPr lang="zh-CN" altLang="en-US" dirty="0"/>
              <a:t>的代码，我们可以很容易的理解上面的两幅图，</a:t>
            </a:r>
            <a:r>
              <a:rPr lang="en-US" altLang="zh-CN" dirty="0"/>
              <a:t>BIO </a:t>
            </a:r>
            <a:r>
              <a:rPr lang="zh-CN" altLang="en-US" dirty="0"/>
              <a:t>每一个线程都对应着一个死循环，每一个死循环都不断的监控着属于自己的读写流是否有数据，从而进行读取，但是大多数情况下，</a:t>
            </a:r>
            <a:r>
              <a:rPr lang="en-US" altLang="zh-CN" dirty="0"/>
              <a:t>1w</a:t>
            </a:r>
            <a:r>
              <a:rPr lang="zh-CN" altLang="en-US" dirty="0"/>
              <a:t>个连接，有数据可读的往往是少数，所以那些没有数据可读的线程都被浪费掉了！</a:t>
            </a:r>
          </a:p>
          <a:p>
            <a:endParaRPr lang="zh-CN" altLang="en-US" dirty="0"/>
          </a:p>
          <a:p>
            <a:r>
              <a:rPr lang="en-US" altLang="zh-CN" dirty="0"/>
              <a:t>NIO</a:t>
            </a:r>
            <a:r>
              <a:rPr lang="zh-CN" altLang="en-US" dirty="0"/>
              <a:t>则不同，所有的线程都被注册在了一个叫做</a:t>
            </a:r>
            <a:r>
              <a:rPr lang="en-US" altLang="zh-CN" dirty="0"/>
              <a:t>selector</a:t>
            </a:r>
            <a:r>
              <a:rPr lang="zh-CN" altLang="en-US" dirty="0"/>
              <a:t>的选择器上，选择器只需要不断的扫描注册在上的连接，就可以批量监测出有数据可读的连接，进而读取数据！这样线程的数量少了，一是对于内存的占用少了，第二个因为线程数量少，</a:t>
            </a:r>
            <a:r>
              <a:rPr lang="en-US" altLang="zh-CN" dirty="0"/>
              <a:t>CPU</a:t>
            </a:r>
            <a:r>
              <a:rPr lang="zh-CN" altLang="en-US" dirty="0"/>
              <a:t>对于线程的切换效率也大大增强！</a:t>
            </a:r>
          </a:p>
        </p:txBody>
      </p:sp>
    </p:spTree>
    <p:extLst>
      <p:ext uri="{BB962C8B-B14F-4D97-AF65-F5344CB8AC3E}">
        <p14:creationId xmlns:p14="http://schemas.microsoft.com/office/powerpoint/2010/main" val="32108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464410" cy="523220"/>
          </a:xfrm>
          <a:prstGeom prst="rect">
            <a:avLst/>
          </a:prstGeom>
          <a:noFill/>
        </p:spPr>
        <p:txBody>
          <a:bodyPr wrap="none" rtlCol="0">
            <a:spAutoFit/>
          </a:bodyPr>
          <a:lstStyle/>
          <a:p>
            <a:r>
              <a:rPr lang="en-US" altLang="zh-CN" sz="2800" b="1" dirty="0"/>
              <a:t>NIO </a:t>
            </a:r>
            <a:r>
              <a:rPr lang="zh-CN" altLang="en-US" sz="2800" b="1" dirty="0"/>
              <a:t>非阻塞的</a:t>
            </a:r>
            <a:r>
              <a:rPr lang="en-US" altLang="zh-CN" sz="2800" b="1" dirty="0"/>
              <a:t>IO</a:t>
            </a:r>
            <a:r>
              <a:rPr lang="zh-CN" altLang="en-US" sz="2800" b="1" dirty="0"/>
              <a:t>模型</a:t>
            </a:r>
          </a:p>
        </p:txBody>
      </p:sp>
      <p:sp>
        <p:nvSpPr>
          <p:cNvPr id="2" name="文本框 1">
            <a:extLst>
              <a:ext uri="{FF2B5EF4-FFF2-40B4-BE49-F238E27FC236}">
                <a16:creationId xmlns:a16="http://schemas.microsoft.com/office/drawing/2014/main" id="{55E0C256-C07B-44D8-9276-55F31E303A5A}"/>
              </a:ext>
            </a:extLst>
          </p:cNvPr>
          <p:cNvSpPr txBox="1"/>
          <p:nvPr/>
        </p:nvSpPr>
        <p:spPr>
          <a:xfrm>
            <a:off x="492125" y="1181100"/>
            <a:ext cx="11093450" cy="923330"/>
          </a:xfrm>
          <a:prstGeom prst="rect">
            <a:avLst/>
          </a:prstGeom>
          <a:noFill/>
        </p:spPr>
        <p:txBody>
          <a:bodyPr wrap="square" rtlCol="0">
            <a:spAutoFit/>
          </a:bodyPr>
          <a:lstStyle/>
          <a:p>
            <a:r>
              <a:rPr lang="zh-CN" altLang="en-US" dirty="0"/>
              <a:t>经过上述的</a:t>
            </a:r>
            <a:r>
              <a:rPr lang="en-US" altLang="zh-CN" dirty="0"/>
              <a:t>NIO </a:t>
            </a:r>
            <a:r>
              <a:rPr lang="zh-CN" altLang="en-US" dirty="0"/>
              <a:t>代码实现，我们基本上已经知道</a:t>
            </a:r>
            <a:r>
              <a:rPr lang="en-US" altLang="zh-CN" dirty="0"/>
              <a:t>NIO</a:t>
            </a:r>
            <a:r>
              <a:rPr lang="zh-CN" altLang="en-US" dirty="0"/>
              <a:t>的实现原理，</a:t>
            </a:r>
            <a:r>
              <a:rPr lang="en-US" altLang="zh-CN" dirty="0"/>
              <a:t>NIO</a:t>
            </a:r>
            <a:r>
              <a:rPr lang="zh-CN" altLang="en-US" dirty="0"/>
              <a:t>会将</a:t>
            </a:r>
            <a:r>
              <a:rPr lang="en-US" altLang="zh-CN" dirty="0"/>
              <a:t>Socket</a:t>
            </a:r>
            <a:r>
              <a:rPr lang="zh-CN" altLang="en-US" dirty="0"/>
              <a:t>管道与管道的</a:t>
            </a:r>
            <a:r>
              <a:rPr lang="en-US" altLang="zh-CN" dirty="0"/>
              <a:t>key</a:t>
            </a:r>
            <a:r>
              <a:rPr lang="zh-CN" altLang="en-US" dirty="0"/>
              <a:t>做关联经过</a:t>
            </a:r>
            <a:r>
              <a:rPr lang="en-US" altLang="zh-CN" dirty="0"/>
              <a:t>NIO</a:t>
            </a:r>
            <a:r>
              <a:rPr lang="zh-CN" altLang="en-US" dirty="0"/>
              <a:t>的 </a:t>
            </a:r>
            <a:r>
              <a:rPr lang="en-US" altLang="zh-CN" dirty="0"/>
              <a:t>Selector </a:t>
            </a:r>
            <a:r>
              <a:rPr lang="zh-CN" altLang="en-US" dirty="0"/>
              <a:t>选择器进行不断的循环，通过改变对应的通道事件去，监控所有的</a:t>
            </a:r>
            <a:r>
              <a:rPr lang="en-US" altLang="zh-CN" dirty="0"/>
              <a:t>Socket</a:t>
            </a:r>
            <a:r>
              <a:rPr lang="zh-CN" altLang="en-US" dirty="0"/>
              <a:t>管道的状态，只有当管道数据准备就绪时才会真正的使用线程去处理，从而达到一条线程就能够处理上万并发的实现！</a:t>
            </a:r>
            <a:endParaRPr lang="en-US" altLang="zh-CN" dirty="0"/>
          </a:p>
        </p:txBody>
      </p:sp>
      <p:sp>
        <p:nvSpPr>
          <p:cNvPr id="4" name="文本框 3">
            <a:extLst>
              <a:ext uri="{FF2B5EF4-FFF2-40B4-BE49-F238E27FC236}">
                <a16:creationId xmlns:a16="http://schemas.microsoft.com/office/drawing/2014/main" id="{DED6B65F-E5B1-477F-8C93-20BEEA70D4FA}"/>
              </a:ext>
            </a:extLst>
          </p:cNvPr>
          <p:cNvSpPr txBox="1"/>
          <p:nvPr/>
        </p:nvSpPr>
        <p:spPr>
          <a:xfrm>
            <a:off x="492125" y="3310090"/>
            <a:ext cx="10439400" cy="923330"/>
          </a:xfrm>
          <a:prstGeom prst="rect">
            <a:avLst/>
          </a:prstGeom>
          <a:noFill/>
        </p:spPr>
        <p:txBody>
          <a:bodyPr wrap="square" rtlCol="0">
            <a:spAutoFit/>
          </a:bodyPr>
          <a:lstStyle/>
          <a:p>
            <a:r>
              <a:rPr lang="en-US" altLang="zh-CN" b="0" i="0" dirty="0">
                <a:solidFill>
                  <a:srgbClr val="333333"/>
                </a:solidFill>
                <a:effectLst/>
                <a:latin typeface="-apple-system"/>
              </a:rPr>
              <a:t>BIO </a:t>
            </a:r>
            <a:r>
              <a:rPr lang="zh-CN" altLang="en-US" b="0" i="0" dirty="0">
                <a:solidFill>
                  <a:srgbClr val="333333"/>
                </a:solidFill>
                <a:effectLst/>
                <a:latin typeface="-apple-system"/>
              </a:rPr>
              <a:t>读写是面向流的，一次性只能从流中读取一个或者多个字节，并且读完之后流无法再读取，你需要自己缓存数据。 而</a:t>
            </a:r>
            <a:r>
              <a:rPr lang="en-US" altLang="zh-CN" b="0" i="0" dirty="0">
                <a:solidFill>
                  <a:srgbClr val="333333"/>
                </a:solidFill>
                <a:effectLst/>
                <a:latin typeface="-apple-system"/>
              </a:rPr>
              <a:t>NIO </a:t>
            </a:r>
            <a:r>
              <a:rPr lang="zh-CN" altLang="en-US" b="0" i="0" dirty="0">
                <a:solidFill>
                  <a:srgbClr val="333333"/>
                </a:solidFill>
                <a:effectLst/>
                <a:latin typeface="-apple-system"/>
              </a:rPr>
              <a:t>的读写是面向 </a:t>
            </a:r>
            <a:r>
              <a:rPr lang="en-US" altLang="zh-CN" b="0" i="0" dirty="0">
                <a:solidFill>
                  <a:srgbClr val="333333"/>
                </a:solidFill>
                <a:effectLst/>
                <a:latin typeface="-apple-system"/>
              </a:rPr>
              <a:t>Buffer </a:t>
            </a:r>
            <a:r>
              <a:rPr lang="zh-CN" altLang="en-US" b="0" i="0" dirty="0">
                <a:solidFill>
                  <a:srgbClr val="333333"/>
                </a:solidFill>
                <a:effectLst/>
                <a:latin typeface="-apple-system"/>
              </a:rPr>
              <a:t>的，你可以随意读取里面任何一个字节数据，不需要你自己缓存数据，这一切只需要移动读写指针即可。</a:t>
            </a:r>
            <a:endParaRPr lang="zh-CN" altLang="en-US" dirty="0"/>
          </a:p>
        </p:txBody>
      </p:sp>
    </p:spTree>
    <p:extLst>
      <p:ext uri="{BB962C8B-B14F-4D97-AF65-F5344CB8AC3E}">
        <p14:creationId xmlns:p14="http://schemas.microsoft.com/office/powerpoint/2010/main" val="158216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780202" cy="523220"/>
          </a:xfrm>
          <a:prstGeom prst="rect">
            <a:avLst/>
          </a:prstGeom>
          <a:noFill/>
        </p:spPr>
        <p:txBody>
          <a:bodyPr wrap="none" rtlCol="0">
            <a:spAutoFit/>
          </a:bodyPr>
          <a:lstStyle/>
          <a:p>
            <a:r>
              <a:rPr lang="en-US" altLang="zh-CN" sz="2800" b="1" dirty="0"/>
              <a:t>NIO </a:t>
            </a:r>
            <a:r>
              <a:rPr lang="zh-CN" altLang="en-US" sz="2800" b="1" dirty="0"/>
              <a:t>与 </a:t>
            </a:r>
            <a:r>
              <a:rPr lang="en-US" altLang="zh-CN" sz="2800" b="1" dirty="0"/>
              <a:t>BIO</a:t>
            </a:r>
            <a:r>
              <a:rPr lang="zh-CN" altLang="en-US" sz="2800" b="1" dirty="0"/>
              <a:t>的模式对比</a:t>
            </a:r>
          </a:p>
        </p:txBody>
      </p:sp>
      <p:pic>
        <p:nvPicPr>
          <p:cNvPr id="6" name="图片 5">
            <a:extLst>
              <a:ext uri="{FF2B5EF4-FFF2-40B4-BE49-F238E27FC236}">
                <a16:creationId xmlns:a16="http://schemas.microsoft.com/office/drawing/2014/main" id="{23041309-C128-4C00-9530-B780806002D4}"/>
              </a:ext>
            </a:extLst>
          </p:cNvPr>
          <p:cNvPicPr>
            <a:picLocks noChangeAspect="1"/>
          </p:cNvPicPr>
          <p:nvPr/>
        </p:nvPicPr>
        <p:blipFill>
          <a:blip r:embed="rId2"/>
          <a:stretch>
            <a:fillRect/>
          </a:stretch>
        </p:blipFill>
        <p:spPr>
          <a:xfrm>
            <a:off x="523875" y="1051521"/>
            <a:ext cx="10868025" cy="1457325"/>
          </a:xfrm>
          <a:prstGeom prst="rect">
            <a:avLst/>
          </a:prstGeom>
        </p:spPr>
      </p:pic>
      <p:sp>
        <p:nvSpPr>
          <p:cNvPr id="8" name="文本框 7">
            <a:extLst>
              <a:ext uri="{FF2B5EF4-FFF2-40B4-BE49-F238E27FC236}">
                <a16:creationId xmlns:a16="http://schemas.microsoft.com/office/drawing/2014/main" id="{4771CD61-752D-439C-8931-6077932759DC}"/>
              </a:ext>
            </a:extLst>
          </p:cNvPr>
          <p:cNvSpPr txBox="1"/>
          <p:nvPr/>
        </p:nvSpPr>
        <p:spPr>
          <a:xfrm>
            <a:off x="466725" y="3473033"/>
            <a:ext cx="11258549" cy="2123658"/>
          </a:xfrm>
          <a:prstGeom prst="rect">
            <a:avLst/>
          </a:prstGeom>
          <a:noFill/>
        </p:spPr>
        <p:txBody>
          <a:bodyPr wrap="square" rtlCol="0">
            <a:spAutoFit/>
          </a:bodyPr>
          <a:lstStyle/>
          <a:p>
            <a:r>
              <a:rPr lang="zh-CN" altLang="en-US" sz="2400" b="1" dirty="0"/>
              <a:t>面向流与面向缓冲</a:t>
            </a:r>
          </a:p>
          <a:p>
            <a:endParaRPr lang="zh-CN" altLang="en-US" dirty="0"/>
          </a:p>
          <a:p>
            <a:r>
              <a:rPr lang="zh-CN" altLang="en-US" dirty="0"/>
              <a:t> </a:t>
            </a:r>
            <a:r>
              <a:rPr lang="en-US" altLang="zh-CN" dirty="0" err="1"/>
              <a:t>JavaIO</a:t>
            </a:r>
            <a:r>
              <a:rPr lang="zh-CN" altLang="en-US" dirty="0"/>
              <a:t>面向流意味着每次从流中读一个或多个字节，直至读取所有字节，它们没有被缓存在任何地方。此外，它不能前后移动流中的数据。如果需要前后移动从流中读取的数据，需要先将它缓存到一个缓冲区。</a:t>
            </a:r>
            <a:r>
              <a:rPr lang="en-US" altLang="zh-CN" dirty="0"/>
              <a:t>Java NIO</a:t>
            </a:r>
            <a:r>
              <a:rPr lang="zh-CN" altLang="en-US" dirty="0"/>
              <a:t>的缓冲导向方法略有不同。数据读取到一个它稍后处理的缓冲区，需要时可在缓冲区中前后移动。这就增加了处理过程中的灵活性。但是，还需要检查是否该缓冲区中包含所有您需要处理的数据。而且，需确保当更多的数据读入缓冲区时，不要覆盖缓冲区里尚未处理的数据。</a:t>
            </a:r>
          </a:p>
        </p:txBody>
      </p:sp>
    </p:spTree>
    <p:extLst>
      <p:ext uri="{BB962C8B-B14F-4D97-AF65-F5344CB8AC3E}">
        <p14:creationId xmlns:p14="http://schemas.microsoft.com/office/powerpoint/2010/main" val="23921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780202" cy="523220"/>
          </a:xfrm>
          <a:prstGeom prst="rect">
            <a:avLst/>
          </a:prstGeom>
          <a:noFill/>
        </p:spPr>
        <p:txBody>
          <a:bodyPr wrap="none" rtlCol="0">
            <a:spAutoFit/>
          </a:bodyPr>
          <a:lstStyle/>
          <a:p>
            <a:r>
              <a:rPr lang="en-US" altLang="zh-CN" sz="2800" b="1" dirty="0"/>
              <a:t>NIO </a:t>
            </a:r>
            <a:r>
              <a:rPr lang="zh-CN" altLang="en-US" sz="2800" b="1" dirty="0"/>
              <a:t>与 </a:t>
            </a:r>
            <a:r>
              <a:rPr lang="en-US" altLang="zh-CN" sz="2800" b="1" dirty="0"/>
              <a:t>BIO</a:t>
            </a:r>
            <a:r>
              <a:rPr lang="zh-CN" altLang="en-US" sz="2800" b="1" dirty="0"/>
              <a:t>的模式对比</a:t>
            </a:r>
          </a:p>
        </p:txBody>
      </p:sp>
      <p:pic>
        <p:nvPicPr>
          <p:cNvPr id="6" name="图片 5">
            <a:extLst>
              <a:ext uri="{FF2B5EF4-FFF2-40B4-BE49-F238E27FC236}">
                <a16:creationId xmlns:a16="http://schemas.microsoft.com/office/drawing/2014/main" id="{23041309-C128-4C00-9530-B780806002D4}"/>
              </a:ext>
            </a:extLst>
          </p:cNvPr>
          <p:cNvPicPr>
            <a:picLocks noChangeAspect="1"/>
          </p:cNvPicPr>
          <p:nvPr/>
        </p:nvPicPr>
        <p:blipFill>
          <a:blip r:embed="rId2"/>
          <a:stretch>
            <a:fillRect/>
          </a:stretch>
        </p:blipFill>
        <p:spPr>
          <a:xfrm>
            <a:off x="523875" y="1051521"/>
            <a:ext cx="10868025" cy="1457325"/>
          </a:xfrm>
          <a:prstGeom prst="rect">
            <a:avLst/>
          </a:prstGeom>
        </p:spPr>
      </p:pic>
      <p:sp>
        <p:nvSpPr>
          <p:cNvPr id="8" name="文本框 7">
            <a:extLst>
              <a:ext uri="{FF2B5EF4-FFF2-40B4-BE49-F238E27FC236}">
                <a16:creationId xmlns:a16="http://schemas.microsoft.com/office/drawing/2014/main" id="{4771CD61-752D-439C-8931-6077932759DC}"/>
              </a:ext>
            </a:extLst>
          </p:cNvPr>
          <p:cNvSpPr txBox="1"/>
          <p:nvPr/>
        </p:nvSpPr>
        <p:spPr>
          <a:xfrm>
            <a:off x="466725" y="3053933"/>
            <a:ext cx="11258549" cy="3508653"/>
          </a:xfrm>
          <a:prstGeom prst="rect">
            <a:avLst/>
          </a:prstGeom>
          <a:noFill/>
        </p:spPr>
        <p:txBody>
          <a:bodyPr wrap="square" rtlCol="0">
            <a:spAutoFit/>
          </a:bodyPr>
          <a:lstStyle/>
          <a:p>
            <a:r>
              <a:rPr lang="zh-CN" altLang="en-US" sz="2400" b="1" dirty="0"/>
              <a:t>面向流与面向缓冲</a:t>
            </a:r>
          </a:p>
          <a:p>
            <a:endParaRPr lang="zh-CN" altLang="en-US" dirty="0"/>
          </a:p>
          <a:p>
            <a:r>
              <a:rPr lang="zh-CN" altLang="en-US" dirty="0"/>
              <a:t>阻塞与非阻塞</a:t>
            </a:r>
            <a:r>
              <a:rPr lang="en-US" altLang="zh-CN" dirty="0"/>
              <a:t>IO</a:t>
            </a:r>
          </a:p>
          <a:p>
            <a:endParaRPr lang="en-US" altLang="zh-CN" dirty="0"/>
          </a:p>
          <a:p>
            <a:r>
              <a:rPr lang="en-US" altLang="zh-CN" dirty="0"/>
              <a:t>Java IO</a:t>
            </a:r>
            <a:r>
              <a:rPr lang="zh-CN" altLang="en-US" dirty="0"/>
              <a:t>的各种流是阻塞的。这意味着，当一个线程调用</a:t>
            </a:r>
            <a:r>
              <a:rPr lang="en-US" altLang="zh-CN" dirty="0"/>
              <a:t>read() </a:t>
            </a:r>
            <a:r>
              <a:rPr lang="zh-CN" altLang="en-US" dirty="0"/>
              <a:t>或 </a:t>
            </a:r>
            <a:r>
              <a:rPr lang="en-US" altLang="zh-CN" dirty="0"/>
              <a:t>write()</a:t>
            </a:r>
            <a:r>
              <a:rPr lang="zh-CN" altLang="en-US" dirty="0"/>
              <a:t>时，该线程被阻塞，直到有一些数据被读取，或数据完全写入。该线程在此期间不能再干任何事情了。 </a:t>
            </a:r>
            <a:r>
              <a:rPr lang="en-US" altLang="zh-CN" dirty="0"/>
              <a:t>Java NIO</a:t>
            </a:r>
            <a:r>
              <a:rPr lang="zh-CN" altLang="en-US" dirty="0"/>
              <a:t>的非阻塞模式，使一个线程从某通道发送请求读取数据，但是它仅能得到目前可用的数据，如果目前没有数据可用时，就什么都不会获取。而不是保持线程阻塞，所以直至数据变的可以读取之前，该线程可以继续做其他的事情。非阻塞写也是如此。一个线程请求写入一些数据到某通道，但不需要等待它完全写入，这个线程同时可以去做别的事情。线程通常将非阻塞</a:t>
            </a:r>
            <a:r>
              <a:rPr lang="en-US" altLang="zh-CN" dirty="0"/>
              <a:t>IO</a:t>
            </a:r>
            <a:r>
              <a:rPr lang="zh-CN" altLang="en-US" dirty="0"/>
              <a:t>的空闲时间用于在其它通道上执行</a:t>
            </a:r>
            <a:r>
              <a:rPr lang="en-US" altLang="zh-CN" dirty="0"/>
              <a:t>IO</a:t>
            </a:r>
            <a:r>
              <a:rPr lang="zh-CN" altLang="en-US" dirty="0"/>
              <a:t>操作，所以一个单独的线程现在可以管理多个输入和输出通道（</a:t>
            </a:r>
            <a:r>
              <a:rPr lang="en-US" altLang="zh-CN" dirty="0"/>
              <a:t>channel</a:t>
            </a:r>
            <a:r>
              <a:rPr lang="zh-CN" altLang="en-US" dirty="0"/>
              <a:t>）。</a:t>
            </a:r>
          </a:p>
          <a:p>
            <a:endParaRPr lang="zh-CN" altLang="en-US" dirty="0"/>
          </a:p>
        </p:txBody>
      </p:sp>
    </p:spTree>
    <p:extLst>
      <p:ext uri="{BB962C8B-B14F-4D97-AF65-F5344CB8AC3E}">
        <p14:creationId xmlns:p14="http://schemas.microsoft.com/office/powerpoint/2010/main" val="79524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C47D5D-E132-4FDC-9D3F-445A96044792}"/>
              </a:ext>
            </a:extLst>
          </p:cNvPr>
          <p:cNvSpPr txBox="1"/>
          <p:nvPr/>
        </p:nvSpPr>
        <p:spPr>
          <a:xfrm>
            <a:off x="1371600" y="184355"/>
            <a:ext cx="3780202" cy="523220"/>
          </a:xfrm>
          <a:prstGeom prst="rect">
            <a:avLst/>
          </a:prstGeom>
          <a:noFill/>
        </p:spPr>
        <p:txBody>
          <a:bodyPr wrap="none" rtlCol="0">
            <a:spAutoFit/>
          </a:bodyPr>
          <a:lstStyle/>
          <a:p>
            <a:r>
              <a:rPr lang="en-US" altLang="zh-CN" sz="2800" b="1" dirty="0"/>
              <a:t>NIO </a:t>
            </a:r>
            <a:r>
              <a:rPr lang="zh-CN" altLang="en-US" sz="2800" b="1" dirty="0"/>
              <a:t>与 </a:t>
            </a:r>
            <a:r>
              <a:rPr lang="en-US" altLang="zh-CN" sz="2800" b="1" dirty="0"/>
              <a:t>BIO</a:t>
            </a:r>
            <a:r>
              <a:rPr lang="zh-CN" altLang="en-US" sz="2800" b="1" dirty="0"/>
              <a:t>的模式对比</a:t>
            </a:r>
          </a:p>
        </p:txBody>
      </p:sp>
      <p:pic>
        <p:nvPicPr>
          <p:cNvPr id="6" name="图片 5">
            <a:extLst>
              <a:ext uri="{FF2B5EF4-FFF2-40B4-BE49-F238E27FC236}">
                <a16:creationId xmlns:a16="http://schemas.microsoft.com/office/drawing/2014/main" id="{23041309-C128-4C00-9530-B780806002D4}"/>
              </a:ext>
            </a:extLst>
          </p:cNvPr>
          <p:cNvPicPr>
            <a:picLocks noChangeAspect="1"/>
          </p:cNvPicPr>
          <p:nvPr/>
        </p:nvPicPr>
        <p:blipFill>
          <a:blip r:embed="rId2"/>
          <a:stretch>
            <a:fillRect/>
          </a:stretch>
        </p:blipFill>
        <p:spPr>
          <a:xfrm>
            <a:off x="523875" y="879548"/>
            <a:ext cx="10868025" cy="1457325"/>
          </a:xfrm>
          <a:prstGeom prst="rect">
            <a:avLst/>
          </a:prstGeom>
        </p:spPr>
      </p:pic>
      <p:sp>
        <p:nvSpPr>
          <p:cNvPr id="8" name="文本框 7">
            <a:extLst>
              <a:ext uri="{FF2B5EF4-FFF2-40B4-BE49-F238E27FC236}">
                <a16:creationId xmlns:a16="http://schemas.microsoft.com/office/drawing/2014/main" id="{4771CD61-752D-439C-8931-6077932759DC}"/>
              </a:ext>
            </a:extLst>
          </p:cNvPr>
          <p:cNvSpPr txBox="1"/>
          <p:nvPr/>
        </p:nvSpPr>
        <p:spPr>
          <a:xfrm>
            <a:off x="523875" y="2426328"/>
            <a:ext cx="11258549" cy="4247317"/>
          </a:xfrm>
          <a:prstGeom prst="rect">
            <a:avLst/>
          </a:prstGeom>
          <a:noFill/>
        </p:spPr>
        <p:txBody>
          <a:bodyPr wrap="square" rtlCol="0">
            <a:spAutoFit/>
          </a:bodyPr>
          <a:lstStyle/>
          <a:p>
            <a:r>
              <a:rPr lang="zh-CN" altLang="en-US" sz="2000" b="1" dirty="0"/>
              <a:t>选择器（</a:t>
            </a:r>
            <a:r>
              <a:rPr lang="en-US" altLang="zh-CN" sz="2000" b="1" dirty="0"/>
              <a:t>Selectors</a:t>
            </a:r>
            <a:r>
              <a:rPr lang="zh-CN" altLang="en-US" sz="2000" b="1" dirty="0"/>
              <a:t>）</a:t>
            </a:r>
          </a:p>
          <a:p>
            <a:endParaRPr lang="zh-CN" altLang="en-US" dirty="0"/>
          </a:p>
          <a:p>
            <a:r>
              <a:rPr lang="en-US" altLang="zh-CN" dirty="0"/>
              <a:t>Java NIO</a:t>
            </a:r>
            <a:r>
              <a:rPr lang="zh-CN" altLang="en-US" dirty="0"/>
              <a:t>的选择器允许一个单独的线程来监视多个输入通道，你可以注册多个通道使用一个选择器，然后使用一个单独的线程来“选择”通道：这些通道里已经有可以处理的输入，或者选择已准备写入的通道。这种选择机制，使得一个单独的线程很容易来管理多个通道。</a:t>
            </a:r>
          </a:p>
          <a:p>
            <a:endParaRPr lang="zh-CN" altLang="en-US" dirty="0"/>
          </a:p>
          <a:p>
            <a:r>
              <a:rPr lang="zh-CN" altLang="en-US" dirty="0"/>
              <a:t>相比来说</a:t>
            </a:r>
            <a:r>
              <a:rPr lang="en-US" altLang="zh-CN" dirty="0"/>
              <a:t>NIO</a:t>
            </a:r>
            <a:r>
              <a:rPr lang="zh-CN" altLang="en-US" dirty="0"/>
              <a:t>比</a:t>
            </a:r>
            <a:r>
              <a:rPr lang="en-US" altLang="zh-CN" dirty="0"/>
              <a:t>BIO</a:t>
            </a:r>
            <a:r>
              <a:rPr lang="zh-CN" altLang="en-US" dirty="0"/>
              <a:t>的编码复杂度，复杂了不止好几倍，但是</a:t>
            </a:r>
            <a:r>
              <a:rPr lang="en-US" altLang="zh-CN" dirty="0"/>
              <a:t>NIO</a:t>
            </a:r>
            <a:r>
              <a:rPr lang="zh-CN" altLang="en-US" dirty="0"/>
              <a:t>的应用却是越来越广泛为什么呢？</a:t>
            </a:r>
          </a:p>
          <a:p>
            <a:endParaRPr lang="zh-CN" altLang="en-US" dirty="0"/>
          </a:p>
          <a:p>
            <a:r>
              <a:rPr lang="en-US" altLang="zh-CN" dirty="0"/>
              <a:t>- </a:t>
            </a:r>
            <a:r>
              <a:rPr lang="zh-CN" altLang="en-US" dirty="0"/>
              <a:t>客户端发起的连接操作是异步的，可以通过多路复用器注册</a:t>
            </a:r>
            <a:r>
              <a:rPr lang="en-US" altLang="zh-CN" dirty="0"/>
              <a:t>`OP_CONNECT`</a:t>
            </a:r>
            <a:r>
              <a:rPr lang="zh-CN" altLang="en-US" dirty="0"/>
              <a:t>等待后续结果，不需要向之前那样被同步阻塞。</a:t>
            </a:r>
          </a:p>
          <a:p>
            <a:r>
              <a:rPr lang="en-US" altLang="zh-CN" dirty="0"/>
              <a:t>- </a:t>
            </a:r>
            <a:r>
              <a:rPr lang="en-US" altLang="zh-CN" dirty="0" err="1"/>
              <a:t>SocketChannel</a:t>
            </a:r>
            <a:r>
              <a:rPr lang="zh-CN" altLang="en-US" dirty="0"/>
              <a:t>的读写操作时异步的，如果没有可读写的数据，他不会同步等待，直接返回，这样</a:t>
            </a:r>
            <a:r>
              <a:rPr lang="en-US" altLang="zh-CN" dirty="0"/>
              <a:t>IO</a:t>
            </a:r>
            <a:r>
              <a:rPr lang="zh-CN" altLang="en-US" dirty="0"/>
              <a:t>线程就可以处理其他链路，不需要同步等待这个链路的可用。</a:t>
            </a:r>
          </a:p>
          <a:p>
            <a:r>
              <a:rPr lang="en-US" altLang="zh-CN" dirty="0"/>
              <a:t>- </a:t>
            </a:r>
            <a:r>
              <a:rPr lang="zh-CN" altLang="en-US" dirty="0"/>
              <a:t>线程模型的优化：由于</a:t>
            </a:r>
            <a:r>
              <a:rPr lang="en-US" altLang="zh-CN" dirty="0"/>
              <a:t>JDK</a:t>
            </a:r>
            <a:r>
              <a:rPr lang="zh-CN" altLang="en-US" dirty="0"/>
              <a:t>的</a:t>
            </a:r>
            <a:r>
              <a:rPr lang="en-US" altLang="zh-CN" dirty="0"/>
              <a:t>Selector</a:t>
            </a:r>
            <a:r>
              <a:rPr lang="zh-CN" altLang="en-US" dirty="0"/>
              <a:t>在</a:t>
            </a:r>
            <a:r>
              <a:rPr lang="en-US" altLang="zh-CN" dirty="0"/>
              <a:t>Linux</a:t>
            </a:r>
            <a:r>
              <a:rPr lang="zh-CN" altLang="en-US" dirty="0"/>
              <a:t>等主流操作系统上是通过</a:t>
            </a:r>
            <a:r>
              <a:rPr lang="en-US" altLang="zh-CN" dirty="0" err="1"/>
              <a:t>epoll</a:t>
            </a:r>
            <a:r>
              <a:rPr lang="zh-CN" altLang="en-US" dirty="0"/>
              <a:t>实现，他没有连接句柄的限制（只受限于操作系统的最大句柄数或者单个进程的最大句柄数），这意味着一个</a:t>
            </a:r>
            <a:r>
              <a:rPr lang="en-US" altLang="zh-CN" dirty="0"/>
              <a:t>selector</a:t>
            </a:r>
            <a:r>
              <a:rPr lang="zh-CN" altLang="en-US" dirty="0"/>
              <a:t>线程可以处理成千上万个客户端连接，且性能不会随着客户端的增加而线程下降，因此他适合做高性能、高负载的网络服务器。</a:t>
            </a:r>
          </a:p>
        </p:txBody>
      </p:sp>
    </p:spTree>
    <p:extLst>
      <p:ext uri="{BB962C8B-B14F-4D97-AF65-F5344CB8AC3E}">
        <p14:creationId xmlns:p14="http://schemas.microsoft.com/office/powerpoint/2010/main" val="229617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C07ABD-ADE6-498F-A621-8C1A807E81DE}"/>
              </a:ext>
            </a:extLst>
          </p:cNvPr>
          <p:cNvSpPr txBox="1"/>
          <p:nvPr/>
        </p:nvSpPr>
        <p:spPr>
          <a:xfrm>
            <a:off x="495301" y="2070100"/>
            <a:ext cx="11430000" cy="3970318"/>
          </a:xfrm>
          <a:prstGeom prst="rect">
            <a:avLst/>
          </a:prstGeom>
          <a:noFill/>
        </p:spPr>
        <p:txBody>
          <a:bodyPr wrap="square" rtlCol="0">
            <a:spAutoFit/>
          </a:bodyPr>
          <a:lstStyle/>
          <a:p>
            <a:r>
              <a:rPr lang="zh-CN" altLang="en-US" dirty="0"/>
              <a:t>不选择</a:t>
            </a:r>
            <a:r>
              <a:rPr lang="en-US" altLang="zh-CN" dirty="0"/>
              <a:t>Java</a:t>
            </a:r>
            <a:r>
              <a:rPr lang="zh-CN" altLang="en-US" dirty="0"/>
              <a:t>原生</a:t>
            </a:r>
            <a:r>
              <a:rPr lang="en-US" altLang="zh-CN" dirty="0"/>
              <a:t>NIO</a:t>
            </a:r>
            <a:r>
              <a:rPr lang="zh-CN" altLang="en-US" dirty="0"/>
              <a:t>编程的原因</a:t>
            </a:r>
          </a:p>
          <a:p>
            <a:endParaRPr lang="zh-CN" altLang="en-US" dirty="0"/>
          </a:p>
          <a:p>
            <a:pPr marL="285750" indent="-285750">
              <a:buFontTx/>
              <a:buChar char="-"/>
            </a:pPr>
            <a:r>
              <a:rPr lang="en-US" altLang="zh-CN" dirty="0" err="1"/>
              <a:t>nio</a:t>
            </a:r>
            <a:r>
              <a:rPr lang="zh-CN" altLang="en-US" dirty="0"/>
              <a:t>的类库和</a:t>
            </a:r>
            <a:r>
              <a:rPr lang="en-US" altLang="zh-CN" dirty="0"/>
              <a:t>API</a:t>
            </a:r>
            <a:r>
              <a:rPr lang="zh-CN" altLang="en-US" dirty="0"/>
              <a:t>繁杂，使用麻烦，需要掌握</a:t>
            </a:r>
            <a:r>
              <a:rPr lang="en-US" altLang="zh-CN" dirty="0"/>
              <a:t>Selector</a:t>
            </a:r>
            <a:r>
              <a:rPr lang="zh-CN" altLang="en-US" dirty="0"/>
              <a:t>、</a:t>
            </a:r>
            <a:r>
              <a:rPr lang="en-US" altLang="zh-CN" dirty="0" err="1"/>
              <a:t>ServerSocketChannel</a:t>
            </a:r>
            <a:r>
              <a:rPr lang="zh-CN" altLang="en-US" dirty="0"/>
              <a:t>、</a:t>
            </a:r>
            <a:r>
              <a:rPr lang="en-US" altLang="zh-CN" dirty="0" err="1"/>
              <a:t>SocketChannel</a:t>
            </a:r>
            <a:r>
              <a:rPr lang="zh-CN" altLang="en-US" dirty="0"/>
              <a:t>、</a:t>
            </a:r>
            <a:r>
              <a:rPr lang="en-US" altLang="zh-CN" dirty="0" err="1"/>
              <a:t>ByteBuffer</a:t>
            </a:r>
            <a:r>
              <a:rPr lang="zh-CN" altLang="en-US" dirty="0"/>
              <a:t>等</a:t>
            </a:r>
            <a:endParaRPr lang="en-US" altLang="zh-CN" dirty="0"/>
          </a:p>
          <a:p>
            <a:endParaRPr lang="zh-CN" altLang="en-US" dirty="0"/>
          </a:p>
          <a:p>
            <a:pPr marL="285750" indent="-285750">
              <a:buFontTx/>
              <a:buChar char="-"/>
            </a:pPr>
            <a:r>
              <a:rPr lang="zh-CN" altLang="en-US" dirty="0"/>
              <a:t>需要具备其他额外的技能做铺垫，例如熟悉</a:t>
            </a:r>
            <a:r>
              <a:rPr lang="en-US" altLang="zh-CN" dirty="0"/>
              <a:t>JAVA</a:t>
            </a:r>
            <a:r>
              <a:rPr lang="zh-CN" altLang="en-US" dirty="0"/>
              <a:t>多线程编程。这是因为</a:t>
            </a:r>
            <a:r>
              <a:rPr lang="en-US" altLang="zh-CN" dirty="0"/>
              <a:t>NIO</a:t>
            </a:r>
            <a:r>
              <a:rPr lang="zh-CN" altLang="en-US" dirty="0"/>
              <a:t>编程涉及到</a:t>
            </a:r>
            <a:r>
              <a:rPr lang="en-US" altLang="zh-CN" dirty="0"/>
              <a:t>Reactor</a:t>
            </a:r>
            <a:r>
              <a:rPr lang="zh-CN" altLang="en-US" dirty="0"/>
              <a:t>模式你必须对多线程和网络编程非常熟悉才能编写高质量的</a:t>
            </a:r>
            <a:r>
              <a:rPr lang="en-US" altLang="zh-CN" dirty="0"/>
              <a:t>NIO</a:t>
            </a:r>
            <a:r>
              <a:rPr lang="zh-CN" altLang="en-US" dirty="0"/>
              <a:t>程序。</a:t>
            </a:r>
            <a:endParaRPr lang="en-US" altLang="zh-CN" dirty="0"/>
          </a:p>
          <a:p>
            <a:endParaRPr lang="zh-CN" altLang="en-US" dirty="0"/>
          </a:p>
          <a:p>
            <a:pPr marL="285750" indent="-285750">
              <a:buFontTx/>
              <a:buChar char="-"/>
            </a:pPr>
            <a:r>
              <a:rPr lang="zh-CN" altLang="en-US" dirty="0"/>
              <a:t>可靠性能力补齐，工作量和难度都特别大，例如客户端面临断链重连、网络闪断、半包读写、失败缓存、网络拥塞和异常码的处理问题，</a:t>
            </a:r>
            <a:r>
              <a:rPr lang="en-US" altLang="zh-CN" dirty="0"/>
              <a:t>NIO</a:t>
            </a:r>
            <a:r>
              <a:rPr lang="zh-CN" altLang="en-US" dirty="0"/>
              <a:t>编程的特点是功能开发容易，但是可靠性能力补全的工作量和难度极大！</a:t>
            </a:r>
            <a:endParaRPr lang="en-US" altLang="zh-CN" dirty="0"/>
          </a:p>
          <a:p>
            <a:endParaRPr lang="zh-CN" altLang="en-US" dirty="0"/>
          </a:p>
          <a:p>
            <a:pPr marL="285750" indent="-285750">
              <a:buFontTx/>
              <a:buChar char="-"/>
            </a:pPr>
            <a:r>
              <a:rPr lang="en-US" altLang="zh-CN" dirty="0"/>
              <a:t>JDK NIO</a:t>
            </a:r>
            <a:r>
              <a:rPr lang="zh-CN" altLang="en-US" dirty="0"/>
              <a:t>的</a:t>
            </a:r>
            <a:r>
              <a:rPr lang="en-US" altLang="zh-CN" dirty="0"/>
              <a:t>BUG</a:t>
            </a:r>
            <a:r>
              <a:rPr lang="zh-CN" altLang="en-US" dirty="0"/>
              <a:t>，臭名昭著的</a:t>
            </a:r>
            <a:r>
              <a:rPr lang="en-US" altLang="zh-CN" dirty="0" err="1"/>
              <a:t>epoll</a:t>
            </a:r>
            <a:r>
              <a:rPr lang="en-US" altLang="zh-CN" dirty="0"/>
              <a:t> bug </a:t>
            </a:r>
            <a:r>
              <a:rPr lang="zh-CN" altLang="en-US" dirty="0"/>
              <a:t>会导致</a:t>
            </a:r>
            <a:r>
              <a:rPr lang="en-US" altLang="zh-CN" dirty="0"/>
              <a:t>Selector</a:t>
            </a:r>
            <a:r>
              <a:rPr lang="zh-CN" altLang="en-US" dirty="0"/>
              <a:t>空轮训，最终导致</a:t>
            </a:r>
            <a:r>
              <a:rPr lang="en-US" altLang="zh-CN" dirty="0"/>
              <a:t>CPU 100%</a:t>
            </a:r>
            <a:r>
              <a:rPr lang="zh-CN" altLang="en-US" dirty="0"/>
              <a:t>，虽然官方</a:t>
            </a:r>
            <a:r>
              <a:rPr lang="en-US" altLang="zh-CN" dirty="0"/>
              <a:t>1.6</a:t>
            </a:r>
            <a:r>
              <a:rPr lang="zh-CN" altLang="en-US" dirty="0"/>
              <a:t>的时候宣称已经解决，但是到现在也没有根本解决，只是发生的概率降低了！</a:t>
            </a:r>
            <a:endParaRPr lang="en-US" altLang="zh-CN" dirty="0"/>
          </a:p>
          <a:p>
            <a:endParaRPr lang="zh-CN" altLang="en-US" dirty="0"/>
          </a:p>
          <a:p>
            <a:r>
              <a:rPr lang="en-US" altLang="zh-CN" dirty="0"/>
              <a:t>- TCP</a:t>
            </a:r>
            <a:r>
              <a:rPr lang="zh-CN" altLang="en-US" dirty="0"/>
              <a:t>编程中最容易出现的拆包粘包问题不好解决</a:t>
            </a:r>
          </a:p>
        </p:txBody>
      </p:sp>
      <p:sp>
        <p:nvSpPr>
          <p:cNvPr id="5" name="文本框 4">
            <a:extLst>
              <a:ext uri="{FF2B5EF4-FFF2-40B4-BE49-F238E27FC236}">
                <a16:creationId xmlns:a16="http://schemas.microsoft.com/office/drawing/2014/main" id="{B2610092-4B46-455A-B902-02498ADAD048}"/>
              </a:ext>
            </a:extLst>
          </p:cNvPr>
          <p:cNvSpPr txBox="1"/>
          <p:nvPr/>
        </p:nvSpPr>
        <p:spPr>
          <a:xfrm>
            <a:off x="1371600" y="184355"/>
            <a:ext cx="2529860" cy="523220"/>
          </a:xfrm>
          <a:prstGeom prst="rect">
            <a:avLst/>
          </a:prstGeom>
          <a:noFill/>
        </p:spPr>
        <p:txBody>
          <a:bodyPr wrap="none" rtlCol="0">
            <a:spAutoFit/>
          </a:bodyPr>
          <a:lstStyle/>
          <a:p>
            <a:r>
              <a:rPr lang="en-US" altLang="zh-CN" sz="2800" b="1" dirty="0" err="1"/>
              <a:t>Netty</a:t>
            </a:r>
            <a:r>
              <a:rPr lang="zh-CN" altLang="en-US" sz="2800" b="1" dirty="0"/>
              <a:t>基本详解</a:t>
            </a:r>
          </a:p>
        </p:txBody>
      </p:sp>
      <p:sp>
        <p:nvSpPr>
          <p:cNvPr id="6" name="文本框 5">
            <a:extLst>
              <a:ext uri="{FF2B5EF4-FFF2-40B4-BE49-F238E27FC236}">
                <a16:creationId xmlns:a16="http://schemas.microsoft.com/office/drawing/2014/main" id="{885EBA3F-4721-47C8-A049-8C50FF6DE8EE}"/>
              </a:ext>
            </a:extLst>
          </p:cNvPr>
          <p:cNvSpPr txBox="1"/>
          <p:nvPr/>
        </p:nvSpPr>
        <p:spPr>
          <a:xfrm>
            <a:off x="404013" y="1270000"/>
            <a:ext cx="11540339" cy="523220"/>
          </a:xfrm>
          <a:prstGeom prst="rect">
            <a:avLst/>
          </a:prstGeom>
          <a:noFill/>
        </p:spPr>
        <p:txBody>
          <a:bodyPr wrap="none" rtlCol="0">
            <a:spAutoFit/>
          </a:bodyPr>
          <a:lstStyle/>
          <a:p>
            <a:r>
              <a:rPr lang="en-US" altLang="zh-CN" sz="2800" b="1" dirty="0"/>
              <a:t>NIO</a:t>
            </a:r>
            <a:r>
              <a:rPr lang="zh-CN" altLang="en-US" sz="2800" b="1" dirty="0"/>
              <a:t>这么好用，但是！事实上，我并不推荐你使用原生的</a:t>
            </a:r>
            <a:r>
              <a:rPr lang="en-US" altLang="zh-CN" sz="2800" b="1" dirty="0"/>
              <a:t>NIO</a:t>
            </a:r>
            <a:r>
              <a:rPr lang="zh-CN" altLang="en-US" sz="2800" b="1" dirty="0"/>
              <a:t>，理由如下</a:t>
            </a:r>
          </a:p>
        </p:txBody>
      </p:sp>
    </p:spTree>
    <p:extLst>
      <p:ext uri="{BB962C8B-B14F-4D97-AF65-F5344CB8AC3E}">
        <p14:creationId xmlns:p14="http://schemas.microsoft.com/office/powerpoint/2010/main" val="426356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4F66D8-85E4-4997-8762-CECF58FD57DB}"/>
              </a:ext>
            </a:extLst>
          </p:cNvPr>
          <p:cNvSpPr txBox="1"/>
          <p:nvPr/>
        </p:nvSpPr>
        <p:spPr>
          <a:xfrm>
            <a:off x="5054250" y="514228"/>
            <a:ext cx="2106743" cy="1015663"/>
          </a:xfrm>
          <a:prstGeom prst="rect">
            <a:avLst/>
          </a:prstGeom>
          <a:noFill/>
        </p:spPr>
        <p:txBody>
          <a:bodyPr vert="horz" wrap="square" rtlCol="0">
            <a:spAutoFit/>
          </a:bodyPr>
          <a:lstStyle>
            <a:defPPr>
              <a:defRPr lang="zh-CN"/>
            </a:defPPr>
            <a:lvl1pPr>
              <a:defRPr sz="5400">
                <a:solidFill>
                  <a:schemeClr val="bg1"/>
                </a:solidFill>
                <a:latin typeface="汉仪中黑简" panose="02010609000101010101" pitchFamily="49" charset="-122"/>
                <a:ea typeface="汉仪中黑简" panose="02010609000101010101" pitchFamily="49" charset="-122"/>
              </a:defRPr>
            </a:lvl1pPr>
          </a:lstStyle>
          <a:p>
            <a:pPr algn="dist"/>
            <a:r>
              <a:rPr lang="zh-CN" altLang="en-US" sz="6000" spc="300" dirty="0">
                <a:gradFill flip="none" rotWithShape="1">
                  <a:gsLst>
                    <a:gs pos="100000">
                      <a:srgbClr val="02998D"/>
                    </a:gs>
                    <a:gs pos="0">
                      <a:srgbClr val="A1B953"/>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rPr>
              <a:t>目 录</a:t>
            </a:r>
          </a:p>
        </p:txBody>
      </p:sp>
      <p:cxnSp>
        <p:nvCxnSpPr>
          <p:cNvPr id="7" name="直接连接符 6">
            <a:extLst>
              <a:ext uri="{FF2B5EF4-FFF2-40B4-BE49-F238E27FC236}">
                <a16:creationId xmlns:a16="http://schemas.microsoft.com/office/drawing/2014/main" id="{D978E8FF-E2DA-4ACF-BA13-277FFE799374}"/>
              </a:ext>
            </a:extLst>
          </p:cNvPr>
          <p:cNvCxnSpPr>
            <a:cxnSpLocks/>
          </p:cNvCxnSpPr>
          <p:nvPr/>
        </p:nvCxnSpPr>
        <p:spPr>
          <a:xfrm>
            <a:off x="775062" y="1097593"/>
            <a:ext cx="4147172" cy="0"/>
          </a:xfrm>
          <a:prstGeom prst="line">
            <a:avLst/>
          </a:prstGeom>
          <a:ln>
            <a:gradFill flip="none" rotWithShape="1">
              <a:gsLst>
                <a:gs pos="0">
                  <a:srgbClr val="ABCE3E"/>
                </a:gs>
                <a:gs pos="100000">
                  <a:srgbClr val="02998E">
                    <a:alpha val="31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64" name="文本框 7">
            <a:extLst>
              <a:ext uri="{FF2B5EF4-FFF2-40B4-BE49-F238E27FC236}">
                <a16:creationId xmlns:a16="http://schemas.microsoft.com/office/drawing/2014/main" id="{73FB275C-8192-4360-B188-D359F65EC5A5}"/>
              </a:ext>
            </a:extLst>
          </p:cNvPr>
          <p:cNvSpPr txBox="1"/>
          <p:nvPr/>
        </p:nvSpPr>
        <p:spPr>
          <a:xfrm>
            <a:off x="763720" y="3285510"/>
            <a:ext cx="352655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BIO</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性能瓶颈在哪？</a:t>
            </a:r>
          </a:p>
        </p:txBody>
      </p:sp>
      <p:sp>
        <p:nvSpPr>
          <p:cNvPr id="72" name="Rectangle 714">
            <a:extLst>
              <a:ext uri="{FF2B5EF4-FFF2-40B4-BE49-F238E27FC236}">
                <a16:creationId xmlns:a16="http://schemas.microsoft.com/office/drawing/2014/main" id="{D1DB04D9-98EB-4343-8CF9-013A69D3540B}"/>
              </a:ext>
            </a:extLst>
          </p:cNvPr>
          <p:cNvSpPr>
            <a:spLocks noChangeArrowheads="1"/>
          </p:cNvSpPr>
          <p:nvPr/>
        </p:nvSpPr>
        <p:spPr bwMode="auto">
          <a:xfrm>
            <a:off x="2001238" y="2306602"/>
            <a:ext cx="577120" cy="576735"/>
          </a:xfrm>
          <a:custGeom>
            <a:avLst/>
            <a:gdLst>
              <a:gd name="T0" fmla="*/ 304 w 12633"/>
              <a:gd name="T1" fmla="*/ 5016 h 12624"/>
              <a:gd name="T2" fmla="*/ 12065 w 12633"/>
              <a:gd name="T3" fmla="*/ 115 h 12624"/>
              <a:gd name="T4" fmla="*/ 12560 w 12633"/>
              <a:gd name="T5" fmla="*/ 541 h 12624"/>
              <a:gd name="T6" fmla="*/ 9631 w 12633"/>
              <a:gd name="T7" fmla="*/ 12260 h 12624"/>
              <a:gd name="T8" fmla="*/ 9042 w 12633"/>
              <a:gd name="T9" fmla="*/ 12452 h 12624"/>
              <a:gd name="T10" fmla="*/ 6498 w 12633"/>
              <a:gd name="T11" fmla="*/ 10333 h 12624"/>
              <a:gd name="T12" fmla="*/ 6006 w 12633"/>
              <a:gd name="T13" fmla="*/ 10355 h 12624"/>
              <a:gd name="T14" fmla="*/ 4701 w 12633"/>
              <a:gd name="T15" fmla="*/ 11659 h 12624"/>
              <a:gd name="T16" fmla="*/ 4303 w 12633"/>
              <a:gd name="T17" fmla="*/ 11738 h 12624"/>
              <a:gd name="T18" fmla="*/ 4077 w 12633"/>
              <a:gd name="T19" fmla="*/ 11401 h 12624"/>
              <a:gd name="T20" fmla="*/ 4077 w 12633"/>
              <a:gd name="T21" fmla="*/ 8646 h 12624"/>
              <a:gd name="T22" fmla="*/ 4184 w 12633"/>
              <a:gd name="T23" fmla="*/ 8387 h 12624"/>
              <a:gd name="T24" fmla="*/ 9490 w 12633"/>
              <a:gd name="T25" fmla="*/ 3081 h 12624"/>
              <a:gd name="T26" fmla="*/ 3226 w 12633"/>
              <a:gd name="T27" fmla="*/ 7780 h 12624"/>
              <a:gd name="T28" fmla="*/ 2773 w 12633"/>
              <a:gd name="T29" fmla="*/ 7768 h 12624"/>
              <a:gd name="T30" fmla="*/ 211 w 12633"/>
              <a:gd name="T31" fmla="*/ 5634 h 12624"/>
              <a:gd name="T32" fmla="*/ 304 w 12633"/>
              <a:gd name="T33" fmla="*/ 5016 h 12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33" h="12624">
                <a:moveTo>
                  <a:pt x="304" y="5016"/>
                </a:moveTo>
                <a:lnTo>
                  <a:pt x="12065" y="115"/>
                </a:lnTo>
                <a:cubicBezTo>
                  <a:pt x="12342" y="0"/>
                  <a:pt x="12633" y="250"/>
                  <a:pt x="12560" y="541"/>
                </a:cubicBezTo>
                <a:lnTo>
                  <a:pt x="9631" y="12260"/>
                </a:lnTo>
                <a:cubicBezTo>
                  <a:pt x="9565" y="12521"/>
                  <a:pt x="9249" y="12624"/>
                  <a:pt x="9042" y="12452"/>
                </a:cubicBezTo>
                <a:lnTo>
                  <a:pt x="6498" y="10333"/>
                </a:lnTo>
                <a:cubicBezTo>
                  <a:pt x="6353" y="10212"/>
                  <a:pt x="6139" y="10221"/>
                  <a:pt x="6006" y="10355"/>
                </a:cubicBezTo>
                <a:lnTo>
                  <a:pt x="4701" y="11659"/>
                </a:lnTo>
                <a:cubicBezTo>
                  <a:pt x="4596" y="11763"/>
                  <a:pt x="4440" y="11794"/>
                  <a:pt x="4303" y="11738"/>
                </a:cubicBezTo>
                <a:cubicBezTo>
                  <a:pt x="4167" y="11681"/>
                  <a:pt x="4078" y="11549"/>
                  <a:pt x="4077" y="11401"/>
                </a:cubicBezTo>
                <a:lnTo>
                  <a:pt x="4077" y="8646"/>
                </a:lnTo>
                <a:cubicBezTo>
                  <a:pt x="4077" y="8549"/>
                  <a:pt x="4116" y="8456"/>
                  <a:pt x="4184" y="8387"/>
                </a:cubicBezTo>
                <a:lnTo>
                  <a:pt x="9490" y="3081"/>
                </a:lnTo>
                <a:lnTo>
                  <a:pt x="3226" y="7780"/>
                </a:lnTo>
                <a:cubicBezTo>
                  <a:pt x="3091" y="7881"/>
                  <a:pt x="2903" y="7877"/>
                  <a:pt x="2773" y="7768"/>
                </a:cubicBezTo>
                <a:lnTo>
                  <a:pt x="211" y="5634"/>
                </a:lnTo>
                <a:cubicBezTo>
                  <a:pt x="0" y="5458"/>
                  <a:pt x="51" y="5122"/>
                  <a:pt x="304" y="5016"/>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矩形: 圆角 67">
            <a:extLst>
              <a:ext uri="{FF2B5EF4-FFF2-40B4-BE49-F238E27FC236}">
                <a16:creationId xmlns:a16="http://schemas.microsoft.com/office/drawing/2014/main" id="{2E30DC85-77B7-467D-8BB3-DDBE47C22FB9}"/>
              </a:ext>
            </a:extLst>
          </p:cNvPr>
          <p:cNvSpPr/>
          <p:nvPr/>
        </p:nvSpPr>
        <p:spPr>
          <a:xfrm>
            <a:off x="1739695" y="2044866"/>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cxnSp>
        <p:nvCxnSpPr>
          <p:cNvPr id="50" name="直接连接符 49">
            <a:extLst>
              <a:ext uri="{FF2B5EF4-FFF2-40B4-BE49-F238E27FC236}">
                <a16:creationId xmlns:a16="http://schemas.microsoft.com/office/drawing/2014/main" id="{9E17AF33-9801-4273-93FA-E58A3550E309}"/>
              </a:ext>
            </a:extLst>
          </p:cNvPr>
          <p:cNvCxnSpPr>
            <a:cxnSpLocks/>
          </p:cNvCxnSpPr>
          <p:nvPr/>
        </p:nvCxnSpPr>
        <p:spPr>
          <a:xfrm flipH="1">
            <a:off x="7449894" y="1097593"/>
            <a:ext cx="3669403" cy="0"/>
          </a:xfrm>
          <a:prstGeom prst="line">
            <a:avLst/>
          </a:prstGeom>
          <a:ln>
            <a:gradFill flip="none" rotWithShape="1">
              <a:gsLst>
                <a:gs pos="0">
                  <a:srgbClr val="ABCE3E"/>
                </a:gs>
                <a:gs pos="100000">
                  <a:srgbClr val="02998E">
                    <a:alpha val="31000"/>
                  </a:srgb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04" name="文本框 7">
            <a:extLst>
              <a:ext uri="{FF2B5EF4-FFF2-40B4-BE49-F238E27FC236}">
                <a16:creationId xmlns:a16="http://schemas.microsoft.com/office/drawing/2014/main" id="{5416D3BA-67AF-4827-A325-C0E3BF525F78}"/>
              </a:ext>
            </a:extLst>
          </p:cNvPr>
          <p:cNvSpPr txBox="1"/>
          <p:nvPr/>
        </p:nvSpPr>
        <p:spPr>
          <a:xfrm>
            <a:off x="3944555" y="3295888"/>
            <a:ext cx="210674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NIO</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是什么？</a:t>
            </a:r>
          </a:p>
        </p:txBody>
      </p:sp>
      <p:sp>
        <p:nvSpPr>
          <p:cNvPr id="107" name="Rectangle 714">
            <a:extLst>
              <a:ext uri="{FF2B5EF4-FFF2-40B4-BE49-F238E27FC236}">
                <a16:creationId xmlns:a16="http://schemas.microsoft.com/office/drawing/2014/main" id="{828E06B8-1BC3-4DF8-BBA8-AD683C4C6AD2}"/>
              </a:ext>
            </a:extLst>
          </p:cNvPr>
          <p:cNvSpPr>
            <a:spLocks noChangeArrowheads="1"/>
          </p:cNvSpPr>
          <p:nvPr/>
        </p:nvSpPr>
        <p:spPr bwMode="auto">
          <a:xfrm>
            <a:off x="4592856" y="2352978"/>
            <a:ext cx="577120" cy="483981"/>
          </a:xfrm>
          <a:custGeom>
            <a:avLst/>
            <a:gdLst>
              <a:gd name="T0" fmla="*/ 11922 w 12161"/>
              <a:gd name="T1" fmla="*/ 192 h 10195"/>
              <a:gd name="T2" fmla="*/ 11389 w 12161"/>
              <a:gd name="T3" fmla="*/ 0 h 10195"/>
              <a:gd name="T4" fmla="*/ 773 w 12161"/>
              <a:gd name="T5" fmla="*/ 0 h 10195"/>
              <a:gd name="T6" fmla="*/ 239 w 12161"/>
              <a:gd name="T7" fmla="*/ 192 h 10195"/>
              <a:gd name="T8" fmla="*/ 0 w 12161"/>
              <a:gd name="T9" fmla="*/ 687 h 10195"/>
              <a:gd name="T10" fmla="*/ 0 w 12161"/>
              <a:gd name="T11" fmla="*/ 7914 h 10195"/>
              <a:gd name="T12" fmla="*/ 239 w 12161"/>
              <a:gd name="T13" fmla="*/ 8410 h 10195"/>
              <a:gd name="T14" fmla="*/ 773 w 12161"/>
              <a:gd name="T15" fmla="*/ 8602 h 10195"/>
              <a:gd name="T16" fmla="*/ 4160 w 12161"/>
              <a:gd name="T17" fmla="*/ 8602 h 10195"/>
              <a:gd name="T18" fmla="*/ 5511 w 12161"/>
              <a:gd name="T19" fmla="*/ 9951 h 10195"/>
              <a:gd name="T20" fmla="*/ 6082 w 12161"/>
              <a:gd name="T21" fmla="*/ 10195 h 10195"/>
              <a:gd name="T22" fmla="*/ 6643 w 12161"/>
              <a:gd name="T23" fmla="*/ 9961 h 10195"/>
              <a:gd name="T24" fmla="*/ 8001 w 12161"/>
              <a:gd name="T25" fmla="*/ 8602 h 10195"/>
              <a:gd name="T26" fmla="*/ 11389 w 12161"/>
              <a:gd name="T27" fmla="*/ 8602 h 10195"/>
              <a:gd name="T28" fmla="*/ 11922 w 12161"/>
              <a:gd name="T29" fmla="*/ 8410 h 10195"/>
              <a:gd name="T30" fmla="*/ 12161 w 12161"/>
              <a:gd name="T31" fmla="*/ 7914 h 10195"/>
              <a:gd name="T32" fmla="*/ 12161 w 12161"/>
              <a:gd name="T33" fmla="*/ 687 h 10195"/>
              <a:gd name="T34" fmla="*/ 11922 w 12161"/>
              <a:gd name="T35" fmla="*/ 192 h 10195"/>
              <a:gd name="T36" fmla="*/ 2977 w 12161"/>
              <a:gd name="T37" fmla="*/ 5086 h 10195"/>
              <a:gd name="T38" fmla="*/ 2067 w 12161"/>
              <a:gd name="T39" fmla="*/ 4176 h 10195"/>
              <a:gd name="T40" fmla="*/ 2977 w 12161"/>
              <a:gd name="T41" fmla="*/ 3267 h 10195"/>
              <a:gd name="T42" fmla="*/ 3886 w 12161"/>
              <a:gd name="T43" fmla="*/ 4176 h 10195"/>
              <a:gd name="T44" fmla="*/ 2977 w 12161"/>
              <a:gd name="T45" fmla="*/ 5086 h 10195"/>
              <a:gd name="T46" fmla="*/ 6081 w 12161"/>
              <a:gd name="T47" fmla="*/ 5086 h 10195"/>
              <a:gd name="T48" fmla="*/ 5171 w 12161"/>
              <a:gd name="T49" fmla="*/ 4176 h 10195"/>
              <a:gd name="T50" fmla="*/ 6081 w 12161"/>
              <a:gd name="T51" fmla="*/ 3267 h 10195"/>
              <a:gd name="T52" fmla="*/ 6990 w 12161"/>
              <a:gd name="T53" fmla="*/ 4176 h 10195"/>
              <a:gd name="T54" fmla="*/ 6081 w 12161"/>
              <a:gd name="T55" fmla="*/ 5086 h 10195"/>
              <a:gd name="T56" fmla="*/ 9185 w 12161"/>
              <a:gd name="T57" fmla="*/ 5086 h 10195"/>
              <a:gd name="T58" fmla="*/ 8276 w 12161"/>
              <a:gd name="T59" fmla="*/ 4176 h 10195"/>
              <a:gd name="T60" fmla="*/ 9185 w 12161"/>
              <a:gd name="T61" fmla="*/ 3267 h 10195"/>
              <a:gd name="T62" fmla="*/ 10095 w 12161"/>
              <a:gd name="T63" fmla="*/ 4176 h 10195"/>
              <a:gd name="T64" fmla="*/ 9185 w 12161"/>
              <a:gd name="T65" fmla="*/ 5086 h 10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61" h="10195">
                <a:moveTo>
                  <a:pt x="11922" y="192"/>
                </a:moveTo>
                <a:cubicBezTo>
                  <a:pt x="11775" y="66"/>
                  <a:pt x="11583" y="0"/>
                  <a:pt x="11389" y="0"/>
                </a:cubicBezTo>
                <a:lnTo>
                  <a:pt x="773" y="0"/>
                </a:lnTo>
                <a:cubicBezTo>
                  <a:pt x="579" y="0"/>
                  <a:pt x="386" y="66"/>
                  <a:pt x="239" y="192"/>
                </a:cubicBezTo>
                <a:cubicBezTo>
                  <a:pt x="91" y="318"/>
                  <a:pt x="0" y="492"/>
                  <a:pt x="0" y="687"/>
                </a:cubicBezTo>
                <a:lnTo>
                  <a:pt x="0" y="7914"/>
                </a:lnTo>
                <a:cubicBezTo>
                  <a:pt x="0" y="8109"/>
                  <a:pt x="91" y="8284"/>
                  <a:pt x="239" y="8410"/>
                </a:cubicBezTo>
                <a:cubicBezTo>
                  <a:pt x="386" y="8535"/>
                  <a:pt x="579" y="8602"/>
                  <a:pt x="773" y="8602"/>
                </a:cubicBezTo>
                <a:lnTo>
                  <a:pt x="4160" y="8602"/>
                </a:lnTo>
                <a:lnTo>
                  <a:pt x="5511" y="9951"/>
                </a:lnTo>
                <a:cubicBezTo>
                  <a:pt x="5665" y="10102"/>
                  <a:pt x="5866" y="10195"/>
                  <a:pt x="6082" y="10195"/>
                </a:cubicBezTo>
                <a:cubicBezTo>
                  <a:pt x="6296" y="10195"/>
                  <a:pt x="6488" y="10105"/>
                  <a:pt x="6643" y="9961"/>
                </a:cubicBezTo>
                <a:lnTo>
                  <a:pt x="8001" y="8602"/>
                </a:lnTo>
                <a:lnTo>
                  <a:pt x="11389" y="8602"/>
                </a:lnTo>
                <a:cubicBezTo>
                  <a:pt x="11583" y="8602"/>
                  <a:pt x="11775" y="8535"/>
                  <a:pt x="11922" y="8410"/>
                </a:cubicBezTo>
                <a:cubicBezTo>
                  <a:pt x="12070" y="8284"/>
                  <a:pt x="12161" y="8110"/>
                  <a:pt x="12161" y="7914"/>
                </a:cubicBezTo>
                <a:lnTo>
                  <a:pt x="12161" y="687"/>
                </a:lnTo>
                <a:cubicBezTo>
                  <a:pt x="12161" y="492"/>
                  <a:pt x="12070" y="318"/>
                  <a:pt x="11922" y="192"/>
                </a:cubicBezTo>
                <a:close/>
                <a:moveTo>
                  <a:pt x="2977" y="5086"/>
                </a:moveTo>
                <a:cubicBezTo>
                  <a:pt x="2474" y="5086"/>
                  <a:pt x="2067" y="4679"/>
                  <a:pt x="2067" y="4176"/>
                </a:cubicBezTo>
                <a:cubicBezTo>
                  <a:pt x="2067" y="3674"/>
                  <a:pt x="2474" y="3267"/>
                  <a:pt x="2977" y="3267"/>
                </a:cubicBezTo>
                <a:cubicBezTo>
                  <a:pt x="3479" y="3267"/>
                  <a:pt x="3886" y="3674"/>
                  <a:pt x="3886" y="4176"/>
                </a:cubicBezTo>
                <a:cubicBezTo>
                  <a:pt x="3886" y="4679"/>
                  <a:pt x="3479" y="5086"/>
                  <a:pt x="2977" y="5086"/>
                </a:cubicBezTo>
                <a:close/>
                <a:moveTo>
                  <a:pt x="6081" y="5086"/>
                </a:moveTo>
                <a:cubicBezTo>
                  <a:pt x="5578" y="5086"/>
                  <a:pt x="5171" y="4679"/>
                  <a:pt x="5171" y="4176"/>
                </a:cubicBezTo>
                <a:cubicBezTo>
                  <a:pt x="5171" y="3674"/>
                  <a:pt x="5578" y="3267"/>
                  <a:pt x="6081" y="3267"/>
                </a:cubicBezTo>
                <a:cubicBezTo>
                  <a:pt x="6583" y="3267"/>
                  <a:pt x="6990" y="3674"/>
                  <a:pt x="6990" y="4176"/>
                </a:cubicBezTo>
                <a:cubicBezTo>
                  <a:pt x="6990" y="4679"/>
                  <a:pt x="6583" y="5086"/>
                  <a:pt x="6081" y="5086"/>
                </a:cubicBezTo>
                <a:close/>
                <a:moveTo>
                  <a:pt x="9185" y="5086"/>
                </a:moveTo>
                <a:cubicBezTo>
                  <a:pt x="8683" y="5086"/>
                  <a:pt x="8276" y="4679"/>
                  <a:pt x="8276" y="4176"/>
                </a:cubicBezTo>
                <a:cubicBezTo>
                  <a:pt x="8276" y="3674"/>
                  <a:pt x="8683" y="3267"/>
                  <a:pt x="9185" y="3267"/>
                </a:cubicBezTo>
                <a:cubicBezTo>
                  <a:pt x="9688" y="3267"/>
                  <a:pt x="10095" y="3674"/>
                  <a:pt x="10095" y="4176"/>
                </a:cubicBezTo>
                <a:cubicBezTo>
                  <a:pt x="10095" y="4679"/>
                  <a:pt x="9688" y="5086"/>
                  <a:pt x="9185" y="5086"/>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矩形: 圆角 107">
            <a:extLst>
              <a:ext uri="{FF2B5EF4-FFF2-40B4-BE49-F238E27FC236}">
                <a16:creationId xmlns:a16="http://schemas.microsoft.com/office/drawing/2014/main" id="{B7DB8241-577A-4E9C-BE2E-76D2DAFF8733}"/>
              </a:ext>
            </a:extLst>
          </p:cNvPr>
          <p:cNvSpPr/>
          <p:nvPr/>
        </p:nvSpPr>
        <p:spPr>
          <a:xfrm>
            <a:off x="4331313" y="2044866"/>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0" name="文本框 7">
            <a:extLst>
              <a:ext uri="{FF2B5EF4-FFF2-40B4-BE49-F238E27FC236}">
                <a16:creationId xmlns:a16="http://schemas.microsoft.com/office/drawing/2014/main" id="{457036EE-A54E-456E-9A88-F8749C443161}"/>
              </a:ext>
            </a:extLst>
          </p:cNvPr>
          <p:cNvSpPr txBox="1"/>
          <p:nvPr/>
        </p:nvSpPr>
        <p:spPr>
          <a:xfrm>
            <a:off x="6228019" y="3285510"/>
            <a:ext cx="274480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NIO</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如何提高的性能瓶颈？</a:t>
            </a:r>
          </a:p>
        </p:txBody>
      </p:sp>
      <p:sp>
        <p:nvSpPr>
          <p:cNvPr id="113" name="Rectangle 714">
            <a:extLst>
              <a:ext uri="{FF2B5EF4-FFF2-40B4-BE49-F238E27FC236}">
                <a16:creationId xmlns:a16="http://schemas.microsoft.com/office/drawing/2014/main" id="{2DD04A26-1569-44C6-9300-5ACAEB298DD3}"/>
              </a:ext>
            </a:extLst>
          </p:cNvPr>
          <p:cNvSpPr>
            <a:spLocks noChangeArrowheads="1"/>
          </p:cNvSpPr>
          <p:nvPr/>
        </p:nvSpPr>
        <p:spPr bwMode="auto">
          <a:xfrm>
            <a:off x="7201981" y="2306409"/>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4" name="矩形: 圆角 113">
            <a:extLst>
              <a:ext uri="{FF2B5EF4-FFF2-40B4-BE49-F238E27FC236}">
                <a16:creationId xmlns:a16="http://schemas.microsoft.com/office/drawing/2014/main" id="{3E0CABC3-1718-4465-9BB8-97039160A98D}"/>
              </a:ext>
            </a:extLst>
          </p:cNvPr>
          <p:cNvSpPr/>
          <p:nvPr/>
        </p:nvSpPr>
        <p:spPr>
          <a:xfrm>
            <a:off x="6922931" y="2044866"/>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7">
            <a:extLst>
              <a:ext uri="{FF2B5EF4-FFF2-40B4-BE49-F238E27FC236}">
                <a16:creationId xmlns:a16="http://schemas.microsoft.com/office/drawing/2014/main" id="{3C1A3821-EE68-4135-A2A6-0D47A502AED0}"/>
              </a:ext>
            </a:extLst>
          </p:cNvPr>
          <p:cNvSpPr txBox="1"/>
          <p:nvPr/>
        </p:nvSpPr>
        <p:spPr>
          <a:xfrm>
            <a:off x="8972820" y="3295888"/>
            <a:ext cx="2106743"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被底层框架封神的</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Netty</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Rectangle 714">
            <a:extLst>
              <a:ext uri="{FF2B5EF4-FFF2-40B4-BE49-F238E27FC236}">
                <a16:creationId xmlns:a16="http://schemas.microsoft.com/office/drawing/2014/main" id="{DC300A69-B0CF-4BF9-8E4A-7312B20CF6A5}"/>
              </a:ext>
            </a:extLst>
          </p:cNvPr>
          <p:cNvSpPr>
            <a:spLocks noChangeArrowheads="1"/>
          </p:cNvSpPr>
          <p:nvPr/>
        </p:nvSpPr>
        <p:spPr bwMode="auto">
          <a:xfrm>
            <a:off x="9793600" y="2306409"/>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圆角 31">
            <a:extLst>
              <a:ext uri="{FF2B5EF4-FFF2-40B4-BE49-F238E27FC236}">
                <a16:creationId xmlns:a16="http://schemas.microsoft.com/office/drawing/2014/main" id="{19720A1E-D7EF-4708-AFB4-4DCA793D9B88}"/>
              </a:ext>
            </a:extLst>
          </p:cNvPr>
          <p:cNvSpPr/>
          <p:nvPr/>
        </p:nvSpPr>
        <p:spPr>
          <a:xfrm>
            <a:off x="9514550" y="2044866"/>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7">
            <a:extLst>
              <a:ext uri="{FF2B5EF4-FFF2-40B4-BE49-F238E27FC236}">
                <a16:creationId xmlns:a16="http://schemas.microsoft.com/office/drawing/2014/main" id="{3C1A3821-EE68-4135-A2A6-0D47A502AED0}"/>
              </a:ext>
            </a:extLst>
          </p:cNvPr>
          <p:cNvSpPr txBox="1"/>
          <p:nvPr/>
        </p:nvSpPr>
        <p:spPr>
          <a:xfrm>
            <a:off x="1197965" y="5508533"/>
            <a:ext cx="2106743"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Netty</a:t>
            </a: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的基本使用</a:t>
            </a:r>
          </a:p>
        </p:txBody>
      </p:sp>
      <p:sp>
        <p:nvSpPr>
          <p:cNvPr id="27" name="Rectangle 714">
            <a:extLst>
              <a:ext uri="{FF2B5EF4-FFF2-40B4-BE49-F238E27FC236}">
                <a16:creationId xmlns:a16="http://schemas.microsoft.com/office/drawing/2014/main" id="{DC300A69-B0CF-4BF9-8E4A-7312B20CF6A5}"/>
              </a:ext>
            </a:extLst>
          </p:cNvPr>
          <p:cNvSpPr>
            <a:spLocks noChangeArrowheads="1"/>
          </p:cNvSpPr>
          <p:nvPr/>
        </p:nvSpPr>
        <p:spPr bwMode="auto">
          <a:xfrm>
            <a:off x="2018745" y="4519054"/>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圆角 31">
            <a:extLst>
              <a:ext uri="{FF2B5EF4-FFF2-40B4-BE49-F238E27FC236}">
                <a16:creationId xmlns:a16="http://schemas.microsoft.com/office/drawing/2014/main" id="{19720A1E-D7EF-4708-AFB4-4DCA793D9B88}"/>
              </a:ext>
            </a:extLst>
          </p:cNvPr>
          <p:cNvSpPr/>
          <p:nvPr/>
        </p:nvSpPr>
        <p:spPr>
          <a:xfrm>
            <a:off x="1739695" y="4257511"/>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文本框 7">
            <a:extLst>
              <a:ext uri="{FF2B5EF4-FFF2-40B4-BE49-F238E27FC236}">
                <a16:creationId xmlns:a16="http://schemas.microsoft.com/office/drawing/2014/main" id="{3C1A3821-EE68-4135-A2A6-0D47A502AED0}"/>
              </a:ext>
            </a:extLst>
          </p:cNvPr>
          <p:cNvSpPr txBox="1"/>
          <p:nvPr/>
        </p:nvSpPr>
        <p:spPr>
          <a:xfrm>
            <a:off x="3876862" y="5508533"/>
            <a:ext cx="210674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自定义协议体</a:t>
            </a:r>
          </a:p>
        </p:txBody>
      </p:sp>
      <p:sp>
        <p:nvSpPr>
          <p:cNvPr id="34" name="Rectangle 714">
            <a:extLst>
              <a:ext uri="{FF2B5EF4-FFF2-40B4-BE49-F238E27FC236}">
                <a16:creationId xmlns:a16="http://schemas.microsoft.com/office/drawing/2014/main" id="{DC300A69-B0CF-4BF9-8E4A-7312B20CF6A5}"/>
              </a:ext>
            </a:extLst>
          </p:cNvPr>
          <p:cNvSpPr>
            <a:spLocks noChangeArrowheads="1"/>
          </p:cNvSpPr>
          <p:nvPr/>
        </p:nvSpPr>
        <p:spPr bwMode="auto">
          <a:xfrm>
            <a:off x="4697642" y="4519054"/>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圆角 31">
            <a:extLst>
              <a:ext uri="{FF2B5EF4-FFF2-40B4-BE49-F238E27FC236}">
                <a16:creationId xmlns:a16="http://schemas.microsoft.com/office/drawing/2014/main" id="{19720A1E-D7EF-4708-AFB4-4DCA793D9B88}"/>
              </a:ext>
            </a:extLst>
          </p:cNvPr>
          <p:cNvSpPr/>
          <p:nvPr/>
        </p:nvSpPr>
        <p:spPr>
          <a:xfrm>
            <a:off x="4418592" y="4257511"/>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7">
            <a:extLst>
              <a:ext uri="{FF2B5EF4-FFF2-40B4-BE49-F238E27FC236}">
                <a16:creationId xmlns:a16="http://schemas.microsoft.com/office/drawing/2014/main" id="{3C1A3821-EE68-4135-A2A6-0D47A502AED0}"/>
              </a:ext>
            </a:extLst>
          </p:cNvPr>
          <p:cNvSpPr txBox="1"/>
          <p:nvPr/>
        </p:nvSpPr>
        <p:spPr>
          <a:xfrm>
            <a:off x="6430618" y="5473993"/>
            <a:ext cx="2106743"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Myth-</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rpc</a:t>
            </a:r>
            <a:endParaRPr lang="en-US" altLang="zh-CN"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如何封装</a:t>
            </a:r>
            <a:r>
              <a:rPr lang="en-US" altLang="zh-CN" sz="2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Netty</a:t>
            </a:r>
            <a:endPar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Rectangle 714">
            <a:extLst>
              <a:ext uri="{FF2B5EF4-FFF2-40B4-BE49-F238E27FC236}">
                <a16:creationId xmlns:a16="http://schemas.microsoft.com/office/drawing/2014/main" id="{DC300A69-B0CF-4BF9-8E4A-7312B20CF6A5}"/>
              </a:ext>
            </a:extLst>
          </p:cNvPr>
          <p:cNvSpPr>
            <a:spLocks noChangeArrowheads="1"/>
          </p:cNvSpPr>
          <p:nvPr/>
        </p:nvSpPr>
        <p:spPr bwMode="auto">
          <a:xfrm>
            <a:off x="7251398" y="4484514"/>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圆角 31">
            <a:extLst>
              <a:ext uri="{FF2B5EF4-FFF2-40B4-BE49-F238E27FC236}">
                <a16:creationId xmlns:a16="http://schemas.microsoft.com/office/drawing/2014/main" id="{19720A1E-D7EF-4708-AFB4-4DCA793D9B88}"/>
              </a:ext>
            </a:extLst>
          </p:cNvPr>
          <p:cNvSpPr/>
          <p:nvPr/>
        </p:nvSpPr>
        <p:spPr>
          <a:xfrm>
            <a:off x="6972348" y="4222971"/>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7">
            <a:extLst>
              <a:ext uri="{FF2B5EF4-FFF2-40B4-BE49-F238E27FC236}">
                <a16:creationId xmlns:a16="http://schemas.microsoft.com/office/drawing/2014/main" id="{3C1A3821-EE68-4135-A2A6-0D47A502AED0}"/>
              </a:ext>
            </a:extLst>
          </p:cNvPr>
          <p:cNvSpPr txBox="1"/>
          <p:nvPr/>
        </p:nvSpPr>
        <p:spPr>
          <a:xfrm>
            <a:off x="9024217" y="5473993"/>
            <a:ext cx="210674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前景展望</a:t>
            </a:r>
          </a:p>
        </p:txBody>
      </p:sp>
      <p:sp>
        <p:nvSpPr>
          <p:cNvPr id="43" name="Rectangle 714">
            <a:extLst>
              <a:ext uri="{FF2B5EF4-FFF2-40B4-BE49-F238E27FC236}">
                <a16:creationId xmlns:a16="http://schemas.microsoft.com/office/drawing/2014/main" id="{DC300A69-B0CF-4BF9-8E4A-7312B20CF6A5}"/>
              </a:ext>
            </a:extLst>
          </p:cNvPr>
          <p:cNvSpPr>
            <a:spLocks noChangeArrowheads="1"/>
          </p:cNvSpPr>
          <p:nvPr/>
        </p:nvSpPr>
        <p:spPr bwMode="auto">
          <a:xfrm>
            <a:off x="9844997" y="4484514"/>
            <a:ext cx="542105" cy="577120"/>
          </a:xfrm>
          <a:custGeom>
            <a:avLst/>
            <a:gdLst>
              <a:gd name="T0" fmla="*/ 4855 w 8225"/>
              <a:gd name="T1" fmla="*/ 7968 h 8756"/>
              <a:gd name="T2" fmla="*/ 5745 w 8225"/>
              <a:gd name="T3" fmla="*/ 7207 h 8756"/>
              <a:gd name="T4" fmla="*/ 5073 w 8225"/>
              <a:gd name="T5" fmla="*/ 6804 h 8756"/>
              <a:gd name="T6" fmla="*/ 4855 w 8225"/>
              <a:gd name="T7" fmla="*/ 7968 h 8756"/>
              <a:gd name="T8" fmla="*/ 5092 w 8225"/>
              <a:gd name="T9" fmla="*/ 6759 h 8756"/>
              <a:gd name="T10" fmla="*/ 5764 w 8225"/>
              <a:gd name="T11" fmla="*/ 7162 h 8756"/>
              <a:gd name="T12" fmla="*/ 6653 w 8225"/>
              <a:gd name="T13" fmla="*/ 5620 h 8756"/>
              <a:gd name="T14" fmla="*/ 7191 w 8225"/>
              <a:gd name="T15" fmla="*/ 4692 h 8756"/>
              <a:gd name="T16" fmla="*/ 6679 w 8225"/>
              <a:gd name="T17" fmla="*/ 4384 h 8756"/>
              <a:gd name="T18" fmla="*/ 6513 w 8225"/>
              <a:gd name="T19" fmla="*/ 4288 h 8756"/>
              <a:gd name="T20" fmla="*/ 5092 w 8225"/>
              <a:gd name="T21" fmla="*/ 6759 h 8756"/>
              <a:gd name="T22" fmla="*/ 6903 w 8225"/>
              <a:gd name="T23" fmla="*/ 3853 h 8756"/>
              <a:gd name="T24" fmla="*/ 6666 w 8225"/>
              <a:gd name="T25" fmla="*/ 4039 h 8756"/>
              <a:gd name="T26" fmla="*/ 6545 w 8225"/>
              <a:gd name="T27" fmla="*/ 4244 h 8756"/>
              <a:gd name="T28" fmla="*/ 7217 w 8225"/>
              <a:gd name="T29" fmla="*/ 4647 h 8756"/>
              <a:gd name="T30" fmla="*/ 7338 w 8225"/>
              <a:gd name="T31" fmla="*/ 4442 h 8756"/>
              <a:gd name="T32" fmla="*/ 7223 w 8225"/>
              <a:gd name="T33" fmla="*/ 3898 h 8756"/>
              <a:gd name="T34" fmla="*/ 6903 w 8225"/>
              <a:gd name="T35" fmla="*/ 3853 h 8756"/>
              <a:gd name="T36" fmla="*/ 1463 w 8225"/>
              <a:gd name="T37" fmla="*/ 3098 h 8756"/>
              <a:gd name="T38" fmla="*/ 1079 w 8225"/>
              <a:gd name="T39" fmla="*/ 3482 h 8756"/>
              <a:gd name="T40" fmla="*/ 1463 w 8225"/>
              <a:gd name="T41" fmla="*/ 3866 h 8756"/>
              <a:gd name="T42" fmla="*/ 5073 w 8225"/>
              <a:gd name="T43" fmla="*/ 3866 h 8756"/>
              <a:gd name="T44" fmla="*/ 5457 w 8225"/>
              <a:gd name="T45" fmla="*/ 3482 h 8756"/>
              <a:gd name="T46" fmla="*/ 5073 w 8225"/>
              <a:gd name="T47" fmla="*/ 3098 h 8756"/>
              <a:gd name="T48" fmla="*/ 1463 w 8225"/>
              <a:gd name="T49" fmla="*/ 3098 h 8756"/>
              <a:gd name="T50" fmla="*/ 1463 w 8225"/>
              <a:gd name="T51" fmla="*/ 1645 h 8756"/>
              <a:gd name="T52" fmla="*/ 1079 w 8225"/>
              <a:gd name="T53" fmla="*/ 2029 h 8756"/>
              <a:gd name="T54" fmla="*/ 1463 w 8225"/>
              <a:gd name="T55" fmla="*/ 2413 h 8756"/>
              <a:gd name="T56" fmla="*/ 5073 w 8225"/>
              <a:gd name="T57" fmla="*/ 2413 h 8756"/>
              <a:gd name="T58" fmla="*/ 5457 w 8225"/>
              <a:gd name="T59" fmla="*/ 2029 h 8756"/>
              <a:gd name="T60" fmla="*/ 5073 w 8225"/>
              <a:gd name="T61" fmla="*/ 1645 h 8756"/>
              <a:gd name="T62" fmla="*/ 1463 w 8225"/>
              <a:gd name="T63" fmla="*/ 1645 h 8756"/>
              <a:gd name="T64" fmla="*/ 4266 w 8225"/>
              <a:gd name="T65" fmla="*/ 6023 h 8756"/>
              <a:gd name="T66" fmla="*/ 1386 w 8225"/>
              <a:gd name="T67" fmla="*/ 6023 h 8756"/>
              <a:gd name="T68" fmla="*/ 1088 w 8225"/>
              <a:gd name="T69" fmla="*/ 6397 h 8756"/>
              <a:gd name="T70" fmla="*/ 1386 w 8225"/>
              <a:gd name="T71" fmla="*/ 6772 h 8756"/>
              <a:gd name="T72" fmla="*/ 4285 w 8225"/>
              <a:gd name="T73" fmla="*/ 6772 h 8756"/>
              <a:gd name="T74" fmla="*/ 4584 w 8225"/>
              <a:gd name="T75" fmla="*/ 6397 h 8756"/>
              <a:gd name="T76" fmla="*/ 4285 w 8225"/>
              <a:gd name="T77" fmla="*/ 6023 h 8756"/>
              <a:gd name="T78" fmla="*/ 4266 w 8225"/>
              <a:gd name="T79" fmla="*/ 6023 h 8756"/>
              <a:gd name="T80" fmla="*/ 5041 w 8225"/>
              <a:gd name="T81" fmla="*/ 4576 h 8756"/>
              <a:gd name="T82" fmla="*/ 1386 w 8225"/>
              <a:gd name="T83" fmla="*/ 4576 h 8756"/>
              <a:gd name="T84" fmla="*/ 1098 w 8225"/>
              <a:gd name="T85" fmla="*/ 4954 h 8756"/>
              <a:gd name="T86" fmla="*/ 1386 w 8225"/>
              <a:gd name="T87" fmla="*/ 5332 h 8756"/>
              <a:gd name="T88" fmla="*/ 5060 w 8225"/>
              <a:gd name="T89" fmla="*/ 5332 h 8756"/>
              <a:gd name="T90" fmla="*/ 5348 w 8225"/>
              <a:gd name="T91" fmla="*/ 4954 h 8756"/>
              <a:gd name="T92" fmla="*/ 5060 w 8225"/>
              <a:gd name="T93" fmla="*/ 4570 h 8756"/>
              <a:gd name="T94" fmla="*/ 5041 w 8225"/>
              <a:gd name="T95" fmla="*/ 4576 h 8756"/>
              <a:gd name="T96" fmla="*/ 1642 w 8225"/>
              <a:gd name="T97" fmla="*/ 0 h 8756"/>
              <a:gd name="T98" fmla="*/ 6583 w 8225"/>
              <a:gd name="T99" fmla="*/ 0 h 8756"/>
              <a:gd name="T100" fmla="*/ 8221 w 8225"/>
              <a:gd name="T101" fmla="*/ 1639 h 8756"/>
              <a:gd name="T102" fmla="*/ 8221 w 8225"/>
              <a:gd name="T103" fmla="*/ 7111 h 8756"/>
              <a:gd name="T104" fmla="*/ 6583 w 8225"/>
              <a:gd name="T105" fmla="*/ 8756 h 8756"/>
              <a:gd name="T106" fmla="*/ 1642 w 8225"/>
              <a:gd name="T107" fmla="*/ 8756 h 8756"/>
              <a:gd name="T108" fmla="*/ 4 w 8225"/>
              <a:gd name="T109" fmla="*/ 7117 h 8756"/>
              <a:gd name="T110" fmla="*/ 4 w 8225"/>
              <a:gd name="T111" fmla="*/ 1645 h 8756"/>
              <a:gd name="T112" fmla="*/ 1642 w 8225"/>
              <a:gd name="T113" fmla="*/ 0 h 8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25" h="8756">
                <a:moveTo>
                  <a:pt x="4855" y="7968"/>
                </a:moveTo>
                <a:lnTo>
                  <a:pt x="5745" y="7207"/>
                </a:lnTo>
                <a:lnTo>
                  <a:pt x="5073" y="6804"/>
                </a:lnTo>
                <a:lnTo>
                  <a:pt x="4855" y="7968"/>
                </a:lnTo>
                <a:close/>
                <a:moveTo>
                  <a:pt x="5092" y="6759"/>
                </a:moveTo>
                <a:lnTo>
                  <a:pt x="5764" y="7162"/>
                </a:lnTo>
                <a:lnTo>
                  <a:pt x="6653" y="5620"/>
                </a:lnTo>
                <a:lnTo>
                  <a:pt x="7191" y="4692"/>
                </a:lnTo>
                <a:lnTo>
                  <a:pt x="6679" y="4384"/>
                </a:lnTo>
                <a:lnTo>
                  <a:pt x="6513" y="4288"/>
                </a:lnTo>
                <a:lnTo>
                  <a:pt x="5092" y="6759"/>
                </a:lnTo>
                <a:close/>
                <a:moveTo>
                  <a:pt x="6903" y="3853"/>
                </a:moveTo>
                <a:cubicBezTo>
                  <a:pt x="6802" y="3881"/>
                  <a:pt x="6717" y="3948"/>
                  <a:pt x="6666" y="4039"/>
                </a:cubicBezTo>
                <a:lnTo>
                  <a:pt x="6545" y="4244"/>
                </a:lnTo>
                <a:lnTo>
                  <a:pt x="7217" y="4647"/>
                </a:lnTo>
                <a:lnTo>
                  <a:pt x="7338" y="4442"/>
                </a:lnTo>
                <a:cubicBezTo>
                  <a:pt x="7451" y="4259"/>
                  <a:pt x="7400" y="4020"/>
                  <a:pt x="7223" y="3898"/>
                </a:cubicBezTo>
                <a:cubicBezTo>
                  <a:pt x="7128" y="3837"/>
                  <a:pt x="7011" y="3820"/>
                  <a:pt x="6903" y="3853"/>
                </a:cubicBezTo>
                <a:close/>
                <a:moveTo>
                  <a:pt x="1463" y="3098"/>
                </a:moveTo>
                <a:cubicBezTo>
                  <a:pt x="1251" y="3098"/>
                  <a:pt x="1079" y="3270"/>
                  <a:pt x="1079" y="3482"/>
                </a:cubicBezTo>
                <a:cubicBezTo>
                  <a:pt x="1079" y="3694"/>
                  <a:pt x="1251" y="3866"/>
                  <a:pt x="1463" y="3866"/>
                </a:cubicBezTo>
                <a:lnTo>
                  <a:pt x="5073" y="3866"/>
                </a:lnTo>
                <a:cubicBezTo>
                  <a:pt x="5285" y="3866"/>
                  <a:pt x="5457" y="3694"/>
                  <a:pt x="5457" y="3482"/>
                </a:cubicBezTo>
                <a:cubicBezTo>
                  <a:pt x="5457" y="3270"/>
                  <a:pt x="5285" y="3098"/>
                  <a:pt x="5073" y="3098"/>
                </a:cubicBezTo>
                <a:lnTo>
                  <a:pt x="1463" y="3098"/>
                </a:lnTo>
                <a:close/>
                <a:moveTo>
                  <a:pt x="1463" y="1645"/>
                </a:moveTo>
                <a:cubicBezTo>
                  <a:pt x="1251" y="1645"/>
                  <a:pt x="1079" y="1817"/>
                  <a:pt x="1079" y="2029"/>
                </a:cubicBezTo>
                <a:cubicBezTo>
                  <a:pt x="1079" y="2241"/>
                  <a:pt x="1251" y="2413"/>
                  <a:pt x="1463" y="2413"/>
                </a:cubicBezTo>
                <a:lnTo>
                  <a:pt x="5073" y="2413"/>
                </a:lnTo>
                <a:cubicBezTo>
                  <a:pt x="5285" y="2413"/>
                  <a:pt x="5457" y="2241"/>
                  <a:pt x="5457" y="2029"/>
                </a:cubicBezTo>
                <a:cubicBezTo>
                  <a:pt x="5457" y="1817"/>
                  <a:pt x="5285" y="1645"/>
                  <a:pt x="5073" y="1645"/>
                </a:cubicBezTo>
                <a:lnTo>
                  <a:pt x="1463" y="1645"/>
                </a:lnTo>
                <a:close/>
                <a:moveTo>
                  <a:pt x="4266" y="6023"/>
                </a:moveTo>
                <a:lnTo>
                  <a:pt x="1386" y="6023"/>
                </a:lnTo>
                <a:cubicBezTo>
                  <a:pt x="1211" y="6063"/>
                  <a:pt x="1088" y="6218"/>
                  <a:pt x="1088" y="6397"/>
                </a:cubicBezTo>
                <a:cubicBezTo>
                  <a:pt x="1088" y="6576"/>
                  <a:pt x="1211" y="6732"/>
                  <a:pt x="1386" y="6772"/>
                </a:cubicBezTo>
                <a:lnTo>
                  <a:pt x="4285" y="6772"/>
                </a:lnTo>
                <a:cubicBezTo>
                  <a:pt x="4460" y="6732"/>
                  <a:pt x="4584" y="6576"/>
                  <a:pt x="4584" y="6397"/>
                </a:cubicBezTo>
                <a:cubicBezTo>
                  <a:pt x="4584" y="6218"/>
                  <a:pt x="4460" y="6063"/>
                  <a:pt x="4285" y="6023"/>
                </a:cubicBezTo>
                <a:lnTo>
                  <a:pt x="4266" y="6023"/>
                </a:lnTo>
                <a:close/>
                <a:moveTo>
                  <a:pt x="5041" y="4576"/>
                </a:moveTo>
                <a:lnTo>
                  <a:pt x="1386" y="4576"/>
                </a:lnTo>
                <a:cubicBezTo>
                  <a:pt x="1203" y="4603"/>
                  <a:pt x="1075" y="4771"/>
                  <a:pt x="1098" y="4954"/>
                </a:cubicBezTo>
                <a:cubicBezTo>
                  <a:pt x="1075" y="5137"/>
                  <a:pt x="1203" y="5305"/>
                  <a:pt x="1386" y="5332"/>
                </a:cubicBezTo>
                <a:lnTo>
                  <a:pt x="5060" y="5332"/>
                </a:lnTo>
                <a:cubicBezTo>
                  <a:pt x="5243" y="5305"/>
                  <a:pt x="5371" y="5137"/>
                  <a:pt x="5348" y="4954"/>
                </a:cubicBezTo>
                <a:cubicBezTo>
                  <a:pt x="5374" y="4768"/>
                  <a:pt x="5245" y="4596"/>
                  <a:pt x="5060" y="4570"/>
                </a:cubicBezTo>
                <a:lnTo>
                  <a:pt x="5041" y="4576"/>
                </a:lnTo>
                <a:close/>
                <a:moveTo>
                  <a:pt x="1642" y="0"/>
                </a:moveTo>
                <a:lnTo>
                  <a:pt x="6583" y="0"/>
                </a:lnTo>
                <a:cubicBezTo>
                  <a:pt x="7488" y="0"/>
                  <a:pt x="8221" y="734"/>
                  <a:pt x="8221" y="1639"/>
                </a:cubicBezTo>
                <a:lnTo>
                  <a:pt x="8221" y="7111"/>
                </a:lnTo>
                <a:cubicBezTo>
                  <a:pt x="8225" y="8018"/>
                  <a:pt x="7490" y="8756"/>
                  <a:pt x="6583" y="8756"/>
                </a:cubicBezTo>
                <a:lnTo>
                  <a:pt x="1642" y="8756"/>
                </a:lnTo>
                <a:cubicBezTo>
                  <a:pt x="737" y="8756"/>
                  <a:pt x="4" y="8022"/>
                  <a:pt x="4" y="7117"/>
                </a:cubicBezTo>
                <a:lnTo>
                  <a:pt x="4" y="1645"/>
                </a:lnTo>
                <a:cubicBezTo>
                  <a:pt x="0" y="738"/>
                  <a:pt x="735" y="0"/>
                  <a:pt x="1642" y="0"/>
                </a:cubicBezTo>
                <a:close/>
              </a:path>
            </a:pathLst>
          </a:custGeom>
          <a:gradFill>
            <a:gsLst>
              <a:gs pos="0">
                <a:srgbClr val="A1B953"/>
              </a:gs>
              <a:gs pos="100000">
                <a:srgbClr val="00A89C"/>
              </a:gs>
            </a:gsLst>
            <a:path path="circle">
              <a:fillToRect l="100000" t="100000"/>
            </a:path>
          </a:gradFill>
          <a:ln w="28575">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圆角 31">
            <a:extLst>
              <a:ext uri="{FF2B5EF4-FFF2-40B4-BE49-F238E27FC236}">
                <a16:creationId xmlns:a16="http://schemas.microsoft.com/office/drawing/2014/main" id="{19720A1E-D7EF-4708-AFB4-4DCA793D9B88}"/>
              </a:ext>
            </a:extLst>
          </p:cNvPr>
          <p:cNvSpPr/>
          <p:nvPr/>
        </p:nvSpPr>
        <p:spPr>
          <a:xfrm>
            <a:off x="9565947" y="4222971"/>
            <a:ext cx="1100207" cy="1100207"/>
          </a:xfrm>
          <a:prstGeom prst="roundRect">
            <a:avLst/>
          </a:prstGeom>
          <a:ln w="28575">
            <a:gradFill flip="none" rotWithShape="1">
              <a:gsLst>
                <a:gs pos="0">
                  <a:srgbClr val="A1B953"/>
                </a:gs>
                <a:gs pos="100000">
                  <a:srgbClr val="00A89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301044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6895" y="619798"/>
            <a:ext cx="2920992" cy="905889"/>
          </a:xfrm>
          <a:prstGeom prst="rect">
            <a:avLst/>
          </a:prstGeom>
          <a:noFill/>
        </p:spPr>
        <p:txBody>
          <a:bodyPr wrap="none" rtlCol="0">
            <a:spAutoFit/>
          </a:bodyPr>
          <a:lstStyle/>
          <a:p>
            <a:pPr algn="ctr">
              <a:lnSpc>
                <a:spcPct val="150000"/>
              </a:lnSpc>
            </a:pPr>
            <a:r>
              <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什么是</a:t>
            </a:r>
            <a:r>
              <a:rPr lang="en-US" altLang="zh-CN" sz="4000"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Netty</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TextBox 6"/>
          <p:cNvSpPr txBox="1"/>
          <p:nvPr/>
        </p:nvSpPr>
        <p:spPr>
          <a:xfrm>
            <a:off x="195202" y="2294152"/>
            <a:ext cx="5335648" cy="3446248"/>
          </a:xfrm>
          <a:prstGeom prst="rect">
            <a:avLst/>
          </a:prstGeom>
          <a:noFill/>
        </p:spPr>
        <p:txBody>
          <a:bodyPr wrap="square" rtlCol="0">
            <a:spAutoFit/>
          </a:bodyPr>
          <a:lstStyle/>
          <a:p>
            <a:r>
              <a:rPr lang="zh-CN" altLang="en-US" sz="2400" dirty="0">
                <a:solidFill>
                  <a:schemeClr val="bg1"/>
                </a:solidFill>
              </a:rPr>
              <a:t>       用一句简单的话来说就是：</a:t>
            </a:r>
            <a:r>
              <a:rPr lang="en-US" altLang="zh-CN" sz="2400" dirty="0" err="1">
                <a:solidFill>
                  <a:schemeClr val="bg1"/>
                </a:solidFill>
              </a:rPr>
              <a:t>Netty</a:t>
            </a:r>
            <a:r>
              <a:rPr lang="zh-CN" altLang="en-US" sz="2400" dirty="0">
                <a:solidFill>
                  <a:schemeClr val="bg1"/>
                </a:solidFill>
              </a:rPr>
              <a:t>封装了</a:t>
            </a:r>
            <a:r>
              <a:rPr lang="en-US" altLang="zh-CN" sz="2400" dirty="0">
                <a:solidFill>
                  <a:schemeClr val="bg1"/>
                </a:solidFill>
              </a:rPr>
              <a:t>JDK</a:t>
            </a:r>
            <a:r>
              <a:rPr lang="zh-CN" altLang="en-US" sz="2400" dirty="0">
                <a:solidFill>
                  <a:schemeClr val="bg1"/>
                </a:solidFill>
              </a:rPr>
              <a:t>的</a:t>
            </a:r>
            <a:r>
              <a:rPr lang="en-US" altLang="zh-CN" sz="2400" dirty="0">
                <a:solidFill>
                  <a:schemeClr val="bg1"/>
                </a:solidFill>
              </a:rPr>
              <a:t>NIO</a:t>
            </a:r>
            <a:r>
              <a:rPr lang="zh-CN" altLang="en-US" sz="2400" dirty="0">
                <a:solidFill>
                  <a:schemeClr val="bg1"/>
                </a:solidFill>
              </a:rPr>
              <a:t>，让你用得更爽，你不用再写一大堆复杂的代码了。</a:t>
            </a:r>
            <a:endParaRPr lang="en-US" altLang="zh-CN" sz="2400" dirty="0">
              <a:solidFill>
                <a:schemeClr val="bg1"/>
              </a:solidFill>
            </a:endParaRPr>
          </a:p>
          <a:p>
            <a:br>
              <a:rPr lang="zh-CN" altLang="en-US" sz="2400" dirty="0">
                <a:solidFill>
                  <a:schemeClr val="bg1"/>
                </a:solidFill>
              </a:rPr>
            </a:br>
            <a:r>
              <a:rPr lang="zh-CN" altLang="en-US" sz="2400" dirty="0">
                <a:solidFill>
                  <a:schemeClr val="bg1"/>
                </a:solidFill>
              </a:rPr>
              <a:t>       用官方正式的话来说就是：</a:t>
            </a:r>
            <a:r>
              <a:rPr lang="en-US" altLang="zh-CN" sz="2400" dirty="0" err="1">
                <a:solidFill>
                  <a:schemeClr val="bg1"/>
                </a:solidFill>
              </a:rPr>
              <a:t>Netty</a:t>
            </a:r>
            <a:r>
              <a:rPr lang="zh-CN" altLang="en-US" sz="2400" dirty="0">
                <a:solidFill>
                  <a:schemeClr val="bg1"/>
                </a:solidFill>
              </a:rPr>
              <a:t>是一个异步事件驱动的网络应用框架，用于快速开发可维护的高性能服务器和客户端。</a:t>
            </a:r>
          </a:p>
          <a:p>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543642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2610092-4B46-455A-B902-02498ADAD048}"/>
              </a:ext>
            </a:extLst>
          </p:cNvPr>
          <p:cNvSpPr txBox="1"/>
          <p:nvPr/>
        </p:nvSpPr>
        <p:spPr>
          <a:xfrm>
            <a:off x="1371600" y="184355"/>
            <a:ext cx="2529860" cy="523220"/>
          </a:xfrm>
          <a:prstGeom prst="rect">
            <a:avLst/>
          </a:prstGeom>
          <a:noFill/>
        </p:spPr>
        <p:txBody>
          <a:bodyPr wrap="none" rtlCol="0">
            <a:spAutoFit/>
          </a:bodyPr>
          <a:lstStyle/>
          <a:p>
            <a:r>
              <a:rPr lang="en-US" altLang="zh-CN" sz="2800" b="1" dirty="0" err="1"/>
              <a:t>Netty</a:t>
            </a:r>
            <a:r>
              <a:rPr lang="zh-CN" altLang="en-US" sz="2800" b="1" dirty="0"/>
              <a:t>基本详解</a:t>
            </a:r>
          </a:p>
        </p:txBody>
      </p:sp>
      <p:sp>
        <p:nvSpPr>
          <p:cNvPr id="3" name="文本框 2">
            <a:extLst>
              <a:ext uri="{FF2B5EF4-FFF2-40B4-BE49-F238E27FC236}">
                <a16:creationId xmlns:a16="http://schemas.microsoft.com/office/drawing/2014/main" id="{86A7015C-4E36-487D-82DF-1F891D198CFF}"/>
              </a:ext>
            </a:extLst>
          </p:cNvPr>
          <p:cNvSpPr txBox="1"/>
          <p:nvPr/>
        </p:nvSpPr>
        <p:spPr>
          <a:xfrm>
            <a:off x="1003300" y="2235200"/>
            <a:ext cx="10579100" cy="4124206"/>
          </a:xfrm>
          <a:prstGeom prst="rect">
            <a:avLst/>
          </a:prstGeom>
          <a:noFill/>
        </p:spPr>
        <p:txBody>
          <a:bodyPr wrap="square" rtlCol="0">
            <a:spAutoFit/>
          </a:bodyPr>
          <a:lstStyle/>
          <a:p>
            <a:endParaRPr lang="zh-CN" altLang="en-US" sz="2800" b="1" dirty="0"/>
          </a:p>
          <a:p>
            <a:pPr marL="342900" indent="-342900">
              <a:buFont typeface="+mj-lt"/>
              <a:buAutoNum type="arabicPeriod"/>
            </a:pPr>
            <a:r>
              <a:rPr lang="zh-CN" altLang="en-US" dirty="0"/>
              <a:t>使用</a:t>
            </a:r>
            <a:r>
              <a:rPr lang="en-US" altLang="zh-CN" dirty="0"/>
              <a:t>JDK</a:t>
            </a:r>
            <a:r>
              <a:rPr lang="zh-CN" altLang="en-US" dirty="0"/>
              <a:t>自带的</a:t>
            </a:r>
            <a:r>
              <a:rPr lang="en-US" altLang="zh-CN" dirty="0"/>
              <a:t>NIO</a:t>
            </a:r>
            <a:r>
              <a:rPr lang="zh-CN" altLang="en-US" dirty="0"/>
              <a:t>需要了解太多的概念，编程复杂，一不小心</a:t>
            </a:r>
            <a:r>
              <a:rPr lang="en-US" altLang="zh-CN" dirty="0"/>
              <a:t>bug</a:t>
            </a:r>
            <a:r>
              <a:rPr lang="zh-CN" altLang="en-US" dirty="0"/>
              <a:t>横飞</a:t>
            </a:r>
            <a:endParaRPr lang="en-US" altLang="zh-CN" dirty="0"/>
          </a:p>
          <a:p>
            <a:pPr marL="342900" indent="-342900">
              <a:buFont typeface="+mj-lt"/>
              <a:buAutoNum type="arabicPeriod"/>
            </a:pPr>
            <a:r>
              <a:rPr lang="en-US" altLang="zh-CN" dirty="0"/>
              <a:t>API</a:t>
            </a:r>
            <a:r>
              <a:rPr lang="zh-CN" altLang="en-US" dirty="0"/>
              <a:t>简单使用，开发门槛低</a:t>
            </a:r>
            <a:endParaRPr lang="en-US" altLang="zh-CN" dirty="0"/>
          </a:p>
          <a:p>
            <a:pPr marL="342900" indent="-342900">
              <a:buFont typeface="+mj-lt"/>
              <a:buAutoNum type="arabicPeriod"/>
            </a:pPr>
            <a:r>
              <a:rPr lang="zh-CN" altLang="en-US" dirty="0"/>
              <a:t>健壮性、功能、性能、可定制性、可扩展性首屈一指！</a:t>
            </a:r>
          </a:p>
          <a:p>
            <a:pPr marL="342900" indent="-342900">
              <a:buFont typeface="+mj-lt"/>
              <a:buAutoNum type="arabicPeriod"/>
            </a:pPr>
            <a:r>
              <a:rPr lang="en-US" altLang="zh-CN" dirty="0" err="1"/>
              <a:t>Netty</a:t>
            </a:r>
            <a:r>
              <a:rPr lang="zh-CN" altLang="en-US" dirty="0"/>
              <a:t>底层</a:t>
            </a:r>
            <a:r>
              <a:rPr lang="en-US" altLang="zh-CN" dirty="0"/>
              <a:t>IO</a:t>
            </a:r>
            <a:r>
              <a:rPr lang="zh-CN" altLang="en-US" dirty="0"/>
              <a:t>模型随意切换，而这一切只需要做微小的改动，改改参数，</a:t>
            </a:r>
            <a:r>
              <a:rPr lang="en-US" altLang="zh-CN" dirty="0" err="1"/>
              <a:t>Netty</a:t>
            </a:r>
            <a:r>
              <a:rPr lang="zh-CN" altLang="en-US" dirty="0"/>
              <a:t>可以直接从</a:t>
            </a:r>
            <a:r>
              <a:rPr lang="en-US" altLang="zh-CN" dirty="0"/>
              <a:t>NIO</a:t>
            </a:r>
            <a:r>
              <a:rPr lang="zh-CN" altLang="en-US" dirty="0"/>
              <a:t>模型变身为</a:t>
            </a:r>
            <a:r>
              <a:rPr lang="en-US" altLang="zh-CN" dirty="0"/>
              <a:t>IO</a:t>
            </a:r>
            <a:r>
              <a:rPr lang="zh-CN" altLang="en-US" dirty="0"/>
              <a:t>模型</a:t>
            </a:r>
          </a:p>
          <a:p>
            <a:pPr marL="342900" indent="-342900">
              <a:buFont typeface="+mj-lt"/>
              <a:buAutoNum type="arabicPeriod"/>
            </a:pPr>
            <a:r>
              <a:rPr lang="en-US" altLang="zh-CN" dirty="0" err="1"/>
              <a:t>Netty</a:t>
            </a:r>
            <a:r>
              <a:rPr lang="zh-CN" altLang="en-US" dirty="0"/>
              <a:t>自带的拆包解包，异常检测等机制让你从</a:t>
            </a:r>
            <a:r>
              <a:rPr lang="en-US" altLang="zh-CN" dirty="0"/>
              <a:t>NIO</a:t>
            </a:r>
            <a:r>
              <a:rPr lang="zh-CN" altLang="en-US" dirty="0"/>
              <a:t>的繁重细节中脱离出来，让你只需要关心业务逻辑</a:t>
            </a:r>
          </a:p>
          <a:p>
            <a:pPr marL="342900" indent="-342900">
              <a:buFont typeface="+mj-lt"/>
              <a:buAutoNum type="arabicPeriod"/>
            </a:pPr>
            <a:r>
              <a:rPr lang="en-US" altLang="zh-CN" dirty="0" err="1"/>
              <a:t>Netty</a:t>
            </a:r>
            <a:r>
              <a:rPr lang="zh-CN" altLang="en-US" dirty="0"/>
              <a:t>解决了</a:t>
            </a:r>
            <a:r>
              <a:rPr lang="en-US" altLang="zh-CN" dirty="0"/>
              <a:t>JDK</a:t>
            </a:r>
            <a:r>
              <a:rPr lang="zh-CN" altLang="en-US" dirty="0"/>
              <a:t>的很多包括空轮询在内的</a:t>
            </a:r>
            <a:r>
              <a:rPr lang="en-US" altLang="zh-CN" dirty="0"/>
              <a:t>bug</a:t>
            </a:r>
          </a:p>
          <a:p>
            <a:pPr marL="342900" indent="-342900">
              <a:buFont typeface="+mj-lt"/>
              <a:buAutoNum type="arabicPeriod"/>
            </a:pPr>
            <a:r>
              <a:rPr lang="en-US" altLang="zh-CN" dirty="0" err="1"/>
              <a:t>Netty</a:t>
            </a:r>
            <a:r>
              <a:rPr lang="zh-CN" altLang="en-US" dirty="0"/>
              <a:t>底层对线程，</a:t>
            </a:r>
            <a:r>
              <a:rPr lang="en-US" altLang="zh-CN" dirty="0"/>
              <a:t>selector</a:t>
            </a:r>
            <a:r>
              <a:rPr lang="zh-CN" altLang="en-US" dirty="0"/>
              <a:t>做了很多细小的优化，精心设计的</a:t>
            </a:r>
            <a:r>
              <a:rPr lang="en-US" altLang="zh-CN" dirty="0"/>
              <a:t>reactor</a:t>
            </a:r>
            <a:r>
              <a:rPr lang="zh-CN" altLang="en-US" dirty="0"/>
              <a:t>线程模型做到非常高效的并发处理</a:t>
            </a:r>
          </a:p>
          <a:p>
            <a:pPr marL="342900" indent="-342900">
              <a:buFont typeface="+mj-lt"/>
              <a:buAutoNum type="arabicPeriod"/>
            </a:pPr>
            <a:r>
              <a:rPr lang="zh-CN" altLang="en-US" dirty="0"/>
              <a:t>自带各种协议栈让你处理任何一种通用协议都几乎不用亲自动手</a:t>
            </a:r>
          </a:p>
          <a:p>
            <a:pPr marL="342900" indent="-342900">
              <a:buFont typeface="+mj-lt"/>
              <a:buAutoNum type="arabicPeriod"/>
            </a:pPr>
            <a:r>
              <a:rPr lang="en-US" altLang="zh-CN" dirty="0" err="1"/>
              <a:t>Netty</a:t>
            </a:r>
            <a:r>
              <a:rPr lang="zh-CN" altLang="en-US" dirty="0"/>
              <a:t>社区活跃，遇到问题随时邮件列表或者</a:t>
            </a:r>
            <a:r>
              <a:rPr lang="en-US" altLang="zh-CN" dirty="0"/>
              <a:t>issue</a:t>
            </a:r>
          </a:p>
          <a:p>
            <a:pPr marL="342900" indent="-342900">
              <a:buFont typeface="+mj-lt"/>
              <a:buAutoNum type="arabicPeriod"/>
            </a:pPr>
            <a:r>
              <a:rPr lang="en-US" altLang="zh-CN" dirty="0" err="1"/>
              <a:t>Netty</a:t>
            </a:r>
            <a:r>
              <a:rPr lang="zh-CN" altLang="en-US" dirty="0"/>
              <a:t>已经历各大</a:t>
            </a:r>
            <a:r>
              <a:rPr lang="en-US" altLang="zh-CN" dirty="0" err="1"/>
              <a:t>rpc</a:t>
            </a:r>
            <a:r>
              <a:rPr lang="zh-CN" altLang="en-US" dirty="0"/>
              <a:t>框架，消息中间件，分布式通信中间件线上的广泛验证，健壮性无比强大</a:t>
            </a:r>
          </a:p>
        </p:txBody>
      </p:sp>
      <p:sp>
        <p:nvSpPr>
          <p:cNvPr id="4" name="文本框 3">
            <a:extLst>
              <a:ext uri="{FF2B5EF4-FFF2-40B4-BE49-F238E27FC236}">
                <a16:creationId xmlns:a16="http://schemas.microsoft.com/office/drawing/2014/main" id="{45E26029-EE45-41FB-8E73-B7D2973C5A1C}"/>
              </a:ext>
            </a:extLst>
          </p:cNvPr>
          <p:cNvSpPr txBox="1"/>
          <p:nvPr/>
        </p:nvSpPr>
        <p:spPr>
          <a:xfrm>
            <a:off x="1003300" y="1558092"/>
            <a:ext cx="8468985" cy="800219"/>
          </a:xfrm>
          <a:prstGeom prst="rect">
            <a:avLst/>
          </a:prstGeom>
          <a:noFill/>
        </p:spPr>
        <p:txBody>
          <a:bodyPr wrap="none" rtlCol="0">
            <a:spAutoFit/>
          </a:bodyPr>
          <a:lstStyle/>
          <a:p>
            <a:r>
              <a:rPr lang="zh-CN" altLang="en-US" sz="2800" b="1" dirty="0"/>
              <a:t>下面是我总结的使用</a:t>
            </a:r>
            <a:r>
              <a:rPr lang="en-US" altLang="zh-CN" sz="2800" b="1" dirty="0" err="1"/>
              <a:t>Netty</a:t>
            </a:r>
            <a:r>
              <a:rPr lang="zh-CN" altLang="en-US" sz="2800" b="1" dirty="0"/>
              <a:t>不使用</a:t>
            </a:r>
            <a:r>
              <a:rPr lang="en-US" altLang="zh-CN" sz="2800" b="1" dirty="0"/>
              <a:t>JDK</a:t>
            </a:r>
            <a:r>
              <a:rPr lang="zh-CN" altLang="en-US" sz="2800" b="1" dirty="0"/>
              <a:t>原生</a:t>
            </a:r>
            <a:r>
              <a:rPr lang="en-US" altLang="zh-CN" sz="2800" b="1" dirty="0"/>
              <a:t>NIO</a:t>
            </a:r>
            <a:r>
              <a:rPr lang="zh-CN" altLang="en-US" sz="2800" b="1" dirty="0"/>
              <a:t>的原因</a:t>
            </a:r>
            <a:endParaRPr lang="en-US" altLang="zh-CN" sz="2800" b="1" dirty="0"/>
          </a:p>
          <a:p>
            <a:endParaRPr lang="zh-CN" altLang="en-US" dirty="0"/>
          </a:p>
        </p:txBody>
      </p:sp>
    </p:spTree>
    <p:extLst>
      <p:ext uri="{BB962C8B-B14F-4D97-AF65-F5344CB8AC3E}">
        <p14:creationId xmlns:p14="http://schemas.microsoft.com/office/powerpoint/2010/main" val="410813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7048F55C-CC11-4D3B-88E6-6F47A5708F62}"/>
              </a:ext>
            </a:extLst>
          </p:cNvPr>
          <p:cNvSpPr txBox="1"/>
          <p:nvPr/>
        </p:nvSpPr>
        <p:spPr>
          <a:xfrm>
            <a:off x="436914" y="2826072"/>
            <a:ext cx="4960996" cy="1200329"/>
          </a:xfrm>
          <a:prstGeom prst="rect">
            <a:avLst/>
          </a:prstGeom>
          <a:noFill/>
        </p:spPr>
        <p:txBody>
          <a:bodyPr wrap="square" rtlCol="0">
            <a:spAutoFit/>
          </a:bodyPr>
          <a:lstStyle/>
          <a:p>
            <a:pPr algn="dist"/>
            <a:r>
              <a:rPr lang="zh-CN" altLang="en-US" sz="7200" b="1" spc="300" dirty="0">
                <a:gradFill flip="none" rotWithShape="1">
                  <a:gsLst>
                    <a:gs pos="36000">
                      <a:srgbClr val="02998D"/>
                    </a:gs>
                    <a:gs pos="100000">
                      <a:srgbClr val="ABCE3E"/>
                    </a:gs>
                  </a:gsLst>
                  <a:lin ang="13500000" scaled="1"/>
                  <a:tileRect/>
                </a:gradFill>
                <a:latin typeface="微软雅黑" panose="020B0503020204020204" pitchFamily="34" charset="-122"/>
                <a:ea typeface="微软雅黑" panose="020B0503020204020204" pitchFamily="34" charset="-122"/>
                <a:sym typeface="Arial" panose="020B0604020202020204" pitchFamily="34" charset="0"/>
              </a:rPr>
              <a:t>谢谢观看</a:t>
            </a:r>
          </a:p>
        </p:txBody>
      </p:sp>
      <p:sp>
        <p:nvSpPr>
          <p:cNvPr id="36" name="文本框 35">
            <a:extLst>
              <a:ext uri="{FF2B5EF4-FFF2-40B4-BE49-F238E27FC236}">
                <a16:creationId xmlns:a16="http://schemas.microsoft.com/office/drawing/2014/main" id="{D995DE1B-99A5-4AE7-8DF6-7F90835D2CC7}"/>
              </a:ext>
            </a:extLst>
          </p:cNvPr>
          <p:cNvSpPr txBox="1"/>
          <p:nvPr/>
        </p:nvSpPr>
        <p:spPr>
          <a:xfrm>
            <a:off x="8104816" y="5538064"/>
            <a:ext cx="3801041" cy="369332"/>
          </a:xfrm>
          <a:prstGeom prst="rect">
            <a:avLst/>
          </a:prstGeom>
          <a:noFill/>
        </p:spPr>
        <p:txBody>
          <a:bodyPr wrap="none" rtlCol="0">
            <a:spAutoFit/>
          </a:bodyPr>
          <a:lstStyle/>
          <a:p>
            <a:r>
              <a:rPr lang="zh-CN" altLang="en-US" dirty="0">
                <a:solidFill>
                  <a:srgbClr val="C0DA6E"/>
                </a:solidFill>
                <a:latin typeface="微软雅黑" panose="020B0503020204020204" pitchFamily="34" charset="-122"/>
                <a:ea typeface="微软雅黑" panose="020B0503020204020204" pitchFamily="34" charset="-122"/>
                <a:sym typeface="Arial" panose="020B0604020202020204" pitchFamily="34" charset="0"/>
              </a:rPr>
              <a:t>汇报人：皇甫科星       时间：</a:t>
            </a:r>
            <a:r>
              <a:rPr lang="en-US" altLang="zh-CN" dirty="0">
                <a:solidFill>
                  <a:srgbClr val="C0DA6E"/>
                </a:solidFill>
                <a:latin typeface="微软雅黑" panose="020B0503020204020204" pitchFamily="34" charset="-122"/>
                <a:ea typeface="微软雅黑" panose="020B0503020204020204" pitchFamily="34" charset="-122"/>
                <a:sym typeface="Arial" panose="020B0604020202020204" pitchFamily="34" charset="0"/>
              </a:rPr>
              <a:t>04.15</a:t>
            </a:r>
            <a:endParaRPr lang="zh-CN" altLang="en-US" dirty="0">
              <a:solidFill>
                <a:srgbClr val="C0DA6E"/>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74076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50000"/>
                                  </p:iterate>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childTnLst>
                          </p:cTn>
                        </p:par>
                        <p:par>
                          <p:cTn id="10" fill="hold">
                            <p:stCondLst>
                              <p:cond delay="625"/>
                            </p:stCondLst>
                            <p:childTnLst>
                              <p:par>
                                <p:cTn id="11" presetID="10"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4">
            <a:extLst>
              <a:ext uri="{FF2B5EF4-FFF2-40B4-BE49-F238E27FC236}">
                <a16:creationId xmlns:a16="http://schemas.microsoft.com/office/drawing/2014/main" id="{A513E364-050F-4F09-9756-2F32507EAE76}"/>
              </a:ext>
            </a:extLst>
          </p:cNvPr>
          <p:cNvSpPr>
            <a:spLocks/>
          </p:cNvSpPr>
          <p:nvPr/>
        </p:nvSpPr>
        <p:spPr bwMode="auto">
          <a:xfrm flipH="1">
            <a:off x="0" y="-19050"/>
            <a:ext cx="6178278" cy="6852474"/>
          </a:xfrm>
          <a:custGeom>
            <a:avLst/>
            <a:gdLst>
              <a:gd name="T0" fmla="*/ 753 w 2236"/>
              <a:gd name="T1" fmla="*/ 2480 h 2480"/>
              <a:gd name="T2" fmla="*/ 0 w 2236"/>
              <a:gd name="T3" fmla="*/ 1241 h 2480"/>
              <a:gd name="T4" fmla="*/ 753 w 2236"/>
              <a:gd name="T5" fmla="*/ 0 h 2480"/>
              <a:gd name="T6" fmla="*/ 2236 w 2236"/>
              <a:gd name="T7" fmla="*/ 0 h 2480"/>
              <a:gd name="T8" fmla="*/ 2236 w 2236"/>
              <a:gd name="T9" fmla="*/ 2480 h 2480"/>
              <a:gd name="T10" fmla="*/ 753 w 2236"/>
              <a:gd name="T11" fmla="*/ 2480 h 2480"/>
            </a:gdLst>
            <a:ahLst/>
            <a:cxnLst>
              <a:cxn ang="0">
                <a:pos x="T0" y="T1"/>
              </a:cxn>
              <a:cxn ang="0">
                <a:pos x="T2" y="T3"/>
              </a:cxn>
              <a:cxn ang="0">
                <a:pos x="T4" y="T5"/>
              </a:cxn>
              <a:cxn ang="0">
                <a:pos x="T6" y="T7"/>
              </a:cxn>
              <a:cxn ang="0">
                <a:pos x="T8" y="T9"/>
              </a:cxn>
              <a:cxn ang="0">
                <a:pos x="T10" y="T11"/>
              </a:cxn>
            </a:cxnLst>
            <a:rect l="0" t="0" r="r" b="b"/>
            <a:pathLst>
              <a:path w="2236" h="2480">
                <a:moveTo>
                  <a:pt x="753" y="2480"/>
                </a:moveTo>
                <a:lnTo>
                  <a:pt x="0" y="1241"/>
                </a:lnTo>
                <a:lnTo>
                  <a:pt x="753" y="0"/>
                </a:lnTo>
                <a:lnTo>
                  <a:pt x="2236" y="0"/>
                </a:lnTo>
                <a:lnTo>
                  <a:pt x="2236" y="2480"/>
                </a:lnTo>
                <a:lnTo>
                  <a:pt x="753" y="248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a:extLst>
              <a:ext uri="{FF2B5EF4-FFF2-40B4-BE49-F238E27FC236}">
                <a16:creationId xmlns:a16="http://schemas.microsoft.com/office/drawing/2014/main" id="{F2B0D581-DD67-4139-93EE-5202769A36D7}"/>
              </a:ext>
            </a:extLst>
          </p:cNvPr>
          <p:cNvGrpSpPr/>
          <p:nvPr/>
        </p:nvGrpSpPr>
        <p:grpSpPr>
          <a:xfrm>
            <a:off x="-1" y="-19050"/>
            <a:ext cx="4755147" cy="6852474"/>
            <a:chOff x="0" y="-19050"/>
            <a:chExt cx="6178278" cy="6852474"/>
          </a:xfrm>
        </p:grpSpPr>
        <p:sp>
          <p:nvSpPr>
            <p:cNvPr id="15" name="Freeform 13">
              <a:extLst>
                <a:ext uri="{FF2B5EF4-FFF2-40B4-BE49-F238E27FC236}">
                  <a16:creationId xmlns:a16="http://schemas.microsoft.com/office/drawing/2014/main" id="{F70EC4AD-D7BB-4EE1-A2E3-9EACAF1A908E}"/>
                </a:ext>
              </a:extLst>
            </p:cNvPr>
            <p:cNvSpPr>
              <a:spLocks/>
            </p:cNvSpPr>
            <p:nvPr/>
          </p:nvSpPr>
          <p:spPr bwMode="auto">
            <a:xfrm flipH="1">
              <a:off x="0" y="-19050"/>
              <a:ext cx="6178278" cy="6852474"/>
            </a:xfrm>
            <a:custGeom>
              <a:avLst/>
              <a:gdLst>
                <a:gd name="T0" fmla="*/ 753 w 2236"/>
                <a:gd name="T1" fmla="*/ 2480 h 2480"/>
                <a:gd name="T2" fmla="*/ 0 w 2236"/>
                <a:gd name="T3" fmla="*/ 1241 h 2480"/>
                <a:gd name="T4" fmla="*/ 753 w 2236"/>
                <a:gd name="T5" fmla="*/ 0 h 2480"/>
                <a:gd name="T6" fmla="*/ 2236 w 2236"/>
                <a:gd name="T7" fmla="*/ 0 h 2480"/>
                <a:gd name="T8" fmla="*/ 2236 w 2236"/>
                <a:gd name="T9" fmla="*/ 2480 h 2480"/>
                <a:gd name="T10" fmla="*/ 753 w 2236"/>
                <a:gd name="T11" fmla="*/ 2480 h 2480"/>
              </a:gdLst>
              <a:ahLst/>
              <a:cxnLst>
                <a:cxn ang="0">
                  <a:pos x="T0" y="T1"/>
                </a:cxn>
                <a:cxn ang="0">
                  <a:pos x="T2" y="T3"/>
                </a:cxn>
                <a:cxn ang="0">
                  <a:pos x="T4" y="T5"/>
                </a:cxn>
                <a:cxn ang="0">
                  <a:pos x="T6" y="T7"/>
                </a:cxn>
                <a:cxn ang="0">
                  <a:pos x="T8" y="T9"/>
                </a:cxn>
                <a:cxn ang="0">
                  <a:pos x="T10" y="T11"/>
                </a:cxn>
              </a:cxnLst>
              <a:rect l="0" t="0" r="r" b="b"/>
              <a:pathLst>
                <a:path w="2236" h="2480">
                  <a:moveTo>
                    <a:pt x="753" y="2480"/>
                  </a:moveTo>
                  <a:lnTo>
                    <a:pt x="0" y="1241"/>
                  </a:lnTo>
                  <a:lnTo>
                    <a:pt x="753" y="0"/>
                  </a:lnTo>
                  <a:lnTo>
                    <a:pt x="2236" y="0"/>
                  </a:lnTo>
                  <a:lnTo>
                    <a:pt x="2236" y="2480"/>
                  </a:lnTo>
                  <a:lnTo>
                    <a:pt x="753" y="2480"/>
                  </a:lnTo>
                  <a:close/>
                </a:path>
              </a:pathLst>
            </a:custGeom>
            <a:solidFill>
              <a:srgbClr val="424242"/>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5">
              <a:extLst>
                <a:ext uri="{FF2B5EF4-FFF2-40B4-BE49-F238E27FC236}">
                  <a16:creationId xmlns:a16="http://schemas.microsoft.com/office/drawing/2014/main" id="{9E931EE1-0C78-4095-BAF2-0CBA0C785A84}"/>
                </a:ext>
              </a:extLst>
            </p:cNvPr>
            <p:cNvSpPr>
              <a:spLocks/>
            </p:cNvSpPr>
            <p:nvPr/>
          </p:nvSpPr>
          <p:spPr bwMode="auto">
            <a:xfrm flipH="1">
              <a:off x="0" y="-19050"/>
              <a:ext cx="6178278" cy="3429000"/>
            </a:xfrm>
            <a:custGeom>
              <a:avLst/>
              <a:gdLst>
                <a:gd name="T0" fmla="*/ 0 w 2236"/>
                <a:gd name="T1" fmla="*/ 1241 h 1241"/>
                <a:gd name="T2" fmla="*/ 2236 w 2236"/>
                <a:gd name="T3" fmla="*/ 1241 h 1241"/>
                <a:gd name="T4" fmla="*/ 2236 w 2236"/>
                <a:gd name="T5" fmla="*/ 0 h 1241"/>
                <a:gd name="T6" fmla="*/ 753 w 2236"/>
                <a:gd name="T7" fmla="*/ 0 h 1241"/>
                <a:gd name="T8" fmla="*/ 0 w 2236"/>
                <a:gd name="T9" fmla="*/ 1241 h 1241"/>
              </a:gdLst>
              <a:ahLst/>
              <a:cxnLst>
                <a:cxn ang="0">
                  <a:pos x="T0" y="T1"/>
                </a:cxn>
                <a:cxn ang="0">
                  <a:pos x="T2" y="T3"/>
                </a:cxn>
                <a:cxn ang="0">
                  <a:pos x="T4" y="T5"/>
                </a:cxn>
                <a:cxn ang="0">
                  <a:pos x="T6" y="T7"/>
                </a:cxn>
                <a:cxn ang="0">
                  <a:pos x="T8" y="T9"/>
                </a:cxn>
              </a:cxnLst>
              <a:rect l="0" t="0" r="r" b="b"/>
              <a:pathLst>
                <a:path w="2236" h="1241">
                  <a:moveTo>
                    <a:pt x="0" y="1241"/>
                  </a:moveTo>
                  <a:lnTo>
                    <a:pt x="2236" y="1241"/>
                  </a:lnTo>
                  <a:lnTo>
                    <a:pt x="2236" y="0"/>
                  </a:lnTo>
                  <a:lnTo>
                    <a:pt x="753" y="0"/>
                  </a:lnTo>
                  <a:lnTo>
                    <a:pt x="0" y="1241"/>
                  </a:lnTo>
                  <a:close/>
                </a:path>
              </a:pathLst>
            </a:custGeom>
            <a:solidFill>
              <a:srgbClr val="33333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Freeform 16">
            <a:extLst>
              <a:ext uri="{FF2B5EF4-FFF2-40B4-BE49-F238E27FC236}">
                <a16:creationId xmlns:a16="http://schemas.microsoft.com/office/drawing/2014/main" id="{9F0DFB1A-CF1D-4928-A170-856AA6362C12}"/>
              </a:ext>
            </a:extLst>
          </p:cNvPr>
          <p:cNvSpPr>
            <a:spLocks/>
          </p:cNvSpPr>
          <p:nvPr/>
        </p:nvSpPr>
        <p:spPr bwMode="auto">
          <a:xfrm flipH="1">
            <a:off x="0" y="-19050"/>
            <a:ext cx="6178278" cy="3429000"/>
          </a:xfrm>
          <a:custGeom>
            <a:avLst/>
            <a:gdLst>
              <a:gd name="T0" fmla="*/ 0 w 2236"/>
              <a:gd name="T1" fmla="*/ 1241 h 1241"/>
              <a:gd name="T2" fmla="*/ 2236 w 2236"/>
              <a:gd name="T3" fmla="*/ 1241 h 1241"/>
              <a:gd name="T4" fmla="*/ 2236 w 2236"/>
              <a:gd name="T5" fmla="*/ 0 h 1241"/>
              <a:gd name="T6" fmla="*/ 753 w 2236"/>
              <a:gd name="T7" fmla="*/ 0 h 1241"/>
              <a:gd name="T8" fmla="*/ 0 w 2236"/>
              <a:gd name="T9" fmla="*/ 1241 h 1241"/>
            </a:gdLst>
            <a:ahLst/>
            <a:cxnLst>
              <a:cxn ang="0">
                <a:pos x="T0" y="T1"/>
              </a:cxn>
              <a:cxn ang="0">
                <a:pos x="T2" y="T3"/>
              </a:cxn>
              <a:cxn ang="0">
                <a:pos x="T4" y="T5"/>
              </a:cxn>
              <a:cxn ang="0">
                <a:pos x="T6" y="T7"/>
              </a:cxn>
              <a:cxn ang="0">
                <a:pos x="T8" y="T9"/>
              </a:cxn>
            </a:cxnLst>
            <a:rect l="0" t="0" r="r" b="b"/>
            <a:pathLst>
              <a:path w="2236" h="1241">
                <a:moveTo>
                  <a:pt x="0" y="1241"/>
                </a:moveTo>
                <a:lnTo>
                  <a:pt x="2236" y="1241"/>
                </a:lnTo>
                <a:lnTo>
                  <a:pt x="2236" y="0"/>
                </a:lnTo>
                <a:lnTo>
                  <a:pt x="753" y="0"/>
                </a:lnTo>
                <a:lnTo>
                  <a:pt x="0" y="1241"/>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0">
            <a:extLst>
              <a:ext uri="{FF2B5EF4-FFF2-40B4-BE49-F238E27FC236}">
                <a16:creationId xmlns:a16="http://schemas.microsoft.com/office/drawing/2014/main" id="{DE1C12B9-FDC5-4687-81D2-C6951F15DE4B}"/>
              </a:ext>
            </a:extLst>
          </p:cNvPr>
          <p:cNvSpPr>
            <a:spLocks/>
          </p:cNvSpPr>
          <p:nvPr/>
        </p:nvSpPr>
        <p:spPr bwMode="auto">
          <a:xfrm flipH="1">
            <a:off x="2224291" y="392651"/>
            <a:ext cx="3417947" cy="6029072"/>
          </a:xfrm>
          <a:custGeom>
            <a:avLst/>
            <a:gdLst>
              <a:gd name="T0" fmla="*/ 952 w 1237"/>
              <a:gd name="T1" fmla="*/ 1092 h 2182"/>
              <a:gd name="T2" fmla="*/ 0 w 1237"/>
              <a:gd name="T3" fmla="*/ 2042 h 2182"/>
              <a:gd name="T4" fmla="*/ 142 w 1237"/>
              <a:gd name="T5" fmla="*/ 2182 h 2182"/>
              <a:gd name="T6" fmla="*/ 1237 w 1237"/>
              <a:gd name="T7" fmla="*/ 1092 h 2182"/>
              <a:gd name="T8" fmla="*/ 142 w 1237"/>
              <a:gd name="T9" fmla="*/ 0 h 2182"/>
              <a:gd name="T10" fmla="*/ 0 w 1237"/>
              <a:gd name="T11" fmla="*/ 142 h 2182"/>
              <a:gd name="T12" fmla="*/ 952 w 1237"/>
              <a:gd name="T13" fmla="*/ 1092 h 2182"/>
            </a:gdLst>
            <a:ahLst/>
            <a:cxnLst>
              <a:cxn ang="0">
                <a:pos x="T0" y="T1"/>
              </a:cxn>
              <a:cxn ang="0">
                <a:pos x="T2" y="T3"/>
              </a:cxn>
              <a:cxn ang="0">
                <a:pos x="T4" y="T5"/>
              </a:cxn>
              <a:cxn ang="0">
                <a:pos x="T6" y="T7"/>
              </a:cxn>
              <a:cxn ang="0">
                <a:pos x="T8" y="T9"/>
              </a:cxn>
              <a:cxn ang="0">
                <a:pos x="T10" y="T11"/>
              </a:cxn>
              <a:cxn ang="0">
                <a:pos x="T12" y="T13"/>
              </a:cxn>
            </a:cxnLst>
            <a:rect l="0" t="0" r="r" b="b"/>
            <a:pathLst>
              <a:path w="1237" h="2182">
                <a:moveTo>
                  <a:pt x="952" y="1092"/>
                </a:moveTo>
                <a:lnTo>
                  <a:pt x="0" y="2042"/>
                </a:lnTo>
                <a:lnTo>
                  <a:pt x="142" y="2182"/>
                </a:lnTo>
                <a:lnTo>
                  <a:pt x="1237" y="1092"/>
                </a:lnTo>
                <a:lnTo>
                  <a:pt x="142" y="0"/>
                </a:lnTo>
                <a:lnTo>
                  <a:pt x="0" y="142"/>
                </a:lnTo>
                <a:lnTo>
                  <a:pt x="952" y="1092"/>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19">
            <a:extLst>
              <a:ext uri="{FF2B5EF4-FFF2-40B4-BE49-F238E27FC236}">
                <a16:creationId xmlns:a16="http://schemas.microsoft.com/office/drawing/2014/main" id="{5E2C50EF-BF68-40D8-89D8-A7249AD89A30}"/>
              </a:ext>
            </a:extLst>
          </p:cNvPr>
          <p:cNvSpPr>
            <a:spLocks/>
          </p:cNvSpPr>
          <p:nvPr/>
        </p:nvSpPr>
        <p:spPr bwMode="auto">
          <a:xfrm>
            <a:off x="3456921" y="-9472"/>
            <a:ext cx="1987901" cy="6873202"/>
          </a:xfrm>
          <a:custGeom>
            <a:avLst/>
            <a:gdLst>
              <a:gd name="T0" fmla="*/ 952 w 1237"/>
              <a:gd name="T1" fmla="*/ 1092 h 2182"/>
              <a:gd name="T2" fmla="*/ 0 w 1237"/>
              <a:gd name="T3" fmla="*/ 2042 h 2182"/>
              <a:gd name="T4" fmla="*/ 142 w 1237"/>
              <a:gd name="T5" fmla="*/ 2182 h 2182"/>
              <a:gd name="T6" fmla="*/ 1237 w 1237"/>
              <a:gd name="T7" fmla="*/ 1092 h 2182"/>
              <a:gd name="T8" fmla="*/ 142 w 1237"/>
              <a:gd name="T9" fmla="*/ 0 h 2182"/>
              <a:gd name="T10" fmla="*/ 0 w 1237"/>
              <a:gd name="T11" fmla="*/ 142 h 2182"/>
              <a:gd name="T12" fmla="*/ 952 w 1237"/>
              <a:gd name="T13" fmla="*/ 1092 h 2182"/>
              <a:gd name="connsiteX0" fmla="*/ 8252 w 10556"/>
              <a:gd name="connsiteY0" fmla="*/ 5005 h 10000"/>
              <a:gd name="connsiteX1" fmla="*/ 556 w 10556"/>
              <a:gd name="connsiteY1" fmla="*/ 9358 h 10000"/>
              <a:gd name="connsiteX2" fmla="*/ 1704 w 10556"/>
              <a:gd name="connsiteY2" fmla="*/ 10000 h 10000"/>
              <a:gd name="connsiteX3" fmla="*/ 10556 w 10556"/>
              <a:gd name="connsiteY3" fmla="*/ 5005 h 10000"/>
              <a:gd name="connsiteX4" fmla="*/ 1704 w 10556"/>
              <a:gd name="connsiteY4" fmla="*/ 0 h 10000"/>
              <a:gd name="connsiteX5" fmla="*/ 0 w 10556"/>
              <a:gd name="connsiteY5" fmla="*/ 340 h 10000"/>
              <a:gd name="connsiteX6" fmla="*/ 8252 w 10556"/>
              <a:gd name="connsiteY6" fmla="*/ 5005 h 10000"/>
              <a:gd name="connsiteX0" fmla="*/ 8252 w 10556"/>
              <a:gd name="connsiteY0" fmla="*/ 4707 h 9702"/>
              <a:gd name="connsiteX1" fmla="*/ 556 w 10556"/>
              <a:gd name="connsiteY1" fmla="*/ 9060 h 9702"/>
              <a:gd name="connsiteX2" fmla="*/ 1704 w 10556"/>
              <a:gd name="connsiteY2" fmla="*/ 9702 h 9702"/>
              <a:gd name="connsiteX3" fmla="*/ 10556 w 10556"/>
              <a:gd name="connsiteY3" fmla="*/ 4707 h 9702"/>
              <a:gd name="connsiteX4" fmla="*/ 2311 w 10556"/>
              <a:gd name="connsiteY4" fmla="*/ 0 h 9702"/>
              <a:gd name="connsiteX5" fmla="*/ 0 w 10556"/>
              <a:gd name="connsiteY5" fmla="*/ 42 h 9702"/>
              <a:gd name="connsiteX6" fmla="*/ 8252 w 10556"/>
              <a:gd name="connsiteY6" fmla="*/ 4707 h 9702"/>
              <a:gd name="connsiteX0" fmla="*/ 7817 w 10000"/>
              <a:gd name="connsiteY0" fmla="*/ 4852 h 10000"/>
              <a:gd name="connsiteX1" fmla="*/ 527 w 10000"/>
              <a:gd name="connsiteY1" fmla="*/ 9338 h 10000"/>
              <a:gd name="connsiteX2" fmla="*/ 1614 w 10000"/>
              <a:gd name="connsiteY2" fmla="*/ 10000 h 10000"/>
              <a:gd name="connsiteX3" fmla="*/ 10000 w 10000"/>
              <a:gd name="connsiteY3" fmla="*/ 4852 h 10000"/>
              <a:gd name="connsiteX4" fmla="*/ 2189 w 10000"/>
              <a:gd name="connsiteY4" fmla="*/ 0 h 10000"/>
              <a:gd name="connsiteX5" fmla="*/ 0 w 10000"/>
              <a:gd name="connsiteY5" fmla="*/ 43 h 10000"/>
              <a:gd name="connsiteX6" fmla="*/ 7817 w 10000"/>
              <a:gd name="connsiteY6" fmla="*/ 4852 h 10000"/>
              <a:gd name="connsiteX0" fmla="*/ 7817 w 10000"/>
              <a:gd name="connsiteY0" fmla="*/ 4852 h 10000"/>
              <a:gd name="connsiteX1" fmla="*/ 96 w 10000"/>
              <a:gd name="connsiteY1" fmla="*/ 9605 h 10000"/>
              <a:gd name="connsiteX2" fmla="*/ 1614 w 10000"/>
              <a:gd name="connsiteY2" fmla="*/ 10000 h 10000"/>
              <a:gd name="connsiteX3" fmla="*/ 10000 w 10000"/>
              <a:gd name="connsiteY3" fmla="*/ 4852 h 10000"/>
              <a:gd name="connsiteX4" fmla="*/ 2189 w 10000"/>
              <a:gd name="connsiteY4" fmla="*/ 0 h 10000"/>
              <a:gd name="connsiteX5" fmla="*/ 0 w 10000"/>
              <a:gd name="connsiteY5" fmla="*/ 43 h 10000"/>
              <a:gd name="connsiteX6" fmla="*/ 7817 w 10000"/>
              <a:gd name="connsiteY6" fmla="*/ 4852 h 10000"/>
              <a:gd name="connsiteX0" fmla="*/ 7817 w 10000"/>
              <a:gd name="connsiteY0" fmla="*/ 4852 h 9707"/>
              <a:gd name="connsiteX1" fmla="*/ 96 w 10000"/>
              <a:gd name="connsiteY1" fmla="*/ 9605 h 9707"/>
              <a:gd name="connsiteX2" fmla="*/ 2074 w 10000"/>
              <a:gd name="connsiteY2" fmla="*/ 9707 h 9707"/>
              <a:gd name="connsiteX3" fmla="*/ 10000 w 10000"/>
              <a:gd name="connsiteY3" fmla="*/ 4852 h 9707"/>
              <a:gd name="connsiteX4" fmla="*/ 2189 w 10000"/>
              <a:gd name="connsiteY4" fmla="*/ 0 h 9707"/>
              <a:gd name="connsiteX5" fmla="*/ 0 w 10000"/>
              <a:gd name="connsiteY5" fmla="*/ 43 h 9707"/>
              <a:gd name="connsiteX6" fmla="*/ 7817 w 10000"/>
              <a:gd name="connsiteY6" fmla="*/ 4852 h 9707"/>
              <a:gd name="connsiteX0" fmla="*/ 7817 w 10000"/>
              <a:gd name="connsiteY0" fmla="*/ 4998 h 9925"/>
              <a:gd name="connsiteX1" fmla="*/ 96 w 10000"/>
              <a:gd name="connsiteY1" fmla="*/ 9895 h 9925"/>
              <a:gd name="connsiteX2" fmla="*/ 2271 w 10000"/>
              <a:gd name="connsiteY2" fmla="*/ 9925 h 9925"/>
              <a:gd name="connsiteX3" fmla="*/ 10000 w 10000"/>
              <a:gd name="connsiteY3" fmla="*/ 4998 h 9925"/>
              <a:gd name="connsiteX4" fmla="*/ 2189 w 10000"/>
              <a:gd name="connsiteY4" fmla="*/ 0 h 9925"/>
              <a:gd name="connsiteX5" fmla="*/ 0 w 10000"/>
              <a:gd name="connsiteY5" fmla="*/ 44 h 9925"/>
              <a:gd name="connsiteX6" fmla="*/ 7817 w 10000"/>
              <a:gd name="connsiteY6" fmla="*/ 4998 h 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25">
                <a:moveTo>
                  <a:pt x="7817" y="4998"/>
                </a:moveTo>
                <a:lnTo>
                  <a:pt x="96" y="9895"/>
                </a:lnTo>
                <a:lnTo>
                  <a:pt x="2271" y="9925"/>
                </a:lnTo>
                <a:lnTo>
                  <a:pt x="10000" y="4998"/>
                </a:lnTo>
                <a:lnTo>
                  <a:pt x="2189" y="0"/>
                </a:lnTo>
                <a:lnTo>
                  <a:pt x="0" y="44"/>
                </a:lnTo>
                <a:lnTo>
                  <a:pt x="7817" y="4998"/>
                </a:lnTo>
                <a:close/>
              </a:path>
            </a:pathLst>
          </a:custGeom>
          <a:solidFill>
            <a:srgbClr val="ABCE3E"/>
          </a:solidFill>
          <a:ln w="12700">
            <a:miter lim="400000"/>
          </a:ln>
          <a:effectLst>
            <a:outerShdw blurRad="190500" dist="25400" dir="5400000" rotWithShape="0">
              <a:srgbClr val="000000">
                <a:alpha val="63860"/>
              </a:srgbClr>
            </a:outerShdw>
          </a:effectLst>
        </p:spPr>
        <p:txBody>
          <a:bodyPr lIns="45719" rIns="45719" anchor="ctr"/>
          <a:lstStyle/>
          <a:p>
            <a:endParaRPr lang="zh-CN" altLang="en-US">
              <a:sym typeface="Arial" panose="020B0604020202020204" pitchFamily="34" charset="0"/>
            </a:endParaRPr>
          </a:p>
        </p:txBody>
      </p:sp>
      <p:sp>
        <p:nvSpPr>
          <p:cNvPr id="25" name="Freeform 23">
            <a:extLst>
              <a:ext uri="{FF2B5EF4-FFF2-40B4-BE49-F238E27FC236}">
                <a16:creationId xmlns:a16="http://schemas.microsoft.com/office/drawing/2014/main" id="{831EC0DC-C2D9-4D27-984E-F182CE51FC6D}"/>
              </a:ext>
            </a:extLst>
          </p:cNvPr>
          <p:cNvSpPr>
            <a:spLocks/>
          </p:cNvSpPr>
          <p:nvPr/>
        </p:nvSpPr>
        <p:spPr bwMode="auto">
          <a:xfrm>
            <a:off x="3483286" y="3451421"/>
            <a:ext cx="1961536" cy="3412103"/>
          </a:xfrm>
          <a:custGeom>
            <a:avLst/>
            <a:gdLst>
              <a:gd name="T0" fmla="*/ 1237 w 1237"/>
              <a:gd name="T1" fmla="*/ 0 h 1090"/>
              <a:gd name="T2" fmla="*/ 952 w 1237"/>
              <a:gd name="T3" fmla="*/ 0 h 1090"/>
              <a:gd name="T4" fmla="*/ 0 w 1237"/>
              <a:gd name="T5" fmla="*/ 950 h 1090"/>
              <a:gd name="T6" fmla="*/ 142 w 1237"/>
              <a:gd name="T7" fmla="*/ 1090 h 1090"/>
              <a:gd name="T8" fmla="*/ 1237 w 1237"/>
              <a:gd name="T9" fmla="*/ 0 h 1090"/>
              <a:gd name="connsiteX0" fmla="*/ 10000 w 10000"/>
              <a:gd name="connsiteY0" fmla="*/ 0 h 9218"/>
              <a:gd name="connsiteX1" fmla="*/ 7696 w 10000"/>
              <a:gd name="connsiteY1" fmla="*/ 0 h 9218"/>
              <a:gd name="connsiteX2" fmla="*/ 0 w 10000"/>
              <a:gd name="connsiteY2" fmla="*/ 8716 h 9218"/>
              <a:gd name="connsiteX3" fmla="*/ 1842 w 10000"/>
              <a:gd name="connsiteY3" fmla="*/ 9218 h 9218"/>
              <a:gd name="connsiteX4" fmla="*/ 10000 w 10000"/>
              <a:gd name="connsiteY4" fmla="*/ 0 h 9218"/>
              <a:gd name="connsiteX0" fmla="*/ 10416 w 10416"/>
              <a:gd name="connsiteY0" fmla="*/ 0 h 10034"/>
              <a:gd name="connsiteX1" fmla="*/ 8112 w 10416"/>
              <a:gd name="connsiteY1" fmla="*/ 0 h 10034"/>
              <a:gd name="connsiteX2" fmla="*/ 0 w 10416"/>
              <a:gd name="connsiteY2" fmla="*/ 10034 h 10034"/>
              <a:gd name="connsiteX3" fmla="*/ 2258 w 10416"/>
              <a:gd name="connsiteY3" fmla="*/ 10000 h 10034"/>
              <a:gd name="connsiteX4" fmla="*/ 10416 w 10416"/>
              <a:gd name="connsiteY4" fmla="*/ 0 h 10034"/>
              <a:gd name="connsiteX0" fmla="*/ 10416 w 10416"/>
              <a:gd name="connsiteY0" fmla="*/ 0 h 10077"/>
              <a:gd name="connsiteX1" fmla="*/ 8112 w 10416"/>
              <a:gd name="connsiteY1" fmla="*/ 0 h 10077"/>
              <a:gd name="connsiteX2" fmla="*/ 0 w 10416"/>
              <a:gd name="connsiteY2" fmla="*/ 10034 h 10077"/>
              <a:gd name="connsiteX3" fmla="*/ 2466 w 10416"/>
              <a:gd name="connsiteY3" fmla="*/ 10077 h 10077"/>
              <a:gd name="connsiteX4" fmla="*/ 10416 w 10416"/>
              <a:gd name="connsiteY4" fmla="*/ 0 h 10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6" h="10077">
                <a:moveTo>
                  <a:pt x="10416" y="0"/>
                </a:moveTo>
                <a:lnTo>
                  <a:pt x="8112" y="0"/>
                </a:lnTo>
                <a:lnTo>
                  <a:pt x="0" y="10034"/>
                </a:lnTo>
                <a:lnTo>
                  <a:pt x="2466" y="10077"/>
                </a:lnTo>
                <a:lnTo>
                  <a:pt x="10416" y="0"/>
                </a:lnTo>
                <a:close/>
              </a:path>
            </a:pathLst>
          </a:custGeom>
          <a:gradFill>
            <a:gsLst>
              <a:gs pos="0">
                <a:srgbClr val="00978B"/>
              </a:gs>
              <a:gs pos="100000">
                <a:srgbClr val="ABCE39"/>
              </a:gs>
            </a:gsLst>
            <a:lin ang="17679734"/>
          </a:gradFill>
          <a:ln w="12700">
            <a:miter lim="400000"/>
          </a:ln>
          <a:effectLst>
            <a:outerShdw blurRad="190500" dist="25400" dir="5400000" rotWithShape="0">
              <a:srgbClr val="000000">
                <a:alpha val="63860"/>
              </a:srgbClr>
            </a:outerShdw>
          </a:effectLst>
        </p:spPr>
        <p:txBody>
          <a:bodyPr lIns="45719" rIns="45719" anchor="ctr"/>
          <a:lstStyle/>
          <a:p>
            <a:endParaRPr lang="zh-CN" altLang="en-US" dirty="0">
              <a:sym typeface="Arial" panose="020B0604020202020204" pitchFamily="34" charset="0"/>
            </a:endParaRPr>
          </a:p>
        </p:txBody>
      </p:sp>
      <p:sp>
        <p:nvSpPr>
          <p:cNvPr id="26" name="Freeform 24">
            <a:extLst>
              <a:ext uri="{FF2B5EF4-FFF2-40B4-BE49-F238E27FC236}">
                <a16:creationId xmlns:a16="http://schemas.microsoft.com/office/drawing/2014/main" id="{A3F4E570-1FF7-4B18-AA9C-494275112629}"/>
              </a:ext>
            </a:extLst>
          </p:cNvPr>
          <p:cNvSpPr>
            <a:spLocks/>
          </p:cNvSpPr>
          <p:nvPr/>
        </p:nvSpPr>
        <p:spPr bwMode="auto">
          <a:xfrm flipH="1">
            <a:off x="2224291" y="3409950"/>
            <a:ext cx="3417947" cy="3011773"/>
          </a:xfrm>
          <a:custGeom>
            <a:avLst/>
            <a:gdLst>
              <a:gd name="T0" fmla="*/ 1237 w 1237"/>
              <a:gd name="T1" fmla="*/ 0 h 1090"/>
              <a:gd name="T2" fmla="*/ 952 w 1237"/>
              <a:gd name="T3" fmla="*/ 0 h 1090"/>
              <a:gd name="T4" fmla="*/ 0 w 1237"/>
              <a:gd name="T5" fmla="*/ 950 h 1090"/>
              <a:gd name="T6" fmla="*/ 142 w 1237"/>
              <a:gd name="T7" fmla="*/ 1090 h 1090"/>
              <a:gd name="T8" fmla="*/ 1237 w 1237"/>
              <a:gd name="T9" fmla="*/ 0 h 1090"/>
            </a:gdLst>
            <a:ahLst/>
            <a:cxnLst>
              <a:cxn ang="0">
                <a:pos x="T0" y="T1"/>
              </a:cxn>
              <a:cxn ang="0">
                <a:pos x="T2" y="T3"/>
              </a:cxn>
              <a:cxn ang="0">
                <a:pos x="T4" y="T5"/>
              </a:cxn>
              <a:cxn ang="0">
                <a:pos x="T6" y="T7"/>
              </a:cxn>
              <a:cxn ang="0">
                <a:pos x="T8" y="T9"/>
              </a:cxn>
            </a:cxnLst>
            <a:rect l="0" t="0" r="r" b="b"/>
            <a:pathLst>
              <a:path w="1237" h="1090">
                <a:moveTo>
                  <a:pt x="1237" y="0"/>
                </a:moveTo>
                <a:lnTo>
                  <a:pt x="952" y="0"/>
                </a:lnTo>
                <a:lnTo>
                  <a:pt x="0" y="950"/>
                </a:lnTo>
                <a:lnTo>
                  <a:pt x="142" y="1090"/>
                </a:lnTo>
                <a:lnTo>
                  <a:pt x="1237" y="0"/>
                </a:lnTo>
              </a:path>
            </a:pathLst>
          </a:cu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a:extLst>
              <a:ext uri="{FF2B5EF4-FFF2-40B4-BE49-F238E27FC236}">
                <a16:creationId xmlns:a16="http://schemas.microsoft.com/office/drawing/2014/main" id="{6FA40306-8FA5-4A6A-A6A3-3C194E1C5C90}"/>
              </a:ext>
            </a:extLst>
          </p:cNvPr>
          <p:cNvSpPr txBox="1"/>
          <p:nvPr/>
        </p:nvSpPr>
        <p:spPr>
          <a:xfrm>
            <a:off x="1748064" y="1858683"/>
            <a:ext cx="1823382" cy="2646878"/>
          </a:xfrm>
          <a:prstGeom prst="rect">
            <a:avLst/>
          </a:prstGeom>
          <a:noFill/>
        </p:spPr>
        <p:txBody>
          <a:bodyPr wrap="square" rtlCol="0">
            <a:spAutoFit/>
          </a:bodyPr>
          <a:lstStyle/>
          <a:p>
            <a:r>
              <a:rPr lang="en-US" altLang="zh-CN" sz="16600" b="1" dirty="0">
                <a:ln w="3175" cap="rnd">
                  <a:solidFill>
                    <a:srgbClr val="ABCE3E">
                      <a:alpha val="61000"/>
                    </a:srgbClr>
                  </a:solidFill>
                </a:ln>
                <a:solidFill>
                  <a:srgbClr val="ABCE3E"/>
                </a:solidFill>
                <a:latin typeface="Arial" panose="020B0604020202020204" pitchFamily="34" charset="0"/>
                <a:ea typeface="微软雅黑" panose="020B0503020204020204" pitchFamily="34" charset="-122"/>
                <a:sym typeface="Arial" panose="020B0604020202020204" pitchFamily="34" charset="0"/>
              </a:rPr>
              <a:t>1.</a:t>
            </a:r>
            <a:endParaRPr lang="zh-CN" altLang="en-US" sz="16600" b="1" dirty="0">
              <a:ln w="3175" cap="rnd">
                <a:solidFill>
                  <a:srgbClr val="ABCE3E">
                    <a:alpha val="61000"/>
                  </a:srgbClr>
                </a:solidFill>
              </a:ln>
              <a:solidFill>
                <a:srgbClr val="ABCE3E"/>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a:extLst>
              <a:ext uri="{FF2B5EF4-FFF2-40B4-BE49-F238E27FC236}">
                <a16:creationId xmlns:a16="http://schemas.microsoft.com/office/drawing/2014/main" id="{525AA49E-DF55-45F1-B03A-B33DB4689953}"/>
              </a:ext>
            </a:extLst>
          </p:cNvPr>
          <p:cNvSpPr txBox="1"/>
          <p:nvPr/>
        </p:nvSpPr>
        <p:spPr>
          <a:xfrm>
            <a:off x="5940089" y="2965464"/>
            <a:ext cx="6234400" cy="923330"/>
          </a:xfrm>
          <a:prstGeom prst="rect">
            <a:avLst/>
          </a:prstGeom>
          <a:noFill/>
        </p:spPr>
        <p:txBody>
          <a:bodyPr wrap="none" rtlCol="0">
            <a:spAutoFit/>
          </a:bodyPr>
          <a:lstStyle/>
          <a:p>
            <a:pPr algn="ctr"/>
            <a:r>
              <a:rPr lang="en-US" altLang="zh-CN" sz="5400" dirty="0">
                <a:latin typeface="微软雅黑" panose="020B0503020204020204" pitchFamily="34" charset="-122"/>
                <a:ea typeface="微软雅黑" panose="020B0503020204020204" pitchFamily="34" charset="-122"/>
                <a:sym typeface="Arial" panose="020B0604020202020204" pitchFamily="34" charset="0"/>
              </a:rPr>
              <a:t>BIO</a:t>
            </a:r>
            <a:r>
              <a:rPr lang="zh-CN" altLang="en-US" sz="5400" dirty="0">
                <a:latin typeface="微软雅黑" panose="020B0503020204020204" pitchFamily="34" charset="-122"/>
                <a:ea typeface="微软雅黑" panose="020B0503020204020204" pitchFamily="34" charset="-122"/>
                <a:sym typeface="Arial" panose="020B0604020202020204" pitchFamily="34" charset="0"/>
              </a:rPr>
              <a:t>性能瓶颈在哪？</a:t>
            </a:r>
          </a:p>
        </p:txBody>
      </p:sp>
    </p:spTree>
    <p:extLst>
      <p:ext uri="{BB962C8B-B14F-4D97-AF65-F5344CB8AC3E}">
        <p14:creationId xmlns:p14="http://schemas.microsoft.com/office/powerpoint/2010/main" val="20578728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Effect transition="in" filter="fade">
                                      <p:cBhvr>
                                        <p:cTn id="9" dur="250"/>
                                        <p:tgtEl>
                                          <p:spTgt spid="37"/>
                                        </p:tgtEl>
                                      </p:cBhvr>
                                    </p:animEffect>
                                  </p:childTnLst>
                                </p:cTn>
                              </p:par>
                            </p:childTnLst>
                          </p:cTn>
                        </p:par>
                        <p:par>
                          <p:cTn id="10" fill="hold">
                            <p:stCondLst>
                              <p:cond delay="375"/>
                            </p:stCondLst>
                            <p:childTnLst>
                              <p:par>
                                <p:cTn id="11" presetID="53" presetClass="entr" presetSubtype="16" fill="hold" grpId="0" nodeType="afterEffect">
                                  <p:stCondLst>
                                    <p:cond delay="0"/>
                                  </p:stCondLst>
                                  <p:iterate type="lt">
                                    <p:tmPct val="50000"/>
                                  </p:iterate>
                                  <p:childTnLst>
                                    <p:set>
                                      <p:cBhvr>
                                        <p:cTn id="12" dur="1" fill="hold">
                                          <p:stCondLst>
                                            <p:cond delay="0"/>
                                          </p:stCondLst>
                                        </p:cTn>
                                        <p:tgtEl>
                                          <p:spTgt spid="42"/>
                                        </p:tgtEl>
                                        <p:attrNameLst>
                                          <p:attrName>style.visibility</p:attrName>
                                        </p:attrNameLst>
                                      </p:cBhvr>
                                      <p:to>
                                        <p:strVal val="visible"/>
                                      </p:to>
                                    </p:set>
                                    <p:anim calcmode="lin" valueType="num">
                                      <p:cBhvr>
                                        <p:cTn id="13" dur="250" fill="hold"/>
                                        <p:tgtEl>
                                          <p:spTgt spid="42"/>
                                        </p:tgtEl>
                                        <p:attrNameLst>
                                          <p:attrName>ppt_w</p:attrName>
                                        </p:attrNameLst>
                                      </p:cBhvr>
                                      <p:tavLst>
                                        <p:tav tm="0">
                                          <p:val>
                                            <p:fltVal val="0"/>
                                          </p:val>
                                        </p:tav>
                                        <p:tav tm="100000">
                                          <p:val>
                                            <p:strVal val="#ppt_w"/>
                                          </p:val>
                                        </p:tav>
                                      </p:tavLst>
                                    </p:anim>
                                    <p:anim calcmode="lin" valueType="num">
                                      <p:cBhvr>
                                        <p:cTn id="14" dur="250" fill="hold"/>
                                        <p:tgtEl>
                                          <p:spTgt spid="42"/>
                                        </p:tgtEl>
                                        <p:attrNameLst>
                                          <p:attrName>ppt_h</p:attrName>
                                        </p:attrNameLst>
                                      </p:cBhvr>
                                      <p:tavLst>
                                        <p:tav tm="0">
                                          <p:val>
                                            <p:fltVal val="0"/>
                                          </p:val>
                                        </p:tav>
                                        <p:tav tm="100000">
                                          <p:val>
                                            <p:strVal val="#ppt_h"/>
                                          </p:val>
                                        </p:tav>
                                      </p:tavLst>
                                    </p:anim>
                                    <p:animEffect transition="in" filter="fade">
                                      <p:cBhvr>
                                        <p:cTn id="15"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4C810C12-1F62-44C4-AD46-16120C941D36}"/>
              </a:ext>
            </a:extLst>
          </p:cNvPr>
          <p:cNvSpPr/>
          <p:nvPr/>
        </p:nvSpPr>
        <p:spPr>
          <a:xfrm>
            <a:off x="0" y="1535249"/>
            <a:ext cx="12192000" cy="161715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6000">
              <a:solidFill>
                <a:srgbClr val="33333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8">
            <a:extLst>
              <a:ext uri="{FF2B5EF4-FFF2-40B4-BE49-F238E27FC236}">
                <a16:creationId xmlns:a16="http://schemas.microsoft.com/office/drawing/2014/main" id="{DD0A0244-63C4-4C45-AA72-DFCEAD286992}"/>
              </a:ext>
            </a:extLst>
          </p:cNvPr>
          <p:cNvSpPr txBox="1"/>
          <p:nvPr/>
        </p:nvSpPr>
        <p:spPr>
          <a:xfrm>
            <a:off x="1350337" y="1797286"/>
            <a:ext cx="9491326" cy="785343"/>
          </a:xfrm>
          <a:prstGeom prst="rect">
            <a:avLst/>
          </a:prstGeom>
          <a:noFill/>
        </p:spPr>
        <p:txBody>
          <a:bodyPr wrap="square" rtlCol="0">
            <a:spAutoFit/>
          </a:bodyPr>
          <a:lstStyle/>
          <a:p>
            <a:pPr algn="ctr">
              <a:lnSpc>
                <a:spcPct val="150000"/>
              </a:lnSpc>
            </a:pP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本章小结将以</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BIO Socket</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模型为基础架构，在高并发模式下，</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BIO</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的缺陷及性能瓶颈，为整个</a:t>
            </a: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NIO</a:t>
            </a: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的理解打下基础！</a:t>
            </a:r>
          </a:p>
        </p:txBody>
      </p:sp>
      <p:cxnSp>
        <p:nvCxnSpPr>
          <p:cNvPr id="33" name="Straight Connector 13">
            <a:extLst>
              <a:ext uri="{FF2B5EF4-FFF2-40B4-BE49-F238E27FC236}">
                <a16:creationId xmlns:a16="http://schemas.microsoft.com/office/drawing/2014/main" id="{330A0E71-215A-4767-9E2C-CCCB3991E4CB}"/>
              </a:ext>
            </a:extLst>
          </p:cNvPr>
          <p:cNvCxnSpPr/>
          <p:nvPr/>
        </p:nvCxnSpPr>
        <p:spPr>
          <a:xfrm>
            <a:off x="-7390" y="3429000"/>
            <a:ext cx="12206780" cy="0"/>
          </a:xfrm>
          <a:prstGeom prst="line">
            <a:avLst/>
          </a:prstGeom>
          <a:ln w="635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5" name="Freeform 6">
            <a:extLst>
              <a:ext uri="{FF2B5EF4-FFF2-40B4-BE49-F238E27FC236}">
                <a16:creationId xmlns:a16="http://schemas.microsoft.com/office/drawing/2014/main" id="{C80F4A9B-1402-4273-820E-1024A3E16389}"/>
              </a:ext>
            </a:extLst>
          </p:cNvPr>
          <p:cNvSpPr>
            <a:spLocks noEditPoints="1"/>
          </p:cNvSpPr>
          <p:nvPr/>
        </p:nvSpPr>
        <p:spPr bwMode="auto">
          <a:xfrm>
            <a:off x="2066502" y="3691038"/>
            <a:ext cx="1080000" cy="1080000"/>
          </a:xfrm>
          <a:custGeom>
            <a:avLst/>
            <a:gdLst>
              <a:gd name="T0" fmla="*/ 3300 w 4312"/>
              <a:gd name="T1" fmla="*/ 329 h 4312"/>
              <a:gd name="T2" fmla="*/ 2755 w 4312"/>
              <a:gd name="T3" fmla="*/ 84 h 4312"/>
              <a:gd name="T4" fmla="*/ 2156 w 4312"/>
              <a:gd name="T5" fmla="*/ 0 h 4312"/>
              <a:gd name="T6" fmla="*/ 1556 w 4312"/>
              <a:gd name="T7" fmla="*/ 84 h 4312"/>
              <a:gd name="T8" fmla="*/ 1010 w 4312"/>
              <a:gd name="T9" fmla="*/ 329 h 4312"/>
              <a:gd name="T10" fmla="*/ 547 w 4312"/>
              <a:gd name="T11" fmla="*/ 721 h 4312"/>
              <a:gd name="T12" fmla="*/ 212 w 4312"/>
              <a:gd name="T13" fmla="*/ 1221 h 4312"/>
              <a:gd name="T14" fmla="*/ 30 w 4312"/>
              <a:gd name="T15" fmla="*/ 1792 h 4312"/>
              <a:gd name="T16" fmla="*/ 13 w 4312"/>
              <a:gd name="T17" fmla="*/ 2401 h 4312"/>
              <a:gd name="T18" fmla="*/ 162 w 4312"/>
              <a:gd name="T19" fmla="*/ 2982 h 4312"/>
              <a:gd name="T20" fmla="*/ 467 w 4312"/>
              <a:gd name="T21" fmla="*/ 3499 h 4312"/>
              <a:gd name="T22" fmla="*/ 910 w 4312"/>
              <a:gd name="T23" fmla="*/ 3917 h 4312"/>
              <a:gd name="T24" fmla="*/ 1442 w 4312"/>
              <a:gd name="T25" fmla="*/ 4192 h 4312"/>
              <a:gd name="T26" fmla="*/ 2033 w 4312"/>
              <a:gd name="T27" fmla="*/ 4310 h 4312"/>
              <a:gd name="T28" fmla="*/ 2639 w 4312"/>
              <a:gd name="T29" fmla="*/ 4258 h 4312"/>
              <a:gd name="T30" fmla="*/ 3197 w 4312"/>
              <a:gd name="T31" fmla="*/ 4045 h 4312"/>
              <a:gd name="T32" fmla="*/ 3680 w 4312"/>
              <a:gd name="T33" fmla="*/ 3681 h 4312"/>
              <a:gd name="T34" fmla="*/ 4045 w 4312"/>
              <a:gd name="T35" fmla="*/ 3198 h 4312"/>
              <a:gd name="T36" fmla="*/ 4258 w 4312"/>
              <a:gd name="T37" fmla="*/ 2639 h 4312"/>
              <a:gd name="T38" fmla="*/ 4308 w 4312"/>
              <a:gd name="T39" fmla="*/ 2033 h 4312"/>
              <a:gd name="T40" fmla="*/ 4192 w 4312"/>
              <a:gd name="T41" fmla="*/ 1443 h 4312"/>
              <a:gd name="T42" fmla="*/ 3917 w 4312"/>
              <a:gd name="T43" fmla="*/ 911 h 4312"/>
              <a:gd name="T44" fmla="*/ 2250 w 4312"/>
              <a:gd name="T45" fmla="*/ 3754 h 4312"/>
              <a:gd name="T46" fmla="*/ 2177 w 4312"/>
              <a:gd name="T47" fmla="*/ 3659 h 4312"/>
              <a:gd name="T48" fmla="*/ 2066 w 4312"/>
              <a:gd name="T49" fmla="*/ 3705 h 4312"/>
              <a:gd name="T50" fmla="*/ 1806 w 4312"/>
              <a:gd name="T51" fmla="*/ 4083 h 4312"/>
              <a:gd name="T52" fmla="*/ 1241 w 4312"/>
              <a:gd name="T53" fmla="*/ 3888 h 4312"/>
              <a:gd name="T54" fmla="*/ 768 w 4312"/>
              <a:gd name="T55" fmla="*/ 3537 h 4312"/>
              <a:gd name="T56" fmla="*/ 420 w 4312"/>
              <a:gd name="T57" fmla="*/ 3065 h 4312"/>
              <a:gd name="T58" fmla="*/ 228 w 4312"/>
              <a:gd name="T59" fmla="*/ 2498 h 4312"/>
              <a:gd name="T60" fmla="*/ 598 w 4312"/>
              <a:gd name="T61" fmla="*/ 2237 h 4312"/>
              <a:gd name="T62" fmla="*/ 644 w 4312"/>
              <a:gd name="T63" fmla="*/ 2126 h 4312"/>
              <a:gd name="T64" fmla="*/ 548 w 4312"/>
              <a:gd name="T65" fmla="*/ 2054 h 4312"/>
              <a:gd name="T66" fmla="*/ 287 w 4312"/>
              <a:gd name="T67" fmla="*/ 1574 h 4312"/>
              <a:gd name="T68" fmla="*/ 546 w 4312"/>
              <a:gd name="T69" fmla="*/ 1042 h 4312"/>
              <a:gd name="T70" fmla="*/ 946 w 4312"/>
              <a:gd name="T71" fmla="*/ 617 h 4312"/>
              <a:gd name="T72" fmla="*/ 1459 w 4312"/>
              <a:gd name="T73" fmla="*/ 326 h 4312"/>
              <a:gd name="T74" fmla="*/ 2053 w 4312"/>
              <a:gd name="T75" fmla="*/ 200 h 4312"/>
              <a:gd name="T76" fmla="*/ 2101 w 4312"/>
              <a:gd name="T77" fmla="*/ 635 h 4312"/>
              <a:gd name="T78" fmla="*/ 2221 w 4312"/>
              <a:gd name="T79" fmla="*/ 621 h 4312"/>
              <a:gd name="T80" fmla="*/ 2375 w 4312"/>
              <a:gd name="T81" fmla="*/ 211 h 4312"/>
              <a:gd name="T82" fmla="*/ 2956 w 4312"/>
              <a:gd name="T83" fmla="*/ 369 h 4312"/>
              <a:gd name="T84" fmla="*/ 3451 w 4312"/>
              <a:gd name="T85" fmla="*/ 689 h 4312"/>
              <a:gd name="T86" fmla="*/ 3828 w 4312"/>
              <a:gd name="T87" fmla="*/ 1139 h 4312"/>
              <a:gd name="T88" fmla="*/ 4058 w 4312"/>
              <a:gd name="T89" fmla="*/ 1689 h 4312"/>
              <a:gd name="T90" fmla="*/ 3727 w 4312"/>
              <a:gd name="T91" fmla="*/ 2057 h 4312"/>
              <a:gd name="T92" fmla="*/ 3655 w 4312"/>
              <a:gd name="T93" fmla="*/ 2152 h 4312"/>
              <a:gd name="T94" fmla="*/ 3727 w 4312"/>
              <a:gd name="T95" fmla="*/ 2248 h 4312"/>
              <a:gd name="T96" fmla="*/ 4059 w 4312"/>
              <a:gd name="T97" fmla="*/ 2618 h 4312"/>
              <a:gd name="T98" fmla="*/ 3830 w 4312"/>
              <a:gd name="T99" fmla="*/ 3169 h 4312"/>
              <a:gd name="T100" fmla="*/ 3453 w 4312"/>
              <a:gd name="T101" fmla="*/ 3621 h 4312"/>
              <a:gd name="T102" fmla="*/ 2958 w 4312"/>
              <a:gd name="T103" fmla="*/ 3943 h 4312"/>
              <a:gd name="T104" fmla="*/ 2375 w 4312"/>
              <a:gd name="T105" fmla="*/ 4103 h 4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12" h="4312">
                <a:moveTo>
                  <a:pt x="3680" y="632"/>
                </a:moveTo>
                <a:lnTo>
                  <a:pt x="3591" y="547"/>
                </a:lnTo>
                <a:lnTo>
                  <a:pt x="3498" y="469"/>
                </a:lnTo>
                <a:lnTo>
                  <a:pt x="3401" y="395"/>
                </a:lnTo>
                <a:lnTo>
                  <a:pt x="3300" y="329"/>
                </a:lnTo>
                <a:lnTo>
                  <a:pt x="3197" y="267"/>
                </a:lnTo>
                <a:lnTo>
                  <a:pt x="3091" y="212"/>
                </a:lnTo>
                <a:lnTo>
                  <a:pt x="2981" y="164"/>
                </a:lnTo>
                <a:lnTo>
                  <a:pt x="2869" y="120"/>
                </a:lnTo>
                <a:lnTo>
                  <a:pt x="2755" y="84"/>
                </a:lnTo>
                <a:lnTo>
                  <a:pt x="2639" y="54"/>
                </a:lnTo>
                <a:lnTo>
                  <a:pt x="2520" y="30"/>
                </a:lnTo>
                <a:lnTo>
                  <a:pt x="2399" y="14"/>
                </a:lnTo>
                <a:lnTo>
                  <a:pt x="2279" y="4"/>
                </a:lnTo>
                <a:lnTo>
                  <a:pt x="2156" y="0"/>
                </a:lnTo>
                <a:lnTo>
                  <a:pt x="2033" y="4"/>
                </a:lnTo>
                <a:lnTo>
                  <a:pt x="1911" y="14"/>
                </a:lnTo>
                <a:lnTo>
                  <a:pt x="1791" y="30"/>
                </a:lnTo>
                <a:lnTo>
                  <a:pt x="1673" y="54"/>
                </a:lnTo>
                <a:lnTo>
                  <a:pt x="1556" y="84"/>
                </a:lnTo>
                <a:lnTo>
                  <a:pt x="1442" y="120"/>
                </a:lnTo>
                <a:lnTo>
                  <a:pt x="1330" y="164"/>
                </a:lnTo>
                <a:lnTo>
                  <a:pt x="1221" y="212"/>
                </a:lnTo>
                <a:lnTo>
                  <a:pt x="1114" y="267"/>
                </a:lnTo>
                <a:lnTo>
                  <a:pt x="1010" y="329"/>
                </a:lnTo>
                <a:lnTo>
                  <a:pt x="910" y="395"/>
                </a:lnTo>
                <a:lnTo>
                  <a:pt x="813" y="469"/>
                </a:lnTo>
                <a:lnTo>
                  <a:pt x="720" y="547"/>
                </a:lnTo>
                <a:lnTo>
                  <a:pt x="631" y="632"/>
                </a:lnTo>
                <a:lnTo>
                  <a:pt x="547" y="721"/>
                </a:lnTo>
                <a:lnTo>
                  <a:pt x="467" y="814"/>
                </a:lnTo>
                <a:lnTo>
                  <a:pt x="395" y="911"/>
                </a:lnTo>
                <a:lnTo>
                  <a:pt x="327" y="1012"/>
                </a:lnTo>
                <a:lnTo>
                  <a:pt x="267" y="1115"/>
                </a:lnTo>
                <a:lnTo>
                  <a:pt x="212" y="1221"/>
                </a:lnTo>
                <a:lnTo>
                  <a:pt x="162" y="1331"/>
                </a:lnTo>
                <a:lnTo>
                  <a:pt x="120" y="1443"/>
                </a:lnTo>
                <a:lnTo>
                  <a:pt x="84" y="1557"/>
                </a:lnTo>
                <a:lnTo>
                  <a:pt x="54" y="1673"/>
                </a:lnTo>
                <a:lnTo>
                  <a:pt x="30" y="1792"/>
                </a:lnTo>
                <a:lnTo>
                  <a:pt x="13" y="1913"/>
                </a:lnTo>
                <a:lnTo>
                  <a:pt x="2" y="2033"/>
                </a:lnTo>
                <a:lnTo>
                  <a:pt x="0" y="2156"/>
                </a:lnTo>
                <a:lnTo>
                  <a:pt x="2" y="2279"/>
                </a:lnTo>
                <a:lnTo>
                  <a:pt x="13" y="2401"/>
                </a:lnTo>
                <a:lnTo>
                  <a:pt x="30" y="2521"/>
                </a:lnTo>
                <a:lnTo>
                  <a:pt x="54" y="2639"/>
                </a:lnTo>
                <a:lnTo>
                  <a:pt x="84" y="2756"/>
                </a:lnTo>
                <a:lnTo>
                  <a:pt x="120" y="2870"/>
                </a:lnTo>
                <a:lnTo>
                  <a:pt x="162" y="2982"/>
                </a:lnTo>
                <a:lnTo>
                  <a:pt x="212" y="3091"/>
                </a:lnTo>
                <a:lnTo>
                  <a:pt x="267" y="3198"/>
                </a:lnTo>
                <a:lnTo>
                  <a:pt x="327" y="3302"/>
                </a:lnTo>
                <a:lnTo>
                  <a:pt x="395" y="3402"/>
                </a:lnTo>
                <a:lnTo>
                  <a:pt x="467" y="3499"/>
                </a:lnTo>
                <a:lnTo>
                  <a:pt x="547" y="3592"/>
                </a:lnTo>
                <a:lnTo>
                  <a:pt x="631" y="3681"/>
                </a:lnTo>
                <a:lnTo>
                  <a:pt x="720" y="3765"/>
                </a:lnTo>
                <a:lnTo>
                  <a:pt x="813" y="3845"/>
                </a:lnTo>
                <a:lnTo>
                  <a:pt x="910" y="3917"/>
                </a:lnTo>
                <a:lnTo>
                  <a:pt x="1010" y="3985"/>
                </a:lnTo>
                <a:lnTo>
                  <a:pt x="1114" y="4045"/>
                </a:lnTo>
                <a:lnTo>
                  <a:pt x="1221" y="4100"/>
                </a:lnTo>
                <a:lnTo>
                  <a:pt x="1330" y="4150"/>
                </a:lnTo>
                <a:lnTo>
                  <a:pt x="1442" y="4192"/>
                </a:lnTo>
                <a:lnTo>
                  <a:pt x="1556" y="4228"/>
                </a:lnTo>
                <a:lnTo>
                  <a:pt x="1673" y="4258"/>
                </a:lnTo>
                <a:lnTo>
                  <a:pt x="1791" y="4282"/>
                </a:lnTo>
                <a:lnTo>
                  <a:pt x="1911" y="4299"/>
                </a:lnTo>
                <a:lnTo>
                  <a:pt x="2033" y="4310"/>
                </a:lnTo>
                <a:lnTo>
                  <a:pt x="2156" y="4312"/>
                </a:lnTo>
                <a:lnTo>
                  <a:pt x="2279" y="4310"/>
                </a:lnTo>
                <a:lnTo>
                  <a:pt x="2399" y="4299"/>
                </a:lnTo>
                <a:lnTo>
                  <a:pt x="2520" y="4282"/>
                </a:lnTo>
                <a:lnTo>
                  <a:pt x="2639" y="4258"/>
                </a:lnTo>
                <a:lnTo>
                  <a:pt x="2755" y="4228"/>
                </a:lnTo>
                <a:lnTo>
                  <a:pt x="2869" y="4192"/>
                </a:lnTo>
                <a:lnTo>
                  <a:pt x="2981" y="4150"/>
                </a:lnTo>
                <a:lnTo>
                  <a:pt x="3091" y="4100"/>
                </a:lnTo>
                <a:lnTo>
                  <a:pt x="3197" y="4045"/>
                </a:lnTo>
                <a:lnTo>
                  <a:pt x="3300" y="3985"/>
                </a:lnTo>
                <a:lnTo>
                  <a:pt x="3401" y="3917"/>
                </a:lnTo>
                <a:lnTo>
                  <a:pt x="3498" y="3845"/>
                </a:lnTo>
                <a:lnTo>
                  <a:pt x="3591" y="3765"/>
                </a:lnTo>
                <a:lnTo>
                  <a:pt x="3680" y="3681"/>
                </a:lnTo>
                <a:lnTo>
                  <a:pt x="3765" y="3592"/>
                </a:lnTo>
                <a:lnTo>
                  <a:pt x="3843" y="3499"/>
                </a:lnTo>
                <a:lnTo>
                  <a:pt x="3917" y="3402"/>
                </a:lnTo>
                <a:lnTo>
                  <a:pt x="3983" y="3302"/>
                </a:lnTo>
                <a:lnTo>
                  <a:pt x="4045" y="3198"/>
                </a:lnTo>
                <a:lnTo>
                  <a:pt x="4100" y="3091"/>
                </a:lnTo>
                <a:lnTo>
                  <a:pt x="4148" y="2982"/>
                </a:lnTo>
                <a:lnTo>
                  <a:pt x="4192" y="2870"/>
                </a:lnTo>
                <a:lnTo>
                  <a:pt x="4228" y="2756"/>
                </a:lnTo>
                <a:lnTo>
                  <a:pt x="4258" y="2639"/>
                </a:lnTo>
                <a:lnTo>
                  <a:pt x="4282" y="2521"/>
                </a:lnTo>
                <a:lnTo>
                  <a:pt x="4298" y="2401"/>
                </a:lnTo>
                <a:lnTo>
                  <a:pt x="4308" y="2279"/>
                </a:lnTo>
                <a:lnTo>
                  <a:pt x="4312" y="2156"/>
                </a:lnTo>
                <a:lnTo>
                  <a:pt x="4308" y="2033"/>
                </a:lnTo>
                <a:lnTo>
                  <a:pt x="4298" y="1913"/>
                </a:lnTo>
                <a:lnTo>
                  <a:pt x="4282" y="1792"/>
                </a:lnTo>
                <a:lnTo>
                  <a:pt x="4258" y="1673"/>
                </a:lnTo>
                <a:lnTo>
                  <a:pt x="4228" y="1557"/>
                </a:lnTo>
                <a:lnTo>
                  <a:pt x="4192" y="1443"/>
                </a:lnTo>
                <a:lnTo>
                  <a:pt x="4148" y="1331"/>
                </a:lnTo>
                <a:lnTo>
                  <a:pt x="4100" y="1221"/>
                </a:lnTo>
                <a:lnTo>
                  <a:pt x="4045" y="1115"/>
                </a:lnTo>
                <a:lnTo>
                  <a:pt x="3983" y="1012"/>
                </a:lnTo>
                <a:lnTo>
                  <a:pt x="3917" y="911"/>
                </a:lnTo>
                <a:lnTo>
                  <a:pt x="3843" y="814"/>
                </a:lnTo>
                <a:lnTo>
                  <a:pt x="3765" y="721"/>
                </a:lnTo>
                <a:lnTo>
                  <a:pt x="3680" y="632"/>
                </a:lnTo>
                <a:close/>
                <a:moveTo>
                  <a:pt x="2250" y="4112"/>
                </a:moveTo>
                <a:lnTo>
                  <a:pt x="2250" y="3754"/>
                </a:lnTo>
                <a:lnTo>
                  <a:pt x="2246" y="3728"/>
                </a:lnTo>
                <a:lnTo>
                  <a:pt x="2237" y="3705"/>
                </a:lnTo>
                <a:lnTo>
                  <a:pt x="2221" y="3685"/>
                </a:lnTo>
                <a:lnTo>
                  <a:pt x="2200" y="3669"/>
                </a:lnTo>
                <a:lnTo>
                  <a:pt x="2177" y="3659"/>
                </a:lnTo>
                <a:lnTo>
                  <a:pt x="2151" y="3655"/>
                </a:lnTo>
                <a:lnTo>
                  <a:pt x="2125" y="3659"/>
                </a:lnTo>
                <a:lnTo>
                  <a:pt x="2101" y="3669"/>
                </a:lnTo>
                <a:lnTo>
                  <a:pt x="2081" y="3685"/>
                </a:lnTo>
                <a:lnTo>
                  <a:pt x="2066" y="3705"/>
                </a:lnTo>
                <a:lnTo>
                  <a:pt x="2055" y="3728"/>
                </a:lnTo>
                <a:lnTo>
                  <a:pt x="2053" y="3754"/>
                </a:lnTo>
                <a:lnTo>
                  <a:pt x="2053" y="4112"/>
                </a:lnTo>
                <a:lnTo>
                  <a:pt x="1928" y="4101"/>
                </a:lnTo>
                <a:lnTo>
                  <a:pt x="1806" y="4083"/>
                </a:lnTo>
                <a:lnTo>
                  <a:pt x="1687" y="4058"/>
                </a:lnTo>
                <a:lnTo>
                  <a:pt x="1571" y="4025"/>
                </a:lnTo>
                <a:lnTo>
                  <a:pt x="1457" y="3986"/>
                </a:lnTo>
                <a:lnTo>
                  <a:pt x="1347" y="3940"/>
                </a:lnTo>
                <a:lnTo>
                  <a:pt x="1241" y="3888"/>
                </a:lnTo>
                <a:lnTo>
                  <a:pt x="1137" y="3829"/>
                </a:lnTo>
                <a:lnTo>
                  <a:pt x="1039" y="3765"/>
                </a:lnTo>
                <a:lnTo>
                  <a:pt x="944" y="3694"/>
                </a:lnTo>
                <a:lnTo>
                  <a:pt x="855" y="3618"/>
                </a:lnTo>
                <a:lnTo>
                  <a:pt x="768" y="3537"/>
                </a:lnTo>
                <a:lnTo>
                  <a:pt x="688" y="3452"/>
                </a:lnTo>
                <a:lnTo>
                  <a:pt x="613" y="3362"/>
                </a:lnTo>
                <a:lnTo>
                  <a:pt x="543" y="3266"/>
                </a:lnTo>
                <a:lnTo>
                  <a:pt x="479" y="3167"/>
                </a:lnTo>
                <a:lnTo>
                  <a:pt x="420" y="3065"/>
                </a:lnTo>
                <a:lnTo>
                  <a:pt x="369" y="2957"/>
                </a:lnTo>
                <a:lnTo>
                  <a:pt x="323" y="2847"/>
                </a:lnTo>
                <a:lnTo>
                  <a:pt x="284" y="2733"/>
                </a:lnTo>
                <a:lnTo>
                  <a:pt x="253" y="2617"/>
                </a:lnTo>
                <a:lnTo>
                  <a:pt x="228" y="2498"/>
                </a:lnTo>
                <a:lnTo>
                  <a:pt x="209" y="2375"/>
                </a:lnTo>
                <a:lnTo>
                  <a:pt x="200" y="2252"/>
                </a:lnTo>
                <a:lnTo>
                  <a:pt x="548" y="2252"/>
                </a:lnTo>
                <a:lnTo>
                  <a:pt x="575" y="2248"/>
                </a:lnTo>
                <a:lnTo>
                  <a:pt x="598" y="2237"/>
                </a:lnTo>
                <a:lnTo>
                  <a:pt x="619" y="2222"/>
                </a:lnTo>
                <a:lnTo>
                  <a:pt x="635" y="2202"/>
                </a:lnTo>
                <a:lnTo>
                  <a:pt x="644" y="2178"/>
                </a:lnTo>
                <a:lnTo>
                  <a:pt x="648" y="2152"/>
                </a:lnTo>
                <a:lnTo>
                  <a:pt x="644" y="2126"/>
                </a:lnTo>
                <a:lnTo>
                  <a:pt x="635" y="2102"/>
                </a:lnTo>
                <a:lnTo>
                  <a:pt x="619" y="2083"/>
                </a:lnTo>
                <a:lnTo>
                  <a:pt x="598" y="2067"/>
                </a:lnTo>
                <a:lnTo>
                  <a:pt x="575" y="2057"/>
                </a:lnTo>
                <a:lnTo>
                  <a:pt x="548" y="2054"/>
                </a:lnTo>
                <a:lnTo>
                  <a:pt x="200" y="2054"/>
                </a:lnTo>
                <a:lnTo>
                  <a:pt x="211" y="1930"/>
                </a:lnTo>
                <a:lnTo>
                  <a:pt x="228" y="1808"/>
                </a:lnTo>
                <a:lnTo>
                  <a:pt x="254" y="1689"/>
                </a:lnTo>
                <a:lnTo>
                  <a:pt x="287" y="1574"/>
                </a:lnTo>
                <a:lnTo>
                  <a:pt x="325" y="1460"/>
                </a:lnTo>
                <a:lnTo>
                  <a:pt x="370" y="1350"/>
                </a:lnTo>
                <a:lnTo>
                  <a:pt x="423" y="1244"/>
                </a:lnTo>
                <a:lnTo>
                  <a:pt x="482" y="1142"/>
                </a:lnTo>
                <a:lnTo>
                  <a:pt x="546" y="1042"/>
                </a:lnTo>
                <a:lnTo>
                  <a:pt x="615" y="948"/>
                </a:lnTo>
                <a:lnTo>
                  <a:pt x="691" y="857"/>
                </a:lnTo>
                <a:lnTo>
                  <a:pt x="771" y="772"/>
                </a:lnTo>
                <a:lnTo>
                  <a:pt x="857" y="693"/>
                </a:lnTo>
                <a:lnTo>
                  <a:pt x="946" y="617"/>
                </a:lnTo>
                <a:lnTo>
                  <a:pt x="1042" y="547"/>
                </a:lnTo>
                <a:lnTo>
                  <a:pt x="1140" y="483"/>
                </a:lnTo>
                <a:lnTo>
                  <a:pt x="1242" y="424"/>
                </a:lnTo>
                <a:lnTo>
                  <a:pt x="1350" y="372"/>
                </a:lnTo>
                <a:lnTo>
                  <a:pt x="1459" y="326"/>
                </a:lnTo>
                <a:lnTo>
                  <a:pt x="1572" y="287"/>
                </a:lnTo>
                <a:lnTo>
                  <a:pt x="1689" y="254"/>
                </a:lnTo>
                <a:lnTo>
                  <a:pt x="1808" y="229"/>
                </a:lnTo>
                <a:lnTo>
                  <a:pt x="1928" y="211"/>
                </a:lnTo>
                <a:lnTo>
                  <a:pt x="2053" y="200"/>
                </a:lnTo>
                <a:lnTo>
                  <a:pt x="2053" y="550"/>
                </a:lnTo>
                <a:lnTo>
                  <a:pt x="2055" y="576"/>
                </a:lnTo>
                <a:lnTo>
                  <a:pt x="2066" y="600"/>
                </a:lnTo>
                <a:lnTo>
                  <a:pt x="2081" y="621"/>
                </a:lnTo>
                <a:lnTo>
                  <a:pt x="2101" y="635"/>
                </a:lnTo>
                <a:lnTo>
                  <a:pt x="2125" y="645"/>
                </a:lnTo>
                <a:lnTo>
                  <a:pt x="2151" y="649"/>
                </a:lnTo>
                <a:lnTo>
                  <a:pt x="2177" y="645"/>
                </a:lnTo>
                <a:lnTo>
                  <a:pt x="2200" y="635"/>
                </a:lnTo>
                <a:lnTo>
                  <a:pt x="2221" y="621"/>
                </a:lnTo>
                <a:lnTo>
                  <a:pt x="2237" y="600"/>
                </a:lnTo>
                <a:lnTo>
                  <a:pt x="2246" y="576"/>
                </a:lnTo>
                <a:lnTo>
                  <a:pt x="2250" y="550"/>
                </a:lnTo>
                <a:lnTo>
                  <a:pt x="2250" y="200"/>
                </a:lnTo>
                <a:lnTo>
                  <a:pt x="2375" y="211"/>
                </a:lnTo>
                <a:lnTo>
                  <a:pt x="2496" y="228"/>
                </a:lnTo>
                <a:lnTo>
                  <a:pt x="2615" y="253"/>
                </a:lnTo>
                <a:lnTo>
                  <a:pt x="2732" y="284"/>
                </a:lnTo>
                <a:lnTo>
                  <a:pt x="2846" y="323"/>
                </a:lnTo>
                <a:lnTo>
                  <a:pt x="2956" y="369"/>
                </a:lnTo>
                <a:lnTo>
                  <a:pt x="3063" y="422"/>
                </a:lnTo>
                <a:lnTo>
                  <a:pt x="3167" y="479"/>
                </a:lnTo>
                <a:lnTo>
                  <a:pt x="3266" y="543"/>
                </a:lnTo>
                <a:lnTo>
                  <a:pt x="3360" y="614"/>
                </a:lnTo>
                <a:lnTo>
                  <a:pt x="3451" y="689"/>
                </a:lnTo>
                <a:lnTo>
                  <a:pt x="3537" y="770"/>
                </a:lnTo>
                <a:lnTo>
                  <a:pt x="3618" y="855"/>
                </a:lnTo>
                <a:lnTo>
                  <a:pt x="3693" y="945"/>
                </a:lnTo>
                <a:lnTo>
                  <a:pt x="3763" y="1039"/>
                </a:lnTo>
                <a:lnTo>
                  <a:pt x="3828" y="1139"/>
                </a:lnTo>
                <a:lnTo>
                  <a:pt x="3887" y="1241"/>
                </a:lnTo>
                <a:lnTo>
                  <a:pt x="3939" y="1348"/>
                </a:lnTo>
                <a:lnTo>
                  <a:pt x="3986" y="1458"/>
                </a:lnTo>
                <a:lnTo>
                  <a:pt x="4025" y="1572"/>
                </a:lnTo>
                <a:lnTo>
                  <a:pt x="4058" y="1689"/>
                </a:lnTo>
                <a:lnTo>
                  <a:pt x="4083" y="1808"/>
                </a:lnTo>
                <a:lnTo>
                  <a:pt x="4101" y="1930"/>
                </a:lnTo>
                <a:lnTo>
                  <a:pt x="4112" y="2054"/>
                </a:lnTo>
                <a:lnTo>
                  <a:pt x="3753" y="2054"/>
                </a:lnTo>
                <a:lnTo>
                  <a:pt x="3727" y="2057"/>
                </a:lnTo>
                <a:lnTo>
                  <a:pt x="3703" y="2067"/>
                </a:lnTo>
                <a:lnTo>
                  <a:pt x="3684" y="2083"/>
                </a:lnTo>
                <a:lnTo>
                  <a:pt x="3668" y="2102"/>
                </a:lnTo>
                <a:lnTo>
                  <a:pt x="3657" y="2126"/>
                </a:lnTo>
                <a:lnTo>
                  <a:pt x="3655" y="2152"/>
                </a:lnTo>
                <a:lnTo>
                  <a:pt x="3657" y="2178"/>
                </a:lnTo>
                <a:lnTo>
                  <a:pt x="3668" y="2202"/>
                </a:lnTo>
                <a:lnTo>
                  <a:pt x="3684" y="2223"/>
                </a:lnTo>
                <a:lnTo>
                  <a:pt x="3703" y="2237"/>
                </a:lnTo>
                <a:lnTo>
                  <a:pt x="3727" y="2248"/>
                </a:lnTo>
                <a:lnTo>
                  <a:pt x="3753" y="2252"/>
                </a:lnTo>
                <a:lnTo>
                  <a:pt x="4112" y="2252"/>
                </a:lnTo>
                <a:lnTo>
                  <a:pt x="4101" y="2376"/>
                </a:lnTo>
                <a:lnTo>
                  <a:pt x="4084" y="2498"/>
                </a:lnTo>
                <a:lnTo>
                  <a:pt x="4059" y="2618"/>
                </a:lnTo>
                <a:lnTo>
                  <a:pt x="4027" y="2735"/>
                </a:lnTo>
                <a:lnTo>
                  <a:pt x="3987" y="2849"/>
                </a:lnTo>
                <a:lnTo>
                  <a:pt x="3942" y="2959"/>
                </a:lnTo>
                <a:lnTo>
                  <a:pt x="3889" y="3066"/>
                </a:lnTo>
                <a:lnTo>
                  <a:pt x="3830" y="3169"/>
                </a:lnTo>
                <a:lnTo>
                  <a:pt x="3766" y="3269"/>
                </a:lnTo>
                <a:lnTo>
                  <a:pt x="3697" y="3364"/>
                </a:lnTo>
                <a:lnTo>
                  <a:pt x="3621" y="3455"/>
                </a:lnTo>
                <a:lnTo>
                  <a:pt x="3540" y="3541"/>
                </a:lnTo>
                <a:lnTo>
                  <a:pt x="3453" y="3621"/>
                </a:lnTo>
                <a:lnTo>
                  <a:pt x="3363" y="3697"/>
                </a:lnTo>
                <a:lnTo>
                  <a:pt x="3267" y="3768"/>
                </a:lnTo>
                <a:lnTo>
                  <a:pt x="3169" y="3832"/>
                </a:lnTo>
                <a:lnTo>
                  <a:pt x="3066" y="3891"/>
                </a:lnTo>
                <a:lnTo>
                  <a:pt x="2958" y="3943"/>
                </a:lnTo>
                <a:lnTo>
                  <a:pt x="2847" y="3989"/>
                </a:lnTo>
                <a:lnTo>
                  <a:pt x="2733" y="4028"/>
                </a:lnTo>
                <a:lnTo>
                  <a:pt x="2617" y="4059"/>
                </a:lnTo>
                <a:lnTo>
                  <a:pt x="2496" y="4084"/>
                </a:lnTo>
                <a:lnTo>
                  <a:pt x="2375" y="4103"/>
                </a:lnTo>
                <a:lnTo>
                  <a:pt x="2250" y="4112"/>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36" name="Freeform 7">
            <a:extLst>
              <a:ext uri="{FF2B5EF4-FFF2-40B4-BE49-F238E27FC236}">
                <a16:creationId xmlns:a16="http://schemas.microsoft.com/office/drawing/2014/main" id="{FB93C1DE-425F-41E5-B0F3-07F4798ACD73}"/>
              </a:ext>
            </a:extLst>
          </p:cNvPr>
          <p:cNvSpPr>
            <a:spLocks/>
          </p:cNvSpPr>
          <p:nvPr/>
        </p:nvSpPr>
        <p:spPr bwMode="auto">
          <a:xfrm>
            <a:off x="2581205" y="3899674"/>
            <a:ext cx="287032" cy="593098"/>
          </a:xfrm>
          <a:custGeom>
            <a:avLst/>
            <a:gdLst>
              <a:gd name="T0" fmla="*/ 198 w 1146"/>
              <a:gd name="T1" fmla="*/ 1280 h 2368"/>
              <a:gd name="T2" fmla="*/ 198 w 1146"/>
              <a:gd name="T3" fmla="*/ 99 h 2368"/>
              <a:gd name="T4" fmla="*/ 194 w 1146"/>
              <a:gd name="T5" fmla="*/ 72 h 2368"/>
              <a:gd name="T6" fmla="*/ 185 w 1146"/>
              <a:gd name="T7" fmla="*/ 48 h 2368"/>
              <a:gd name="T8" fmla="*/ 169 w 1146"/>
              <a:gd name="T9" fmla="*/ 28 h 2368"/>
              <a:gd name="T10" fmla="*/ 148 w 1146"/>
              <a:gd name="T11" fmla="*/ 13 h 2368"/>
              <a:gd name="T12" fmla="*/ 124 w 1146"/>
              <a:gd name="T13" fmla="*/ 4 h 2368"/>
              <a:gd name="T14" fmla="*/ 98 w 1146"/>
              <a:gd name="T15" fmla="*/ 0 h 2368"/>
              <a:gd name="T16" fmla="*/ 72 w 1146"/>
              <a:gd name="T17" fmla="*/ 4 h 2368"/>
              <a:gd name="T18" fmla="*/ 49 w 1146"/>
              <a:gd name="T19" fmla="*/ 13 h 2368"/>
              <a:gd name="T20" fmla="*/ 29 w 1146"/>
              <a:gd name="T21" fmla="*/ 28 h 2368"/>
              <a:gd name="T22" fmla="*/ 13 w 1146"/>
              <a:gd name="T23" fmla="*/ 48 h 2368"/>
              <a:gd name="T24" fmla="*/ 3 w 1146"/>
              <a:gd name="T25" fmla="*/ 72 h 2368"/>
              <a:gd name="T26" fmla="*/ 0 w 1146"/>
              <a:gd name="T27" fmla="*/ 99 h 2368"/>
              <a:gd name="T28" fmla="*/ 0 w 1146"/>
              <a:gd name="T29" fmla="*/ 1328 h 2368"/>
              <a:gd name="T30" fmla="*/ 4 w 1146"/>
              <a:gd name="T31" fmla="*/ 1354 h 2368"/>
              <a:gd name="T32" fmla="*/ 15 w 1146"/>
              <a:gd name="T33" fmla="*/ 1379 h 2368"/>
              <a:gd name="T34" fmla="*/ 32 w 1146"/>
              <a:gd name="T35" fmla="*/ 1400 h 2368"/>
              <a:gd name="T36" fmla="*/ 52 w 1146"/>
              <a:gd name="T37" fmla="*/ 1415 h 2368"/>
              <a:gd name="T38" fmla="*/ 977 w 1146"/>
              <a:gd name="T39" fmla="*/ 2339 h 2368"/>
              <a:gd name="T40" fmla="*/ 998 w 1146"/>
              <a:gd name="T41" fmla="*/ 2355 h 2368"/>
              <a:gd name="T42" fmla="*/ 1021 w 1146"/>
              <a:gd name="T43" fmla="*/ 2365 h 2368"/>
              <a:gd name="T44" fmla="*/ 1046 w 1146"/>
              <a:gd name="T45" fmla="*/ 2368 h 2368"/>
              <a:gd name="T46" fmla="*/ 1071 w 1146"/>
              <a:gd name="T47" fmla="*/ 2365 h 2368"/>
              <a:gd name="T48" fmla="*/ 1096 w 1146"/>
              <a:gd name="T49" fmla="*/ 2355 h 2368"/>
              <a:gd name="T50" fmla="*/ 1117 w 1146"/>
              <a:gd name="T51" fmla="*/ 2339 h 2368"/>
              <a:gd name="T52" fmla="*/ 1132 w 1146"/>
              <a:gd name="T53" fmla="*/ 2318 h 2368"/>
              <a:gd name="T54" fmla="*/ 1142 w 1146"/>
              <a:gd name="T55" fmla="*/ 2294 h 2368"/>
              <a:gd name="T56" fmla="*/ 1146 w 1146"/>
              <a:gd name="T57" fmla="*/ 2270 h 2368"/>
              <a:gd name="T58" fmla="*/ 1142 w 1146"/>
              <a:gd name="T59" fmla="*/ 2245 h 2368"/>
              <a:gd name="T60" fmla="*/ 1132 w 1146"/>
              <a:gd name="T61" fmla="*/ 2220 h 2368"/>
              <a:gd name="T62" fmla="*/ 1117 w 1146"/>
              <a:gd name="T63" fmla="*/ 2199 h 2368"/>
              <a:gd name="T64" fmla="*/ 198 w 1146"/>
              <a:gd name="T65" fmla="*/ 1280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6" h="2368">
                <a:moveTo>
                  <a:pt x="198" y="1280"/>
                </a:moveTo>
                <a:lnTo>
                  <a:pt x="198" y="99"/>
                </a:lnTo>
                <a:lnTo>
                  <a:pt x="194" y="72"/>
                </a:lnTo>
                <a:lnTo>
                  <a:pt x="185" y="48"/>
                </a:lnTo>
                <a:lnTo>
                  <a:pt x="169" y="28"/>
                </a:lnTo>
                <a:lnTo>
                  <a:pt x="148" y="13"/>
                </a:lnTo>
                <a:lnTo>
                  <a:pt x="124" y="4"/>
                </a:lnTo>
                <a:lnTo>
                  <a:pt x="98" y="0"/>
                </a:lnTo>
                <a:lnTo>
                  <a:pt x="72" y="4"/>
                </a:lnTo>
                <a:lnTo>
                  <a:pt x="49" y="13"/>
                </a:lnTo>
                <a:lnTo>
                  <a:pt x="29" y="28"/>
                </a:lnTo>
                <a:lnTo>
                  <a:pt x="13" y="48"/>
                </a:lnTo>
                <a:lnTo>
                  <a:pt x="3" y="72"/>
                </a:lnTo>
                <a:lnTo>
                  <a:pt x="0" y="99"/>
                </a:lnTo>
                <a:lnTo>
                  <a:pt x="0" y="1328"/>
                </a:lnTo>
                <a:lnTo>
                  <a:pt x="4" y="1354"/>
                </a:lnTo>
                <a:lnTo>
                  <a:pt x="15" y="1379"/>
                </a:lnTo>
                <a:lnTo>
                  <a:pt x="32" y="1400"/>
                </a:lnTo>
                <a:lnTo>
                  <a:pt x="52" y="1415"/>
                </a:lnTo>
                <a:lnTo>
                  <a:pt x="977" y="2339"/>
                </a:lnTo>
                <a:lnTo>
                  <a:pt x="998" y="2355"/>
                </a:lnTo>
                <a:lnTo>
                  <a:pt x="1021" y="2365"/>
                </a:lnTo>
                <a:lnTo>
                  <a:pt x="1046" y="2368"/>
                </a:lnTo>
                <a:lnTo>
                  <a:pt x="1071" y="2365"/>
                </a:lnTo>
                <a:lnTo>
                  <a:pt x="1096" y="2355"/>
                </a:lnTo>
                <a:lnTo>
                  <a:pt x="1117" y="2339"/>
                </a:lnTo>
                <a:lnTo>
                  <a:pt x="1132" y="2318"/>
                </a:lnTo>
                <a:lnTo>
                  <a:pt x="1142" y="2294"/>
                </a:lnTo>
                <a:lnTo>
                  <a:pt x="1146" y="2270"/>
                </a:lnTo>
                <a:lnTo>
                  <a:pt x="1142" y="2245"/>
                </a:lnTo>
                <a:lnTo>
                  <a:pt x="1132" y="2220"/>
                </a:lnTo>
                <a:lnTo>
                  <a:pt x="1117" y="2199"/>
                </a:lnTo>
                <a:lnTo>
                  <a:pt x="198" y="1280"/>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37" name="TextBox 29">
            <a:extLst>
              <a:ext uri="{FF2B5EF4-FFF2-40B4-BE49-F238E27FC236}">
                <a16:creationId xmlns:a16="http://schemas.microsoft.com/office/drawing/2014/main" id="{39BDBEDD-305C-403D-8261-6ABC29838DBB}"/>
              </a:ext>
            </a:extLst>
          </p:cNvPr>
          <p:cNvSpPr txBox="1"/>
          <p:nvPr/>
        </p:nvSpPr>
        <p:spPr>
          <a:xfrm>
            <a:off x="4640077" y="4987595"/>
            <a:ext cx="2911846" cy="335156"/>
          </a:xfrm>
          <a:prstGeom prst="rect">
            <a:avLst/>
          </a:prstGeom>
          <a:noFill/>
        </p:spPr>
        <p:txBody>
          <a:bodyPr wrap="square" rtlCol="0">
            <a:spAutoFit/>
          </a:bodyPr>
          <a:lstStyle/>
          <a:p>
            <a:pPr algn="ctr">
              <a:lnSpc>
                <a:spcPct val="150000"/>
              </a:lnSpc>
            </a:pPr>
            <a:r>
              <a:rPr lang="zh-CN" altLang="en-US"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瓶颈</a:t>
            </a:r>
            <a:r>
              <a:rPr lang="en-US" altLang="zh-CN"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r>
              <a:rPr lang="zh-CN" altLang="en-US"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：线程模型</a:t>
            </a:r>
          </a:p>
        </p:txBody>
      </p:sp>
      <p:sp>
        <p:nvSpPr>
          <p:cNvPr id="38" name="Freeform 12">
            <a:extLst>
              <a:ext uri="{FF2B5EF4-FFF2-40B4-BE49-F238E27FC236}">
                <a16:creationId xmlns:a16="http://schemas.microsoft.com/office/drawing/2014/main" id="{29A7DAC8-6587-44D9-B054-713AA5481604}"/>
              </a:ext>
            </a:extLst>
          </p:cNvPr>
          <p:cNvSpPr>
            <a:spLocks noEditPoints="1"/>
          </p:cNvSpPr>
          <p:nvPr/>
        </p:nvSpPr>
        <p:spPr bwMode="auto">
          <a:xfrm>
            <a:off x="5556000" y="3691038"/>
            <a:ext cx="1080000" cy="900000"/>
          </a:xfrm>
          <a:custGeom>
            <a:avLst/>
            <a:gdLst>
              <a:gd name="T0" fmla="*/ 2099 w 4177"/>
              <a:gd name="T1" fmla="*/ 3077 h 3139"/>
              <a:gd name="T2" fmla="*/ 2108 w 4177"/>
              <a:gd name="T3" fmla="*/ 3107 h 3139"/>
              <a:gd name="T4" fmla="*/ 2132 w 4177"/>
              <a:gd name="T5" fmla="*/ 3130 h 3139"/>
              <a:gd name="T6" fmla="*/ 2164 w 4177"/>
              <a:gd name="T7" fmla="*/ 3139 h 3139"/>
              <a:gd name="T8" fmla="*/ 2669 w 4177"/>
              <a:gd name="T9" fmla="*/ 3136 h 3139"/>
              <a:gd name="T10" fmla="*/ 2699 w 4177"/>
              <a:gd name="T11" fmla="*/ 3119 h 3139"/>
              <a:gd name="T12" fmla="*/ 2716 w 4177"/>
              <a:gd name="T13" fmla="*/ 3092 h 3139"/>
              <a:gd name="T14" fmla="*/ 2718 w 4177"/>
              <a:gd name="T15" fmla="*/ 1884 h 3139"/>
              <a:gd name="T16" fmla="*/ 2099 w 4177"/>
              <a:gd name="T17" fmla="*/ 2182 h 3139"/>
              <a:gd name="T18" fmla="*/ 6 w 4177"/>
              <a:gd name="T19" fmla="*/ 3092 h 3139"/>
              <a:gd name="T20" fmla="*/ 23 w 4177"/>
              <a:gd name="T21" fmla="*/ 3119 h 3139"/>
              <a:gd name="T22" fmla="*/ 53 w 4177"/>
              <a:gd name="T23" fmla="*/ 3136 h 3139"/>
              <a:gd name="T24" fmla="*/ 558 w 4177"/>
              <a:gd name="T25" fmla="*/ 3139 h 3139"/>
              <a:gd name="T26" fmla="*/ 590 w 4177"/>
              <a:gd name="T27" fmla="*/ 3130 h 3139"/>
              <a:gd name="T28" fmla="*/ 614 w 4177"/>
              <a:gd name="T29" fmla="*/ 3106 h 3139"/>
              <a:gd name="T30" fmla="*/ 623 w 4177"/>
              <a:gd name="T31" fmla="*/ 3077 h 3139"/>
              <a:gd name="T32" fmla="*/ 0 w 4177"/>
              <a:gd name="T33" fmla="*/ 2637 h 3139"/>
              <a:gd name="T34" fmla="*/ 1049 w 4177"/>
              <a:gd name="T35" fmla="*/ 1841 h 3139"/>
              <a:gd name="T36" fmla="*/ 1051 w 4177"/>
              <a:gd name="T37" fmla="*/ 3092 h 3139"/>
              <a:gd name="T38" fmla="*/ 1069 w 4177"/>
              <a:gd name="T39" fmla="*/ 3119 h 3139"/>
              <a:gd name="T40" fmla="*/ 1099 w 4177"/>
              <a:gd name="T41" fmla="*/ 3136 h 3139"/>
              <a:gd name="T42" fmla="*/ 1603 w 4177"/>
              <a:gd name="T43" fmla="*/ 3139 h 3139"/>
              <a:gd name="T44" fmla="*/ 1635 w 4177"/>
              <a:gd name="T45" fmla="*/ 3130 h 3139"/>
              <a:gd name="T46" fmla="*/ 1660 w 4177"/>
              <a:gd name="T47" fmla="*/ 3106 h 3139"/>
              <a:gd name="T48" fmla="*/ 1669 w 4177"/>
              <a:gd name="T49" fmla="*/ 3077 h 3139"/>
              <a:gd name="T50" fmla="*/ 1358 w 4177"/>
              <a:gd name="T51" fmla="*/ 1603 h 3139"/>
              <a:gd name="T52" fmla="*/ 3145 w 4177"/>
              <a:gd name="T53" fmla="*/ 3077 h 3139"/>
              <a:gd name="T54" fmla="*/ 3154 w 4177"/>
              <a:gd name="T55" fmla="*/ 3107 h 3139"/>
              <a:gd name="T56" fmla="*/ 3178 w 4177"/>
              <a:gd name="T57" fmla="*/ 3130 h 3139"/>
              <a:gd name="T58" fmla="*/ 3209 w 4177"/>
              <a:gd name="T59" fmla="*/ 3139 h 3139"/>
              <a:gd name="T60" fmla="*/ 3718 w 4177"/>
              <a:gd name="T61" fmla="*/ 3136 h 3139"/>
              <a:gd name="T62" fmla="*/ 3747 w 4177"/>
              <a:gd name="T63" fmla="*/ 3119 h 3139"/>
              <a:gd name="T64" fmla="*/ 3765 w 4177"/>
              <a:gd name="T65" fmla="*/ 3092 h 3139"/>
              <a:gd name="T66" fmla="*/ 3767 w 4177"/>
              <a:gd name="T67" fmla="*/ 1049 h 3139"/>
              <a:gd name="T68" fmla="*/ 3145 w 4177"/>
              <a:gd name="T69" fmla="*/ 3077 h 3139"/>
              <a:gd name="T70" fmla="*/ 3030 w 4177"/>
              <a:gd name="T71" fmla="*/ 2 h 3139"/>
              <a:gd name="T72" fmla="*/ 3021 w 4177"/>
              <a:gd name="T73" fmla="*/ 5 h 3139"/>
              <a:gd name="T74" fmla="*/ 3016 w 4177"/>
              <a:gd name="T75" fmla="*/ 14 h 3139"/>
              <a:gd name="T76" fmla="*/ 3016 w 4177"/>
              <a:gd name="T77" fmla="*/ 29 h 3139"/>
              <a:gd name="T78" fmla="*/ 3489 w 4177"/>
              <a:gd name="T79" fmla="*/ 462 h 3139"/>
              <a:gd name="T80" fmla="*/ 1364 w 4177"/>
              <a:gd name="T81" fmla="*/ 794 h 3139"/>
              <a:gd name="T82" fmla="*/ 0 w 4177"/>
              <a:gd name="T83" fmla="*/ 2150 h 3139"/>
              <a:gd name="T84" fmla="*/ 2223 w 4177"/>
              <a:gd name="T85" fmla="*/ 1789 h 3139"/>
              <a:gd name="T86" fmla="*/ 4141 w 4177"/>
              <a:gd name="T87" fmla="*/ 1052 h 3139"/>
              <a:gd name="T88" fmla="*/ 4156 w 4177"/>
              <a:gd name="T89" fmla="*/ 1058 h 3139"/>
              <a:gd name="T90" fmla="*/ 4169 w 4177"/>
              <a:gd name="T91" fmla="*/ 1053 h 3139"/>
              <a:gd name="T92" fmla="*/ 4175 w 4177"/>
              <a:gd name="T93" fmla="*/ 1046 h 3139"/>
              <a:gd name="T94" fmla="*/ 4177 w 4177"/>
              <a:gd name="T95" fmla="*/ 1036 h 3139"/>
              <a:gd name="T96" fmla="*/ 4177 w 4177"/>
              <a:gd name="T97" fmla="*/ 16 h 3139"/>
              <a:gd name="T98" fmla="*/ 4173 w 4177"/>
              <a:gd name="T99" fmla="*/ 10 h 3139"/>
              <a:gd name="T100" fmla="*/ 4166 w 4177"/>
              <a:gd name="T101" fmla="*/ 4 h 3139"/>
              <a:gd name="T102" fmla="*/ 4154 w 4177"/>
              <a:gd name="T103" fmla="*/ 0 h 3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77" h="3139">
                <a:moveTo>
                  <a:pt x="2099" y="2182"/>
                </a:moveTo>
                <a:lnTo>
                  <a:pt x="2099" y="3077"/>
                </a:lnTo>
                <a:lnTo>
                  <a:pt x="2101" y="3092"/>
                </a:lnTo>
                <a:lnTo>
                  <a:pt x="2108" y="3107"/>
                </a:lnTo>
                <a:lnTo>
                  <a:pt x="2118" y="3119"/>
                </a:lnTo>
                <a:lnTo>
                  <a:pt x="2132" y="3130"/>
                </a:lnTo>
                <a:lnTo>
                  <a:pt x="2148" y="3136"/>
                </a:lnTo>
                <a:lnTo>
                  <a:pt x="2164" y="3139"/>
                </a:lnTo>
                <a:lnTo>
                  <a:pt x="2653" y="3139"/>
                </a:lnTo>
                <a:lnTo>
                  <a:pt x="2669" y="3136"/>
                </a:lnTo>
                <a:lnTo>
                  <a:pt x="2685" y="3130"/>
                </a:lnTo>
                <a:lnTo>
                  <a:pt x="2699" y="3119"/>
                </a:lnTo>
                <a:lnTo>
                  <a:pt x="2710" y="3106"/>
                </a:lnTo>
                <a:lnTo>
                  <a:pt x="2716" y="3092"/>
                </a:lnTo>
                <a:lnTo>
                  <a:pt x="2718" y="3077"/>
                </a:lnTo>
                <a:lnTo>
                  <a:pt x="2718" y="1884"/>
                </a:lnTo>
                <a:lnTo>
                  <a:pt x="2219" y="2248"/>
                </a:lnTo>
                <a:lnTo>
                  <a:pt x="2099" y="2182"/>
                </a:lnTo>
                <a:close/>
                <a:moveTo>
                  <a:pt x="4" y="3077"/>
                </a:moveTo>
                <a:lnTo>
                  <a:pt x="6" y="3092"/>
                </a:lnTo>
                <a:lnTo>
                  <a:pt x="12" y="3107"/>
                </a:lnTo>
                <a:lnTo>
                  <a:pt x="23" y="3119"/>
                </a:lnTo>
                <a:lnTo>
                  <a:pt x="37" y="3130"/>
                </a:lnTo>
                <a:lnTo>
                  <a:pt x="53" y="3136"/>
                </a:lnTo>
                <a:lnTo>
                  <a:pt x="69" y="3139"/>
                </a:lnTo>
                <a:lnTo>
                  <a:pt x="558" y="3139"/>
                </a:lnTo>
                <a:lnTo>
                  <a:pt x="574" y="3136"/>
                </a:lnTo>
                <a:lnTo>
                  <a:pt x="590" y="3130"/>
                </a:lnTo>
                <a:lnTo>
                  <a:pt x="604" y="3119"/>
                </a:lnTo>
                <a:lnTo>
                  <a:pt x="614" y="3106"/>
                </a:lnTo>
                <a:lnTo>
                  <a:pt x="621" y="3092"/>
                </a:lnTo>
                <a:lnTo>
                  <a:pt x="623" y="3077"/>
                </a:lnTo>
                <a:lnTo>
                  <a:pt x="623" y="2162"/>
                </a:lnTo>
                <a:lnTo>
                  <a:pt x="0" y="2637"/>
                </a:lnTo>
                <a:lnTo>
                  <a:pt x="4" y="3077"/>
                </a:lnTo>
                <a:close/>
                <a:moveTo>
                  <a:pt x="1049" y="1841"/>
                </a:moveTo>
                <a:lnTo>
                  <a:pt x="1049" y="3077"/>
                </a:lnTo>
                <a:lnTo>
                  <a:pt x="1051" y="3092"/>
                </a:lnTo>
                <a:lnTo>
                  <a:pt x="1058" y="3107"/>
                </a:lnTo>
                <a:lnTo>
                  <a:pt x="1069" y="3119"/>
                </a:lnTo>
                <a:lnTo>
                  <a:pt x="1083" y="3130"/>
                </a:lnTo>
                <a:lnTo>
                  <a:pt x="1099" y="3136"/>
                </a:lnTo>
                <a:lnTo>
                  <a:pt x="1115" y="3139"/>
                </a:lnTo>
                <a:lnTo>
                  <a:pt x="1603" y="3139"/>
                </a:lnTo>
                <a:lnTo>
                  <a:pt x="1620" y="3136"/>
                </a:lnTo>
                <a:lnTo>
                  <a:pt x="1635" y="3130"/>
                </a:lnTo>
                <a:lnTo>
                  <a:pt x="1649" y="3119"/>
                </a:lnTo>
                <a:lnTo>
                  <a:pt x="1660" y="3106"/>
                </a:lnTo>
                <a:lnTo>
                  <a:pt x="1667" y="3092"/>
                </a:lnTo>
                <a:lnTo>
                  <a:pt x="1669" y="3077"/>
                </a:lnTo>
                <a:lnTo>
                  <a:pt x="1669" y="1848"/>
                </a:lnTo>
                <a:lnTo>
                  <a:pt x="1358" y="1603"/>
                </a:lnTo>
                <a:lnTo>
                  <a:pt x="1049" y="1841"/>
                </a:lnTo>
                <a:close/>
                <a:moveTo>
                  <a:pt x="3145" y="3077"/>
                </a:moveTo>
                <a:lnTo>
                  <a:pt x="3146" y="3092"/>
                </a:lnTo>
                <a:lnTo>
                  <a:pt x="3154" y="3107"/>
                </a:lnTo>
                <a:lnTo>
                  <a:pt x="3164" y="3119"/>
                </a:lnTo>
                <a:lnTo>
                  <a:pt x="3178" y="3130"/>
                </a:lnTo>
                <a:lnTo>
                  <a:pt x="3194" y="3136"/>
                </a:lnTo>
                <a:lnTo>
                  <a:pt x="3209" y="3139"/>
                </a:lnTo>
                <a:lnTo>
                  <a:pt x="3701" y="3139"/>
                </a:lnTo>
                <a:lnTo>
                  <a:pt x="3718" y="3136"/>
                </a:lnTo>
                <a:lnTo>
                  <a:pt x="3733" y="3130"/>
                </a:lnTo>
                <a:lnTo>
                  <a:pt x="3747" y="3119"/>
                </a:lnTo>
                <a:lnTo>
                  <a:pt x="3759" y="3106"/>
                </a:lnTo>
                <a:lnTo>
                  <a:pt x="3765" y="3092"/>
                </a:lnTo>
                <a:lnTo>
                  <a:pt x="3767" y="3077"/>
                </a:lnTo>
                <a:lnTo>
                  <a:pt x="3767" y="1049"/>
                </a:lnTo>
                <a:lnTo>
                  <a:pt x="3145" y="1543"/>
                </a:lnTo>
                <a:lnTo>
                  <a:pt x="3145" y="3077"/>
                </a:lnTo>
                <a:close/>
                <a:moveTo>
                  <a:pt x="3037" y="0"/>
                </a:moveTo>
                <a:lnTo>
                  <a:pt x="3030" y="2"/>
                </a:lnTo>
                <a:lnTo>
                  <a:pt x="3026" y="3"/>
                </a:lnTo>
                <a:lnTo>
                  <a:pt x="3021" y="5"/>
                </a:lnTo>
                <a:lnTo>
                  <a:pt x="3019" y="9"/>
                </a:lnTo>
                <a:lnTo>
                  <a:pt x="3016" y="14"/>
                </a:lnTo>
                <a:lnTo>
                  <a:pt x="3015" y="22"/>
                </a:lnTo>
                <a:lnTo>
                  <a:pt x="3016" y="29"/>
                </a:lnTo>
                <a:lnTo>
                  <a:pt x="3020" y="37"/>
                </a:lnTo>
                <a:lnTo>
                  <a:pt x="3489" y="462"/>
                </a:lnTo>
                <a:lnTo>
                  <a:pt x="2223" y="1472"/>
                </a:lnTo>
                <a:lnTo>
                  <a:pt x="1364" y="794"/>
                </a:lnTo>
                <a:lnTo>
                  <a:pt x="0" y="1831"/>
                </a:lnTo>
                <a:lnTo>
                  <a:pt x="0" y="2150"/>
                </a:lnTo>
                <a:lnTo>
                  <a:pt x="1364" y="1111"/>
                </a:lnTo>
                <a:lnTo>
                  <a:pt x="2223" y="1789"/>
                </a:lnTo>
                <a:lnTo>
                  <a:pt x="3689" y="636"/>
                </a:lnTo>
                <a:lnTo>
                  <a:pt x="4141" y="1052"/>
                </a:lnTo>
                <a:lnTo>
                  <a:pt x="4149" y="1057"/>
                </a:lnTo>
                <a:lnTo>
                  <a:pt x="4156" y="1058"/>
                </a:lnTo>
                <a:lnTo>
                  <a:pt x="4164" y="1055"/>
                </a:lnTo>
                <a:lnTo>
                  <a:pt x="4169" y="1053"/>
                </a:lnTo>
                <a:lnTo>
                  <a:pt x="4173" y="1050"/>
                </a:lnTo>
                <a:lnTo>
                  <a:pt x="4175" y="1046"/>
                </a:lnTo>
                <a:lnTo>
                  <a:pt x="4177" y="1041"/>
                </a:lnTo>
                <a:lnTo>
                  <a:pt x="4177" y="1036"/>
                </a:lnTo>
                <a:lnTo>
                  <a:pt x="4177" y="21"/>
                </a:lnTo>
                <a:lnTo>
                  <a:pt x="4177" y="16"/>
                </a:lnTo>
                <a:lnTo>
                  <a:pt x="4175" y="13"/>
                </a:lnTo>
                <a:lnTo>
                  <a:pt x="4173" y="10"/>
                </a:lnTo>
                <a:lnTo>
                  <a:pt x="4170" y="8"/>
                </a:lnTo>
                <a:lnTo>
                  <a:pt x="4166" y="4"/>
                </a:lnTo>
                <a:lnTo>
                  <a:pt x="4160" y="2"/>
                </a:lnTo>
                <a:lnTo>
                  <a:pt x="4154" y="0"/>
                </a:lnTo>
                <a:lnTo>
                  <a:pt x="3037" y="0"/>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dirty="0">
              <a:sym typeface="Arial" panose="020B0604020202020204" pitchFamily="34" charset="0"/>
            </a:endParaRPr>
          </a:p>
        </p:txBody>
      </p:sp>
      <p:sp>
        <p:nvSpPr>
          <p:cNvPr id="39" name="TextBox 42">
            <a:extLst>
              <a:ext uri="{FF2B5EF4-FFF2-40B4-BE49-F238E27FC236}">
                <a16:creationId xmlns:a16="http://schemas.microsoft.com/office/drawing/2014/main" id="{F3F9413E-5474-43F9-B95F-AFBDE6D9F759}"/>
              </a:ext>
            </a:extLst>
          </p:cNvPr>
          <p:cNvSpPr txBox="1"/>
          <p:nvPr/>
        </p:nvSpPr>
        <p:spPr>
          <a:xfrm>
            <a:off x="8102644" y="4988918"/>
            <a:ext cx="2911846" cy="335156"/>
          </a:xfrm>
          <a:prstGeom prst="rect">
            <a:avLst/>
          </a:prstGeom>
          <a:noFill/>
        </p:spPr>
        <p:txBody>
          <a:bodyPr wrap="square" rtlCol="0">
            <a:spAutoFit/>
          </a:bodyPr>
          <a:lstStyle/>
          <a:p>
            <a:pPr algn="ctr">
              <a:lnSpc>
                <a:spcPct val="150000"/>
              </a:lnSpc>
            </a:pPr>
            <a:r>
              <a:rPr lang="zh-CN" altLang="en-US"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瓶颈</a:t>
            </a:r>
            <a:r>
              <a:rPr lang="en-US" altLang="zh-CN"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r>
              <a:rPr lang="zh-CN" altLang="en-US"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：阻塞模型</a:t>
            </a:r>
          </a:p>
        </p:txBody>
      </p:sp>
      <p:sp>
        <p:nvSpPr>
          <p:cNvPr id="41" name="Freeform 17">
            <a:extLst>
              <a:ext uri="{FF2B5EF4-FFF2-40B4-BE49-F238E27FC236}">
                <a16:creationId xmlns:a16="http://schemas.microsoft.com/office/drawing/2014/main" id="{D3B5317B-B36D-47F7-B357-69A878610860}"/>
              </a:ext>
            </a:extLst>
          </p:cNvPr>
          <p:cNvSpPr>
            <a:spLocks noEditPoints="1"/>
          </p:cNvSpPr>
          <p:nvPr/>
        </p:nvSpPr>
        <p:spPr bwMode="auto">
          <a:xfrm>
            <a:off x="9045498" y="3691038"/>
            <a:ext cx="513069" cy="512818"/>
          </a:xfrm>
          <a:custGeom>
            <a:avLst/>
            <a:gdLst>
              <a:gd name="T0" fmla="*/ 2048 w 2048"/>
              <a:gd name="T1" fmla="*/ 2047 h 2047"/>
              <a:gd name="T2" fmla="*/ 2044 w 2048"/>
              <a:gd name="T3" fmla="*/ 931 h 2047"/>
              <a:gd name="T4" fmla="*/ 2011 w 2048"/>
              <a:gd name="T5" fmla="*/ 751 h 2047"/>
              <a:gd name="T6" fmla="*/ 1949 w 2048"/>
              <a:gd name="T7" fmla="*/ 585 h 2047"/>
              <a:gd name="T8" fmla="*/ 1860 w 2048"/>
              <a:gd name="T9" fmla="*/ 433 h 2047"/>
              <a:gd name="T10" fmla="*/ 1748 w 2048"/>
              <a:gd name="T11" fmla="*/ 300 h 2047"/>
              <a:gd name="T12" fmla="*/ 1614 w 2048"/>
              <a:gd name="T13" fmla="*/ 187 h 2047"/>
              <a:gd name="T14" fmla="*/ 1462 w 2048"/>
              <a:gd name="T15" fmla="*/ 99 h 2047"/>
              <a:gd name="T16" fmla="*/ 1296 w 2048"/>
              <a:gd name="T17" fmla="*/ 37 h 2047"/>
              <a:gd name="T18" fmla="*/ 1117 w 2048"/>
              <a:gd name="T19" fmla="*/ 4 h 2047"/>
              <a:gd name="T20" fmla="*/ 931 w 2048"/>
              <a:gd name="T21" fmla="*/ 4 h 2047"/>
              <a:gd name="T22" fmla="*/ 752 w 2048"/>
              <a:gd name="T23" fmla="*/ 37 h 2047"/>
              <a:gd name="T24" fmla="*/ 585 w 2048"/>
              <a:gd name="T25" fmla="*/ 99 h 2047"/>
              <a:gd name="T26" fmla="*/ 434 w 2048"/>
              <a:gd name="T27" fmla="*/ 187 h 2047"/>
              <a:gd name="T28" fmla="*/ 300 w 2048"/>
              <a:gd name="T29" fmla="*/ 300 h 2047"/>
              <a:gd name="T30" fmla="*/ 187 w 2048"/>
              <a:gd name="T31" fmla="*/ 433 h 2047"/>
              <a:gd name="T32" fmla="*/ 98 w 2048"/>
              <a:gd name="T33" fmla="*/ 585 h 2047"/>
              <a:gd name="T34" fmla="*/ 37 w 2048"/>
              <a:gd name="T35" fmla="*/ 751 h 2047"/>
              <a:gd name="T36" fmla="*/ 4 w 2048"/>
              <a:gd name="T37" fmla="*/ 931 h 2047"/>
              <a:gd name="T38" fmla="*/ 4 w 2048"/>
              <a:gd name="T39" fmla="*/ 1117 h 2047"/>
              <a:gd name="T40" fmla="*/ 37 w 2048"/>
              <a:gd name="T41" fmla="*/ 1296 h 2047"/>
              <a:gd name="T42" fmla="*/ 98 w 2048"/>
              <a:gd name="T43" fmla="*/ 1462 h 2047"/>
              <a:gd name="T44" fmla="*/ 187 w 2048"/>
              <a:gd name="T45" fmla="*/ 1614 h 2047"/>
              <a:gd name="T46" fmla="*/ 300 w 2048"/>
              <a:gd name="T47" fmla="*/ 1748 h 2047"/>
              <a:gd name="T48" fmla="*/ 434 w 2048"/>
              <a:gd name="T49" fmla="*/ 1860 h 2047"/>
              <a:gd name="T50" fmla="*/ 585 w 2048"/>
              <a:gd name="T51" fmla="*/ 1949 h 2047"/>
              <a:gd name="T52" fmla="*/ 752 w 2048"/>
              <a:gd name="T53" fmla="*/ 2011 h 2047"/>
              <a:gd name="T54" fmla="*/ 931 w 2048"/>
              <a:gd name="T55" fmla="*/ 2043 h 2047"/>
              <a:gd name="T56" fmla="*/ 1940 w 2048"/>
              <a:gd name="T57" fmla="*/ 2047 h 2047"/>
              <a:gd name="T58" fmla="*/ 220 w 2048"/>
              <a:gd name="T59" fmla="*/ 941 h 2047"/>
              <a:gd name="T60" fmla="*/ 252 w 2048"/>
              <a:gd name="T61" fmla="*/ 784 h 2047"/>
              <a:gd name="T62" fmla="*/ 313 w 2048"/>
              <a:gd name="T63" fmla="*/ 639 h 2047"/>
              <a:gd name="T64" fmla="*/ 401 w 2048"/>
              <a:gd name="T65" fmla="*/ 510 h 2047"/>
              <a:gd name="T66" fmla="*/ 509 w 2048"/>
              <a:gd name="T67" fmla="*/ 401 h 2047"/>
              <a:gd name="T68" fmla="*/ 639 w 2048"/>
              <a:gd name="T69" fmla="*/ 313 h 2047"/>
              <a:gd name="T70" fmla="*/ 783 w 2048"/>
              <a:gd name="T71" fmla="*/ 253 h 2047"/>
              <a:gd name="T72" fmla="*/ 941 w 2048"/>
              <a:gd name="T73" fmla="*/ 220 h 2047"/>
              <a:gd name="T74" fmla="*/ 1106 w 2048"/>
              <a:gd name="T75" fmla="*/ 220 h 2047"/>
              <a:gd name="T76" fmla="*/ 1265 w 2048"/>
              <a:gd name="T77" fmla="*/ 253 h 2047"/>
              <a:gd name="T78" fmla="*/ 1409 w 2048"/>
              <a:gd name="T79" fmla="*/ 313 h 2047"/>
              <a:gd name="T80" fmla="*/ 1538 w 2048"/>
              <a:gd name="T81" fmla="*/ 401 h 2047"/>
              <a:gd name="T82" fmla="*/ 1647 w 2048"/>
              <a:gd name="T83" fmla="*/ 510 h 2047"/>
              <a:gd name="T84" fmla="*/ 1735 w 2048"/>
              <a:gd name="T85" fmla="*/ 639 h 2047"/>
              <a:gd name="T86" fmla="*/ 1796 w 2048"/>
              <a:gd name="T87" fmla="*/ 784 h 2047"/>
              <a:gd name="T88" fmla="*/ 1828 w 2048"/>
              <a:gd name="T89" fmla="*/ 941 h 2047"/>
              <a:gd name="T90" fmla="*/ 1832 w 2048"/>
              <a:gd name="T91" fmla="*/ 1940 h 2047"/>
              <a:gd name="T92" fmla="*/ 1024 w 2048"/>
              <a:gd name="T93" fmla="*/ 1833 h 2047"/>
              <a:gd name="T94" fmla="*/ 862 w 2048"/>
              <a:gd name="T95" fmla="*/ 1816 h 2047"/>
              <a:gd name="T96" fmla="*/ 710 w 2048"/>
              <a:gd name="T97" fmla="*/ 1769 h 2047"/>
              <a:gd name="T98" fmla="*/ 572 w 2048"/>
              <a:gd name="T99" fmla="*/ 1694 h 2047"/>
              <a:gd name="T100" fmla="*/ 452 w 2048"/>
              <a:gd name="T101" fmla="*/ 1596 h 2047"/>
              <a:gd name="T102" fmla="*/ 354 w 2048"/>
              <a:gd name="T103" fmla="*/ 1475 h 2047"/>
              <a:gd name="T104" fmla="*/ 279 w 2048"/>
              <a:gd name="T105" fmla="*/ 1339 h 2047"/>
              <a:gd name="T106" fmla="*/ 232 w 2048"/>
              <a:gd name="T107" fmla="*/ 1187 h 2047"/>
              <a:gd name="T108" fmla="*/ 216 w 2048"/>
              <a:gd name="T109" fmla="*/ 1024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48" h="2047">
                <a:moveTo>
                  <a:pt x="1940" y="2047"/>
                </a:moveTo>
                <a:lnTo>
                  <a:pt x="2048" y="2047"/>
                </a:lnTo>
                <a:lnTo>
                  <a:pt x="2048" y="1024"/>
                </a:lnTo>
                <a:lnTo>
                  <a:pt x="2044" y="931"/>
                </a:lnTo>
                <a:lnTo>
                  <a:pt x="2031" y="840"/>
                </a:lnTo>
                <a:lnTo>
                  <a:pt x="2011" y="751"/>
                </a:lnTo>
                <a:lnTo>
                  <a:pt x="1984" y="666"/>
                </a:lnTo>
                <a:lnTo>
                  <a:pt x="1949" y="585"/>
                </a:lnTo>
                <a:lnTo>
                  <a:pt x="1908" y="508"/>
                </a:lnTo>
                <a:lnTo>
                  <a:pt x="1860" y="433"/>
                </a:lnTo>
                <a:lnTo>
                  <a:pt x="1807" y="364"/>
                </a:lnTo>
                <a:lnTo>
                  <a:pt x="1748" y="300"/>
                </a:lnTo>
                <a:lnTo>
                  <a:pt x="1684" y="241"/>
                </a:lnTo>
                <a:lnTo>
                  <a:pt x="1614" y="187"/>
                </a:lnTo>
                <a:lnTo>
                  <a:pt x="1541" y="140"/>
                </a:lnTo>
                <a:lnTo>
                  <a:pt x="1462" y="99"/>
                </a:lnTo>
                <a:lnTo>
                  <a:pt x="1381" y="64"/>
                </a:lnTo>
                <a:lnTo>
                  <a:pt x="1296" y="37"/>
                </a:lnTo>
                <a:lnTo>
                  <a:pt x="1209" y="17"/>
                </a:lnTo>
                <a:lnTo>
                  <a:pt x="1117" y="4"/>
                </a:lnTo>
                <a:lnTo>
                  <a:pt x="1024" y="0"/>
                </a:lnTo>
                <a:lnTo>
                  <a:pt x="931" y="4"/>
                </a:lnTo>
                <a:lnTo>
                  <a:pt x="839" y="17"/>
                </a:lnTo>
                <a:lnTo>
                  <a:pt x="752" y="37"/>
                </a:lnTo>
                <a:lnTo>
                  <a:pt x="667" y="64"/>
                </a:lnTo>
                <a:lnTo>
                  <a:pt x="585" y="99"/>
                </a:lnTo>
                <a:lnTo>
                  <a:pt x="507" y="140"/>
                </a:lnTo>
                <a:lnTo>
                  <a:pt x="434" y="187"/>
                </a:lnTo>
                <a:lnTo>
                  <a:pt x="364" y="241"/>
                </a:lnTo>
                <a:lnTo>
                  <a:pt x="300" y="300"/>
                </a:lnTo>
                <a:lnTo>
                  <a:pt x="241" y="364"/>
                </a:lnTo>
                <a:lnTo>
                  <a:pt x="187" y="433"/>
                </a:lnTo>
                <a:lnTo>
                  <a:pt x="140" y="508"/>
                </a:lnTo>
                <a:lnTo>
                  <a:pt x="98" y="585"/>
                </a:lnTo>
                <a:lnTo>
                  <a:pt x="64" y="666"/>
                </a:lnTo>
                <a:lnTo>
                  <a:pt x="37" y="751"/>
                </a:lnTo>
                <a:lnTo>
                  <a:pt x="17" y="840"/>
                </a:lnTo>
                <a:lnTo>
                  <a:pt x="4" y="931"/>
                </a:lnTo>
                <a:lnTo>
                  <a:pt x="0" y="1024"/>
                </a:lnTo>
                <a:lnTo>
                  <a:pt x="4" y="1117"/>
                </a:lnTo>
                <a:lnTo>
                  <a:pt x="17" y="1208"/>
                </a:lnTo>
                <a:lnTo>
                  <a:pt x="37" y="1296"/>
                </a:lnTo>
                <a:lnTo>
                  <a:pt x="64" y="1381"/>
                </a:lnTo>
                <a:lnTo>
                  <a:pt x="98" y="1462"/>
                </a:lnTo>
                <a:lnTo>
                  <a:pt x="140" y="1541"/>
                </a:lnTo>
                <a:lnTo>
                  <a:pt x="187" y="1614"/>
                </a:lnTo>
                <a:lnTo>
                  <a:pt x="241" y="1683"/>
                </a:lnTo>
                <a:lnTo>
                  <a:pt x="300" y="1748"/>
                </a:lnTo>
                <a:lnTo>
                  <a:pt x="364" y="1806"/>
                </a:lnTo>
                <a:lnTo>
                  <a:pt x="434" y="1860"/>
                </a:lnTo>
                <a:lnTo>
                  <a:pt x="507" y="1909"/>
                </a:lnTo>
                <a:lnTo>
                  <a:pt x="585" y="1949"/>
                </a:lnTo>
                <a:lnTo>
                  <a:pt x="667" y="1983"/>
                </a:lnTo>
                <a:lnTo>
                  <a:pt x="752" y="2011"/>
                </a:lnTo>
                <a:lnTo>
                  <a:pt x="839" y="2032"/>
                </a:lnTo>
                <a:lnTo>
                  <a:pt x="931" y="2043"/>
                </a:lnTo>
                <a:lnTo>
                  <a:pt x="1024" y="2047"/>
                </a:lnTo>
                <a:lnTo>
                  <a:pt x="1940" y="2047"/>
                </a:lnTo>
                <a:close/>
                <a:moveTo>
                  <a:pt x="216" y="1024"/>
                </a:moveTo>
                <a:lnTo>
                  <a:pt x="220" y="941"/>
                </a:lnTo>
                <a:lnTo>
                  <a:pt x="232" y="861"/>
                </a:lnTo>
                <a:lnTo>
                  <a:pt x="252" y="784"/>
                </a:lnTo>
                <a:lnTo>
                  <a:pt x="279" y="709"/>
                </a:lnTo>
                <a:lnTo>
                  <a:pt x="313" y="639"/>
                </a:lnTo>
                <a:lnTo>
                  <a:pt x="354" y="572"/>
                </a:lnTo>
                <a:lnTo>
                  <a:pt x="401" y="510"/>
                </a:lnTo>
                <a:lnTo>
                  <a:pt x="452" y="453"/>
                </a:lnTo>
                <a:lnTo>
                  <a:pt x="509" y="401"/>
                </a:lnTo>
                <a:lnTo>
                  <a:pt x="572" y="353"/>
                </a:lnTo>
                <a:lnTo>
                  <a:pt x="639" y="313"/>
                </a:lnTo>
                <a:lnTo>
                  <a:pt x="710" y="279"/>
                </a:lnTo>
                <a:lnTo>
                  <a:pt x="783" y="253"/>
                </a:lnTo>
                <a:lnTo>
                  <a:pt x="862" y="232"/>
                </a:lnTo>
                <a:lnTo>
                  <a:pt x="941" y="220"/>
                </a:lnTo>
                <a:lnTo>
                  <a:pt x="1024" y="216"/>
                </a:lnTo>
                <a:lnTo>
                  <a:pt x="1106" y="220"/>
                </a:lnTo>
                <a:lnTo>
                  <a:pt x="1186" y="232"/>
                </a:lnTo>
                <a:lnTo>
                  <a:pt x="1265" y="253"/>
                </a:lnTo>
                <a:lnTo>
                  <a:pt x="1338" y="279"/>
                </a:lnTo>
                <a:lnTo>
                  <a:pt x="1409" y="313"/>
                </a:lnTo>
                <a:lnTo>
                  <a:pt x="1476" y="353"/>
                </a:lnTo>
                <a:lnTo>
                  <a:pt x="1538" y="401"/>
                </a:lnTo>
                <a:lnTo>
                  <a:pt x="1596" y="453"/>
                </a:lnTo>
                <a:lnTo>
                  <a:pt x="1647" y="510"/>
                </a:lnTo>
                <a:lnTo>
                  <a:pt x="1694" y="572"/>
                </a:lnTo>
                <a:lnTo>
                  <a:pt x="1735" y="639"/>
                </a:lnTo>
                <a:lnTo>
                  <a:pt x="1769" y="709"/>
                </a:lnTo>
                <a:lnTo>
                  <a:pt x="1796" y="784"/>
                </a:lnTo>
                <a:lnTo>
                  <a:pt x="1816" y="861"/>
                </a:lnTo>
                <a:lnTo>
                  <a:pt x="1828" y="941"/>
                </a:lnTo>
                <a:lnTo>
                  <a:pt x="1832" y="1024"/>
                </a:lnTo>
                <a:lnTo>
                  <a:pt x="1832" y="1940"/>
                </a:lnTo>
                <a:lnTo>
                  <a:pt x="1940" y="1833"/>
                </a:lnTo>
                <a:lnTo>
                  <a:pt x="1024" y="1833"/>
                </a:lnTo>
                <a:lnTo>
                  <a:pt x="941" y="1827"/>
                </a:lnTo>
                <a:lnTo>
                  <a:pt x="862" y="1816"/>
                </a:lnTo>
                <a:lnTo>
                  <a:pt x="783" y="1796"/>
                </a:lnTo>
                <a:lnTo>
                  <a:pt x="710" y="1769"/>
                </a:lnTo>
                <a:lnTo>
                  <a:pt x="639" y="1734"/>
                </a:lnTo>
                <a:lnTo>
                  <a:pt x="572" y="1694"/>
                </a:lnTo>
                <a:lnTo>
                  <a:pt x="509" y="1648"/>
                </a:lnTo>
                <a:lnTo>
                  <a:pt x="452" y="1596"/>
                </a:lnTo>
                <a:lnTo>
                  <a:pt x="401" y="1538"/>
                </a:lnTo>
                <a:lnTo>
                  <a:pt x="354" y="1475"/>
                </a:lnTo>
                <a:lnTo>
                  <a:pt x="313" y="1410"/>
                </a:lnTo>
                <a:lnTo>
                  <a:pt x="279" y="1339"/>
                </a:lnTo>
                <a:lnTo>
                  <a:pt x="252" y="1265"/>
                </a:lnTo>
                <a:lnTo>
                  <a:pt x="232" y="1187"/>
                </a:lnTo>
                <a:lnTo>
                  <a:pt x="220" y="1106"/>
                </a:lnTo>
                <a:lnTo>
                  <a:pt x="216" y="1024"/>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42" name="Freeform 18">
            <a:extLst>
              <a:ext uri="{FF2B5EF4-FFF2-40B4-BE49-F238E27FC236}">
                <a16:creationId xmlns:a16="http://schemas.microsoft.com/office/drawing/2014/main" id="{E906A01B-0085-4E4E-B306-715850160102}"/>
              </a:ext>
            </a:extLst>
          </p:cNvPr>
          <p:cNvSpPr>
            <a:spLocks noEditPoints="1"/>
          </p:cNvSpPr>
          <p:nvPr/>
        </p:nvSpPr>
        <p:spPr bwMode="auto">
          <a:xfrm>
            <a:off x="9045498" y="4257969"/>
            <a:ext cx="513069" cy="513069"/>
          </a:xfrm>
          <a:custGeom>
            <a:avLst/>
            <a:gdLst>
              <a:gd name="T0" fmla="*/ 1832 w 2048"/>
              <a:gd name="T1" fmla="*/ 108 h 2048"/>
              <a:gd name="T2" fmla="*/ 1828 w 2048"/>
              <a:gd name="T3" fmla="*/ 1107 h 2048"/>
              <a:gd name="T4" fmla="*/ 1796 w 2048"/>
              <a:gd name="T5" fmla="*/ 1265 h 2048"/>
              <a:gd name="T6" fmla="*/ 1735 w 2048"/>
              <a:gd name="T7" fmla="*/ 1409 h 2048"/>
              <a:gd name="T8" fmla="*/ 1647 w 2048"/>
              <a:gd name="T9" fmla="*/ 1539 h 2048"/>
              <a:gd name="T10" fmla="*/ 1538 w 2048"/>
              <a:gd name="T11" fmla="*/ 1647 h 2048"/>
              <a:gd name="T12" fmla="*/ 1409 w 2048"/>
              <a:gd name="T13" fmla="*/ 1735 h 2048"/>
              <a:gd name="T14" fmla="*/ 1265 w 2048"/>
              <a:gd name="T15" fmla="*/ 1796 h 2048"/>
              <a:gd name="T16" fmla="*/ 1106 w 2048"/>
              <a:gd name="T17" fmla="*/ 1828 h 2048"/>
              <a:gd name="T18" fmla="*/ 941 w 2048"/>
              <a:gd name="T19" fmla="*/ 1828 h 2048"/>
              <a:gd name="T20" fmla="*/ 783 w 2048"/>
              <a:gd name="T21" fmla="*/ 1796 h 2048"/>
              <a:gd name="T22" fmla="*/ 639 w 2048"/>
              <a:gd name="T23" fmla="*/ 1735 h 2048"/>
              <a:gd name="T24" fmla="*/ 509 w 2048"/>
              <a:gd name="T25" fmla="*/ 1647 h 2048"/>
              <a:gd name="T26" fmla="*/ 401 w 2048"/>
              <a:gd name="T27" fmla="*/ 1539 h 2048"/>
              <a:gd name="T28" fmla="*/ 313 w 2048"/>
              <a:gd name="T29" fmla="*/ 1409 h 2048"/>
              <a:gd name="T30" fmla="*/ 252 w 2048"/>
              <a:gd name="T31" fmla="*/ 1265 h 2048"/>
              <a:gd name="T32" fmla="*/ 220 w 2048"/>
              <a:gd name="T33" fmla="*/ 1107 h 2048"/>
              <a:gd name="T34" fmla="*/ 220 w 2048"/>
              <a:gd name="T35" fmla="*/ 942 h 2048"/>
              <a:gd name="T36" fmla="*/ 252 w 2048"/>
              <a:gd name="T37" fmla="*/ 783 h 2048"/>
              <a:gd name="T38" fmla="*/ 313 w 2048"/>
              <a:gd name="T39" fmla="*/ 639 h 2048"/>
              <a:gd name="T40" fmla="*/ 401 w 2048"/>
              <a:gd name="T41" fmla="*/ 510 h 2048"/>
              <a:gd name="T42" fmla="*/ 509 w 2048"/>
              <a:gd name="T43" fmla="*/ 401 h 2048"/>
              <a:gd name="T44" fmla="*/ 639 w 2048"/>
              <a:gd name="T45" fmla="*/ 313 h 2048"/>
              <a:gd name="T46" fmla="*/ 783 w 2048"/>
              <a:gd name="T47" fmla="*/ 252 h 2048"/>
              <a:gd name="T48" fmla="*/ 941 w 2048"/>
              <a:gd name="T49" fmla="*/ 220 h 2048"/>
              <a:gd name="T50" fmla="*/ 1940 w 2048"/>
              <a:gd name="T51" fmla="*/ 216 h 2048"/>
              <a:gd name="T52" fmla="*/ 4 w 2048"/>
              <a:gd name="T53" fmla="*/ 1117 h 2048"/>
              <a:gd name="T54" fmla="*/ 37 w 2048"/>
              <a:gd name="T55" fmla="*/ 1296 h 2048"/>
              <a:gd name="T56" fmla="*/ 98 w 2048"/>
              <a:gd name="T57" fmla="*/ 1463 h 2048"/>
              <a:gd name="T58" fmla="*/ 187 w 2048"/>
              <a:gd name="T59" fmla="*/ 1614 h 2048"/>
              <a:gd name="T60" fmla="*/ 300 w 2048"/>
              <a:gd name="T61" fmla="*/ 1748 h 2048"/>
              <a:gd name="T62" fmla="*/ 434 w 2048"/>
              <a:gd name="T63" fmla="*/ 1861 h 2048"/>
              <a:gd name="T64" fmla="*/ 585 w 2048"/>
              <a:gd name="T65" fmla="*/ 1950 h 2048"/>
              <a:gd name="T66" fmla="*/ 752 w 2048"/>
              <a:gd name="T67" fmla="*/ 2011 h 2048"/>
              <a:gd name="T68" fmla="*/ 931 w 2048"/>
              <a:gd name="T69" fmla="*/ 2044 h 2048"/>
              <a:gd name="T70" fmla="*/ 1117 w 2048"/>
              <a:gd name="T71" fmla="*/ 2044 h 2048"/>
              <a:gd name="T72" fmla="*/ 1296 w 2048"/>
              <a:gd name="T73" fmla="*/ 2011 h 2048"/>
              <a:gd name="T74" fmla="*/ 1462 w 2048"/>
              <a:gd name="T75" fmla="*/ 1950 h 2048"/>
              <a:gd name="T76" fmla="*/ 1614 w 2048"/>
              <a:gd name="T77" fmla="*/ 1861 h 2048"/>
              <a:gd name="T78" fmla="*/ 1748 w 2048"/>
              <a:gd name="T79" fmla="*/ 1748 h 2048"/>
              <a:gd name="T80" fmla="*/ 1860 w 2048"/>
              <a:gd name="T81" fmla="*/ 1614 h 2048"/>
              <a:gd name="T82" fmla="*/ 1949 w 2048"/>
              <a:gd name="T83" fmla="*/ 1463 h 2048"/>
              <a:gd name="T84" fmla="*/ 2011 w 2048"/>
              <a:gd name="T85" fmla="*/ 1296 h 2048"/>
              <a:gd name="T86" fmla="*/ 2044 w 2048"/>
              <a:gd name="T87" fmla="*/ 1117 h 2048"/>
              <a:gd name="T88" fmla="*/ 2048 w 2048"/>
              <a:gd name="T89" fmla="*/ 0 h 2048"/>
              <a:gd name="T90" fmla="*/ 931 w 2048"/>
              <a:gd name="T91" fmla="*/ 4 h 2048"/>
              <a:gd name="T92" fmla="*/ 752 w 2048"/>
              <a:gd name="T93" fmla="*/ 37 h 2048"/>
              <a:gd name="T94" fmla="*/ 585 w 2048"/>
              <a:gd name="T95" fmla="*/ 99 h 2048"/>
              <a:gd name="T96" fmla="*/ 434 w 2048"/>
              <a:gd name="T97" fmla="*/ 188 h 2048"/>
              <a:gd name="T98" fmla="*/ 300 w 2048"/>
              <a:gd name="T99" fmla="*/ 300 h 2048"/>
              <a:gd name="T100" fmla="*/ 187 w 2048"/>
              <a:gd name="T101" fmla="*/ 434 h 2048"/>
              <a:gd name="T102" fmla="*/ 98 w 2048"/>
              <a:gd name="T103" fmla="*/ 586 h 2048"/>
              <a:gd name="T104" fmla="*/ 37 w 2048"/>
              <a:gd name="T105" fmla="*/ 752 h 2048"/>
              <a:gd name="T106" fmla="*/ 4 w 2048"/>
              <a:gd name="T107" fmla="*/ 93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8" h="2048">
                <a:moveTo>
                  <a:pt x="1940" y="216"/>
                </a:moveTo>
                <a:lnTo>
                  <a:pt x="1832" y="108"/>
                </a:lnTo>
                <a:lnTo>
                  <a:pt x="1832" y="1024"/>
                </a:lnTo>
                <a:lnTo>
                  <a:pt x="1828" y="1107"/>
                </a:lnTo>
                <a:lnTo>
                  <a:pt x="1816" y="1186"/>
                </a:lnTo>
                <a:lnTo>
                  <a:pt x="1796" y="1265"/>
                </a:lnTo>
                <a:lnTo>
                  <a:pt x="1769" y="1338"/>
                </a:lnTo>
                <a:lnTo>
                  <a:pt x="1735" y="1409"/>
                </a:lnTo>
                <a:lnTo>
                  <a:pt x="1694" y="1476"/>
                </a:lnTo>
                <a:lnTo>
                  <a:pt x="1647" y="1539"/>
                </a:lnTo>
                <a:lnTo>
                  <a:pt x="1596" y="1596"/>
                </a:lnTo>
                <a:lnTo>
                  <a:pt x="1538" y="1647"/>
                </a:lnTo>
                <a:lnTo>
                  <a:pt x="1476" y="1694"/>
                </a:lnTo>
                <a:lnTo>
                  <a:pt x="1409" y="1735"/>
                </a:lnTo>
                <a:lnTo>
                  <a:pt x="1338" y="1769"/>
                </a:lnTo>
                <a:lnTo>
                  <a:pt x="1265" y="1796"/>
                </a:lnTo>
                <a:lnTo>
                  <a:pt x="1186" y="1816"/>
                </a:lnTo>
                <a:lnTo>
                  <a:pt x="1106" y="1828"/>
                </a:lnTo>
                <a:lnTo>
                  <a:pt x="1024" y="1832"/>
                </a:lnTo>
                <a:lnTo>
                  <a:pt x="941" y="1828"/>
                </a:lnTo>
                <a:lnTo>
                  <a:pt x="862" y="1816"/>
                </a:lnTo>
                <a:lnTo>
                  <a:pt x="783" y="1796"/>
                </a:lnTo>
                <a:lnTo>
                  <a:pt x="710" y="1769"/>
                </a:lnTo>
                <a:lnTo>
                  <a:pt x="639" y="1735"/>
                </a:lnTo>
                <a:lnTo>
                  <a:pt x="572" y="1694"/>
                </a:lnTo>
                <a:lnTo>
                  <a:pt x="509" y="1647"/>
                </a:lnTo>
                <a:lnTo>
                  <a:pt x="452" y="1596"/>
                </a:lnTo>
                <a:lnTo>
                  <a:pt x="401" y="1539"/>
                </a:lnTo>
                <a:lnTo>
                  <a:pt x="354" y="1476"/>
                </a:lnTo>
                <a:lnTo>
                  <a:pt x="313" y="1409"/>
                </a:lnTo>
                <a:lnTo>
                  <a:pt x="279" y="1338"/>
                </a:lnTo>
                <a:lnTo>
                  <a:pt x="252" y="1265"/>
                </a:lnTo>
                <a:lnTo>
                  <a:pt x="232" y="1186"/>
                </a:lnTo>
                <a:lnTo>
                  <a:pt x="220" y="1107"/>
                </a:lnTo>
                <a:lnTo>
                  <a:pt x="216" y="1024"/>
                </a:lnTo>
                <a:lnTo>
                  <a:pt x="220" y="942"/>
                </a:lnTo>
                <a:lnTo>
                  <a:pt x="232" y="862"/>
                </a:lnTo>
                <a:lnTo>
                  <a:pt x="252" y="783"/>
                </a:lnTo>
                <a:lnTo>
                  <a:pt x="279" y="710"/>
                </a:lnTo>
                <a:lnTo>
                  <a:pt x="313" y="639"/>
                </a:lnTo>
                <a:lnTo>
                  <a:pt x="354" y="572"/>
                </a:lnTo>
                <a:lnTo>
                  <a:pt x="401" y="510"/>
                </a:lnTo>
                <a:lnTo>
                  <a:pt x="452" y="452"/>
                </a:lnTo>
                <a:lnTo>
                  <a:pt x="509" y="401"/>
                </a:lnTo>
                <a:lnTo>
                  <a:pt x="572" y="354"/>
                </a:lnTo>
                <a:lnTo>
                  <a:pt x="639" y="313"/>
                </a:lnTo>
                <a:lnTo>
                  <a:pt x="710" y="279"/>
                </a:lnTo>
                <a:lnTo>
                  <a:pt x="783" y="252"/>
                </a:lnTo>
                <a:lnTo>
                  <a:pt x="862" y="232"/>
                </a:lnTo>
                <a:lnTo>
                  <a:pt x="941" y="220"/>
                </a:lnTo>
                <a:lnTo>
                  <a:pt x="1024" y="216"/>
                </a:lnTo>
                <a:lnTo>
                  <a:pt x="1940" y="216"/>
                </a:lnTo>
                <a:close/>
                <a:moveTo>
                  <a:pt x="0" y="1024"/>
                </a:moveTo>
                <a:lnTo>
                  <a:pt x="4" y="1117"/>
                </a:lnTo>
                <a:lnTo>
                  <a:pt x="17" y="1209"/>
                </a:lnTo>
                <a:lnTo>
                  <a:pt x="37" y="1296"/>
                </a:lnTo>
                <a:lnTo>
                  <a:pt x="64" y="1381"/>
                </a:lnTo>
                <a:lnTo>
                  <a:pt x="98" y="1463"/>
                </a:lnTo>
                <a:lnTo>
                  <a:pt x="140" y="1541"/>
                </a:lnTo>
                <a:lnTo>
                  <a:pt x="187" y="1614"/>
                </a:lnTo>
                <a:lnTo>
                  <a:pt x="241" y="1684"/>
                </a:lnTo>
                <a:lnTo>
                  <a:pt x="300" y="1748"/>
                </a:lnTo>
                <a:lnTo>
                  <a:pt x="364" y="1807"/>
                </a:lnTo>
                <a:lnTo>
                  <a:pt x="434" y="1861"/>
                </a:lnTo>
                <a:lnTo>
                  <a:pt x="507" y="1908"/>
                </a:lnTo>
                <a:lnTo>
                  <a:pt x="585" y="1950"/>
                </a:lnTo>
                <a:lnTo>
                  <a:pt x="667" y="1984"/>
                </a:lnTo>
                <a:lnTo>
                  <a:pt x="752" y="2011"/>
                </a:lnTo>
                <a:lnTo>
                  <a:pt x="839" y="2031"/>
                </a:lnTo>
                <a:lnTo>
                  <a:pt x="931" y="2044"/>
                </a:lnTo>
                <a:lnTo>
                  <a:pt x="1024" y="2048"/>
                </a:lnTo>
                <a:lnTo>
                  <a:pt x="1117" y="2044"/>
                </a:lnTo>
                <a:lnTo>
                  <a:pt x="1209" y="2031"/>
                </a:lnTo>
                <a:lnTo>
                  <a:pt x="1296" y="2011"/>
                </a:lnTo>
                <a:lnTo>
                  <a:pt x="1381" y="1984"/>
                </a:lnTo>
                <a:lnTo>
                  <a:pt x="1462" y="1950"/>
                </a:lnTo>
                <a:lnTo>
                  <a:pt x="1541" y="1908"/>
                </a:lnTo>
                <a:lnTo>
                  <a:pt x="1614" y="1861"/>
                </a:lnTo>
                <a:lnTo>
                  <a:pt x="1684" y="1807"/>
                </a:lnTo>
                <a:lnTo>
                  <a:pt x="1748" y="1748"/>
                </a:lnTo>
                <a:lnTo>
                  <a:pt x="1807" y="1684"/>
                </a:lnTo>
                <a:lnTo>
                  <a:pt x="1860" y="1614"/>
                </a:lnTo>
                <a:lnTo>
                  <a:pt x="1908" y="1541"/>
                </a:lnTo>
                <a:lnTo>
                  <a:pt x="1949" y="1463"/>
                </a:lnTo>
                <a:lnTo>
                  <a:pt x="1984" y="1381"/>
                </a:lnTo>
                <a:lnTo>
                  <a:pt x="2011" y="1296"/>
                </a:lnTo>
                <a:lnTo>
                  <a:pt x="2031" y="1209"/>
                </a:lnTo>
                <a:lnTo>
                  <a:pt x="2044" y="1117"/>
                </a:lnTo>
                <a:lnTo>
                  <a:pt x="2048" y="1024"/>
                </a:lnTo>
                <a:lnTo>
                  <a:pt x="2048" y="0"/>
                </a:lnTo>
                <a:lnTo>
                  <a:pt x="1024" y="0"/>
                </a:lnTo>
                <a:lnTo>
                  <a:pt x="931" y="4"/>
                </a:lnTo>
                <a:lnTo>
                  <a:pt x="839" y="17"/>
                </a:lnTo>
                <a:lnTo>
                  <a:pt x="752" y="37"/>
                </a:lnTo>
                <a:lnTo>
                  <a:pt x="667" y="64"/>
                </a:lnTo>
                <a:lnTo>
                  <a:pt x="585" y="99"/>
                </a:lnTo>
                <a:lnTo>
                  <a:pt x="507" y="140"/>
                </a:lnTo>
                <a:lnTo>
                  <a:pt x="434" y="188"/>
                </a:lnTo>
                <a:lnTo>
                  <a:pt x="364" y="241"/>
                </a:lnTo>
                <a:lnTo>
                  <a:pt x="300" y="300"/>
                </a:lnTo>
                <a:lnTo>
                  <a:pt x="241" y="364"/>
                </a:lnTo>
                <a:lnTo>
                  <a:pt x="187" y="434"/>
                </a:lnTo>
                <a:lnTo>
                  <a:pt x="140" y="507"/>
                </a:lnTo>
                <a:lnTo>
                  <a:pt x="98" y="586"/>
                </a:lnTo>
                <a:lnTo>
                  <a:pt x="64" y="667"/>
                </a:lnTo>
                <a:lnTo>
                  <a:pt x="37" y="752"/>
                </a:lnTo>
                <a:lnTo>
                  <a:pt x="17" y="839"/>
                </a:lnTo>
                <a:lnTo>
                  <a:pt x="4" y="931"/>
                </a:lnTo>
                <a:lnTo>
                  <a:pt x="0" y="1024"/>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43" name="Freeform 19">
            <a:extLst>
              <a:ext uri="{FF2B5EF4-FFF2-40B4-BE49-F238E27FC236}">
                <a16:creationId xmlns:a16="http://schemas.microsoft.com/office/drawing/2014/main" id="{E24C66BC-B20A-4B5D-B8F2-3601714F86E9}"/>
              </a:ext>
            </a:extLst>
          </p:cNvPr>
          <p:cNvSpPr>
            <a:spLocks noEditPoints="1"/>
          </p:cNvSpPr>
          <p:nvPr/>
        </p:nvSpPr>
        <p:spPr bwMode="auto">
          <a:xfrm>
            <a:off x="9612680" y="3691038"/>
            <a:ext cx="512818" cy="512818"/>
          </a:xfrm>
          <a:custGeom>
            <a:avLst/>
            <a:gdLst>
              <a:gd name="T0" fmla="*/ 214 w 2047"/>
              <a:gd name="T1" fmla="*/ 1940 h 2047"/>
              <a:gd name="T2" fmla="*/ 220 w 2047"/>
              <a:gd name="T3" fmla="*/ 941 h 2047"/>
              <a:gd name="T4" fmla="*/ 251 w 2047"/>
              <a:gd name="T5" fmla="*/ 784 h 2047"/>
              <a:gd name="T6" fmla="*/ 313 w 2047"/>
              <a:gd name="T7" fmla="*/ 639 h 2047"/>
              <a:gd name="T8" fmla="*/ 399 w 2047"/>
              <a:gd name="T9" fmla="*/ 510 h 2047"/>
              <a:gd name="T10" fmla="*/ 509 w 2047"/>
              <a:gd name="T11" fmla="*/ 401 h 2047"/>
              <a:gd name="T12" fmla="*/ 637 w 2047"/>
              <a:gd name="T13" fmla="*/ 313 h 2047"/>
              <a:gd name="T14" fmla="*/ 782 w 2047"/>
              <a:gd name="T15" fmla="*/ 253 h 2047"/>
              <a:gd name="T16" fmla="*/ 941 w 2047"/>
              <a:gd name="T17" fmla="*/ 220 h 2047"/>
              <a:gd name="T18" fmla="*/ 1106 w 2047"/>
              <a:gd name="T19" fmla="*/ 220 h 2047"/>
              <a:gd name="T20" fmla="*/ 1263 w 2047"/>
              <a:gd name="T21" fmla="*/ 253 h 2047"/>
              <a:gd name="T22" fmla="*/ 1408 w 2047"/>
              <a:gd name="T23" fmla="*/ 313 h 2047"/>
              <a:gd name="T24" fmla="*/ 1537 w 2047"/>
              <a:gd name="T25" fmla="*/ 401 h 2047"/>
              <a:gd name="T26" fmla="*/ 1646 w 2047"/>
              <a:gd name="T27" fmla="*/ 510 h 2047"/>
              <a:gd name="T28" fmla="*/ 1734 w 2047"/>
              <a:gd name="T29" fmla="*/ 639 h 2047"/>
              <a:gd name="T30" fmla="*/ 1794 w 2047"/>
              <a:gd name="T31" fmla="*/ 784 h 2047"/>
              <a:gd name="T32" fmla="*/ 1827 w 2047"/>
              <a:gd name="T33" fmla="*/ 941 h 2047"/>
              <a:gd name="T34" fmla="*/ 1827 w 2047"/>
              <a:gd name="T35" fmla="*/ 1106 h 2047"/>
              <a:gd name="T36" fmla="*/ 1794 w 2047"/>
              <a:gd name="T37" fmla="*/ 1265 h 2047"/>
              <a:gd name="T38" fmla="*/ 1734 w 2047"/>
              <a:gd name="T39" fmla="*/ 1410 h 2047"/>
              <a:gd name="T40" fmla="*/ 1646 w 2047"/>
              <a:gd name="T41" fmla="*/ 1538 h 2047"/>
              <a:gd name="T42" fmla="*/ 1537 w 2047"/>
              <a:gd name="T43" fmla="*/ 1648 h 2047"/>
              <a:gd name="T44" fmla="*/ 1408 w 2047"/>
              <a:gd name="T45" fmla="*/ 1734 h 2047"/>
              <a:gd name="T46" fmla="*/ 1263 w 2047"/>
              <a:gd name="T47" fmla="*/ 1796 h 2047"/>
              <a:gd name="T48" fmla="*/ 1106 w 2047"/>
              <a:gd name="T49" fmla="*/ 1827 h 2047"/>
              <a:gd name="T50" fmla="*/ 107 w 2047"/>
              <a:gd name="T51" fmla="*/ 1833 h 2047"/>
              <a:gd name="T52" fmla="*/ 2043 w 2047"/>
              <a:gd name="T53" fmla="*/ 931 h 2047"/>
              <a:gd name="T54" fmla="*/ 2010 w 2047"/>
              <a:gd name="T55" fmla="*/ 751 h 2047"/>
              <a:gd name="T56" fmla="*/ 1948 w 2047"/>
              <a:gd name="T57" fmla="*/ 585 h 2047"/>
              <a:gd name="T58" fmla="*/ 1860 w 2047"/>
              <a:gd name="T59" fmla="*/ 433 h 2047"/>
              <a:gd name="T60" fmla="*/ 1747 w 2047"/>
              <a:gd name="T61" fmla="*/ 300 h 2047"/>
              <a:gd name="T62" fmla="*/ 1614 w 2047"/>
              <a:gd name="T63" fmla="*/ 187 h 2047"/>
              <a:gd name="T64" fmla="*/ 1462 w 2047"/>
              <a:gd name="T65" fmla="*/ 99 h 2047"/>
              <a:gd name="T66" fmla="*/ 1296 w 2047"/>
              <a:gd name="T67" fmla="*/ 37 h 2047"/>
              <a:gd name="T68" fmla="*/ 1116 w 2047"/>
              <a:gd name="T69" fmla="*/ 4 h 2047"/>
              <a:gd name="T70" fmla="*/ 930 w 2047"/>
              <a:gd name="T71" fmla="*/ 4 h 2047"/>
              <a:gd name="T72" fmla="*/ 751 w 2047"/>
              <a:gd name="T73" fmla="*/ 37 h 2047"/>
              <a:gd name="T74" fmla="*/ 585 w 2047"/>
              <a:gd name="T75" fmla="*/ 99 h 2047"/>
              <a:gd name="T76" fmla="*/ 433 w 2047"/>
              <a:gd name="T77" fmla="*/ 187 h 2047"/>
              <a:gd name="T78" fmla="*/ 299 w 2047"/>
              <a:gd name="T79" fmla="*/ 300 h 2047"/>
              <a:gd name="T80" fmla="*/ 187 w 2047"/>
              <a:gd name="T81" fmla="*/ 433 h 2047"/>
              <a:gd name="T82" fmla="*/ 98 w 2047"/>
              <a:gd name="T83" fmla="*/ 585 h 2047"/>
              <a:gd name="T84" fmla="*/ 36 w 2047"/>
              <a:gd name="T85" fmla="*/ 751 h 2047"/>
              <a:gd name="T86" fmla="*/ 4 w 2047"/>
              <a:gd name="T87" fmla="*/ 931 h 2047"/>
              <a:gd name="T88" fmla="*/ 0 w 2047"/>
              <a:gd name="T89" fmla="*/ 2047 h 2047"/>
              <a:gd name="T90" fmla="*/ 1116 w 2047"/>
              <a:gd name="T91" fmla="*/ 2043 h 2047"/>
              <a:gd name="T92" fmla="*/ 1296 w 2047"/>
              <a:gd name="T93" fmla="*/ 2011 h 2047"/>
              <a:gd name="T94" fmla="*/ 1462 w 2047"/>
              <a:gd name="T95" fmla="*/ 1949 h 2047"/>
              <a:gd name="T96" fmla="*/ 1614 w 2047"/>
              <a:gd name="T97" fmla="*/ 1860 h 2047"/>
              <a:gd name="T98" fmla="*/ 1747 w 2047"/>
              <a:gd name="T99" fmla="*/ 1748 h 2047"/>
              <a:gd name="T100" fmla="*/ 1860 w 2047"/>
              <a:gd name="T101" fmla="*/ 1614 h 2047"/>
              <a:gd name="T102" fmla="*/ 1948 w 2047"/>
              <a:gd name="T103" fmla="*/ 1462 h 2047"/>
              <a:gd name="T104" fmla="*/ 2010 w 2047"/>
              <a:gd name="T105" fmla="*/ 1296 h 2047"/>
              <a:gd name="T106" fmla="*/ 2043 w 2047"/>
              <a:gd name="T107" fmla="*/ 1117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7" h="2047">
                <a:moveTo>
                  <a:pt x="107" y="1833"/>
                </a:moveTo>
                <a:lnTo>
                  <a:pt x="214" y="1940"/>
                </a:lnTo>
                <a:lnTo>
                  <a:pt x="214" y="1024"/>
                </a:lnTo>
                <a:lnTo>
                  <a:pt x="220" y="941"/>
                </a:lnTo>
                <a:lnTo>
                  <a:pt x="231" y="861"/>
                </a:lnTo>
                <a:lnTo>
                  <a:pt x="251" y="784"/>
                </a:lnTo>
                <a:lnTo>
                  <a:pt x="278" y="709"/>
                </a:lnTo>
                <a:lnTo>
                  <a:pt x="313" y="639"/>
                </a:lnTo>
                <a:lnTo>
                  <a:pt x="353" y="572"/>
                </a:lnTo>
                <a:lnTo>
                  <a:pt x="399" y="510"/>
                </a:lnTo>
                <a:lnTo>
                  <a:pt x="451" y="453"/>
                </a:lnTo>
                <a:lnTo>
                  <a:pt x="509" y="401"/>
                </a:lnTo>
                <a:lnTo>
                  <a:pt x="572" y="353"/>
                </a:lnTo>
                <a:lnTo>
                  <a:pt x="637" y="313"/>
                </a:lnTo>
                <a:lnTo>
                  <a:pt x="708" y="279"/>
                </a:lnTo>
                <a:lnTo>
                  <a:pt x="782" y="253"/>
                </a:lnTo>
                <a:lnTo>
                  <a:pt x="860" y="232"/>
                </a:lnTo>
                <a:lnTo>
                  <a:pt x="941" y="220"/>
                </a:lnTo>
                <a:lnTo>
                  <a:pt x="1023" y="216"/>
                </a:lnTo>
                <a:lnTo>
                  <a:pt x="1106" y="220"/>
                </a:lnTo>
                <a:lnTo>
                  <a:pt x="1186" y="232"/>
                </a:lnTo>
                <a:lnTo>
                  <a:pt x="1263" y="253"/>
                </a:lnTo>
                <a:lnTo>
                  <a:pt x="1338" y="279"/>
                </a:lnTo>
                <a:lnTo>
                  <a:pt x="1408" y="313"/>
                </a:lnTo>
                <a:lnTo>
                  <a:pt x="1475" y="353"/>
                </a:lnTo>
                <a:lnTo>
                  <a:pt x="1537" y="401"/>
                </a:lnTo>
                <a:lnTo>
                  <a:pt x="1594" y="453"/>
                </a:lnTo>
                <a:lnTo>
                  <a:pt x="1646" y="510"/>
                </a:lnTo>
                <a:lnTo>
                  <a:pt x="1694" y="572"/>
                </a:lnTo>
                <a:lnTo>
                  <a:pt x="1734" y="639"/>
                </a:lnTo>
                <a:lnTo>
                  <a:pt x="1768" y="709"/>
                </a:lnTo>
                <a:lnTo>
                  <a:pt x="1794" y="784"/>
                </a:lnTo>
                <a:lnTo>
                  <a:pt x="1815" y="861"/>
                </a:lnTo>
                <a:lnTo>
                  <a:pt x="1827" y="941"/>
                </a:lnTo>
                <a:lnTo>
                  <a:pt x="1831" y="1024"/>
                </a:lnTo>
                <a:lnTo>
                  <a:pt x="1827" y="1106"/>
                </a:lnTo>
                <a:lnTo>
                  <a:pt x="1815" y="1187"/>
                </a:lnTo>
                <a:lnTo>
                  <a:pt x="1794" y="1265"/>
                </a:lnTo>
                <a:lnTo>
                  <a:pt x="1768" y="1339"/>
                </a:lnTo>
                <a:lnTo>
                  <a:pt x="1734" y="1410"/>
                </a:lnTo>
                <a:lnTo>
                  <a:pt x="1694" y="1475"/>
                </a:lnTo>
                <a:lnTo>
                  <a:pt x="1646" y="1538"/>
                </a:lnTo>
                <a:lnTo>
                  <a:pt x="1594" y="1596"/>
                </a:lnTo>
                <a:lnTo>
                  <a:pt x="1537" y="1648"/>
                </a:lnTo>
                <a:lnTo>
                  <a:pt x="1475" y="1694"/>
                </a:lnTo>
                <a:lnTo>
                  <a:pt x="1408" y="1734"/>
                </a:lnTo>
                <a:lnTo>
                  <a:pt x="1338" y="1769"/>
                </a:lnTo>
                <a:lnTo>
                  <a:pt x="1263" y="1796"/>
                </a:lnTo>
                <a:lnTo>
                  <a:pt x="1186" y="1816"/>
                </a:lnTo>
                <a:lnTo>
                  <a:pt x="1106" y="1827"/>
                </a:lnTo>
                <a:lnTo>
                  <a:pt x="1023" y="1833"/>
                </a:lnTo>
                <a:lnTo>
                  <a:pt x="107" y="1833"/>
                </a:lnTo>
                <a:close/>
                <a:moveTo>
                  <a:pt x="2047" y="1024"/>
                </a:moveTo>
                <a:lnTo>
                  <a:pt x="2043" y="931"/>
                </a:lnTo>
                <a:lnTo>
                  <a:pt x="2030" y="840"/>
                </a:lnTo>
                <a:lnTo>
                  <a:pt x="2010" y="751"/>
                </a:lnTo>
                <a:lnTo>
                  <a:pt x="1983" y="666"/>
                </a:lnTo>
                <a:lnTo>
                  <a:pt x="1948" y="585"/>
                </a:lnTo>
                <a:lnTo>
                  <a:pt x="1907" y="508"/>
                </a:lnTo>
                <a:lnTo>
                  <a:pt x="1860" y="433"/>
                </a:lnTo>
                <a:lnTo>
                  <a:pt x="1806" y="364"/>
                </a:lnTo>
                <a:lnTo>
                  <a:pt x="1747" y="300"/>
                </a:lnTo>
                <a:lnTo>
                  <a:pt x="1683" y="241"/>
                </a:lnTo>
                <a:lnTo>
                  <a:pt x="1614" y="187"/>
                </a:lnTo>
                <a:lnTo>
                  <a:pt x="1539" y="140"/>
                </a:lnTo>
                <a:lnTo>
                  <a:pt x="1462" y="99"/>
                </a:lnTo>
                <a:lnTo>
                  <a:pt x="1381" y="64"/>
                </a:lnTo>
                <a:lnTo>
                  <a:pt x="1296" y="37"/>
                </a:lnTo>
                <a:lnTo>
                  <a:pt x="1207" y="17"/>
                </a:lnTo>
                <a:lnTo>
                  <a:pt x="1116" y="4"/>
                </a:lnTo>
                <a:lnTo>
                  <a:pt x="1023" y="0"/>
                </a:lnTo>
                <a:lnTo>
                  <a:pt x="930" y="4"/>
                </a:lnTo>
                <a:lnTo>
                  <a:pt x="839" y="17"/>
                </a:lnTo>
                <a:lnTo>
                  <a:pt x="751" y="37"/>
                </a:lnTo>
                <a:lnTo>
                  <a:pt x="666" y="64"/>
                </a:lnTo>
                <a:lnTo>
                  <a:pt x="585" y="99"/>
                </a:lnTo>
                <a:lnTo>
                  <a:pt x="506" y="140"/>
                </a:lnTo>
                <a:lnTo>
                  <a:pt x="433" y="187"/>
                </a:lnTo>
                <a:lnTo>
                  <a:pt x="364" y="241"/>
                </a:lnTo>
                <a:lnTo>
                  <a:pt x="299" y="300"/>
                </a:lnTo>
                <a:lnTo>
                  <a:pt x="241" y="364"/>
                </a:lnTo>
                <a:lnTo>
                  <a:pt x="187" y="433"/>
                </a:lnTo>
                <a:lnTo>
                  <a:pt x="138" y="508"/>
                </a:lnTo>
                <a:lnTo>
                  <a:pt x="98" y="585"/>
                </a:lnTo>
                <a:lnTo>
                  <a:pt x="64" y="666"/>
                </a:lnTo>
                <a:lnTo>
                  <a:pt x="36" y="751"/>
                </a:lnTo>
                <a:lnTo>
                  <a:pt x="15" y="840"/>
                </a:lnTo>
                <a:lnTo>
                  <a:pt x="4" y="931"/>
                </a:lnTo>
                <a:lnTo>
                  <a:pt x="0" y="1024"/>
                </a:lnTo>
                <a:lnTo>
                  <a:pt x="0" y="2047"/>
                </a:lnTo>
                <a:lnTo>
                  <a:pt x="1023" y="2047"/>
                </a:lnTo>
                <a:lnTo>
                  <a:pt x="1116" y="2043"/>
                </a:lnTo>
                <a:lnTo>
                  <a:pt x="1207" y="2032"/>
                </a:lnTo>
                <a:lnTo>
                  <a:pt x="1296" y="2011"/>
                </a:lnTo>
                <a:lnTo>
                  <a:pt x="1381" y="1983"/>
                </a:lnTo>
                <a:lnTo>
                  <a:pt x="1462" y="1949"/>
                </a:lnTo>
                <a:lnTo>
                  <a:pt x="1539" y="1909"/>
                </a:lnTo>
                <a:lnTo>
                  <a:pt x="1614" y="1860"/>
                </a:lnTo>
                <a:lnTo>
                  <a:pt x="1683" y="1806"/>
                </a:lnTo>
                <a:lnTo>
                  <a:pt x="1747" y="1748"/>
                </a:lnTo>
                <a:lnTo>
                  <a:pt x="1806" y="1683"/>
                </a:lnTo>
                <a:lnTo>
                  <a:pt x="1860" y="1614"/>
                </a:lnTo>
                <a:lnTo>
                  <a:pt x="1907" y="1541"/>
                </a:lnTo>
                <a:lnTo>
                  <a:pt x="1948" y="1462"/>
                </a:lnTo>
                <a:lnTo>
                  <a:pt x="1983" y="1381"/>
                </a:lnTo>
                <a:lnTo>
                  <a:pt x="2010" y="1296"/>
                </a:lnTo>
                <a:lnTo>
                  <a:pt x="2030" y="1208"/>
                </a:lnTo>
                <a:lnTo>
                  <a:pt x="2043" y="1117"/>
                </a:lnTo>
                <a:lnTo>
                  <a:pt x="2047" y="1024"/>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44" name="Freeform 20">
            <a:extLst>
              <a:ext uri="{FF2B5EF4-FFF2-40B4-BE49-F238E27FC236}">
                <a16:creationId xmlns:a16="http://schemas.microsoft.com/office/drawing/2014/main" id="{5CEDA69C-546E-4DCC-BD0F-D1F7CB619E1B}"/>
              </a:ext>
            </a:extLst>
          </p:cNvPr>
          <p:cNvSpPr>
            <a:spLocks/>
          </p:cNvSpPr>
          <p:nvPr/>
        </p:nvSpPr>
        <p:spPr bwMode="auto">
          <a:xfrm>
            <a:off x="9612680" y="4257969"/>
            <a:ext cx="512818" cy="513069"/>
          </a:xfrm>
          <a:custGeom>
            <a:avLst/>
            <a:gdLst>
              <a:gd name="T0" fmla="*/ 2043 w 2047"/>
              <a:gd name="T1" fmla="*/ 931 h 2048"/>
              <a:gd name="T2" fmla="*/ 2010 w 2047"/>
              <a:gd name="T3" fmla="*/ 752 h 2048"/>
              <a:gd name="T4" fmla="*/ 1948 w 2047"/>
              <a:gd name="T5" fmla="*/ 586 h 2048"/>
              <a:gd name="T6" fmla="*/ 1860 w 2047"/>
              <a:gd name="T7" fmla="*/ 434 h 2048"/>
              <a:gd name="T8" fmla="*/ 1747 w 2047"/>
              <a:gd name="T9" fmla="*/ 300 h 2048"/>
              <a:gd name="T10" fmla="*/ 1614 w 2047"/>
              <a:gd name="T11" fmla="*/ 188 h 2048"/>
              <a:gd name="T12" fmla="*/ 1462 w 2047"/>
              <a:gd name="T13" fmla="*/ 99 h 2048"/>
              <a:gd name="T14" fmla="*/ 1296 w 2047"/>
              <a:gd name="T15" fmla="*/ 37 h 2048"/>
              <a:gd name="T16" fmla="*/ 1116 w 2047"/>
              <a:gd name="T17" fmla="*/ 4 h 2048"/>
              <a:gd name="T18" fmla="*/ 0 w 2047"/>
              <a:gd name="T19" fmla="*/ 0 h 2048"/>
              <a:gd name="T20" fmla="*/ 4 w 2047"/>
              <a:gd name="T21" fmla="*/ 1117 h 2048"/>
              <a:gd name="T22" fmla="*/ 36 w 2047"/>
              <a:gd name="T23" fmla="*/ 1296 h 2048"/>
              <a:gd name="T24" fmla="*/ 98 w 2047"/>
              <a:gd name="T25" fmla="*/ 1463 h 2048"/>
              <a:gd name="T26" fmla="*/ 187 w 2047"/>
              <a:gd name="T27" fmla="*/ 1614 h 2048"/>
              <a:gd name="T28" fmla="*/ 299 w 2047"/>
              <a:gd name="T29" fmla="*/ 1748 h 2048"/>
              <a:gd name="T30" fmla="*/ 433 w 2047"/>
              <a:gd name="T31" fmla="*/ 1861 h 2048"/>
              <a:gd name="T32" fmla="*/ 585 w 2047"/>
              <a:gd name="T33" fmla="*/ 1950 h 2048"/>
              <a:gd name="T34" fmla="*/ 751 w 2047"/>
              <a:gd name="T35" fmla="*/ 2011 h 2048"/>
              <a:gd name="T36" fmla="*/ 930 w 2047"/>
              <a:gd name="T37" fmla="*/ 2044 h 2048"/>
              <a:gd name="T38" fmla="*/ 1102 w 2047"/>
              <a:gd name="T39" fmla="*/ 2045 h 2048"/>
              <a:gd name="T40" fmla="*/ 1256 w 2047"/>
              <a:gd name="T41" fmla="*/ 2022 h 2048"/>
              <a:gd name="T42" fmla="*/ 1404 w 2047"/>
              <a:gd name="T43" fmla="*/ 1974 h 2048"/>
              <a:gd name="T44" fmla="*/ 1496 w 2047"/>
              <a:gd name="T45" fmla="*/ 1930 h 2048"/>
              <a:gd name="T46" fmla="*/ 1525 w 2047"/>
              <a:gd name="T47" fmla="*/ 1892 h 2048"/>
              <a:gd name="T48" fmla="*/ 1535 w 2047"/>
              <a:gd name="T49" fmla="*/ 1846 h 2048"/>
              <a:gd name="T50" fmla="*/ 1523 w 2047"/>
              <a:gd name="T51" fmla="*/ 1799 h 2048"/>
              <a:gd name="T52" fmla="*/ 1493 w 2047"/>
              <a:gd name="T53" fmla="*/ 1761 h 2048"/>
              <a:gd name="T54" fmla="*/ 1450 w 2047"/>
              <a:gd name="T55" fmla="*/ 1741 h 2048"/>
              <a:gd name="T56" fmla="*/ 1403 w 2047"/>
              <a:gd name="T57" fmla="*/ 1741 h 2048"/>
              <a:gd name="T58" fmla="*/ 1313 w 2047"/>
              <a:gd name="T59" fmla="*/ 1779 h 2048"/>
              <a:gd name="T60" fmla="*/ 1171 w 2047"/>
              <a:gd name="T61" fmla="*/ 1819 h 2048"/>
              <a:gd name="T62" fmla="*/ 1023 w 2047"/>
              <a:gd name="T63" fmla="*/ 1832 h 2048"/>
              <a:gd name="T64" fmla="*/ 860 w 2047"/>
              <a:gd name="T65" fmla="*/ 1816 h 2048"/>
              <a:gd name="T66" fmla="*/ 708 w 2047"/>
              <a:gd name="T67" fmla="*/ 1769 h 2048"/>
              <a:gd name="T68" fmla="*/ 572 w 2047"/>
              <a:gd name="T69" fmla="*/ 1694 h 2048"/>
              <a:gd name="T70" fmla="*/ 451 w 2047"/>
              <a:gd name="T71" fmla="*/ 1596 h 2048"/>
              <a:gd name="T72" fmla="*/ 353 w 2047"/>
              <a:gd name="T73" fmla="*/ 1476 h 2048"/>
              <a:gd name="T74" fmla="*/ 278 w 2047"/>
              <a:gd name="T75" fmla="*/ 1338 h 2048"/>
              <a:gd name="T76" fmla="*/ 231 w 2047"/>
              <a:gd name="T77" fmla="*/ 1186 h 2048"/>
              <a:gd name="T78" fmla="*/ 214 w 2047"/>
              <a:gd name="T79" fmla="*/ 1024 h 2048"/>
              <a:gd name="T80" fmla="*/ 107 w 2047"/>
              <a:gd name="T81" fmla="*/ 216 h 2048"/>
              <a:gd name="T82" fmla="*/ 1106 w 2047"/>
              <a:gd name="T83" fmla="*/ 220 h 2048"/>
              <a:gd name="T84" fmla="*/ 1263 w 2047"/>
              <a:gd name="T85" fmla="*/ 252 h 2048"/>
              <a:gd name="T86" fmla="*/ 1408 w 2047"/>
              <a:gd name="T87" fmla="*/ 313 h 2048"/>
              <a:gd name="T88" fmla="*/ 1537 w 2047"/>
              <a:gd name="T89" fmla="*/ 401 h 2048"/>
              <a:gd name="T90" fmla="*/ 1646 w 2047"/>
              <a:gd name="T91" fmla="*/ 510 h 2048"/>
              <a:gd name="T92" fmla="*/ 1734 w 2047"/>
              <a:gd name="T93" fmla="*/ 639 h 2048"/>
              <a:gd name="T94" fmla="*/ 1794 w 2047"/>
              <a:gd name="T95" fmla="*/ 783 h 2048"/>
              <a:gd name="T96" fmla="*/ 1827 w 2047"/>
              <a:gd name="T97" fmla="*/ 942 h 2048"/>
              <a:gd name="T98" fmla="*/ 1827 w 2047"/>
              <a:gd name="T99" fmla="*/ 1103 h 2048"/>
              <a:gd name="T100" fmla="*/ 1798 w 2047"/>
              <a:gd name="T101" fmla="*/ 1253 h 2048"/>
              <a:gd name="T102" fmla="*/ 1796 w 2047"/>
              <a:gd name="T103" fmla="*/ 1302 h 2048"/>
              <a:gd name="T104" fmla="*/ 1813 w 2047"/>
              <a:gd name="T105" fmla="*/ 1345 h 2048"/>
              <a:gd name="T106" fmla="*/ 1848 w 2047"/>
              <a:gd name="T107" fmla="*/ 1378 h 2048"/>
              <a:gd name="T108" fmla="*/ 1895 w 2047"/>
              <a:gd name="T109" fmla="*/ 1392 h 2048"/>
              <a:gd name="T110" fmla="*/ 1942 w 2047"/>
              <a:gd name="T111" fmla="*/ 1384 h 2048"/>
              <a:gd name="T112" fmla="*/ 1982 w 2047"/>
              <a:gd name="T113" fmla="*/ 1357 h 2048"/>
              <a:gd name="T114" fmla="*/ 2005 w 2047"/>
              <a:gd name="T115" fmla="*/ 1315 h 2048"/>
              <a:gd name="T116" fmla="*/ 2037 w 2047"/>
              <a:gd name="T117" fmla="*/ 1172 h 2048"/>
              <a:gd name="T118" fmla="*/ 2047 w 2047"/>
              <a:gd name="T119" fmla="*/ 102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7" h="2048">
                <a:moveTo>
                  <a:pt x="2047" y="1024"/>
                </a:moveTo>
                <a:lnTo>
                  <a:pt x="2043" y="931"/>
                </a:lnTo>
                <a:lnTo>
                  <a:pt x="2030" y="839"/>
                </a:lnTo>
                <a:lnTo>
                  <a:pt x="2010" y="752"/>
                </a:lnTo>
                <a:lnTo>
                  <a:pt x="1983" y="667"/>
                </a:lnTo>
                <a:lnTo>
                  <a:pt x="1948" y="586"/>
                </a:lnTo>
                <a:lnTo>
                  <a:pt x="1907" y="507"/>
                </a:lnTo>
                <a:lnTo>
                  <a:pt x="1860" y="434"/>
                </a:lnTo>
                <a:lnTo>
                  <a:pt x="1806" y="364"/>
                </a:lnTo>
                <a:lnTo>
                  <a:pt x="1747" y="300"/>
                </a:lnTo>
                <a:lnTo>
                  <a:pt x="1683" y="241"/>
                </a:lnTo>
                <a:lnTo>
                  <a:pt x="1614" y="188"/>
                </a:lnTo>
                <a:lnTo>
                  <a:pt x="1539" y="140"/>
                </a:lnTo>
                <a:lnTo>
                  <a:pt x="1462" y="99"/>
                </a:lnTo>
                <a:lnTo>
                  <a:pt x="1381" y="64"/>
                </a:lnTo>
                <a:lnTo>
                  <a:pt x="1296" y="37"/>
                </a:lnTo>
                <a:lnTo>
                  <a:pt x="1207" y="17"/>
                </a:lnTo>
                <a:lnTo>
                  <a:pt x="1116" y="4"/>
                </a:lnTo>
                <a:lnTo>
                  <a:pt x="1023" y="0"/>
                </a:lnTo>
                <a:lnTo>
                  <a:pt x="0" y="0"/>
                </a:lnTo>
                <a:lnTo>
                  <a:pt x="0" y="1024"/>
                </a:lnTo>
                <a:lnTo>
                  <a:pt x="4" y="1117"/>
                </a:lnTo>
                <a:lnTo>
                  <a:pt x="15" y="1209"/>
                </a:lnTo>
                <a:lnTo>
                  <a:pt x="36" y="1296"/>
                </a:lnTo>
                <a:lnTo>
                  <a:pt x="64" y="1381"/>
                </a:lnTo>
                <a:lnTo>
                  <a:pt x="98" y="1463"/>
                </a:lnTo>
                <a:lnTo>
                  <a:pt x="138" y="1541"/>
                </a:lnTo>
                <a:lnTo>
                  <a:pt x="187" y="1614"/>
                </a:lnTo>
                <a:lnTo>
                  <a:pt x="241" y="1684"/>
                </a:lnTo>
                <a:lnTo>
                  <a:pt x="299" y="1748"/>
                </a:lnTo>
                <a:lnTo>
                  <a:pt x="364" y="1807"/>
                </a:lnTo>
                <a:lnTo>
                  <a:pt x="433" y="1861"/>
                </a:lnTo>
                <a:lnTo>
                  <a:pt x="506" y="1908"/>
                </a:lnTo>
                <a:lnTo>
                  <a:pt x="585" y="1950"/>
                </a:lnTo>
                <a:lnTo>
                  <a:pt x="666" y="1984"/>
                </a:lnTo>
                <a:lnTo>
                  <a:pt x="751" y="2011"/>
                </a:lnTo>
                <a:lnTo>
                  <a:pt x="839" y="2031"/>
                </a:lnTo>
                <a:lnTo>
                  <a:pt x="930" y="2044"/>
                </a:lnTo>
                <a:lnTo>
                  <a:pt x="1023" y="2048"/>
                </a:lnTo>
                <a:lnTo>
                  <a:pt x="1102" y="2045"/>
                </a:lnTo>
                <a:lnTo>
                  <a:pt x="1179" y="2036"/>
                </a:lnTo>
                <a:lnTo>
                  <a:pt x="1256" y="2022"/>
                </a:lnTo>
                <a:lnTo>
                  <a:pt x="1331" y="2001"/>
                </a:lnTo>
                <a:lnTo>
                  <a:pt x="1404" y="1974"/>
                </a:lnTo>
                <a:lnTo>
                  <a:pt x="1475" y="1943"/>
                </a:lnTo>
                <a:lnTo>
                  <a:pt x="1496" y="1930"/>
                </a:lnTo>
                <a:lnTo>
                  <a:pt x="1513" y="1912"/>
                </a:lnTo>
                <a:lnTo>
                  <a:pt x="1525" y="1892"/>
                </a:lnTo>
                <a:lnTo>
                  <a:pt x="1533" y="1870"/>
                </a:lnTo>
                <a:lnTo>
                  <a:pt x="1535" y="1846"/>
                </a:lnTo>
                <a:lnTo>
                  <a:pt x="1533" y="1821"/>
                </a:lnTo>
                <a:lnTo>
                  <a:pt x="1523" y="1799"/>
                </a:lnTo>
                <a:lnTo>
                  <a:pt x="1510" y="1778"/>
                </a:lnTo>
                <a:lnTo>
                  <a:pt x="1493" y="1761"/>
                </a:lnTo>
                <a:lnTo>
                  <a:pt x="1474" y="1748"/>
                </a:lnTo>
                <a:lnTo>
                  <a:pt x="1450" y="1741"/>
                </a:lnTo>
                <a:lnTo>
                  <a:pt x="1427" y="1739"/>
                </a:lnTo>
                <a:lnTo>
                  <a:pt x="1403" y="1741"/>
                </a:lnTo>
                <a:lnTo>
                  <a:pt x="1379" y="1749"/>
                </a:lnTo>
                <a:lnTo>
                  <a:pt x="1313" y="1779"/>
                </a:lnTo>
                <a:lnTo>
                  <a:pt x="1243" y="1802"/>
                </a:lnTo>
                <a:lnTo>
                  <a:pt x="1171" y="1819"/>
                </a:lnTo>
                <a:lnTo>
                  <a:pt x="1098" y="1829"/>
                </a:lnTo>
                <a:lnTo>
                  <a:pt x="1023" y="1832"/>
                </a:lnTo>
                <a:lnTo>
                  <a:pt x="941" y="1828"/>
                </a:lnTo>
                <a:lnTo>
                  <a:pt x="860" y="1816"/>
                </a:lnTo>
                <a:lnTo>
                  <a:pt x="782" y="1796"/>
                </a:lnTo>
                <a:lnTo>
                  <a:pt x="708" y="1769"/>
                </a:lnTo>
                <a:lnTo>
                  <a:pt x="637" y="1735"/>
                </a:lnTo>
                <a:lnTo>
                  <a:pt x="572" y="1694"/>
                </a:lnTo>
                <a:lnTo>
                  <a:pt x="509" y="1647"/>
                </a:lnTo>
                <a:lnTo>
                  <a:pt x="451" y="1596"/>
                </a:lnTo>
                <a:lnTo>
                  <a:pt x="399" y="1539"/>
                </a:lnTo>
                <a:lnTo>
                  <a:pt x="353" y="1476"/>
                </a:lnTo>
                <a:lnTo>
                  <a:pt x="313" y="1409"/>
                </a:lnTo>
                <a:lnTo>
                  <a:pt x="278" y="1338"/>
                </a:lnTo>
                <a:lnTo>
                  <a:pt x="251" y="1265"/>
                </a:lnTo>
                <a:lnTo>
                  <a:pt x="231" y="1186"/>
                </a:lnTo>
                <a:lnTo>
                  <a:pt x="220" y="1107"/>
                </a:lnTo>
                <a:lnTo>
                  <a:pt x="214" y="1024"/>
                </a:lnTo>
                <a:lnTo>
                  <a:pt x="214" y="108"/>
                </a:lnTo>
                <a:lnTo>
                  <a:pt x="107" y="216"/>
                </a:lnTo>
                <a:lnTo>
                  <a:pt x="1023" y="216"/>
                </a:lnTo>
                <a:lnTo>
                  <a:pt x="1106" y="220"/>
                </a:lnTo>
                <a:lnTo>
                  <a:pt x="1186" y="232"/>
                </a:lnTo>
                <a:lnTo>
                  <a:pt x="1263" y="252"/>
                </a:lnTo>
                <a:lnTo>
                  <a:pt x="1338" y="279"/>
                </a:lnTo>
                <a:lnTo>
                  <a:pt x="1408" y="313"/>
                </a:lnTo>
                <a:lnTo>
                  <a:pt x="1475" y="354"/>
                </a:lnTo>
                <a:lnTo>
                  <a:pt x="1537" y="401"/>
                </a:lnTo>
                <a:lnTo>
                  <a:pt x="1594" y="452"/>
                </a:lnTo>
                <a:lnTo>
                  <a:pt x="1646" y="510"/>
                </a:lnTo>
                <a:lnTo>
                  <a:pt x="1694" y="572"/>
                </a:lnTo>
                <a:lnTo>
                  <a:pt x="1734" y="639"/>
                </a:lnTo>
                <a:lnTo>
                  <a:pt x="1768" y="710"/>
                </a:lnTo>
                <a:lnTo>
                  <a:pt x="1794" y="783"/>
                </a:lnTo>
                <a:lnTo>
                  <a:pt x="1815" y="862"/>
                </a:lnTo>
                <a:lnTo>
                  <a:pt x="1827" y="942"/>
                </a:lnTo>
                <a:lnTo>
                  <a:pt x="1831" y="1024"/>
                </a:lnTo>
                <a:lnTo>
                  <a:pt x="1827" y="1103"/>
                </a:lnTo>
                <a:lnTo>
                  <a:pt x="1817" y="1179"/>
                </a:lnTo>
                <a:lnTo>
                  <a:pt x="1798" y="1253"/>
                </a:lnTo>
                <a:lnTo>
                  <a:pt x="1794" y="1278"/>
                </a:lnTo>
                <a:lnTo>
                  <a:pt x="1796" y="1302"/>
                </a:lnTo>
                <a:lnTo>
                  <a:pt x="1802" y="1325"/>
                </a:lnTo>
                <a:lnTo>
                  <a:pt x="1813" y="1345"/>
                </a:lnTo>
                <a:lnTo>
                  <a:pt x="1828" y="1363"/>
                </a:lnTo>
                <a:lnTo>
                  <a:pt x="1848" y="1378"/>
                </a:lnTo>
                <a:lnTo>
                  <a:pt x="1872" y="1387"/>
                </a:lnTo>
                <a:lnTo>
                  <a:pt x="1895" y="1392"/>
                </a:lnTo>
                <a:lnTo>
                  <a:pt x="1920" y="1391"/>
                </a:lnTo>
                <a:lnTo>
                  <a:pt x="1942" y="1384"/>
                </a:lnTo>
                <a:lnTo>
                  <a:pt x="1963" y="1372"/>
                </a:lnTo>
                <a:lnTo>
                  <a:pt x="1982" y="1357"/>
                </a:lnTo>
                <a:lnTo>
                  <a:pt x="1995" y="1337"/>
                </a:lnTo>
                <a:lnTo>
                  <a:pt x="2005" y="1315"/>
                </a:lnTo>
                <a:lnTo>
                  <a:pt x="2024" y="1244"/>
                </a:lnTo>
                <a:lnTo>
                  <a:pt x="2037" y="1172"/>
                </a:lnTo>
                <a:lnTo>
                  <a:pt x="2044" y="1099"/>
                </a:lnTo>
                <a:lnTo>
                  <a:pt x="2047" y="1024"/>
                </a:lnTo>
                <a:close/>
              </a:path>
            </a:pathLst>
          </a:custGeom>
          <a:gradFill>
            <a:gsLst>
              <a:gs pos="0">
                <a:srgbClr val="00978B"/>
              </a:gs>
              <a:gs pos="100000">
                <a:srgbClr val="ABCE39"/>
              </a:gs>
            </a:gsLst>
            <a:lin ang="17679734"/>
          </a:gradFill>
          <a:ln w="12700">
            <a:noFill/>
            <a:miter lim="400000"/>
          </a:ln>
          <a:effectLst/>
        </p:spPr>
        <p:txBody>
          <a:bodyPr lIns="45719" rIns="45719" anchor="ctr"/>
          <a:lstStyle/>
          <a:p>
            <a:endParaRPr lang="en-US">
              <a:sym typeface="Arial" panose="020B0604020202020204" pitchFamily="34" charset="0"/>
            </a:endParaRPr>
          </a:p>
        </p:txBody>
      </p:sp>
      <p:sp>
        <p:nvSpPr>
          <p:cNvPr id="45" name="TextBox 43">
            <a:extLst>
              <a:ext uri="{FF2B5EF4-FFF2-40B4-BE49-F238E27FC236}">
                <a16:creationId xmlns:a16="http://schemas.microsoft.com/office/drawing/2014/main" id="{988AC8E6-C716-48EE-B656-A53CABA8155D}"/>
              </a:ext>
            </a:extLst>
          </p:cNvPr>
          <p:cNvSpPr txBox="1"/>
          <p:nvPr/>
        </p:nvSpPr>
        <p:spPr>
          <a:xfrm>
            <a:off x="1125282" y="4987595"/>
            <a:ext cx="2911846" cy="335156"/>
          </a:xfrm>
          <a:prstGeom prst="rect">
            <a:avLst/>
          </a:prstGeom>
          <a:noFill/>
        </p:spPr>
        <p:txBody>
          <a:bodyPr wrap="square" rtlCol="0">
            <a:spAutoFit/>
          </a:bodyPr>
          <a:lstStyle/>
          <a:p>
            <a:pPr algn="ctr">
              <a:lnSpc>
                <a:spcPct val="150000"/>
              </a:lnSpc>
            </a:pPr>
            <a:r>
              <a:rPr lang="en-US" altLang="zh-CN"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BIO </a:t>
            </a:r>
            <a:r>
              <a:rPr lang="zh-CN" altLang="en-US" sz="1200" dirty="0">
                <a:solidFill>
                  <a:srgbClr val="333333"/>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基础概念铺设</a:t>
            </a:r>
          </a:p>
        </p:txBody>
      </p:sp>
      <p:sp>
        <p:nvSpPr>
          <p:cNvPr id="19" name="TextBox 10">
            <a:extLst>
              <a:ext uri="{FF2B5EF4-FFF2-40B4-BE49-F238E27FC236}">
                <a16:creationId xmlns:a16="http://schemas.microsoft.com/office/drawing/2014/main" id="{E752C4B8-12E0-438F-9F4D-C028BFE0E27C}"/>
              </a:ext>
            </a:extLst>
          </p:cNvPr>
          <p:cNvSpPr txBox="1"/>
          <p:nvPr/>
        </p:nvSpPr>
        <p:spPr>
          <a:xfrm>
            <a:off x="893062" y="380727"/>
            <a:ext cx="2839239" cy="523220"/>
          </a:xfrm>
          <a:prstGeom prst="rect">
            <a:avLst/>
          </a:prstGeom>
          <a:noFill/>
        </p:spPr>
        <p:txBody>
          <a:bodyPr wrap="none" rtlCol="0">
            <a:spAutoFit/>
          </a:bodyPr>
          <a:lstStyle/>
          <a:p>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 </a:t>
            </a:r>
            <a:r>
              <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这里是标题这</a:t>
            </a:r>
            <a:endParaRPr 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内容占位符 2">
            <a:extLst>
              <a:ext uri="{FF2B5EF4-FFF2-40B4-BE49-F238E27FC236}">
                <a16:creationId xmlns:a16="http://schemas.microsoft.com/office/drawing/2014/main" id="{7B376C48-732C-4BA5-A9E3-FD33E35DA51D}"/>
              </a:ext>
            </a:extLst>
          </p:cNvPr>
          <p:cNvSpPr txBox="1">
            <a:spLocks/>
          </p:cNvSpPr>
          <p:nvPr/>
        </p:nvSpPr>
        <p:spPr>
          <a:xfrm>
            <a:off x="1207087" y="248883"/>
            <a:ext cx="10532433" cy="4739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微软雅黑" panose="020B0503020204020204" pitchFamily="34" charset="-122"/>
                <a:ea typeface="微软雅黑" panose="020B0503020204020204" pitchFamily="34" charset="-122"/>
                <a:sym typeface="Arial" panose="020B0604020202020204" pitchFamily="34" charset="0"/>
              </a:rPr>
              <a:t>BIO</a:t>
            </a:r>
            <a:r>
              <a:rPr lang="zh-CN" altLang="en-US" sz="2800" dirty="0">
                <a:latin typeface="微软雅黑" panose="020B0503020204020204" pitchFamily="34" charset="-122"/>
                <a:ea typeface="微软雅黑" panose="020B0503020204020204" pitchFamily="34" charset="-122"/>
                <a:sym typeface="Arial" panose="020B0604020202020204" pitchFamily="34" charset="0"/>
              </a:rPr>
              <a:t>性能瓶颈在哪？</a:t>
            </a:r>
          </a:p>
        </p:txBody>
      </p:sp>
      <p:sp>
        <p:nvSpPr>
          <p:cNvPr id="18" name="内容占位符 2">
            <a:extLst>
              <a:ext uri="{FF2B5EF4-FFF2-40B4-BE49-F238E27FC236}">
                <a16:creationId xmlns:a16="http://schemas.microsoft.com/office/drawing/2014/main" id="{B4105FE7-3A20-49C2-A88D-E82A7CDCAF51}"/>
              </a:ext>
            </a:extLst>
          </p:cNvPr>
          <p:cNvSpPr txBox="1">
            <a:spLocks/>
          </p:cNvSpPr>
          <p:nvPr/>
        </p:nvSpPr>
        <p:spPr>
          <a:xfrm>
            <a:off x="514690" y="251041"/>
            <a:ext cx="595006" cy="47399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01</a:t>
            </a:r>
          </a:p>
        </p:txBody>
      </p:sp>
    </p:spTree>
    <p:extLst>
      <p:ext uri="{BB962C8B-B14F-4D97-AF65-F5344CB8AC3E}">
        <p14:creationId xmlns:p14="http://schemas.microsoft.com/office/powerpoint/2010/main" val="3865389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Horizontal)">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250"/>
                                        <p:tgtEl>
                                          <p:spTgt spid="33"/>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childTnLst>
                                </p:cTn>
                              </p:par>
                            </p:childTnLst>
                          </p:cTn>
                        </p:par>
                        <p:par>
                          <p:cTn id="20" fill="hold">
                            <p:stCondLst>
                              <p:cond delay="2750"/>
                            </p:stCondLst>
                            <p:childTnLst>
                              <p:par>
                                <p:cTn id="21" presetID="53" presetClass="entr" presetSubtype="16"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childTnLst>
                                </p:cTn>
                              </p:par>
                            </p:childTnLst>
                          </p:cTn>
                        </p:par>
                        <p:par>
                          <p:cTn id="30" fill="hold">
                            <p:stCondLst>
                              <p:cond delay="425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childTnLst>
                                </p:cTn>
                              </p:par>
                            </p:childTnLst>
                          </p:cTn>
                        </p:par>
                        <p:par>
                          <p:cTn id="34" fill="hold">
                            <p:stCondLst>
                              <p:cond delay="5250"/>
                            </p:stCondLst>
                            <p:childTnLst>
                              <p:par>
                                <p:cTn id="35" presetID="47"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750"/>
                                        <p:tgtEl>
                                          <p:spTgt spid="19"/>
                                        </p:tgtEl>
                                      </p:cBhvr>
                                    </p:animEffect>
                                    <p:anim calcmode="lin" valueType="num">
                                      <p:cBhvr>
                                        <p:cTn id="38" dur="750" fill="hold"/>
                                        <p:tgtEl>
                                          <p:spTgt spid="19"/>
                                        </p:tgtEl>
                                        <p:attrNameLst>
                                          <p:attrName>ppt_x</p:attrName>
                                        </p:attrNameLst>
                                      </p:cBhvr>
                                      <p:tavLst>
                                        <p:tav tm="0">
                                          <p:val>
                                            <p:strVal val="#ppt_x"/>
                                          </p:val>
                                        </p:tav>
                                        <p:tav tm="100000">
                                          <p:val>
                                            <p:strVal val="#ppt_x"/>
                                          </p:val>
                                        </p:tav>
                                      </p:tavLst>
                                    </p:anim>
                                    <p:anim calcmode="lin" valueType="num">
                                      <p:cBhvr>
                                        <p:cTn id="39" dur="7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7" grpId="0"/>
      <p:bldP spid="38" grpId="0" animBg="1"/>
      <p:bldP spid="39" grpId="0"/>
      <p:bldP spid="45"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3038" y="969048"/>
            <a:ext cx="2606804" cy="905889"/>
          </a:xfrm>
          <a:prstGeom prst="rect">
            <a:avLst/>
          </a:prstGeom>
          <a:noFill/>
        </p:spPr>
        <p:txBody>
          <a:bodyPr wrap="none" rtlCol="0">
            <a:spAutoFit/>
          </a:bodyPr>
          <a:lstStyle/>
          <a:p>
            <a:pPr algn="ctr">
              <a:lnSpc>
                <a:spcPct val="150000"/>
              </a:lnSpc>
            </a:pPr>
            <a:r>
              <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什么是</a:t>
            </a: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BIO</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TextBox 6"/>
          <p:cNvSpPr txBox="1"/>
          <p:nvPr/>
        </p:nvSpPr>
        <p:spPr>
          <a:xfrm>
            <a:off x="271402" y="2391809"/>
            <a:ext cx="5564248" cy="3350404"/>
          </a:xfrm>
          <a:prstGeom prst="rect">
            <a:avLst/>
          </a:prstGeom>
          <a:noFill/>
        </p:spPr>
        <p:txBody>
          <a:bodyPr wrap="square" rtlCol="0">
            <a:spAutoFit/>
          </a:bodyPr>
          <a:lstStyle/>
          <a:p>
            <a:pPr>
              <a:lnSpc>
                <a:spcPct val="150000"/>
              </a:lnSpc>
            </a:pP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通俗来说，我们项目开发中大部分的</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操作，都是使用</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BIO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的模型进行文件或者字节流的操作的，在网络编程中一般是以</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TCP</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网络编程为主，经典的应用为</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HTTP</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服务器</a:t>
            </a:r>
            <a:r>
              <a:rPr lang="en-US" altLang="zh-CN" sz="2400" dirty="0" err="1">
                <a:solidFill>
                  <a:schemeClr val="bg1"/>
                </a:solidFill>
                <a:latin typeface="Arial" panose="020B0604020202020204" pitchFamily="34" charset="0"/>
                <a:ea typeface="微软雅黑" panose="020B0503020204020204" pitchFamily="34" charset="-122"/>
                <a:sym typeface="Arial" panose="020B0604020202020204" pitchFamily="34" charset="0"/>
              </a:rPr>
              <a:t>TomCat</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 7(</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或者之前的版本，</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7</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之后使用</a:t>
            </a:r>
            <a:r>
              <a:rPr lang="en-US" altLang="zh-CN" sz="2400" dirty="0" err="1">
                <a:solidFill>
                  <a:schemeClr val="bg1"/>
                </a:solidFill>
                <a:latin typeface="Arial" panose="020B0604020202020204" pitchFamily="34" charset="0"/>
                <a:ea typeface="微软雅黑" panose="020B0503020204020204" pitchFamily="34" charset="-122"/>
                <a:sym typeface="Arial" panose="020B0604020202020204" pitchFamily="34" charset="0"/>
              </a:rPr>
              <a:t>Nio</a:t>
            </a: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作为网络编程模型</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1976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3" name="文本框 2">
            <a:extLst>
              <a:ext uri="{FF2B5EF4-FFF2-40B4-BE49-F238E27FC236}">
                <a16:creationId xmlns:a16="http://schemas.microsoft.com/office/drawing/2014/main" id="{D313A7F2-BA60-4AC2-B78F-CC69B921D7A2}"/>
              </a:ext>
            </a:extLst>
          </p:cNvPr>
          <p:cNvSpPr txBox="1"/>
          <p:nvPr/>
        </p:nvSpPr>
        <p:spPr>
          <a:xfrm>
            <a:off x="661219" y="1201993"/>
            <a:ext cx="10869561" cy="923330"/>
          </a:xfrm>
          <a:prstGeom prst="rect">
            <a:avLst/>
          </a:prstGeom>
          <a:noFill/>
        </p:spPr>
        <p:txBody>
          <a:bodyPr wrap="square" rtlCol="0">
            <a:spAutoFit/>
          </a:bodyPr>
          <a:lstStyle/>
          <a:p>
            <a:r>
              <a:rPr lang="en-US" altLang="zh-CN" b="0" i="0" dirty="0">
                <a:solidFill>
                  <a:srgbClr val="4D4D4D"/>
                </a:solidFill>
                <a:effectLst/>
                <a:latin typeface="Microsoft YaHei" panose="020B0503020204020204" pitchFamily="34" charset="-122"/>
                <a:ea typeface="Microsoft YaHei" panose="020B0503020204020204" pitchFamily="34" charset="-122"/>
              </a:rPr>
              <a:t>Java BIO </a:t>
            </a:r>
            <a:r>
              <a:rPr lang="en-US" altLang="zh-CN" b="0" i="0" dirty="0">
                <a:solidFill>
                  <a:srgbClr val="555555"/>
                </a:solidFill>
                <a:effectLst/>
                <a:latin typeface="microsoft yahei" panose="020B0503020204020204" pitchFamily="34" charset="-122"/>
                <a:ea typeface="microsoft yahei" panose="020B0503020204020204" pitchFamily="34" charset="-122"/>
              </a:rPr>
              <a:t>(</a:t>
            </a:r>
            <a:r>
              <a:rPr lang="en-US" altLang="zh-CN" b="0" i="0" dirty="0">
                <a:solidFill>
                  <a:srgbClr val="555555"/>
                </a:solidFill>
                <a:effectLst/>
                <a:latin typeface="Microsoft YaHei" panose="020B0503020204020204" pitchFamily="34" charset="-122"/>
                <a:ea typeface="Microsoft YaHei" panose="020B0503020204020204" pitchFamily="34" charset="-122"/>
              </a:rPr>
              <a:t>blocking I/O</a:t>
            </a:r>
            <a:r>
              <a:rPr lang="en-US" altLang="zh-CN" b="0" i="0" dirty="0">
                <a:solidFill>
                  <a:srgbClr val="555555"/>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 同步并阻塞，服务器实现模式为一个连接一个线程，即客户端有连接请求时服务器端就需要启动一个线程进行处理，如果这个连接不做任何事情会造成不必要的线程开销，当然可以通过线程池机制改善。</a:t>
            </a:r>
            <a:endParaRPr lang="zh-CN" altLang="en-US" dirty="0"/>
          </a:p>
        </p:txBody>
      </p:sp>
      <p:sp>
        <p:nvSpPr>
          <p:cNvPr id="5" name="文本框 4">
            <a:extLst>
              <a:ext uri="{FF2B5EF4-FFF2-40B4-BE49-F238E27FC236}">
                <a16:creationId xmlns:a16="http://schemas.microsoft.com/office/drawing/2014/main" id="{CD83FAC4-29CC-4224-95A7-A230E6D761C2}"/>
              </a:ext>
            </a:extLst>
          </p:cNvPr>
          <p:cNvSpPr txBox="1"/>
          <p:nvPr/>
        </p:nvSpPr>
        <p:spPr>
          <a:xfrm>
            <a:off x="661219" y="2619741"/>
            <a:ext cx="10869561" cy="2031325"/>
          </a:xfrm>
          <a:prstGeom prst="rect">
            <a:avLst/>
          </a:prstGeom>
          <a:noFill/>
        </p:spPr>
        <p:txBody>
          <a:bodyPr wrap="square" rtlCol="0">
            <a:spAutoFit/>
          </a:bodyPr>
          <a:lstStyle/>
          <a:p>
            <a:r>
              <a:rPr lang="zh-CN" altLang="en-US" dirty="0"/>
              <a:t>传统的</a:t>
            </a:r>
            <a:r>
              <a:rPr lang="en-US" altLang="zh-CN" dirty="0"/>
              <a:t>BIO</a:t>
            </a:r>
            <a:r>
              <a:rPr lang="zh-CN" altLang="en-US" dirty="0"/>
              <a:t>模型，无论是在文件流的读取上，还是进行</a:t>
            </a:r>
            <a:r>
              <a:rPr lang="en-US" altLang="zh-CN" dirty="0"/>
              <a:t>Socket</a:t>
            </a:r>
            <a:r>
              <a:rPr lang="zh-CN" altLang="en-US" dirty="0"/>
              <a:t>网络服务开发，它的</a:t>
            </a:r>
            <a:r>
              <a:rPr lang="en-US" altLang="zh-CN" dirty="0"/>
              <a:t>API</a:t>
            </a:r>
            <a:r>
              <a:rPr lang="zh-CN" altLang="en-US" dirty="0"/>
              <a:t>简单易懂，对于并发小的业务场景下，稳定性较高。</a:t>
            </a:r>
            <a:endParaRPr lang="en-US" altLang="zh-CN" dirty="0"/>
          </a:p>
          <a:p>
            <a:endParaRPr lang="en-US" altLang="zh-CN" dirty="0"/>
          </a:p>
          <a:p>
            <a:r>
              <a:rPr lang="zh-CN" altLang="en-US" dirty="0"/>
              <a:t>总的来说优势有以下几点：</a:t>
            </a:r>
            <a:endParaRPr lang="en-US" altLang="zh-CN" dirty="0"/>
          </a:p>
          <a:p>
            <a:endParaRPr lang="en-US" altLang="zh-CN" dirty="0"/>
          </a:p>
          <a:p>
            <a:pPr marL="800100" lvl="1" indent="-342900">
              <a:buAutoNum type="arabicPeriod"/>
            </a:pPr>
            <a:r>
              <a:rPr lang="zh-CN" altLang="en-US" dirty="0"/>
              <a:t>开发简单</a:t>
            </a:r>
            <a:endParaRPr lang="en-US" altLang="zh-CN" dirty="0"/>
          </a:p>
          <a:p>
            <a:pPr marL="800100" lvl="1" indent="-342900">
              <a:buAutoNum type="arabicPeriod"/>
            </a:pPr>
            <a:r>
              <a:rPr lang="zh-CN" altLang="en-US" dirty="0"/>
              <a:t>非并发场景下稳定</a:t>
            </a:r>
            <a:endParaRPr lang="en-US" altLang="zh-CN" dirty="0"/>
          </a:p>
        </p:txBody>
      </p:sp>
    </p:spTree>
    <p:extLst>
      <p:ext uri="{BB962C8B-B14F-4D97-AF65-F5344CB8AC3E}">
        <p14:creationId xmlns:p14="http://schemas.microsoft.com/office/powerpoint/2010/main" val="42267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4" name="文本框 3">
            <a:extLst>
              <a:ext uri="{FF2B5EF4-FFF2-40B4-BE49-F238E27FC236}">
                <a16:creationId xmlns:a16="http://schemas.microsoft.com/office/drawing/2014/main" id="{A5EDD05C-1412-40A7-AD55-35CC69CC84EE}"/>
              </a:ext>
            </a:extLst>
          </p:cNvPr>
          <p:cNvSpPr txBox="1"/>
          <p:nvPr/>
        </p:nvSpPr>
        <p:spPr>
          <a:xfrm>
            <a:off x="907026" y="1172496"/>
            <a:ext cx="10668305" cy="646331"/>
          </a:xfrm>
          <a:prstGeom prst="rect">
            <a:avLst/>
          </a:prstGeom>
          <a:noFill/>
        </p:spPr>
        <p:txBody>
          <a:bodyPr wrap="none" rtlCol="0">
            <a:spAutoFit/>
          </a:bodyPr>
          <a:lstStyle/>
          <a:p>
            <a:r>
              <a:rPr lang="zh-CN" altLang="en-US" dirty="0"/>
              <a:t>        刚刚看到的代码是使用</a:t>
            </a:r>
            <a:r>
              <a:rPr lang="en-US" altLang="zh-CN" dirty="0"/>
              <a:t>BIO</a:t>
            </a:r>
            <a:r>
              <a:rPr lang="zh-CN" altLang="en-US" dirty="0"/>
              <a:t>开发</a:t>
            </a:r>
            <a:r>
              <a:rPr lang="en-US" altLang="zh-CN" dirty="0"/>
              <a:t>TCP</a:t>
            </a:r>
            <a:r>
              <a:rPr lang="zh-CN" altLang="en-US" dirty="0"/>
              <a:t>服务器的一个经典的应用场景，虽然在实际的业务场景中，这个</a:t>
            </a:r>
            <a:endParaRPr lang="en-US" altLang="zh-CN" dirty="0"/>
          </a:p>
          <a:p>
            <a:r>
              <a:rPr lang="zh-CN" altLang="en-US" dirty="0"/>
              <a:t>模型相对过于简单，但是它却是所有</a:t>
            </a:r>
            <a:r>
              <a:rPr lang="en-US" altLang="zh-CN" dirty="0"/>
              <a:t>BIO Socket</a:t>
            </a:r>
            <a:r>
              <a:rPr lang="zh-CN" altLang="en-US" dirty="0"/>
              <a:t>开发都绕不过的一个坎，它的架构图如下所示：</a:t>
            </a:r>
          </a:p>
        </p:txBody>
      </p:sp>
      <p:sp>
        <p:nvSpPr>
          <p:cNvPr id="10" name="文本框 9">
            <a:extLst>
              <a:ext uri="{FF2B5EF4-FFF2-40B4-BE49-F238E27FC236}">
                <a16:creationId xmlns:a16="http://schemas.microsoft.com/office/drawing/2014/main" id="{5CA9D763-5AD4-4177-8EB8-B71337FED831}"/>
              </a:ext>
            </a:extLst>
          </p:cNvPr>
          <p:cNvSpPr txBox="1"/>
          <p:nvPr/>
        </p:nvSpPr>
        <p:spPr>
          <a:xfrm>
            <a:off x="7710550" y="3135985"/>
            <a:ext cx="4415081" cy="3139321"/>
          </a:xfrm>
          <a:prstGeom prst="rect">
            <a:avLst/>
          </a:prstGeom>
          <a:noFill/>
        </p:spPr>
        <p:txBody>
          <a:bodyPr wrap="square" rtlCol="0">
            <a:spAutoFit/>
          </a:bodyPr>
          <a:lstStyle/>
          <a:p>
            <a:r>
              <a:rPr lang="zh-CN" altLang="en-US" dirty="0"/>
              <a:t>        多个客户端通过</a:t>
            </a:r>
            <a:r>
              <a:rPr lang="en-US" altLang="zh-CN" dirty="0"/>
              <a:t>Acceptor</a:t>
            </a:r>
            <a:r>
              <a:rPr lang="zh-CN" altLang="en-US" dirty="0"/>
              <a:t>分发到不同的线程处理，由此引发出第一个性能瓶颈。</a:t>
            </a:r>
            <a:endParaRPr lang="en-US" altLang="zh-CN" dirty="0"/>
          </a:p>
          <a:p>
            <a:endParaRPr lang="en-US" altLang="zh-CN" dirty="0"/>
          </a:p>
          <a:p>
            <a:r>
              <a:rPr lang="zh-CN" altLang="en-US" dirty="0"/>
              <a:t>       </a:t>
            </a:r>
            <a:r>
              <a:rPr lang="zh-CN" altLang="en-US" b="1" dirty="0"/>
              <a:t>线程问题</a:t>
            </a:r>
            <a:r>
              <a:rPr lang="zh-CN" altLang="en-US" dirty="0"/>
              <a:t>：对于系统来说，线程是珍贵的，当服务端的并发量增加后，服务端的线程个数与客户端的数量是</a:t>
            </a:r>
            <a:r>
              <a:rPr lang="en-US" altLang="zh-CN" dirty="0"/>
              <a:t>1</a:t>
            </a:r>
            <a:r>
              <a:rPr lang="zh-CN" altLang="en-US" dirty="0"/>
              <a:t>：</a:t>
            </a:r>
            <a:r>
              <a:rPr lang="en-US" altLang="zh-CN" dirty="0"/>
              <a:t>1</a:t>
            </a:r>
            <a:r>
              <a:rPr lang="zh-CN" altLang="en-US" dirty="0"/>
              <a:t>的关系，当线程数量膨胀之后，因为线程的切换和其他原因，系统的性能急剧下降，随着并发量的继续增大，系统会发生线程堆栈溢出，创建新线程失败等问题，最终导致进程宕机或者僵死，不能继续对外提供服务！</a:t>
            </a:r>
          </a:p>
        </p:txBody>
      </p:sp>
      <p:pic>
        <p:nvPicPr>
          <p:cNvPr id="12" name="图片 11">
            <a:extLst>
              <a:ext uri="{FF2B5EF4-FFF2-40B4-BE49-F238E27FC236}">
                <a16:creationId xmlns:a16="http://schemas.microsoft.com/office/drawing/2014/main" id="{2B12C56E-98C7-4214-950F-3177950670B7}"/>
              </a:ext>
            </a:extLst>
          </p:cNvPr>
          <p:cNvPicPr>
            <a:picLocks noChangeAspect="1"/>
          </p:cNvPicPr>
          <p:nvPr/>
        </p:nvPicPr>
        <p:blipFill>
          <a:blip r:embed="rId2"/>
          <a:stretch>
            <a:fillRect/>
          </a:stretch>
        </p:blipFill>
        <p:spPr>
          <a:xfrm>
            <a:off x="66369" y="2942450"/>
            <a:ext cx="7490131" cy="2977798"/>
          </a:xfrm>
          <a:prstGeom prst="rect">
            <a:avLst/>
          </a:prstGeom>
        </p:spPr>
      </p:pic>
    </p:spTree>
    <p:extLst>
      <p:ext uri="{BB962C8B-B14F-4D97-AF65-F5344CB8AC3E}">
        <p14:creationId xmlns:p14="http://schemas.microsoft.com/office/powerpoint/2010/main" val="290579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4" name="文本框 3">
            <a:extLst>
              <a:ext uri="{FF2B5EF4-FFF2-40B4-BE49-F238E27FC236}">
                <a16:creationId xmlns:a16="http://schemas.microsoft.com/office/drawing/2014/main" id="{A5EDD05C-1412-40A7-AD55-35CC69CC84EE}"/>
              </a:ext>
            </a:extLst>
          </p:cNvPr>
          <p:cNvSpPr txBox="1"/>
          <p:nvPr/>
        </p:nvSpPr>
        <p:spPr>
          <a:xfrm>
            <a:off x="685800" y="895350"/>
            <a:ext cx="11061700" cy="923330"/>
          </a:xfrm>
          <a:prstGeom prst="rect">
            <a:avLst/>
          </a:prstGeom>
          <a:noFill/>
        </p:spPr>
        <p:txBody>
          <a:bodyPr wrap="square" rtlCol="0">
            <a:spAutoFit/>
          </a:bodyPr>
          <a:lstStyle/>
          <a:p>
            <a:r>
              <a:rPr lang="zh-CN" altLang="en-US" dirty="0"/>
              <a:t>但是对于开发人员来说，这个线程瓶颈是能够通过代码级别的操作进行屏蔽的，也就是通过控制线程的数量，来避免线程的不断创建，典型的操作就是使用线程池来控制线程数量，使其在高并发的</a:t>
            </a:r>
            <a:endParaRPr lang="en-US" altLang="zh-CN" dirty="0"/>
          </a:p>
          <a:p>
            <a:r>
              <a:rPr lang="zh-CN" altLang="en-US" dirty="0"/>
              <a:t>状态下依旧能够使线程达到一个恒定的数量。</a:t>
            </a:r>
            <a:endParaRPr lang="en-US" altLang="zh-CN" dirty="0"/>
          </a:p>
        </p:txBody>
      </p:sp>
      <p:sp>
        <p:nvSpPr>
          <p:cNvPr id="3" name="文本框 2">
            <a:extLst>
              <a:ext uri="{FF2B5EF4-FFF2-40B4-BE49-F238E27FC236}">
                <a16:creationId xmlns:a16="http://schemas.microsoft.com/office/drawing/2014/main" id="{D7C13018-39F4-47D0-B2EF-4196C2441553}"/>
              </a:ext>
            </a:extLst>
          </p:cNvPr>
          <p:cNvSpPr txBox="1"/>
          <p:nvPr/>
        </p:nvSpPr>
        <p:spPr>
          <a:xfrm>
            <a:off x="457200" y="5149840"/>
            <a:ext cx="11493500" cy="1200329"/>
          </a:xfrm>
          <a:prstGeom prst="rect">
            <a:avLst/>
          </a:prstGeom>
          <a:noFill/>
        </p:spPr>
        <p:txBody>
          <a:bodyPr wrap="square" rtlCol="0">
            <a:spAutoFit/>
          </a:bodyPr>
          <a:lstStyle/>
          <a:p>
            <a:r>
              <a:rPr lang="zh-CN" altLang="en-US" dirty="0"/>
              <a:t>现在线程问题解决了，因为线程池是有界的，所以即使在超高并发的情况下，线程池满了，我们的系统也能够从容的依据线程池的拒绝策略去解决大部分的问题，但是性能瓶颈仅仅只有线程不，不妨点开</a:t>
            </a:r>
            <a:r>
              <a:rPr lang="en-US" altLang="zh-CN" dirty="0"/>
              <a:t>bio</a:t>
            </a:r>
            <a:r>
              <a:rPr lang="zh-CN" altLang="en-US" dirty="0"/>
              <a:t>锁依赖的</a:t>
            </a:r>
            <a:r>
              <a:rPr lang="en-US" altLang="zh-CN" dirty="0"/>
              <a:t>BIO</a:t>
            </a:r>
            <a:r>
              <a:rPr lang="zh-CN" altLang="en-US" dirty="0"/>
              <a:t>输入流（</a:t>
            </a:r>
            <a:r>
              <a:rPr lang="en-US" altLang="zh-CN" dirty="0" err="1"/>
              <a:t>InputStremm</a:t>
            </a:r>
            <a:r>
              <a:rPr lang="zh-CN" altLang="en-US" dirty="0"/>
              <a:t>）的源码</a:t>
            </a:r>
            <a:r>
              <a:rPr lang="en-US" altLang="zh-CN" dirty="0"/>
              <a:t>,</a:t>
            </a:r>
            <a:r>
              <a:rPr lang="zh-CN" altLang="en-US" dirty="0"/>
              <a:t>我们看一下在读取时会发生什么？</a:t>
            </a:r>
          </a:p>
          <a:p>
            <a:endParaRPr lang="zh-CN" altLang="en-US" dirty="0"/>
          </a:p>
        </p:txBody>
      </p:sp>
      <p:pic>
        <p:nvPicPr>
          <p:cNvPr id="6" name="图片 5">
            <a:extLst>
              <a:ext uri="{FF2B5EF4-FFF2-40B4-BE49-F238E27FC236}">
                <a16:creationId xmlns:a16="http://schemas.microsoft.com/office/drawing/2014/main" id="{2FEAFC0F-16F7-4A3F-9743-96ACB0232C52}"/>
              </a:ext>
            </a:extLst>
          </p:cNvPr>
          <p:cNvPicPr>
            <a:picLocks noChangeAspect="1"/>
          </p:cNvPicPr>
          <p:nvPr/>
        </p:nvPicPr>
        <p:blipFill>
          <a:blip r:embed="rId2"/>
          <a:stretch>
            <a:fillRect/>
          </a:stretch>
        </p:blipFill>
        <p:spPr>
          <a:xfrm>
            <a:off x="5130801" y="2006455"/>
            <a:ext cx="6521450" cy="2650332"/>
          </a:xfrm>
          <a:prstGeom prst="rect">
            <a:avLst/>
          </a:prstGeom>
        </p:spPr>
      </p:pic>
    </p:spTree>
    <p:extLst>
      <p:ext uri="{BB962C8B-B14F-4D97-AF65-F5344CB8AC3E}">
        <p14:creationId xmlns:p14="http://schemas.microsoft.com/office/powerpoint/2010/main" val="64478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FE9DD5-AFB6-448B-8516-7C4DF023CAA3}"/>
              </a:ext>
            </a:extLst>
          </p:cNvPr>
          <p:cNvSpPr txBox="1"/>
          <p:nvPr/>
        </p:nvSpPr>
        <p:spPr>
          <a:xfrm>
            <a:off x="1371600" y="184355"/>
            <a:ext cx="3046027" cy="523220"/>
          </a:xfrm>
          <a:prstGeom prst="rect">
            <a:avLst/>
          </a:prstGeom>
          <a:noFill/>
        </p:spPr>
        <p:txBody>
          <a:bodyPr wrap="none" rtlCol="0">
            <a:spAutoFit/>
          </a:bodyPr>
          <a:lstStyle/>
          <a:p>
            <a:r>
              <a:rPr lang="en-US" altLang="zh-CN" sz="2800" b="1" dirty="0"/>
              <a:t>BIO </a:t>
            </a:r>
            <a:r>
              <a:rPr lang="zh-CN" altLang="en-US" sz="2800" b="1" dirty="0"/>
              <a:t>传统的</a:t>
            </a:r>
            <a:r>
              <a:rPr lang="en-US" altLang="zh-CN" sz="2800" b="1" dirty="0"/>
              <a:t>IO</a:t>
            </a:r>
            <a:r>
              <a:rPr lang="zh-CN" altLang="en-US" sz="2800" b="1" dirty="0"/>
              <a:t>模型</a:t>
            </a:r>
          </a:p>
        </p:txBody>
      </p:sp>
      <p:sp>
        <p:nvSpPr>
          <p:cNvPr id="3" name="文本框 2">
            <a:extLst>
              <a:ext uri="{FF2B5EF4-FFF2-40B4-BE49-F238E27FC236}">
                <a16:creationId xmlns:a16="http://schemas.microsoft.com/office/drawing/2014/main" id="{D7C13018-39F4-47D0-B2EF-4196C2441553}"/>
              </a:ext>
            </a:extLst>
          </p:cNvPr>
          <p:cNvSpPr txBox="1"/>
          <p:nvPr/>
        </p:nvSpPr>
        <p:spPr>
          <a:xfrm>
            <a:off x="482600" y="1054090"/>
            <a:ext cx="11493500" cy="646331"/>
          </a:xfrm>
          <a:prstGeom prst="rect">
            <a:avLst/>
          </a:prstGeom>
          <a:noFill/>
        </p:spPr>
        <p:txBody>
          <a:bodyPr wrap="square" rtlCol="0">
            <a:spAutoFit/>
          </a:bodyPr>
          <a:lstStyle/>
          <a:p>
            <a:r>
              <a:rPr lang="zh-CN" altLang="en-US" dirty="0"/>
              <a:t>点开</a:t>
            </a:r>
            <a:r>
              <a:rPr lang="en-US" altLang="zh-CN" dirty="0"/>
              <a:t>bio</a:t>
            </a:r>
            <a:r>
              <a:rPr lang="zh-CN" altLang="en-US" dirty="0"/>
              <a:t>锁依赖的</a:t>
            </a:r>
            <a:r>
              <a:rPr lang="en-US" altLang="zh-CN" dirty="0"/>
              <a:t>BIO</a:t>
            </a:r>
            <a:r>
              <a:rPr lang="zh-CN" altLang="en-US" dirty="0"/>
              <a:t>输入流（</a:t>
            </a:r>
            <a:r>
              <a:rPr lang="en-US" altLang="zh-CN" dirty="0" err="1"/>
              <a:t>InputStremm</a:t>
            </a:r>
            <a:r>
              <a:rPr lang="zh-CN" altLang="en-US" dirty="0"/>
              <a:t>）的源码</a:t>
            </a:r>
            <a:r>
              <a:rPr lang="en-US" altLang="zh-CN" dirty="0"/>
              <a:t>,</a:t>
            </a:r>
            <a:r>
              <a:rPr lang="zh-CN" altLang="en-US" dirty="0"/>
              <a:t>我们看一下在读取时会发生什么？</a:t>
            </a:r>
          </a:p>
          <a:p>
            <a:endParaRPr lang="zh-CN" altLang="en-US" dirty="0"/>
          </a:p>
        </p:txBody>
      </p:sp>
      <p:pic>
        <p:nvPicPr>
          <p:cNvPr id="7" name="图片 6">
            <a:extLst>
              <a:ext uri="{FF2B5EF4-FFF2-40B4-BE49-F238E27FC236}">
                <a16:creationId xmlns:a16="http://schemas.microsoft.com/office/drawing/2014/main" id="{4B30A34B-CB60-45CB-994B-A4A222BBA5C9}"/>
              </a:ext>
            </a:extLst>
          </p:cNvPr>
          <p:cNvPicPr>
            <a:picLocks noChangeAspect="1"/>
          </p:cNvPicPr>
          <p:nvPr/>
        </p:nvPicPr>
        <p:blipFill>
          <a:blip r:embed="rId2"/>
          <a:stretch>
            <a:fillRect/>
          </a:stretch>
        </p:blipFill>
        <p:spPr>
          <a:xfrm>
            <a:off x="482600" y="1584325"/>
            <a:ext cx="10839450" cy="1924050"/>
          </a:xfrm>
          <a:prstGeom prst="rect">
            <a:avLst/>
          </a:prstGeom>
        </p:spPr>
      </p:pic>
      <p:sp>
        <p:nvSpPr>
          <p:cNvPr id="8" name="文本框 7">
            <a:extLst>
              <a:ext uri="{FF2B5EF4-FFF2-40B4-BE49-F238E27FC236}">
                <a16:creationId xmlns:a16="http://schemas.microsoft.com/office/drawing/2014/main" id="{8118F5FC-C8D7-4AA0-A9F8-004D5A18DE38}"/>
              </a:ext>
            </a:extLst>
          </p:cNvPr>
          <p:cNvSpPr txBox="1"/>
          <p:nvPr/>
        </p:nvSpPr>
        <p:spPr>
          <a:xfrm>
            <a:off x="482600" y="3691839"/>
            <a:ext cx="11068050" cy="2031325"/>
          </a:xfrm>
          <a:prstGeom prst="rect">
            <a:avLst/>
          </a:prstGeom>
          <a:noFill/>
        </p:spPr>
        <p:txBody>
          <a:bodyPr wrap="square" rtlCol="0">
            <a:spAutoFit/>
          </a:bodyPr>
          <a:lstStyle/>
          <a:p>
            <a:r>
              <a:rPr lang="zh-CN" altLang="en-US" dirty="0"/>
              <a:t>注意一下这个</a:t>
            </a:r>
            <a:r>
              <a:rPr lang="en-US" altLang="zh-CN" dirty="0" err="1"/>
              <a:t>api</a:t>
            </a:r>
            <a:r>
              <a:rPr lang="zh-CN" altLang="en-US" dirty="0"/>
              <a:t>的注释文档！那么我们就可以认为，当对</a:t>
            </a:r>
            <a:r>
              <a:rPr lang="en-US" altLang="zh-CN" dirty="0"/>
              <a:t>Socket</a:t>
            </a:r>
            <a:r>
              <a:rPr lang="zh-CN" altLang="en-US" dirty="0"/>
              <a:t>输入流进行读取的时候，只有三种情况下会停止阻塞：</a:t>
            </a:r>
          </a:p>
          <a:p>
            <a:endParaRPr lang="zh-CN" altLang="en-US" dirty="0"/>
          </a:p>
          <a:p>
            <a:r>
              <a:rPr lang="en-US" altLang="zh-CN" dirty="0"/>
              <a:t>1. </a:t>
            </a:r>
            <a:r>
              <a:rPr lang="zh-CN" altLang="en-US" dirty="0"/>
              <a:t>有数据可读</a:t>
            </a:r>
          </a:p>
          <a:p>
            <a:r>
              <a:rPr lang="en-US" altLang="zh-CN" dirty="0"/>
              <a:t>2. </a:t>
            </a:r>
            <a:r>
              <a:rPr lang="zh-CN" altLang="en-US" dirty="0"/>
              <a:t>可用的数据已经读取完毕</a:t>
            </a:r>
          </a:p>
          <a:p>
            <a:r>
              <a:rPr lang="en-US" altLang="zh-CN" dirty="0"/>
              <a:t>3. </a:t>
            </a:r>
            <a:r>
              <a:rPr lang="zh-CN" altLang="en-US" dirty="0"/>
              <a:t>发生异常</a:t>
            </a:r>
          </a:p>
          <a:p>
            <a:endParaRPr lang="zh-CN" altLang="en-US" dirty="0"/>
          </a:p>
        </p:txBody>
      </p:sp>
    </p:spTree>
    <p:extLst>
      <p:ext uri="{BB962C8B-B14F-4D97-AF65-F5344CB8AC3E}">
        <p14:creationId xmlns:p14="http://schemas.microsoft.com/office/powerpoint/2010/main" val="555271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94071;#394295;#394229;#394273;#394200;#3941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2658</Words>
  <Application>Microsoft Office PowerPoint</Application>
  <PresentationFormat>宽屏</PresentationFormat>
  <Paragraphs>137</Paragraphs>
  <Slides>22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-apple-system</vt:lpstr>
      <vt:lpstr>等线</vt:lpstr>
      <vt:lpstr>微软雅黑</vt:lpstr>
      <vt:lpstr>微软雅黑</vt:lpstr>
      <vt:lpstr>微软雅黑</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Whishile.King&amp;Ethan</dc:creator>
  <cp:lastModifiedBy>huangfusuper@163.com</cp:lastModifiedBy>
  <cp:revision>105</cp:revision>
  <dcterms:created xsi:type="dcterms:W3CDTF">2017-09-29T01:20:00Z</dcterms:created>
  <dcterms:modified xsi:type="dcterms:W3CDTF">2020-07-23T18:25:11Z</dcterms:modified>
</cp:coreProperties>
</file>