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DA4C5-ABC4-4F42-9BF4-37139E569E92}" type="doc">
      <dgm:prSet loTypeId="urn:microsoft.com/office/officeart/2011/layout/InterconnectedBlock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E51A05A-73A3-49F7-B142-D8B530D63FEB}">
      <dgm:prSet phldrT="[Text]"/>
      <dgm:spPr/>
      <dgm:t>
        <a:bodyPr/>
        <a:lstStyle/>
        <a:p>
          <a:r>
            <a:rPr lang="en-CA" dirty="0"/>
            <a:t>What’s data exploration?</a:t>
          </a:r>
        </a:p>
      </dgm:t>
    </dgm:pt>
    <dgm:pt modelId="{550BAD4B-D140-47AD-8A0C-5E4D2F641E7A}" type="parTrans" cxnId="{9A735890-8474-4AD8-A151-EE49E55944C1}">
      <dgm:prSet/>
      <dgm:spPr/>
      <dgm:t>
        <a:bodyPr/>
        <a:lstStyle/>
        <a:p>
          <a:endParaRPr lang="en-CA"/>
        </a:p>
      </dgm:t>
    </dgm:pt>
    <dgm:pt modelId="{507110E0-AE30-487E-BE07-6F3248A17EAD}" type="sibTrans" cxnId="{9A735890-8474-4AD8-A151-EE49E55944C1}">
      <dgm:prSet/>
      <dgm:spPr/>
      <dgm:t>
        <a:bodyPr/>
        <a:lstStyle/>
        <a:p>
          <a:endParaRPr lang="en-CA"/>
        </a:p>
      </dgm:t>
    </dgm:pt>
    <dgm:pt modelId="{A62E9F64-9142-43F5-AF79-56A533D78C30}">
      <dgm:prSet phldrT="[Text]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CA" dirty="0"/>
            <a:t>Data exploration is the first step in data analysis and involves summarizing the main characteristics of a data set. </a:t>
          </a:r>
        </a:p>
      </dgm:t>
    </dgm:pt>
    <dgm:pt modelId="{6F05C282-474A-464B-8E2B-843C36B6A66A}" type="parTrans" cxnId="{1B609A66-006F-4620-9A0B-322B96A6E831}">
      <dgm:prSet/>
      <dgm:spPr/>
      <dgm:t>
        <a:bodyPr/>
        <a:lstStyle/>
        <a:p>
          <a:endParaRPr lang="en-CA"/>
        </a:p>
      </dgm:t>
    </dgm:pt>
    <dgm:pt modelId="{C0A10F20-072C-4CC9-9877-62A28F2B64DF}" type="sibTrans" cxnId="{1B609A66-006F-4620-9A0B-322B96A6E831}">
      <dgm:prSet/>
      <dgm:spPr/>
      <dgm:t>
        <a:bodyPr/>
        <a:lstStyle/>
        <a:p>
          <a:endParaRPr lang="en-CA"/>
        </a:p>
      </dgm:t>
    </dgm:pt>
    <dgm:pt modelId="{3BCB7B08-CBA5-40C6-9FC2-33556E8AA9C3}">
      <dgm:prSet phldrT="[Text]"/>
      <dgm:spPr/>
      <dgm:t>
        <a:bodyPr/>
        <a:lstStyle/>
        <a:p>
          <a:pPr algn="ctr"/>
          <a:r>
            <a:rPr lang="en-CA" dirty="0"/>
            <a:t>How to do data exploration?</a:t>
          </a:r>
        </a:p>
      </dgm:t>
    </dgm:pt>
    <dgm:pt modelId="{290A82B1-F3F2-4DEF-B608-84A90BC5D2A1}" type="parTrans" cxnId="{324F499F-1069-4286-9484-DF362548C959}">
      <dgm:prSet/>
      <dgm:spPr/>
      <dgm:t>
        <a:bodyPr/>
        <a:lstStyle/>
        <a:p>
          <a:endParaRPr lang="en-CA"/>
        </a:p>
      </dgm:t>
    </dgm:pt>
    <dgm:pt modelId="{5F69AF4F-AA34-4745-A7F1-323859579B1A}" type="sibTrans" cxnId="{324F499F-1069-4286-9484-DF362548C959}">
      <dgm:prSet/>
      <dgm:spPr/>
      <dgm:t>
        <a:bodyPr/>
        <a:lstStyle/>
        <a:p>
          <a:endParaRPr lang="en-CA"/>
        </a:p>
      </dgm:t>
    </dgm:pt>
    <dgm:pt modelId="{C32A1641-83E7-445C-A98D-A4D292B1E842}">
      <dgm:prSet phldrT="[Text]"/>
      <dgm:spPr/>
      <dgm:t>
        <a:bodyPr/>
        <a:lstStyle/>
        <a:p>
          <a:pPr algn="l"/>
          <a:r>
            <a:rPr lang="en-CA" dirty="0"/>
            <a:t>Analysts typically using automation tools to do data exploration. </a:t>
          </a:r>
        </a:p>
        <a:p>
          <a:pPr algn="l"/>
          <a:r>
            <a:rPr lang="en-CA" dirty="0"/>
            <a:t>By displaying data graphically, we used scatter plots, density plots or bar charts.</a:t>
          </a:r>
        </a:p>
        <a:p>
          <a:pPr algn="l"/>
          <a:r>
            <a:rPr lang="en-CA" dirty="0"/>
            <a:t>If users want to see more correlate variables, the approaches may includes: Univariate analysis, Bivariate analysis, Multivariate analysis and Principal components analysis</a:t>
          </a:r>
        </a:p>
        <a:p>
          <a:pPr algn="l"/>
          <a:r>
            <a:rPr lang="en-CA" dirty="0"/>
            <a:t>Manually we can use filtering and drilling down into Excel spreadsheets or writing scripts to analyze raw data sets..</a:t>
          </a:r>
        </a:p>
      </dgm:t>
    </dgm:pt>
    <dgm:pt modelId="{EA0C9096-E620-4B17-B7AA-C6E64E53343B}" type="parTrans" cxnId="{3E7E3D9A-8017-4B1B-8770-23A0FCA12466}">
      <dgm:prSet/>
      <dgm:spPr/>
      <dgm:t>
        <a:bodyPr/>
        <a:lstStyle/>
        <a:p>
          <a:endParaRPr lang="en-CA"/>
        </a:p>
      </dgm:t>
    </dgm:pt>
    <dgm:pt modelId="{5BE2843C-8898-4E4E-80FD-1AC5FBD47409}" type="sibTrans" cxnId="{3E7E3D9A-8017-4B1B-8770-23A0FCA12466}">
      <dgm:prSet/>
      <dgm:spPr/>
      <dgm:t>
        <a:bodyPr/>
        <a:lstStyle/>
        <a:p>
          <a:endParaRPr lang="en-CA"/>
        </a:p>
      </dgm:t>
    </dgm:pt>
    <dgm:pt modelId="{4C7AF60E-EF54-42F1-9D19-BAAAB482B1EB}">
      <dgm:prSet phldrT="[Text]"/>
      <dgm:spPr/>
      <dgm:t>
        <a:bodyPr/>
        <a:lstStyle/>
        <a:p>
          <a:r>
            <a:rPr lang="en-CA" dirty="0"/>
            <a:t>Data exploration tools</a:t>
          </a:r>
        </a:p>
      </dgm:t>
    </dgm:pt>
    <dgm:pt modelId="{5AFE0428-060B-4213-967F-C0E323590059}" type="parTrans" cxnId="{042521DF-C06F-4439-AB42-92813B4282D3}">
      <dgm:prSet/>
      <dgm:spPr/>
      <dgm:t>
        <a:bodyPr/>
        <a:lstStyle/>
        <a:p>
          <a:endParaRPr lang="en-CA"/>
        </a:p>
      </dgm:t>
    </dgm:pt>
    <dgm:pt modelId="{CE24965B-5592-4C41-8251-1B16C252B425}" type="sibTrans" cxnId="{042521DF-C06F-4439-AB42-92813B4282D3}">
      <dgm:prSet/>
      <dgm:spPr/>
      <dgm:t>
        <a:bodyPr/>
        <a:lstStyle/>
        <a:p>
          <a:endParaRPr lang="en-CA"/>
        </a:p>
      </dgm:t>
    </dgm:pt>
    <dgm:pt modelId="{32B894CC-BB6F-49D2-9D6F-C1F66D8D032C}">
      <dgm:prSet phldrT="[Text]"/>
      <dgm:spPr/>
      <dgm:t>
        <a:bodyPr/>
        <a:lstStyle/>
        <a:p>
          <a:pPr algn="l"/>
          <a:r>
            <a:rPr lang="en-CA" dirty="0"/>
            <a:t>Some Business </a:t>
          </a:r>
          <a:r>
            <a:rPr lang="en-CA" dirty="0" err="1"/>
            <a:t>Intellignece</a:t>
          </a:r>
          <a:r>
            <a:rPr lang="en-CA" dirty="0"/>
            <a:t> tools and data visualization software, such as </a:t>
          </a:r>
          <a:r>
            <a:rPr lang="en-CA" dirty="0" err="1"/>
            <a:t>MapR</a:t>
          </a:r>
          <a:r>
            <a:rPr lang="en-CA" dirty="0"/>
            <a:t>, Microsoft Power BI and Tableau.</a:t>
          </a:r>
        </a:p>
      </dgm:t>
    </dgm:pt>
    <dgm:pt modelId="{AB667591-FF99-4E87-85C5-F89D669992CC}" type="parTrans" cxnId="{203D2BE7-C67D-4059-8580-89237F7778AF}">
      <dgm:prSet/>
      <dgm:spPr/>
      <dgm:t>
        <a:bodyPr/>
        <a:lstStyle/>
        <a:p>
          <a:endParaRPr lang="en-CA"/>
        </a:p>
      </dgm:t>
    </dgm:pt>
    <dgm:pt modelId="{6050B868-4ADD-4593-A886-C80C34655073}" type="sibTrans" cxnId="{203D2BE7-C67D-4059-8580-89237F7778AF}">
      <dgm:prSet/>
      <dgm:spPr/>
      <dgm:t>
        <a:bodyPr/>
        <a:lstStyle/>
        <a:p>
          <a:endParaRPr lang="en-CA"/>
        </a:p>
      </dgm:t>
    </dgm:pt>
    <dgm:pt modelId="{E694BA30-F536-451A-863C-0D9451484C5B}">
      <dgm:prSet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dirty="0"/>
            <a:t>Before the organization do data analysis, they need to know what variables are included and how many missing values is likely to support. </a:t>
          </a:r>
        </a:p>
      </dgm:t>
    </dgm:pt>
    <dgm:pt modelId="{E2918E5D-2D05-4989-A4A2-1CCD1835AC6F}" type="parTrans" cxnId="{A9F9D113-12A0-4F7D-96FD-BCEA1386EFC0}">
      <dgm:prSet/>
      <dgm:spPr/>
      <dgm:t>
        <a:bodyPr/>
        <a:lstStyle/>
        <a:p>
          <a:endParaRPr lang="en-CA"/>
        </a:p>
      </dgm:t>
    </dgm:pt>
    <dgm:pt modelId="{40D5D587-768C-48BF-AD15-17A7E979E4DF}" type="sibTrans" cxnId="{A9F9D113-12A0-4F7D-96FD-BCEA1386EFC0}">
      <dgm:prSet/>
      <dgm:spPr/>
      <dgm:t>
        <a:bodyPr/>
        <a:lstStyle/>
        <a:p>
          <a:endParaRPr lang="en-CA"/>
        </a:p>
      </dgm:t>
    </dgm:pt>
    <dgm:pt modelId="{D247CC76-DBB8-467D-B098-5BE6D1E0FA10}" type="pres">
      <dgm:prSet presAssocID="{045DA4C5-ABC4-4F42-9BF4-37139E569E92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6C375E5F-D1E9-48B4-A250-24C6AE5D60A3}" type="pres">
      <dgm:prSet presAssocID="{4C7AF60E-EF54-42F1-9D19-BAAAB482B1EB}" presName="ChildAccent3" presStyleCnt="0"/>
      <dgm:spPr/>
    </dgm:pt>
    <dgm:pt modelId="{C19DFDF2-B6F5-4FAE-BEF2-9459BE72DCD6}" type="pres">
      <dgm:prSet presAssocID="{4C7AF60E-EF54-42F1-9D19-BAAAB482B1EB}" presName="ChildAccent" presStyleLbl="alignImgPlace1" presStyleIdx="0" presStyleCnt="3"/>
      <dgm:spPr/>
    </dgm:pt>
    <dgm:pt modelId="{94B39D27-007D-410D-BD69-0C5FA8A9CA13}" type="pres">
      <dgm:prSet presAssocID="{4C7AF60E-EF54-42F1-9D19-BAAAB482B1EB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53BECE8-2990-4B16-9012-C35EDB650B87}" type="pres">
      <dgm:prSet presAssocID="{4C7AF60E-EF54-42F1-9D19-BAAAB482B1EB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2D4C10B6-B0E5-491E-803D-7D4082E80205}" type="pres">
      <dgm:prSet presAssocID="{3BCB7B08-CBA5-40C6-9FC2-33556E8AA9C3}" presName="ChildAccent2" presStyleCnt="0"/>
      <dgm:spPr/>
    </dgm:pt>
    <dgm:pt modelId="{29F132C7-A6EE-47DA-BEA7-CEF102EE0BA3}" type="pres">
      <dgm:prSet presAssocID="{3BCB7B08-CBA5-40C6-9FC2-33556E8AA9C3}" presName="ChildAccent" presStyleLbl="alignImgPlace1" presStyleIdx="1" presStyleCnt="3"/>
      <dgm:spPr/>
    </dgm:pt>
    <dgm:pt modelId="{1A75A7D6-787A-4A8B-A236-BD4A80BDF1DF}" type="pres">
      <dgm:prSet presAssocID="{3BCB7B08-CBA5-40C6-9FC2-33556E8AA9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CCA8DDB-8200-4110-B944-BC5783828013}" type="pres">
      <dgm:prSet presAssocID="{3BCB7B08-CBA5-40C6-9FC2-33556E8AA9C3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D07E2BBE-6043-4231-9FE2-3E752F20EDA3}" type="pres">
      <dgm:prSet presAssocID="{9E51A05A-73A3-49F7-B142-D8B530D63FEB}" presName="ChildAccent1" presStyleCnt="0"/>
      <dgm:spPr/>
    </dgm:pt>
    <dgm:pt modelId="{FAB88026-DB9F-4790-80E6-1D518DEC93DC}" type="pres">
      <dgm:prSet presAssocID="{9E51A05A-73A3-49F7-B142-D8B530D63FEB}" presName="ChildAccent" presStyleLbl="alignImgPlace1" presStyleIdx="2" presStyleCnt="3"/>
      <dgm:spPr/>
    </dgm:pt>
    <dgm:pt modelId="{DA0549EB-D0E8-4791-BC7A-25989C54A8A4}" type="pres">
      <dgm:prSet presAssocID="{9E51A05A-73A3-49F7-B142-D8B530D63FEB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2490E70-4BD9-48ED-ACFA-C9F918B713B7}" type="pres">
      <dgm:prSet presAssocID="{9E51A05A-73A3-49F7-B142-D8B530D63FEB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823D6E10-08BC-4013-BC67-08116BA1FC64}" type="presOf" srcId="{A62E9F64-9142-43F5-AF79-56A533D78C30}" destId="{DA0549EB-D0E8-4791-BC7A-25989C54A8A4}" srcOrd="1" destOrd="0" presId="urn:microsoft.com/office/officeart/2011/layout/InterconnectedBlockProcess"/>
    <dgm:cxn modelId="{A9F9D113-12A0-4F7D-96FD-BCEA1386EFC0}" srcId="{9E51A05A-73A3-49F7-B142-D8B530D63FEB}" destId="{E694BA30-F536-451A-863C-0D9451484C5B}" srcOrd="1" destOrd="0" parTransId="{E2918E5D-2D05-4989-A4A2-1CCD1835AC6F}" sibTransId="{40D5D587-768C-48BF-AD15-17A7E979E4DF}"/>
    <dgm:cxn modelId="{31488D15-FBAE-4591-A85A-56761E66B7AF}" type="presOf" srcId="{A62E9F64-9142-43F5-AF79-56A533D78C30}" destId="{FAB88026-DB9F-4790-80E6-1D518DEC93DC}" srcOrd="0" destOrd="0" presId="urn:microsoft.com/office/officeart/2011/layout/InterconnectedBlockProcess"/>
    <dgm:cxn modelId="{7C10F31A-6069-4E22-ACB9-ABED6493F023}" type="presOf" srcId="{9E51A05A-73A3-49F7-B142-D8B530D63FEB}" destId="{32490E70-4BD9-48ED-ACFA-C9F918B713B7}" srcOrd="0" destOrd="0" presId="urn:microsoft.com/office/officeart/2011/layout/InterconnectedBlockProcess"/>
    <dgm:cxn modelId="{CD9C4228-0467-4F29-B111-613398D0F77A}" type="presOf" srcId="{32B894CC-BB6F-49D2-9D6F-C1F66D8D032C}" destId="{94B39D27-007D-410D-BD69-0C5FA8A9CA13}" srcOrd="1" destOrd="0" presId="urn:microsoft.com/office/officeart/2011/layout/InterconnectedBlockProcess"/>
    <dgm:cxn modelId="{45953835-F060-477A-96E8-D35A834DDD8D}" type="presOf" srcId="{045DA4C5-ABC4-4F42-9BF4-37139E569E92}" destId="{D247CC76-DBB8-467D-B098-5BE6D1E0FA10}" srcOrd="0" destOrd="0" presId="urn:microsoft.com/office/officeart/2011/layout/InterconnectedBlockProcess"/>
    <dgm:cxn modelId="{E7EF7636-4DDA-4AF3-8F86-93A5B38A5F39}" type="presOf" srcId="{E694BA30-F536-451A-863C-0D9451484C5B}" destId="{FAB88026-DB9F-4790-80E6-1D518DEC93DC}" srcOrd="0" destOrd="1" presId="urn:microsoft.com/office/officeart/2011/layout/InterconnectedBlockProcess"/>
    <dgm:cxn modelId="{1B609A66-006F-4620-9A0B-322B96A6E831}" srcId="{9E51A05A-73A3-49F7-B142-D8B530D63FEB}" destId="{A62E9F64-9142-43F5-AF79-56A533D78C30}" srcOrd="0" destOrd="0" parTransId="{6F05C282-474A-464B-8E2B-843C36B6A66A}" sibTransId="{C0A10F20-072C-4CC9-9877-62A28F2B64DF}"/>
    <dgm:cxn modelId="{79ABB289-20BF-41E9-9627-0FBA9F9F23A2}" type="presOf" srcId="{4C7AF60E-EF54-42F1-9D19-BAAAB482B1EB}" destId="{353BECE8-2990-4B16-9012-C35EDB650B87}" srcOrd="0" destOrd="0" presId="urn:microsoft.com/office/officeart/2011/layout/InterconnectedBlockProcess"/>
    <dgm:cxn modelId="{9A735890-8474-4AD8-A151-EE49E55944C1}" srcId="{045DA4C5-ABC4-4F42-9BF4-37139E569E92}" destId="{9E51A05A-73A3-49F7-B142-D8B530D63FEB}" srcOrd="0" destOrd="0" parTransId="{550BAD4B-D140-47AD-8A0C-5E4D2F641E7A}" sibTransId="{507110E0-AE30-487E-BE07-6F3248A17EAD}"/>
    <dgm:cxn modelId="{3E7E3D9A-8017-4B1B-8770-23A0FCA12466}" srcId="{3BCB7B08-CBA5-40C6-9FC2-33556E8AA9C3}" destId="{C32A1641-83E7-445C-A98D-A4D292B1E842}" srcOrd="0" destOrd="0" parTransId="{EA0C9096-E620-4B17-B7AA-C6E64E53343B}" sibTransId="{5BE2843C-8898-4E4E-80FD-1AC5FBD47409}"/>
    <dgm:cxn modelId="{324F499F-1069-4286-9484-DF362548C959}" srcId="{045DA4C5-ABC4-4F42-9BF4-37139E569E92}" destId="{3BCB7B08-CBA5-40C6-9FC2-33556E8AA9C3}" srcOrd="1" destOrd="0" parTransId="{290A82B1-F3F2-4DEF-B608-84A90BC5D2A1}" sibTransId="{5F69AF4F-AA34-4745-A7F1-323859579B1A}"/>
    <dgm:cxn modelId="{C17CD9A8-72E2-467B-BDFF-7123BDBF24E7}" type="presOf" srcId="{C32A1641-83E7-445C-A98D-A4D292B1E842}" destId="{29F132C7-A6EE-47DA-BEA7-CEF102EE0BA3}" srcOrd="0" destOrd="0" presId="urn:microsoft.com/office/officeart/2011/layout/InterconnectedBlockProcess"/>
    <dgm:cxn modelId="{0CA473C7-975C-4792-9C50-39D5550DDA19}" type="presOf" srcId="{3BCB7B08-CBA5-40C6-9FC2-33556E8AA9C3}" destId="{5CCA8DDB-8200-4110-B944-BC5783828013}" srcOrd="0" destOrd="0" presId="urn:microsoft.com/office/officeart/2011/layout/InterconnectedBlockProcess"/>
    <dgm:cxn modelId="{DF1715CA-055C-4EC8-B805-FF57A8EF860F}" type="presOf" srcId="{32B894CC-BB6F-49D2-9D6F-C1F66D8D032C}" destId="{C19DFDF2-B6F5-4FAE-BEF2-9459BE72DCD6}" srcOrd="0" destOrd="0" presId="urn:microsoft.com/office/officeart/2011/layout/InterconnectedBlockProcess"/>
    <dgm:cxn modelId="{4B2F9FD0-13B1-4A95-9AE4-B6A7D10622E8}" type="presOf" srcId="{C32A1641-83E7-445C-A98D-A4D292B1E842}" destId="{1A75A7D6-787A-4A8B-A236-BD4A80BDF1DF}" srcOrd="1" destOrd="0" presId="urn:microsoft.com/office/officeart/2011/layout/InterconnectedBlockProcess"/>
    <dgm:cxn modelId="{D8BFA7D9-B0AF-4CAC-8D04-972DBF7E3902}" type="presOf" srcId="{E694BA30-F536-451A-863C-0D9451484C5B}" destId="{DA0549EB-D0E8-4791-BC7A-25989C54A8A4}" srcOrd="1" destOrd="1" presId="urn:microsoft.com/office/officeart/2011/layout/InterconnectedBlockProcess"/>
    <dgm:cxn modelId="{042521DF-C06F-4439-AB42-92813B4282D3}" srcId="{045DA4C5-ABC4-4F42-9BF4-37139E569E92}" destId="{4C7AF60E-EF54-42F1-9D19-BAAAB482B1EB}" srcOrd="2" destOrd="0" parTransId="{5AFE0428-060B-4213-967F-C0E323590059}" sibTransId="{CE24965B-5592-4C41-8251-1B16C252B425}"/>
    <dgm:cxn modelId="{203D2BE7-C67D-4059-8580-89237F7778AF}" srcId="{4C7AF60E-EF54-42F1-9D19-BAAAB482B1EB}" destId="{32B894CC-BB6F-49D2-9D6F-C1F66D8D032C}" srcOrd="0" destOrd="0" parTransId="{AB667591-FF99-4E87-85C5-F89D669992CC}" sibTransId="{6050B868-4ADD-4593-A886-C80C34655073}"/>
    <dgm:cxn modelId="{471C94C4-1780-4557-8329-72B0BA5CA542}" type="presParOf" srcId="{D247CC76-DBB8-467D-B098-5BE6D1E0FA10}" destId="{6C375E5F-D1E9-48B4-A250-24C6AE5D60A3}" srcOrd="0" destOrd="0" presId="urn:microsoft.com/office/officeart/2011/layout/InterconnectedBlockProcess"/>
    <dgm:cxn modelId="{0E134319-01B5-4767-94FE-33D151A1B052}" type="presParOf" srcId="{6C375E5F-D1E9-48B4-A250-24C6AE5D60A3}" destId="{C19DFDF2-B6F5-4FAE-BEF2-9459BE72DCD6}" srcOrd="0" destOrd="0" presId="urn:microsoft.com/office/officeart/2011/layout/InterconnectedBlockProcess"/>
    <dgm:cxn modelId="{C80B122C-0B69-429A-8F9C-06490F98CC38}" type="presParOf" srcId="{D247CC76-DBB8-467D-B098-5BE6D1E0FA10}" destId="{94B39D27-007D-410D-BD69-0C5FA8A9CA13}" srcOrd="1" destOrd="0" presId="urn:microsoft.com/office/officeart/2011/layout/InterconnectedBlockProcess"/>
    <dgm:cxn modelId="{1E6EBA11-FE93-42D8-914F-1DED958793FF}" type="presParOf" srcId="{D247CC76-DBB8-467D-B098-5BE6D1E0FA10}" destId="{353BECE8-2990-4B16-9012-C35EDB650B87}" srcOrd="2" destOrd="0" presId="urn:microsoft.com/office/officeart/2011/layout/InterconnectedBlockProcess"/>
    <dgm:cxn modelId="{F9363319-F4CA-4449-9896-C342D19FF16C}" type="presParOf" srcId="{D247CC76-DBB8-467D-B098-5BE6D1E0FA10}" destId="{2D4C10B6-B0E5-491E-803D-7D4082E80205}" srcOrd="3" destOrd="0" presId="urn:microsoft.com/office/officeart/2011/layout/InterconnectedBlockProcess"/>
    <dgm:cxn modelId="{62FCE13C-A062-4709-92CD-86889826FC0B}" type="presParOf" srcId="{2D4C10B6-B0E5-491E-803D-7D4082E80205}" destId="{29F132C7-A6EE-47DA-BEA7-CEF102EE0BA3}" srcOrd="0" destOrd="0" presId="urn:microsoft.com/office/officeart/2011/layout/InterconnectedBlockProcess"/>
    <dgm:cxn modelId="{B3752742-AAA6-416B-AB85-AD4C170640A2}" type="presParOf" srcId="{D247CC76-DBB8-467D-B098-5BE6D1E0FA10}" destId="{1A75A7D6-787A-4A8B-A236-BD4A80BDF1DF}" srcOrd="4" destOrd="0" presId="urn:microsoft.com/office/officeart/2011/layout/InterconnectedBlockProcess"/>
    <dgm:cxn modelId="{15BA0FF0-8093-4716-9CB9-2EE668F15BEC}" type="presParOf" srcId="{D247CC76-DBB8-467D-B098-5BE6D1E0FA10}" destId="{5CCA8DDB-8200-4110-B944-BC5783828013}" srcOrd="5" destOrd="0" presId="urn:microsoft.com/office/officeart/2011/layout/InterconnectedBlockProcess"/>
    <dgm:cxn modelId="{EC087D06-68A5-46A3-8E50-F984E95B4C1A}" type="presParOf" srcId="{D247CC76-DBB8-467D-B098-5BE6D1E0FA10}" destId="{D07E2BBE-6043-4231-9FE2-3E752F20EDA3}" srcOrd="6" destOrd="0" presId="urn:microsoft.com/office/officeart/2011/layout/InterconnectedBlockProcess"/>
    <dgm:cxn modelId="{48256321-C176-4B13-8A4A-C79E3C62A5BB}" type="presParOf" srcId="{D07E2BBE-6043-4231-9FE2-3E752F20EDA3}" destId="{FAB88026-DB9F-4790-80E6-1D518DEC93DC}" srcOrd="0" destOrd="0" presId="urn:microsoft.com/office/officeart/2011/layout/InterconnectedBlockProcess"/>
    <dgm:cxn modelId="{26E3C09D-D0A0-4175-B209-D005DC064C83}" type="presParOf" srcId="{D247CC76-DBB8-467D-B098-5BE6D1E0FA10}" destId="{DA0549EB-D0E8-4791-BC7A-25989C54A8A4}" srcOrd="7" destOrd="0" presId="urn:microsoft.com/office/officeart/2011/layout/InterconnectedBlockProcess"/>
    <dgm:cxn modelId="{D01FAD1A-0973-4103-8AF6-15ACDE07FAF1}" type="presParOf" srcId="{D247CC76-DBB8-467D-B098-5BE6D1E0FA10}" destId="{32490E70-4BD9-48ED-ACFA-C9F918B713B7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9F595-E85F-4C4C-B740-6E9EED50BBE3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9E8B203-29C0-48CE-ACE3-7348014C9710}">
      <dgm:prSet phldrT="[Text]"/>
      <dgm:spPr/>
      <dgm:t>
        <a:bodyPr/>
        <a:lstStyle/>
        <a:p>
          <a:r>
            <a:rPr lang="en-CA" dirty="0"/>
            <a:t>scales</a:t>
          </a:r>
        </a:p>
      </dgm:t>
    </dgm:pt>
    <dgm:pt modelId="{DEA54694-48B7-47CA-8905-6D2873CD38F0}" type="parTrans" cxnId="{D48A0DA0-51E9-48AC-AB6A-6DE1421B7AE6}">
      <dgm:prSet/>
      <dgm:spPr/>
      <dgm:t>
        <a:bodyPr/>
        <a:lstStyle/>
        <a:p>
          <a:endParaRPr lang="en-CA"/>
        </a:p>
      </dgm:t>
    </dgm:pt>
    <dgm:pt modelId="{545D50BC-853A-4780-A439-AA6A114C60E0}" type="sibTrans" cxnId="{D48A0DA0-51E9-48AC-AB6A-6DE1421B7AE6}">
      <dgm:prSet/>
      <dgm:spPr/>
      <dgm:t>
        <a:bodyPr/>
        <a:lstStyle/>
        <a:p>
          <a:endParaRPr lang="en-CA"/>
        </a:p>
      </dgm:t>
    </dgm:pt>
    <dgm:pt modelId="{CA735368-0FC8-4999-9BBB-CFE8CC731678}">
      <dgm:prSet phldrT="[Text]" custT="1"/>
      <dgm:spPr/>
      <dgm:t>
        <a:bodyPr/>
        <a:lstStyle/>
        <a:p>
          <a:pPr>
            <a:buFontTx/>
            <a:buNone/>
          </a:pPr>
          <a:r>
            <a:rPr lang="en-CA" sz="1000" dirty="0"/>
            <a:t>Nominal Scale: non-numeric categories</a:t>
          </a:r>
        </a:p>
      </dgm:t>
    </dgm:pt>
    <dgm:pt modelId="{61B26108-C425-484D-89C5-02C48A6869BF}" type="parTrans" cxnId="{BBFD6DE5-EE35-495A-ABAD-7721C488C83E}">
      <dgm:prSet/>
      <dgm:spPr/>
      <dgm:t>
        <a:bodyPr/>
        <a:lstStyle/>
        <a:p>
          <a:endParaRPr lang="en-CA"/>
        </a:p>
      </dgm:t>
    </dgm:pt>
    <dgm:pt modelId="{93A8BF03-5888-4A73-8879-274E537DB24F}" type="sibTrans" cxnId="{BBFD6DE5-EE35-495A-ABAD-7721C488C83E}">
      <dgm:prSet/>
      <dgm:spPr/>
      <dgm:t>
        <a:bodyPr/>
        <a:lstStyle/>
        <a:p>
          <a:endParaRPr lang="en-CA"/>
        </a:p>
      </dgm:t>
    </dgm:pt>
    <dgm:pt modelId="{4E729608-0386-4F3A-B3B5-464842E653CD}">
      <dgm:prSet phldrT="[Text]"/>
      <dgm:spPr/>
      <dgm:t>
        <a:bodyPr/>
        <a:lstStyle/>
        <a:p>
          <a:r>
            <a:rPr lang="en-CA" dirty="0"/>
            <a:t>Qualitative VS Quantitative</a:t>
          </a:r>
        </a:p>
      </dgm:t>
    </dgm:pt>
    <dgm:pt modelId="{CDA83BBD-BB6C-40F0-8CFC-C36E0E42497F}" type="parTrans" cxnId="{B94F2C15-7B56-40FC-BAA1-1CC8DA9CE0CE}">
      <dgm:prSet/>
      <dgm:spPr/>
      <dgm:t>
        <a:bodyPr/>
        <a:lstStyle/>
        <a:p>
          <a:endParaRPr lang="en-CA"/>
        </a:p>
      </dgm:t>
    </dgm:pt>
    <dgm:pt modelId="{873C404C-923B-4E51-A579-9E3199BB9109}" type="sibTrans" cxnId="{B94F2C15-7B56-40FC-BAA1-1CC8DA9CE0CE}">
      <dgm:prSet/>
      <dgm:spPr/>
      <dgm:t>
        <a:bodyPr/>
        <a:lstStyle/>
        <a:p>
          <a:endParaRPr lang="en-CA"/>
        </a:p>
      </dgm:t>
    </dgm:pt>
    <dgm:pt modelId="{AA53949B-330D-42A4-9E10-D19ABBBDFD48}">
      <dgm:prSet phldrT="[Text]" custT="1"/>
      <dgm:spPr/>
      <dgm:t>
        <a:bodyPr/>
        <a:lstStyle/>
        <a:p>
          <a:pPr>
            <a:buNone/>
          </a:pPr>
          <a:r>
            <a:rPr lang="en-CA" sz="1000" dirty="0"/>
            <a:t>Observations, documents and Interviews VS Mean, Standard deviation and Frequency distribution</a:t>
          </a:r>
        </a:p>
      </dgm:t>
    </dgm:pt>
    <dgm:pt modelId="{80D21AF2-FA8C-4CEB-A296-DE1C5103906B}" type="parTrans" cxnId="{F493F9B4-3BDA-4E71-B390-D28EC04FD361}">
      <dgm:prSet/>
      <dgm:spPr/>
      <dgm:t>
        <a:bodyPr/>
        <a:lstStyle/>
        <a:p>
          <a:endParaRPr lang="en-CA"/>
        </a:p>
      </dgm:t>
    </dgm:pt>
    <dgm:pt modelId="{07EC8590-6288-4B5A-B6E3-69479789888F}" type="sibTrans" cxnId="{F493F9B4-3BDA-4E71-B390-D28EC04FD361}">
      <dgm:prSet/>
      <dgm:spPr/>
      <dgm:t>
        <a:bodyPr/>
        <a:lstStyle/>
        <a:p>
          <a:endParaRPr lang="en-CA"/>
        </a:p>
      </dgm:t>
    </dgm:pt>
    <dgm:pt modelId="{BA895D31-7F6A-4C63-A9F9-20D96FCC047C}">
      <dgm:prSet phldrT="[Text]"/>
      <dgm:spPr/>
      <dgm:t>
        <a:bodyPr/>
        <a:lstStyle/>
        <a:p>
          <a:r>
            <a:rPr lang="en-CA" dirty="0"/>
            <a:t>Why so Importance?</a:t>
          </a:r>
        </a:p>
      </dgm:t>
    </dgm:pt>
    <dgm:pt modelId="{473BE7CF-21C5-4B4A-8F7F-F551484600BD}" type="parTrans" cxnId="{D31B8CA3-A79A-4C34-AF6A-CA7ECAC20104}">
      <dgm:prSet/>
      <dgm:spPr/>
      <dgm:t>
        <a:bodyPr/>
        <a:lstStyle/>
        <a:p>
          <a:endParaRPr lang="en-CA"/>
        </a:p>
      </dgm:t>
    </dgm:pt>
    <dgm:pt modelId="{4EC40E96-19F9-443A-AFC6-3562E89C80D4}" type="sibTrans" cxnId="{D31B8CA3-A79A-4C34-AF6A-CA7ECAC20104}">
      <dgm:prSet/>
      <dgm:spPr/>
      <dgm:t>
        <a:bodyPr/>
        <a:lstStyle/>
        <a:p>
          <a:endParaRPr lang="en-CA"/>
        </a:p>
      </dgm:t>
    </dgm:pt>
    <dgm:pt modelId="{3E15EABE-1FD1-48D0-9EF3-1A91203D7EA9}">
      <dgm:prSet phldrT="[Text]" custT="1"/>
      <dgm:spPr/>
      <dgm:t>
        <a:bodyPr/>
        <a:lstStyle/>
        <a:p>
          <a:pPr>
            <a:buNone/>
          </a:pPr>
          <a:r>
            <a:rPr lang="en-CA" sz="1000" dirty="0"/>
            <a:t>The purpose of collection and interpretation is to acquire useful and usable information and to make the most informed decision possible.</a:t>
          </a:r>
        </a:p>
      </dgm:t>
    </dgm:pt>
    <dgm:pt modelId="{4157A2E7-7C9E-4888-ABE5-E5935A841D22}" type="parTrans" cxnId="{FFE04E8C-440D-4D04-8D00-9E1255F6AE71}">
      <dgm:prSet/>
      <dgm:spPr/>
      <dgm:t>
        <a:bodyPr/>
        <a:lstStyle/>
        <a:p>
          <a:endParaRPr lang="en-CA"/>
        </a:p>
      </dgm:t>
    </dgm:pt>
    <dgm:pt modelId="{F655EB79-91B6-434C-AD53-029A6A1B1D09}" type="sibTrans" cxnId="{FFE04E8C-440D-4D04-8D00-9E1255F6AE71}">
      <dgm:prSet/>
      <dgm:spPr/>
      <dgm:t>
        <a:bodyPr/>
        <a:lstStyle/>
        <a:p>
          <a:endParaRPr lang="en-CA"/>
        </a:p>
      </dgm:t>
    </dgm:pt>
    <dgm:pt modelId="{55A415F8-38CA-4AF9-B494-7EBAD0FAA083}">
      <dgm:prSet phldrT="[Text]" custT="1"/>
      <dgm:spPr/>
      <dgm:t>
        <a:bodyPr/>
        <a:lstStyle/>
        <a:p>
          <a:pPr>
            <a:buFontTx/>
            <a:buNone/>
          </a:pPr>
          <a:r>
            <a:rPr lang="en-CA" sz="1000" dirty="0"/>
            <a:t>Ordinal Scale: exclusive categories that are exclusive and exhaustive but with a logical order.</a:t>
          </a:r>
        </a:p>
      </dgm:t>
    </dgm:pt>
    <dgm:pt modelId="{56D3B27E-7B3A-4C23-AD61-A89D0AC9294A}" type="parTrans" cxnId="{2C30CA37-B6A2-4AF8-B7C0-3A9EAE10ADFA}">
      <dgm:prSet/>
      <dgm:spPr/>
      <dgm:t>
        <a:bodyPr/>
        <a:lstStyle/>
        <a:p>
          <a:endParaRPr lang="en-CA"/>
        </a:p>
      </dgm:t>
    </dgm:pt>
    <dgm:pt modelId="{4B204DF1-4893-4265-9045-F795BD6782F0}" type="sibTrans" cxnId="{2C30CA37-B6A2-4AF8-B7C0-3A9EAE10ADFA}">
      <dgm:prSet/>
      <dgm:spPr/>
      <dgm:t>
        <a:bodyPr/>
        <a:lstStyle/>
        <a:p>
          <a:endParaRPr lang="en-CA"/>
        </a:p>
      </dgm:t>
    </dgm:pt>
    <dgm:pt modelId="{8F84A350-4D5F-453A-867D-14B4C066777C}">
      <dgm:prSet phldrT="[Text]" custT="1"/>
      <dgm:spPr/>
      <dgm:t>
        <a:bodyPr/>
        <a:lstStyle/>
        <a:p>
          <a:pPr>
            <a:buFontTx/>
            <a:buNone/>
          </a:pPr>
          <a:r>
            <a:rPr lang="en-CA" sz="1000" dirty="0"/>
            <a:t>Interval: a measurement scale grouping into categories</a:t>
          </a:r>
        </a:p>
      </dgm:t>
    </dgm:pt>
    <dgm:pt modelId="{B670CB25-DF85-4D5E-9093-CCA6C90C06C1}" type="parTrans" cxnId="{79755EB6-9058-40EF-BE3A-39F39364D6CC}">
      <dgm:prSet/>
      <dgm:spPr/>
      <dgm:t>
        <a:bodyPr/>
        <a:lstStyle/>
        <a:p>
          <a:endParaRPr lang="en-CA"/>
        </a:p>
      </dgm:t>
    </dgm:pt>
    <dgm:pt modelId="{1E74893C-585E-42AB-851A-AFC7B9E4DFCA}" type="sibTrans" cxnId="{79755EB6-9058-40EF-BE3A-39F39364D6CC}">
      <dgm:prSet/>
      <dgm:spPr/>
      <dgm:t>
        <a:bodyPr/>
        <a:lstStyle/>
        <a:p>
          <a:endParaRPr lang="en-CA"/>
        </a:p>
      </dgm:t>
    </dgm:pt>
    <dgm:pt modelId="{84E9F356-FE20-46A7-92E2-94B9DA1F8A17}">
      <dgm:prSet phldrT="[Text]" custT="1"/>
      <dgm:spPr/>
      <dgm:t>
        <a:bodyPr/>
        <a:lstStyle/>
        <a:p>
          <a:pPr>
            <a:buFontTx/>
            <a:buNone/>
          </a:pPr>
          <a:r>
            <a:rPr lang="en-CA" sz="1000" dirty="0"/>
            <a:t>Ratio: contains features of all three</a:t>
          </a:r>
        </a:p>
      </dgm:t>
    </dgm:pt>
    <dgm:pt modelId="{9D8D501D-1FF9-4DC9-9067-A51F7803294D}" type="parTrans" cxnId="{058AD1A7-2699-4FC7-9129-64333BD316F7}">
      <dgm:prSet/>
      <dgm:spPr/>
      <dgm:t>
        <a:bodyPr/>
        <a:lstStyle/>
        <a:p>
          <a:endParaRPr lang="en-CA"/>
        </a:p>
      </dgm:t>
    </dgm:pt>
    <dgm:pt modelId="{D80D263B-D7DA-4DCC-BE67-B7B8D85723E8}" type="sibTrans" cxnId="{058AD1A7-2699-4FC7-9129-64333BD316F7}">
      <dgm:prSet/>
      <dgm:spPr/>
      <dgm:t>
        <a:bodyPr/>
        <a:lstStyle/>
        <a:p>
          <a:endParaRPr lang="en-CA"/>
        </a:p>
      </dgm:t>
    </dgm:pt>
    <dgm:pt modelId="{9904401E-8215-4648-B200-53F01A3CD2E7}" type="pres">
      <dgm:prSet presAssocID="{B559F595-E85F-4C4C-B740-6E9EED50BBE3}" presName="linearFlow" presStyleCnt="0">
        <dgm:presLayoutVars>
          <dgm:dir/>
          <dgm:animLvl val="lvl"/>
          <dgm:resizeHandles val="exact"/>
        </dgm:presLayoutVars>
      </dgm:prSet>
      <dgm:spPr/>
    </dgm:pt>
    <dgm:pt modelId="{B802229E-588C-4766-AEDB-8678D5F3830A}" type="pres">
      <dgm:prSet presAssocID="{89E8B203-29C0-48CE-ACE3-7348014C9710}" presName="composite" presStyleCnt="0"/>
      <dgm:spPr/>
    </dgm:pt>
    <dgm:pt modelId="{A148C002-ECED-40BF-968A-48373DA4D92E}" type="pres">
      <dgm:prSet presAssocID="{89E8B203-29C0-48CE-ACE3-7348014C971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4D62AC9-8367-46FD-AB9D-F8C198D7953A}" type="pres">
      <dgm:prSet presAssocID="{89E8B203-29C0-48CE-ACE3-7348014C9710}" presName="descendantText" presStyleLbl="alignAcc1" presStyleIdx="0" presStyleCnt="3">
        <dgm:presLayoutVars>
          <dgm:bulletEnabled val="1"/>
        </dgm:presLayoutVars>
      </dgm:prSet>
      <dgm:spPr/>
    </dgm:pt>
    <dgm:pt modelId="{1FC4A35C-AD0B-431B-A6FF-44C43D4827BC}" type="pres">
      <dgm:prSet presAssocID="{545D50BC-853A-4780-A439-AA6A114C60E0}" presName="sp" presStyleCnt="0"/>
      <dgm:spPr/>
    </dgm:pt>
    <dgm:pt modelId="{1A2D6FF0-C825-46B7-A2A0-96EBFCA216BA}" type="pres">
      <dgm:prSet presAssocID="{4E729608-0386-4F3A-B3B5-464842E653CD}" presName="composite" presStyleCnt="0"/>
      <dgm:spPr/>
    </dgm:pt>
    <dgm:pt modelId="{6B4A214B-C8A0-4780-925B-9D338E7180F4}" type="pres">
      <dgm:prSet presAssocID="{4E729608-0386-4F3A-B3B5-464842E653C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31CB970-F9BA-45A4-82F5-7360457C40CF}" type="pres">
      <dgm:prSet presAssocID="{4E729608-0386-4F3A-B3B5-464842E653CD}" presName="descendantText" presStyleLbl="alignAcc1" presStyleIdx="1" presStyleCnt="3">
        <dgm:presLayoutVars>
          <dgm:bulletEnabled val="1"/>
        </dgm:presLayoutVars>
      </dgm:prSet>
      <dgm:spPr/>
    </dgm:pt>
    <dgm:pt modelId="{7F3BF1ED-8E09-495E-86BE-5B9FA68FBD6B}" type="pres">
      <dgm:prSet presAssocID="{873C404C-923B-4E51-A579-9E3199BB9109}" presName="sp" presStyleCnt="0"/>
      <dgm:spPr/>
    </dgm:pt>
    <dgm:pt modelId="{9EF148CA-D886-46B6-9983-091DABAA9F47}" type="pres">
      <dgm:prSet presAssocID="{BA895D31-7F6A-4C63-A9F9-20D96FCC047C}" presName="composite" presStyleCnt="0"/>
      <dgm:spPr/>
    </dgm:pt>
    <dgm:pt modelId="{2A738BB8-C1FD-4838-81A9-CA2B541A0E18}" type="pres">
      <dgm:prSet presAssocID="{BA895D31-7F6A-4C63-A9F9-20D96FCC047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4510658-F7E8-4CBE-915A-0A0897A1C577}" type="pres">
      <dgm:prSet presAssocID="{BA895D31-7F6A-4C63-A9F9-20D96FCC047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DD5B203-8B30-4CDD-A23D-4B08369E62F5}" type="presOf" srcId="{55A415F8-38CA-4AF9-B494-7EBAD0FAA083}" destId="{B4D62AC9-8367-46FD-AB9D-F8C198D7953A}" srcOrd="0" destOrd="1" presId="urn:microsoft.com/office/officeart/2005/8/layout/chevron2"/>
    <dgm:cxn modelId="{B94F2C15-7B56-40FC-BAA1-1CC8DA9CE0CE}" srcId="{B559F595-E85F-4C4C-B740-6E9EED50BBE3}" destId="{4E729608-0386-4F3A-B3B5-464842E653CD}" srcOrd="1" destOrd="0" parTransId="{CDA83BBD-BB6C-40F0-8CFC-C36E0E42497F}" sibTransId="{873C404C-923B-4E51-A579-9E3199BB9109}"/>
    <dgm:cxn modelId="{2C30CA37-B6A2-4AF8-B7C0-3A9EAE10ADFA}" srcId="{89E8B203-29C0-48CE-ACE3-7348014C9710}" destId="{55A415F8-38CA-4AF9-B494-7EBAD0FAA083}" srcOrd="1" destOrd="0" parTransId="{56D3B27E-7B3A-4C23-AD61-A89D0AC9294A}" sibTransId="{4B204DF1-4893-4265-9045-F795BD6782F0}"/>
    <dgm:cxn modelId="{E02D823F-FF9E-441B-AA08-9ECFA9EDF317}" type="presOf" srcId="{89E8B203-29C0-48CE-ACE3-7348014C9710}" destId="{A148C002-ECED-40BF-968A-48373DA4D92E}" srcOrd="0" destOrd="0" presId="urn:microsoft.com/office/officeart/2005/8/layout/chevron2"/>
    <dgm:cxn modelId="{C933B166-34F7-4458-A21D-0946D729D253}" type="presOf" srcId="{B559F595-E85F-4C4C-B740-6E9EED50BBE3}" destId="{9904401E-8215-4648-B200-53F01A3CD2E7}" srcOrd="0" destOrd="0" presId="urn:microsoft.com/office/officeart/2005/8/layout/chevron2"/>
    <dgm:cxn modelId="{234CDC7C-8CA7-44CF-8BCB-427AB35B7391}" type="presOf" srcId="{BA895D31-7F6A-4C63-A9F9-20D96FCC047C}" destId="{2A738BB8-C1FD-4838-81A9-CA2B541A0E18}" srcOrd="0" destOrd="0" presId="urn:microsoft.com/office/officeart/2005/8/layout/chevron2"/>
    <dgm:cxn modelId="{FFE04E8C-440D-4D04-8D00-9E1255F6AE71}" srcId="{BA895D31-7F6A-4C63-A9F9-20D96FCC047C}" destId="{3E15EABE-1FD1-48D0-9EF3-1A91203D7EA9}" srcOrd="0" destOrd="0" parTransId="{4157A2E7-7C9E-4888-ABE5-E5935A841D22}" sibTransId="{F655EB79-91B6-434C-AD53-029A6A1B1D09}"/>
    <dgm:cxn modelId="{E0DDC196-ED9E-48CB-8121-079F393450EB}" type="presOf" srcId="{8F84A350-4D5F-453A-867D-14B4C066777C}" destId="{B4D62AC9-8367-46FD-AB9D-F8C198D7953A}" srcOrd="0" destOrd="2" presId="urn:microsoft.com/office/officeart/2005/8/layout/chevron2"/>
    <dgm:cxn modelId="{D48A0DA0-51E9-48AC-AB6A-6DE1421B7AE6}" srcId="{B559F595-E85F-4C4C-B740-6E9EED50BBE3}" destId="{89E8B203-29C0-48CE-ACE3-7348014C9710}" srcOrd="0" destOrd="0" parTransId="{DEA54694-48B7-47CA-8905-6D2873CD38F0}" sibTransId="{545D50BC-853A-4780-A439-AA6A114C60E0}"/>
    <dgm:cxn modelId="{D31B8CA3-A79A-4C34-AF6A-CA7ECAC20104}" srcId="{B559F595-E85F-4C4C-B740-6E9EED50BBE3}" destId="{BA895D31-7F6A-4C63-A9F9-20D96FCC047C}" srcOrd="2" destOrd="0" parTransId="{473BE7CF-21C5-4B4A-8F7F-F551484600BD}" sibTransId="{4EC40E96-19F9-443A-AFC6-3562E89C80D4}"/>
    <dgm:cxn modelId="{058AD1A7-2699-4FC7-9129-64333BD316F7}" srcId="{89E8B203-29C0-48CE-ACE3-7348014C9710}" destId="{84E9F356-FE20-46A7-92E2-94B9DA1F8A17}" srcOrd="3" destOrd="0" parTransId="{9D8D501D-1FF9-4DC9-9067-A51F7803294D}" sibTransId="{D80D263B-D7DA-4DCC-BE67-B7B8D85723E8}"/>
    <dgm:cxn modelId="{D118BBAF-6CD2-4F10-AAF6-4D36850A82DB}" type="presOf" srcId="{CA735368-0FC8-4999-9BBB-CFE8CC731678}" destId="{B4D62AC9-8367-46FD-AB9D-F8C198D7953A}" srcOrd="0" destOrd="0" presId="urn:microsoft.com/office/officeart/2005/8/layout/chevron2"/>
    <dgm:cxn modelId="{942B83B1-CC04-4261-A042-6BFD578BA70D}" type="presOf" srcId="{AA53949B-330D-42A4-9E10-D19ABBBDFD48}" destId="{A31CB970-F9BA-45A4-82F5-7360457C40CF}" srcOrd="0" destOrd="0" presId="urn:microsoft.com/office/officeart/2005/8/layout/chevron2"/>
    <dgm:cxn modelId="{F493F9B4-3BDA-4E71-B390-D28EC04FD361}" srcId="{4E729608-0386-4F3A-B3B5-464842E653CD}" destId="{AA53949B-330D-42A4-9E10-D19ABBBDFD48}" srcOrd="0" destOrd="0" parTransId="{80D21AF2-FA8C-4CEB-A296-DE1C5103906B}" sibTransId="{07EC8590-6288-4B5A-B6E3-69479789888F}"/>
    <dgm:cxn modelId="{79755EB6-9058-40EF-BE3A-39F39364D6CC}" srcId="{89E8B203-29C0-48CE-ACE3-7348014C9710}" destId="{8F84A350-4D5F-453A-867D-14B4C066777C}" srcOrd="2" destOrd="0" parTransId="{B670CB25-DF85-4D5E-9093-CCA6C90C06C1}" sibTransId="{1E74893C-585E-42AB-851A-AFC7B9E4DFCA}"/>
    <dgm:cxn modelId="{EB112FCF-2271-454F-B96F-02C0054C0BDC}" type="presOf" srcId="{4E729608-0386-4F3A-B3B5-464842E653CD}" destId="{6B4A214B-C8A0-4780-925B-9D338E7180F4}" srcOrd="0" destOrd="0" presId="urn:microsoft.com/office/officeart/2005/8/layout/chevron2"/>
    <dgm:cxn modelId="{84111FE4-7376-4D7E-94A4-8D23478162E5}" type="presOf" srcId="{84E9F356-FE20-46A7-92E2-94B9DA1F8A17}" destId="{B4D62AC9-8367-46FD-AB9D-F8C198D7953A}" srcOrd="0" destOrd="3" presId="urn:microsoft.com/office/officeart/2005/8/layout/chevron2"/>
    <dgm:cxn modelId="{BBFD6DE5-EE35-495A-ABAD-7721C488C83E}" srcId="{89E8B203-29C0-48CE-ACE3-7348014C9710}" destId="{CA735368-0FC8-4999-9BBB-CFE8CC731678}" srcOrd="0" destOrd="0" parTransId="{61B26108-C425-484D-89C5-02C48A6869BF}" sibTransId="{93A8BF03-5888-4A73-8879-274E537DB24F}"/>
    <dgm:cxn modelId="{FA1846F3-FBED-48F4-9AFD-35C29BE7A7EE}" type="presOf" srcId="{3E15EABE-1FD1-48D0-9EF3-1A91203D7EA9}" destId="{A4510658-F7E8-4CBE-915A-0A0897A1C577}" srcOrd="0" destOrd="0" presId="urn:microsoft.com/office/officeart/2005/8/layout/chevron2"/>
    <dgm:cxn modelId="{8F5381D1-9990-4863-993C-BF1FC801763E}" type="presParOf" srcId="{9904401E-8215-4648-B200-53F01A3CD2E7}" destId="{B802229E-588C-4766-AEDB-8678D5F3830A}" srcOrd="0" destOrd="0" presId="urn:microsoft.com/office/officeart/2005/8/layout/chevron2"/>
    <dgm:cxn modelId="{443B1F48-A745-4B55-B2AB-E0EA933E8C59}" type="presParOf" srcId="{B802229E-588C-4766-AEDB-8678D5F3830A}" destId="{A148C002-ECED-40BF-968A-48373DA4D92E}" srcOrd="0" destOrd="0" presId="urn:microsoft.com/office/officeart/2005/8/layout/chevron2"/>
    <dgm:cxn modelId="{DB1A1EF8-F8C5-4B09-BE04-6007D89A195F}" type="presParOf" srcId="{B802229E-588C-4766-AEDB-8678D5F3830A}" destId="{B4D62AC9-8367-46FD-AB9D-F8C198D7953A}" srcOrd="1" destOrd="0" presId="urn:microsoft.com/office/officeart/2005/8/layout/chevron2"/>
    <dgm:cxn modelId="{2E3E9812-6331-4DA5-B416-79F7D9A84376}" type="presParOf" srcId="{9904401E-8215-4648-B200-53F01A3CD2E7}" destId="{1FC4A35C-AD0B-431B-A6FF-44C43D4827BC}" srcOrd="1" destOrd="0" presId="urn:microsoft.com/office/officeart/2005/8/layout/chevron2"/>
    <dgm:cxn modelId="{DFA4DF5E-75A5-4A53-AE10-DFB059248EBD}" type="presParOf" srcId="{9904401E-8215-4648-B200-53F01A3CD2E7}" destId="{1A2D6FF0-C825-46B7-A2A0-96EBFCA216BA}" srcOrd="2" destOrd="0" presId="urn:microsoft.com/office/officeart/2005/8/layout/chevron2"/>
    <dgm:cxn modelId="{1880E3B7-70CB-4E17-B964-085CBEA06C51}" type="presParOf" srcId="{1A2D6FF0-C825-46B7-A2A0-96EBFCA216BA}" destId="{6B4A214B-C8A0-4780-925B-9D338E7180F4}" srcOrd="0" destOrd="0" presId="urn:microsoft.com/office/officeart/2005/8/layout/chevron2"/>
    <dgm:cxn modelId="{6BDEEA57-DC6E-44A9-BCD4-3F260E0EFD83}" type="presParOf" srcId="{1A2D6FF0-C825-46B7-A2A0-96EBFCA216BA}" destId="{A31CB970-F9BA-45A4-82F5-7360457C40CF}" srcOrd="1" destOrd="0" presId="urn:microsoft.com/office/officeart/2005/8/layout/chevron2"/>
    <dgm:cxn modelId="{F824FCF6-3842-491D-BEB5-5189D4CFF25B}" type="presParOf" srcId="{9904401E-8215-4648-B200-53F01A3CD2E7}" destId="{7F3BF1ED-8E09-495E-86BE-5B9FA68FBD6B}" srcOrd="3" destOrd="0" presId="urn:microsoft.com/office/officeart/2005/8/layout/chevron2"/>
    <dgm:cxn modelId="{D8841D3F-147A-42A5-A585-40B74762EFFC}" type="presParOf" srcId="{9904401E-8215-4648-B200-53F01A3CD2E7}" destId="{9EF148CA-D886-46B6-9983-091DABAA9F47}" srcOrd="4" destOrd="0" presId="urn:microsoft.com/office/officeart/2005/8/layout/chevron2"/>
    <dgm:cxn modelId="{46EBA92B-013C-405F-8375-C8E8526A8EC8}" type="presParOf" srcId="{9EF148CA-D886-46B6-9983-091DABAA9F47}" destId="{2A738BB8-C1FD-4838-81A9-CA2B541A0E18}" srcOrd="0" destOrd="0" presId="urn:microsoft.com/office/officeart/2005/8/layout/chevron2"/>
    <dgm:cxn modelId="{4DCC875E-9452-4C17-AF3E-E9B9487EF06D}" type="presParOf" srcId="{9EF148CA-D886-46B6-9983-091DABAA9F47}" destId="{A4510658-F7E8-4CBE-915A-0A0897A1C57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DFDF2-B6F5-4FAE-BEF2-9459BE72DCD6}">
      <dsp:nvSpPr>
        <dsp:cNvPr id="0" name=""/>
        <dsp:cNvSpPr/>
      </dsp:nvSpPr>
      <dsp:spPr>
        <a:xfrm>
          <a:off x="3801955" y="714044"/>
          <a:ext cx="1507457" cy="3349955"/>
        </a:xfrm>
        <a:prstGeom prst="wedgeRectCallout">
          <a:avLst>
            <a:gd name="adj1" fmla="val 0"/>
            <a:gd name="adj2" fmla="val 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Some Business </a:t>
          </a:r>
          <a:r>
            <a:rPr lang="en-CA" sz="900" kern="1200" dirty="0" err="1"/>
            <a:t>Intellignece</a:t>
          </a:r>
          <a:r>
            <a:rPr lang="en-CA" sz="900" kern="1200" dirty="0"/>
            <a:t> tools and data visualization software, such as </a:t>
          </a:r>
          <a:r>
            <a:rPr lang="en-CA" sz="900" kern="1200" dirty="0" err="1"/>
            <a:t>MapR</a:t>
          </a:r>
          <a:r>
            <a:rPr lang="en-CA" sz="900" kern="1200" dirty="0"/>
            <a:t>, Microsoft Power BI and Tableau.</a:t>
          </a:r>
        </a:p>
      </dsp:txBody>
      <dsp:txXfrm>
        <a:off x="3993270" y="714044"/>
        <a:ext cx="1316142" cy="3349955"/>
      </dsp:txXfrm>
    </dsp:sp>
    <dsp:sp modelId="{353BECE8-2990-4B16-9012-C35EDB650B87}">
      <dsp:nvSpPr>
        <dsp:cNvPr id="0" name=""/>
        <dsp:cNvSpPr/>
      </dsp:nvSpPr>
      <dsp:spPr>
        <a:xfrm>
          <a:off x="3801955" y="0"/>
          <a:ext cx="1507457" cy="715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Data exploration tools</a:t>
          </a:r>
        </a:p>
      </dsp:txBody>
      <dsp:txXfrm>
        <a:off x="3801955" y="0"/>
        <a:ext cx="1507457" cy="715264"/>
      </dsp:txXfrm>
    </dsp:sp>
    <dsp:sp modelId="{29F132C7-A6EE-47DA-BEA7-CEF102EE0BA3}">
      <dsp:nvSpPr>
        <dsp:cNvPr id="0" name=""/>
        <dsp:cNvSpPr/>
      </dsp:nvSpPr>
      <dsp:spPr>
        <a:xfrm>
          <a:off x="2294044" y="714044"/>
          <a:ext cx="1507457" cy="3110992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Analysts typically using automation tools to do data exploration. 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By displaying data graphically, we used scatter plots, density plots or bar charts.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If users want to see more correlate variables, the approaches may includes: Univariate analysis, Bivariate analysis, Multivariate analysis and Principal components analysis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Manually we can use filtering and drilling down into Excel spreadsheets or writing scripts to analyze raw data sets..</a:t>
          </a:r>
        </a:p>
      </dsp:txBody>
      <dsp:txXfrm>
        <a:off x="2485360" y="714044"/>
        <a:ext cx="1316142" cy="3110992"/>
      </dsp:txXfrm>
    </dsp:sp>
    <dsp:sp modelId="{5CCA8DDB-8200-4110-B944-BC5783828013}">
      <dsp:nvSpPr>
        <dsp:cNvPr id="0" name=""/>
        <dsp:cNvSpPr/>
      </dsp:nvSpPr>
      <dsp:spPr>
        <a:xfrm>
          <a:off x="2294044" y="115823"/>
          <a:ext cx="1507457" cy="5982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How to do data exploration?</a:t>
          </a:r>
        </a:p>
      </dsp:txBody>
      <dsp:txXfrm>
        <a:off x="2294044" y="115823"/>
        <a:ext cx="1507457" cy="598220"/>
      </dsp:txXfrm>
    </dsp:sp>
    <dsp:sp modelId="{FAB88026-DB9F-4790-80E6-1D518DEC93DC}">
      <dsp:nvSpPr>
        <dsp:cNvPr id="0" name=""/>
        <dsp:cNvSpPr/>
      </dsp:nvSpPr>
      <dsp:spPr>
        <a:xfrm>
          <a:off x="786587" y="714044"/>
          <a:ext cx="1507457" cy="2871622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900" kern="1200" dirty="0"/>
            <a:t>Data exploration is the first step in data analysis and involves summarizing the main characteristics of a data set. 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kern="1200" dirty="0"/>
            <a:t>Before the organization do data analysis, they need to know what variables are included and how many missing values is likely to support. </a:t>
          </a:r>
        </a:p>
      </dsp:txBody>
      <dsp:txXfrm>
        <a:off x="977902" y="714044"/>
        <a:ext cx="1316142" cy="2871622"/>
      </dsp:txXfrm>
    </dsp:sp>
    <dsp:sp modelId="{32490E70-4BD9-48ED-ACFA-C9F918B713B7}">
      <dsp:nvSpPr>
        <dsp:cNvPr id="0" name=""/>
        <dsp:cNvSpPr/>
      </dsp:nvSpPr>
      <dsp:spPr>
        <a:xfrm>
          <a:off x="786587" y="235305"/>
          <a:ext cx="1507457" cy="478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What’s data exploration?</a:t>
          </a:r>
        </a:p>
      </dsp:txBody>
      <dsp:txXfrm>
        <a:off x="786587" y="235305"/>
        <a:ext cx="1507457" cy="478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8C002-ECED-40BF-968A-48373DA4D92E}">
      <dsp:nvSpPr>
        <dsp:cNvPr id="0" name=""/>
        <dsp:cNvSpPr/>
      </dsp:nvSpPr>
      <dsp:spPr>
        <a:xfrm rot="5400000">
          <a:off x="-195704" y="197408"/>
          <a:ext cx="1304698" cy="9132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scales</a:t>
          </a:r>
        </a:p>
      </dsp:txBody>
      <dsp:txXfrm rot="-5400000">
        <a:off x="1" y="458347"/>
        <a:ext cx="913288" cy="391410"/>
      </dsp:txXfrm>
    </dsp:sp>
    <dsp:sp modelId="{B4D62AC9-8367-46FD-AB9D-F8C198D7953A}">
      <dsp:nvSpPr>
        <dsp:cNvPr id="0" name=""/>
        <dsp:cNvSpPr/>
      </dsp:nvSpPr>
      <dsp:spPr>
        <a:xfrm rot="5400000">
          <a:off x="2581745" y="-1666752"/>
          <a:ext cx="848053" cy="41849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CA" sz="1000" kern="1200" dirty="0"/>
            <a:t>Nominal Scale: non-numeric categories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CA" sz="1000" kern="1200" dirty="0"/>
            <a:t>Ordinal Scale: exclusive categories that are exclusive and exhaustive but with a logical order.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CA" sz="1000" kern="1200" dirty="0"/>
            <a:t>Interval: a measurement scale grouping into categories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CA" sz="1000" kern="1200" dirty="0"/>
            <a:t>Ratio: contains features of all three</a:t>
          </a:r>
        </a:p>
      </dsp:txBody>
      <dsp:txXfrm rot="-5400000">
        <a:off x="913289" y="43103"/>
        <a:ext cx="4143568" cy="765255"/>
      </dsp:txXfrm>
    </dsp:sp>
    <dsp:sp modelId="{6B4A214B-C8A0-4780-925B-9D338E7180F4}">
      <dsp:nvSpPr>
        <dsp:cNvPr id="0" name=""/>
        <dsp:cNvSpPr/>
      </dsp:nvSpPr>
      <dsp:spPr>
        <a:xfrm rot="5400000">
          <a:off x="-195704" y="1303581"/>
          <a:ext cx="1304698" cy="9132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Qualitative VS Quantitative</a:t>
          </a:r>
        </a:p>
      </dsp:txBody>
      <dsp:txXfrm rot="-5400000">
        <a:off x="1" y="1564520"/>
        <a:ext cx="913288" cy="391410"/>
      </dsp:txXfrm>
    </dsp:sp>
    <dsp:sp modelId="{A31CB970-F9BA-45A4-82F5-7360457C40CF}">
      <dsp:nvSpPr>
        <dsp:cNvPr id="0" name=""/>
        <dsp:cNvSpPr/>
      </dsp:nvSpPr>
      <dsp:spPr>
        <a:xfrm rot="5400000">
          <a:off x="2581745" y="-560580"/>
          <a:ext cx="848053" cy="41849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000" kern="1200" dirty="0"/>
            <a:t>Observations, documents and Interviews VS Mean, Standard deviation and Frequency distribution</a:t>
          </a:r>
        </a:p>
      </dsp:txBody>
      <dsp:txXfrm rot="-5400000">
        <a:off x="913289" y="1149275"/>
        <a:ext cx="4143568" cy="765255"/>
      </dsp:txXfrm>
    </dsp:sp>
    <dsp:sp modelId="{2A738BB8-C1FD-4838-81A9-CA2B541A0E18}">
      <dsp:nvSpPr>
        <dsp:cNvPr id="0" name=""/>
        <dsp:cNvSpPr/>
      </dsp:nvSpPr>
      <dsp:spPr>
        <a:xfrm rot="5400000">
          <a:off x="-195704" y="2409753"/>
          <a:ext cx="1304698" cy="9132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Why so Importance?</a:t>
          </a:r>
        </a:p>
      </dsp:txBody>
      <dsp:txXfrm rot="-5400000">
        <a:off x="1" y="2670692"/>
        <a:ext cx="913288" cy="391410"/>
      </dsp:txXfrm>
    </dsp:sp>
    <dsp:sp modelId="{A4510658-F7E8-4CBE-915A-0A0897A1C577}">
      <dsp:nvSpPr>
        <dsp:cNvPr id="0" name=""/>
        <dsp:cNvSpPr/>
      </dsp:nvSpPr>
      <dsp:spPr>
        <a:xfrm rot="5400000">
          <a:off x="2581745" y="545592"/>
          <a:ext cx="848053" cy="41849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000" kern="1200" dirty="0"/>
            <a:t>The purpose of collection and interpretation is to acquire useful and usable information and to make the most informed decision possible.</a:t>
          </a:r>
        </a:p>
      </dsp:txBody>
      <dsp:txXfrm rot="-5400000">
        <a:off x="913289" y="2255448"/>
        <a:ext cx="4143568" cy="765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endParaRPr dirty="0"/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CA" dirty="0"/>
              <a:t>Hanxi Huang</a:t>
            </a:r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45A580-B2D0-4187-878A-F180E959B4B9}"/>
              </a:ext>
            </a:extLst>
          </p:cNvPr>
          <p:cNvSpPr txBox="1"/>
          <p:nvPr/>
        </p:nvSpPr>
        <p:spPr>
          <a:xfrm>
            <a:off x="671513" y="1028700"/>
            <a:ext cx="418623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KPMG Virtual Internship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</a:t>
            </a:r>
            <a:r>
              <a:rPr lang="en-CA" sz="2400" dirty="0">
                <a:solidFill>
                  <a:schemeClr val="bg1"/>
                </a:solidFill>
              </a:rPr>
              <a:t>sk 2-Data Insights</a:t>
            </a:r>
            <a:endParaRPr kumimoji="0" lang="en-CA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What does this do?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For this context, I’m going to outline the approaches I will be using.</a:t>
            </a:r>
          </a:p>
          <a:p>
            <a:r>
              <a:rPr lang="en-CA" dirty="0"/>
              <a:t>Such as Data Exploration, Model Development and </a:t>
            </a:r>
            <a:r>
              <a:rPr lang="en-CA" dirty="0" err="1"/>
              <a:t>Interpretaion</a:t>
            </a:r>
            <a:r>
              <a:rPr lang="en-CA" dirty="0"/>
              <a:t>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373057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7BD6E3B-8E7E-435B-8679-908C6E07A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60858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Model Development is an iterative process..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53225" y="1591483"/>
            <a:ext cx="4134600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A data model refers to the logical inter-relationships and data flow between different data elements involved in the information world.</a:t>
            </a:r>
          </a:p>
          <a:p>
            <a:r>
              <a:rPr lang="en-CA" dirty="0"/>
              <a:t>Models are different.</a:t>
            </a:r>
          </a:p>
          <a:p>
            <a:r>
              <a:rPr lang="en-CA" dirty="0"/>
              <a:t>Models involve code and data, but they are fundamentally different from software or data.</a:t>
            </a:r>
          </a:p>
          <a:p>
            <a:r>
              <a:rPr lang="en-CA" dirty="0"/>
              <a:t>Models use different materials, and they built differently, also they behave differently.</a:t>
            </a:r>
          </a:p>
          <a:p>
            <a:endParaRPr lang="en-CA" dirty="0"/>
          </a:p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378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sz="1200" dirty="0"/>
              <a:t>Data Interpretation refers to the process of critiquing and determine the significance of important information.</a:t>
            </a:r>
            <a:endParaRPr sz="1200"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23C45B7-0275-4EE8-BCE5-5C0734572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357426"/>
              </p:ext>
            </p:extLst>
          </p:nvPr>
        </p:nvGraphicFramePr>
        <p:xfrm>
          <a:off x="1790497" y="1558734"/>
          <a:ext cx="5098256" cy="352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550</Words>
  <Application>Microsoft Office PowerPoint</Application>
  <PresentationFormat>On-screen Show (16:9)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hanxi huang</cp:lastModifiedBy>
  <cp:revision>8</cp:revision>
  <dcterms:modified xsi:type="dcterms:W3CDTF">2020-08-29T15:40:49Z</dcterms:modified>
</cp:coreProperties>
</file>