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70" r:id="rId6"/>
    <p:sldId id="265" r:id="rId7"/>
    <p:sldId id="293" r:id="rId8"/>
    <p:sldId id="319" r:id="rId9"/>
    <p:sldId id="292" r:id="rId10"/>
    <p:sldId id="280" r:id="rId11"/>
    <p:sldId id="296" r:id="rId12"/>
    <p:sldId id="300" r:id="rId13"/>
    <p:sldId id="301" r:id="rId14"/>
    <p:sldId id="302" r:id="rId15"/>
    <p:sldId id="291" r:id="rId16"/>
    <p:sldId id="273" r:id="rId17"/>
    <p:sldId id="303" r:id="rId18"/>
    <p:sldId id="306" r:id="rId19"/>
    <p:sldId id="308" r:id="rId20"/>
    <p:sldId id="307" r:id="rId21"/>
    <p:sldId id="304" r:id="rId22"/>
    <p:sldId id="310" r:id="rId23"/>
    <p:sldId id="311" r:id="rId24"/>
    <p:sldId id="312" r:id="rId25"/>
    <p:sldId id="313" r:id="rId26"/>
    <p:sldId id="305" r:id="rId27"/>
    <p:sldId id="314" r:id="rId28"/>
    <p:sldId id="315" r:id="rId29"/>
    <p:sldId id="316" r:id="rId30"/>
    <p:sldId id="317" r:id="rId31"/>
    <p:sldId id="318" r:id="rId32"/>
    <p:sldId id="290" r:id="rId33"/>
    <p:sldId id="285" r:id="rId34"/>
    <p:sldId id="323" r:id="rId35"/>
    <p:sldId id="320" r:id="rId36"/>
    <p:sldId id="321" r:id="rId37"/>
    <p:sldId id="324" r:id="rId38"/>
    <p:sldId id="322" r:id="rId39"/>
    <p:sldId id="295" r:id="rId40"/>
    <p:sldId id="277" r:id="rId41"/>
    <p:sldId id="325" r:id="rId42"/>
    <p:sldId id="326" r:id="rId43"/>
    <p:sldId id="327" r:id="rId44"/>
    <p:sldId id="328" r:id="rId45"/>
    <p:sldId id="329" r:id="rId46"/>
    <p:sldId id="288" r:id="rId47"/>
  </p:sldIdLst>
  <p:sldSz cx="9906000" cy="6858000" type="A4"/>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55">
          <p15:clr>
            <a:srgbClr val="A4A3A4"/>
          </p15:clr>
        </p15:guide>
        <p15:guide id="2" orient="horz" pos="1185">
          <p15:clr>
            <a:srgbClr val="A4A3A4"/>
          </p15:clr>
        </p15:guide>
        <p15:guide id="3" orient="horz" pos="2318">
          <p15:clr>
            <a:srgbClr val="A4A3A4"/>
          </p15:clr>
        </p15:guide>
        <p15:guide id="4" orient="horz" pos="3226">
          <p15:clr>
            <a:srgbClr val="A4A3A4"/>
          </p15:clr>
        </p15:guide>
        <p15:guide id="5" pos="5552">
          <p15:clr>
            <a:srgbClr val="A4A3A4"/>
          </p15:clr>
        </p15:guide>
        <p15:guide id="6" pos="1645">
          <p15:clr>
            <a:srgbClr val="A4A3A4"/>
          </p15:clr>
        </p15:guide>
        <p15:guide id="7" orient="horz" pos="948">
          <p15:clr>
            <a:srgbClr val="A4A3A4"/>
          </p15:clr>
        </p15:guide>
        <p15:guide id="8" orient="horz" pos="2111">
          <p15:clr>
            <a:srgbClr val="A4A3A4"/>
          </p15:clr>
        </p15:guide>
        <p15:guide id="9" pos="5543">
          <p15:clr>
            <a:srgbClr val="A4A3A4"/>
          </p15:clr>
        </p15:guide>
        <p15:guide id="10" pos="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Grid="0">
      <p:cViewPr varScale="1">
        <p:scale>
          <a:sx n="75" d="100"/>
          <a:sy n="75" d="100"/>
        </p:scale>
        <p:origin x="1104" y="54"/>
      </p:cViewPr>
      <p:guideLst>
        <p:guide orient="horz" pos="255"/>
        <p:guide orient="horz" pos="1185"/>
        <p:guide orient="horz" pos="2318"/>
        <p:guide orient="horz" pos="3226"/>
        <p:guide pos="5552"/>
        <p:guide pos="1645"/>
        <p:guide orient="horz" pos="948"/>
        <p:guide orient="horz" pos="2111"/>
        <p:guide pos="5543"/>
        <p:guide pos="544"/>
      </p:guideLst>
    </p:cSldViewPr>
  </p:slid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53D1E99-D54E-412C-8FBA-AF4B022C2A81}" type="datetime1">
              <a:rPr lang="en-US" altLang="zh-CN"/>
              <a:pPr>
                <a:defRPr/>
              </a:pPr>
              <a:t>7/5/2015</a:t>
            </a:fld>
            <a:endParaRPr lang="zh-CN"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7D4B204-2DC6-4A6C-BC3C-87CEF525D7A0}"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D7591C7-2C20-459F-9066-72FD51282CD8}" type="datetime1">
              <a:rPr lang="en-US" altLang="zh-CN"/>
              <a:pPr>
                <a:defRPr/>
              </a:pPr>
              <a:t>7/5/2015</a:t>
            </a:fld>
            <a:endParaRPr lang="zh-CN"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5B043DF-2238-4427-B087-96F170EF0929}"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2" y="365125"/>
            <a:ext cx="2135981"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1038" y="365125"/>
            <a:ext cx="6242844"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A7E0E37-8C81-47CD-93ED-A5F91460A701}" type="datetime1">
              <a:rPr lang="en-US" altLang="zh-CN"/>
              <a:pPr>
                <a:defRPr/>
              </a:pPr>
              <a:t>7/5/2015</a:t>
            </a:fld>
            <a:endParaRPr lang="zh-CN"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8B14C7FA-370F-400F-9FB2-75D6E037C914}"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81038" y="365126"/>
            <a:ext cx="8543925"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E19E9F19-77FB-4134-864C-2A8DFC2BACDE}" type="datetime1">
              <a:rPr lang="en-US" altLang="zh-CN"/>
              <a:pPr>
                <a:defRPr/>
              </a:pPr>
              <a:t>7/5/2015</a:t>
            </a:fld>
            <a:endParaRPr lang="zh-CN" altLang="zh-CN"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88CEAE9C-CEC4-419A-B6E4-68788CAA9985}"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F3ECF67-931D-41B3-9BB6-519EB6C624CB}" type="datetime1">
              <a:rPr lang="en-US" altLang="zh-CN"/>
              <a:pPr>
                <a:defRPr/>
              </a:pPr>
              <a:t>7/5/2015</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F84A33A7-0C16-479F-B779-995FE752C3A0}" type="slidenum">
              <a:rPr lang="zh-CN" altLang="zh-CN"/>
              <a:pPr>
                <a:defRPr/>
              </a:pPr>
              <a:t>‹#›</a:t>
            </a:fld>
            <a:endParaRPr lang="zh-CN" altLang="zh-CN" sz="1800"/>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1A55409-E38B-4897-97A0-F05091393522}" type="datetime1">
              <a:rPr lang="en-US" altLang="zh-CN"/>
              <a:pPr>
                <a:defRPr/>
              </a:pPr>
              <a:t>7/5/2015</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D5078694-A35B-4125-983A-6EF9FA5E1AE2}" type="slidenum">
              <a:rPr lang="zh-CN" altLang="zh-CN"/>
              <a:pPr>
                <a:defRPr/>
              </a:pPr>
              <a:t>‹#›</a:t>
            </a:fld>
            <a:endParaRPr lang="zh-CN" altLang="zh-CN" sz="1800"/>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9473248-30FA-467D-A8AB-CD6B0EDC9020}" type="datetime1">
              <a:rPr lang="en-US" altLang="zh-CN"/>
              <a:pPr>
                <a:defRPr/>
              </a:pPr>
              <a:t>7/5/2015</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D521F8A-E89D-48DC-A3C0-551905838FA5}" type="slidenum">
              <a:rPr lang="zh-CN" altLang="zh-CN"/>
              <a:pPr>
                <a:defRPr/>
              </a:pPr>
              <a:t>‹#›</a:t>
            </a:fld>
            <a:endParaRPr lang="zh-CN" altLang="zh-CN" sz="1800"/>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1037" y="1825625"/>
            <a:ext cx="4189413"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825625"/>
            <a:ext cx="4189413"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73C60548-C483-4487-AB9C-A09D735CC82F}" type="datetime1">
              <a:rPr lang="en-US" altLang="zh-CN"/>
              <a:pPr>
                <a:defRPr/>
              </a:pPr>
              <a:t>7/5/2015</a:t>
            </a:fld>
            <a:endParaRPr lang="zh-CN" altLang="zh-CN" sz="1800"/>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D86D0FD5-A9D6-49BD-ADD9-776DD538D701}" type="slidenum">
              <a:rPr lang="zh-CN" altLang="zh-CN"/>
              <a:pPr>
                <a:defRPr/>
              </a:pPr>
              <a:t>‹#›</a:t>
            </a:fld>
            <a:endParaRPr lang="zh-CN" altLang="zh-CN" sz="1800"/>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56B31A2B-BA97-4C0C-B5A4-16D0A7236EE0}" type="datetime1">
              <a:rPr lang="en-US" altLang="zh-CN"/>
              <a:pPr>
                <a:defRPr/>
              </a:pPr>
              <a:t>7/5/2015</a:t>
            </a:fld>
            <a:endParaRPr lang="zh-CN" altLang="zh-CN" sz="1800"/>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669BE165-D9FB-4AD4-AF6D-BEF23EF904B4}" type="slidenum">
              <a:rPr lang="zh-CN" altLang="zh-CN"/>
              <a:pPr>
                <a:defRPr/>
              </a:pPr>
              <a:t>‹#›</a:t>
            </a:fld>
            <a:endParaRPr lang="zh-CN" altLang="zh-CN" sz="1800"/>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4308ABEA-9E06-470D-A3CC-798C856532D9}" type="datetime1">
              <a:rPr lang="en-US" altLang="zh-CN"/>
              <a:pPr>
                <a:defRPr/>
              </a:pPr>
              <a:t>7/5/2015</a:t>
            </a:fld>
            <a:endParaRPr lang="zh-CN" altLang="zh-CN" sz="1800"/>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D29DB832-3792-470E-904F-796927EFBDE9}" type="slidenum">
              <a:rPr lang="zh-CN" altLang="zh-CN"/>
              <a:pPr>
                <a:defRPr/>
              </a:pPr>
              <a:t>‹#›</a:t>
            </a:fld>
            <a:endParaRPr lang="zh-CN" altLang="zh-CN" sz="1800"/>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1014C858-5D08-4010-9724-A2DB9DA32EE3}" type="datetime1">
              <a:rPr lang="en-US" altLang="zh-CN"/>
              <a:pPr>
                <a:defRPr/>
              </a:pPr>
              <a:t>7/5/2015</a:t>
            </a:fld>
            <a:endParaRPr lang="zh-CN" altLang="zh-CN" sz="1800"/>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C26F4DC6-E371-4377-B7DC-EDBF35669477}" type="slidenum">
              <a:rPr lang="zh-CN" altLang="zh-CN"/>
              <a:pPr>
                <a:defRPr/>
              </a:pPr>
              <a:t>‹#›</a:t>
            </a:fld>
            <a:endParaRPr lang="zh-CN" altLang="zh-CN" sz="1800"/>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A72E29-BC28-42E7-B4DF-BB512666885E}" type="datetime1">
              <a:rPr lang="en-US" altLang="zh-CN"/>
              <a:pPr>
                <a:defRPr/>
              </a:pPr>
              <a:t>7/5/2015</a:t>
            </a:fld>
            <a:endParaRPr lang="zh-CN"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7983A162-0563-499A-82C8-AC6B4C9D9E83}"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94A3F09F-8BB2-4EC6-905F-E179034E9881}" type="datetime1">
              <a:rPr lang="en-US" altLang="zh-CN"/>
              <a:pPr>
                <a:defRPr/>
              </a:pPr>
              <a:t>7/5/2015</a:t>
            </a:fld>
            <a:endParaRPr lang="zh-CN" altLang="zh-CN" sz="1800"/>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A393082-8BCB-49AA-8681-322102545676}" type="slidenum">
              <a:rPr lang="zh-CN" altLang="zh-CN"/>
              <a:pPr>
                <a:defRPr/>
              </a:pPr>
              <a:t>‹#›</a:t>
            </a:fld>
            <a:endParaRPr lang="zh-CN" altLang="zh-CN" sz="1800"/>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5C947A6-50F5-40CC-AF28-E630DE32D6E1}" type="datetime1">
              <a:rPr lang="en-US" altLang="zh-CN"/>
              <a:pPr>
                <a:defRPr/>
              </a:pPr>
              <a:t>7/5/2015</a:t>
            </a:fld>
            <a:endParaRPr lang="zh-CN" altLang="zh-CN" sz="1800"/>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E1179164-E59C-4961-8EC3-F3D21B2D9B24}" type="slidenum">
              <a:rPr lang="zh-CN" altLang="zh-CN"/>
              <a:pPr>
                <a:defRPr/>
              </a:pPr>
              <a:t>‹#›</a:t>
            </a:fld>
            <a:endParaRPr lang="zh-CN" altLang="zh-CN" sz="1800"/>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C2C00E5-1A9F-493F-9C70-C4DAB2DF5A4F}" type="datetime1">
              <a:rPr lang="en-US" altLang="zh-CN"/>
              <a:pPr>
                <a:defRPr/>
              </a:pPr>
              <a:t>7/5/2015</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1686B4D7-C4FF-4DDF-AE91-3CFA2D34FB93}" type="slidenum">
              <a:rPr lang="zh-CN" altLang="zh-CN"/>
              <a:pPr>
                <a:defRPr/>
              </a:pPr>
              <a:t>‹#›</a:t>
            </a:fld>
            <a:endParaRPr lang="zh-CN" altLang="zh-CN" sz="1800"/>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2" y="365125"/>
            <a:ext cx="2135981"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1038" y="365125"/>
            <a:ext cx="6242844"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A12039A-E97F-411B-A3B7-244AE55654E7}" type="datetime1">
              <a:rPr lang="en-US" altLang="zh-CN"/>
              <a:pPr>
                <a:defRPr/>
              </a:pPr>
              <a:t>7/5/2015</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B8E1D06-3CC0-432D-A037-8B55800A5E92}" type="slidenum">
              <a:rPr lang="zh-CN" altLang="zh-CN"/>
              <a:pPr>
                <a:defRPr/>
              </a:pPr>
              <a:t>‹#›</a:t>
            </a:fld>
            <a:endParaRPr lang="zh-CN" altLang="zh-CN" sz="1800"/>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81038" y="365126"/>
            <a:ext cx="8543925"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E2CE016F-9AB9-40C7-A909-117A1DD87674}" type="datetime1">
              <a:rPr lang="en-US" altLang="zh-CN"/>
              <a:pPr>
                <a:defRPr/>
              </a:pPr>
              <a:t>7/5/2015</a:t>
            </a:fld>
            <a:endParaRPr lang="zh-CN" altLang="zh-CN" sz="1800"/>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5A9A6AF7-50A3-4672-B70D-1DD89258D21D}" type="slidenum">
              <a:rPr lang="zh-CN" altLang="zh-CN"/>
              <a:pPr>
                <a:defRPr/>
              </a:pPr>
              <a:t>‹#›</a:t>
            </a:fld>
            <a:endParaRPr lang="zh-CN" altLang="zh-CN" sz="1800"/>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DB1469E-C21F-4779-AABA-8E3D38B241EF}" type="datetime1">
              <a:rPr lang="en-US" altLang="zh-CN"/>
              <a:pPr>
                <a:defRPr/>
              </a:pPr>
              <a:t>7/5/2015</a:t>
            </a:fld>
            <a:endParaRPr lang="zh-CN"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FF9444C-2E05-49C1-ADCA-9DAB569863AB}"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1037" y="1825625"/>
            <a:ext cx="4189413"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825625"/>
            <a:ext cx="4189413"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24146C2-02EA-4F3D-8521-2B98E94C232E}" type="datetime1">
              <a:rPr lang="en-US" altLang="zh-CN"/>
              <a:pPr>
                <a:defRPr/>
              </a:pPr>
              <a:t>7/5/2015</a:t>
            </a:fld>
            <a:endParaRPr lang="zh-CN" altLang="zh-CN"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EC379039-03A4-4CD7-A817-4CB6CFBB1A4C}"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555C3407-D975-46FD-9423-F57D6F59AB9F}" type="datetime1">
              <a:rPr lang="en-US" altLang="zh-CN"/>
              <a:pPr>
                <a:defRPr/>
              </a:pPr>
              <a:t>7/5/2015</a:t>
            </a:fld>
            <a:endParaRPr lang="zh-CN" altLang="zh-CN" sz="1800">
              <a:solidFill>
                <a:schemeClr val="tx1"/>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6AF9BC0-E0A8-4133-90C0-E1863E36135E}"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90137DE7-1776-49E9-B5B2-3B20EA755539}" type="datetime1">
              <a:rPr lang="en-US" altLang="zh-CN"/>
              <a:pPr>
                <a:defRPr/>
              </a:pPr>
              <a:t>7/5/2015</a:t>
            </a:fld>
            <a:endParaRPr lang="zh-CN" altLang="zh-CN"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0F4FA693-B69B-4E6E-B493-729A671CCCD1}"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DB52E9A8-A352-4FBA-AD31-E4350FB002CC}" type="datetime1">
              <a:rPr lang="en-US" altLang="zh-CN"/>
              <a:pPr>
                <a:defRPr/>
              </a:pPr>
              <a:t>7/5/2015</a:t>
            </a:fld>
            <a:endParaRPr lang="zh-CN" altLang="zh-CN" sz="1800">
              <a:solidFill>
                <a:schemeClr val="tx1"/>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B673C2ED-049B-4E39-9864-A7F6C0592FA7}"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C22D3DC2-3AC8-44BC-A071-37A353270B82}" type="datetime1">
              <a:rPr lang="en-US" altLang="zh-CN"/>
              <a:pPr>
                <a:defRPr/>
              </a:pPr>
              <a:t>7/5/2015</a:t>
            </a:fld>
            <a:endParaRPr lang="zh-CN" altLang="zh-CN"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C2CCA681-4A85-4D89-927B-235562DD9766}" type="slidenum">
              <a:rPr lang="zh-CN" altLang="zh-CN"/>
              <a:pPr>
                <a:defRPr/>
              </a:pPr>
              <a:t>‹#›</a:t>
            </a:fld>
            <a:endParaRPr lang="zh-CN" altLang="zh-CN"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4DF5B4A-41A9-4A4A-9873-C01AB9754310}" type="datetime1">
              <a:rPr lang="en-US" altLang="zh-CN"/>
              <a:pPr>
                <a:defRPr/>
              </a:pPr>
              <a:t>7/5/2015</a:t>
            </a:fld>
            <a:endParaRPr lang="zh-CN" altLang="zh-CN"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A6A2E437-5803-43D3-868A-4CAA767C40DA}" type="slidenum">
              <a:rPr lang="zh-CN" altLang="zh-CN"/>
              <a:pPr>
                <a:defRPr/>
              </a:pPr>
              <a:t>‹#›</a:t>
            </a:fld>
            <a:endParaRPr lang="zh-CN" altLang="zh-CN"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81038" y="365125"/>
            <a:ext cx="8543925"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Light"/>
              </a:rPr>
              <a:t>单击此处编辑母版标题样式</a:t>
            </a:r>
          </a:p>
        </p:txBody>
      </p:sp>
      <p:sp>
        <p:nvSpPr>
          <p:cNvPr id="1027" name="Text Placeholder 2"/>
          <p:cNvSpPr>
            <a:spLocks noGrp="1" noChangeArrowheads="1"/>
          </p:cNvSpPr>
          <p:nvPr>
            <p:ph type="body" idx="1"/>
          </p:nvPr>
        </p:nvSpPr>
        <p:spPr bwMode="auto">
          <a:xfrm>
            <a:off x="681038" y="1825625"/>
            <a:ext cx="8543925"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Date Placeholder 3"/>
          <p:cNvSpPr>
            <a:spLocks noGrp="1" noChangeArrowheads="1"/>
          </p:cNvSpPr>
          <p:nvPr>
            <p:ph type="dt" sz="half" idx="2"/>
          </p:nvPr>
        </p:nvSpPr>
        <p:spPr bwMode="auto">
          <a:xfrm>
            <a:off x="681038" y="6356350"/>
            <a:ext cx="222885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4C2A7D3B-2D51-4E16-BED5-A72964595B27}" type="datetime1">
              <a:rPr lang="en-US" altLang="zh-CN"/>
              <a:pPr>
                <a:defRPr/>
              </a:pPr>
              <a:t>7/5/2015</a:t>
            </a:fld>
            <a:endParaRPr lang="zh-CN" altLang="zh-CN"/>
          </a:p>
        </p:txBody>
      </p:sp>
      <p:sp>
        <p:nvSpPr>
          <p:cNvPr id="1029" name="Footer Placeholder 4"/>
          <p:cNvSpPr>
            <a:spLocks noGrp="1" noChangeArrowheads="1"/>
          </p:cNvSpPr>
          <p:nvPr>
            <p:ph type="ftr" sz="quarter" idx="3"/>
          </p:nvPr>
        </p:nvSpPr>
        <p:spPr bwMode="auto">
          <a:xfrm>
            <a:off x="3281363" y="6356350"/>
            <a:ext cx="3343275"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zh-CN" altLang="zh-CN"/>
          </a:p>
        </p:txBody>
      </p:sp>
      <p:sp>
        <p:nvSpPr>
          <p:cNvPr id="1030" name="Slide Number Placeholder 5"/>
          <p:cNvSpPr>
            <a:spLocks noGrp="1" noChangeArrowheads="1"/>
          </p:cNvSpPr>
          <p:nvPr>
            <p:ph type="sldNum" sz="quarter" idx="4"/>
          </p:nvPr>
        </p:nvSpPr>
        <p:spPr bwMode="auto">
          <a:xfrm>
            <a:off x="6996113" y="6356350"/>
            <a:ext cx="222885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51633D04-CED4-453B-A70B-9DA101E0BA13}"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a:defRPr>
      </a:lvl5pPr>
      <a:lvl6pPr marL="13716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681038" y="365125"/>
            <a:ext cx="8543925"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Light"/>
              </a:rPr>
              <a:t>单击此处编辑母版标题样式</a:t>
            </a:r>
          </a:p>
        </p:txBody>
      </p:sp>
      <p:sp>
        <p:nvSpPr>
          <p:cNvPr id="2051" name="Text Placeholder 2"/>
          <p:cNvSpPr>
            <a:spLocks noGrp="1" noChangeArrowheads="1"/>
          </p:cNvSpPr>
          <p:nvPr>
            <p:ph type="body" idx="1"/>
          </p:nvPr>
        </p:nvSpPr>
        <p:spPr bwMode="auto">
          <a:xfrm>
            <a:off x="681038" y="1825625"/>
            <a:ext cx="8543925"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2052" name="Date Placeholder 3"/>
          <p:cNvSpPr>
            <a:spLocks noGrp="1" noChangeArrowheads="1"/>
          </p:cNvSpPr>
          <p:nvPr>
            <p:ph type="dt" sz="half" idx="2"/>
          </p:nvPr>
        </p:nvSpPr>
        <p:spPr bwMode="auto">
          <a:xfrm>
            <a:off x="681038" y="6356350"/>
            <a:ext cx="222885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910A981B-B062-4F81-9D41-DE04D6C298A1}" type="datetime1">
              <a:rPr lang="en-US" altLang="zh-CN"/>
              <a:pPr>
                <a:defRPr/>
              </a:pPr>
              <a:t>7/5/2015</a:t>
            </a:fld>
            <a:endParaRPr lang="zh-CN" altLang="zh-CN"/>
          </a:p>
        </p:txBody>
      </p:sp>
      <p:sp>
        <p:nvSpPr>
          <p:cNvPr id="2053" name="Footer Placeholder 4"/>
          <p:cNvSpPr>
            <a:spLocks noGrp="1" noChangeArrowheads="1"/>
          </p:cNvSpPr>
          <p:nvPr>
            <p:ph type="ftr" sz="quarter" idx="3"/>
          </p:nvPr>
        </p:nvSpPr>
        <p:spPr bwMode="auto">
          <a:xfrm>
            <a:off x="3281363" y="6356350"/>
            <a:ext cx="3343275"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zh-CN" altLang="zh-CN"/>
          </a:p>
        </p:txBody>
      </p:sp>
      <p:sp>
        <p:nvSpPr>
          <p:cNvPr id="2054" name="Slide Number Placeholder 5"/>
          <p:cNvSpPr>
            <a:spLocks noGrp="1" noChangeArrowheads="1"/>
          </p:cNvSpPr>
          <p:nvPr>
            <p:ph type="sldNum" sz="quarter" idx="4"/>
          </p:nvPr>
        </p:nvSpPr>
        <p:spPr bwMode="auto">
          <a:xfrm>
            <a:off x="6996113" y="6356350"/>
            <a:ext cx="222885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20422622-435A-4160-B8A6-34A30C0752DE}"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ransition>
    <p:wipe/>
  </p:transition>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a:defRPr>
      </a:lvl5pPr>
      <a:lvl6pPr marL="13716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uberginepp@163.com" TargetMode="External"/><Relationship Id="rId2" Type="http://schemas.openxmlformats.org/officeDocument/2006/relationships/hyperlink" Target="mailto:sammailbox@126.com" TargetMode="Externa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mailto:461916706@qq.com" TargetMode="External"/><Relationship Id="rId4" Type="http://schemas.openxmlformats.org/officeDocument/2006/relationships/hyperlink" Target="mailto:lemonbirdy@sjt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椭圆 19"/>
          <p:cNvSpPr>
            <a:spLocks noChangeArrowheads="1"/>
          </p:cNvSpPr>
          <p:nvPr/>
        </p:nvSpPr>
        <p:spPr bwMode="auto">
          <a:xfrm>
            <a:off x="6161088" y="429091"/>
            <a:ext cx="1128712" cy="1042988"/>
          </a:xfrm>
          <a:prstGeom prst="ellipse">
            <a:avLst/>
          </a:prstGeom>
          <a:solidFill>
            <a:srgbClr val="E74E3E"/>
          </a:solidFill>
          <a:ln w="12700">
            <a:noFill/>
            <a:bevel/>
            <a:headEnd/>
            <a:tailEnd/>
          </a:ln>
        </p:spPr>
        <p:txBody>
          <a:bodyPr anchor="ctr"/>
          <a:lstStyle/>
          <a:p>
            <a:pPr algn="ctr"/>
            <a:r>
              <a:rPr lang="en-US" altLang="zh-CN" sz="2400" b="1" dirty="0">
                <a:solidFill>
                  <a:srgbClr val="FFFFFF"/>
                </a:solidFill>
                <a:latin typeface="微软雅黑" pitchFamily="34" charset="-122"/>
                <a:ea typeface="微软雅黑" pitchFamily="34" charset="-122"/>
                <a:sym typeface="微软雅黑" pitchFamily="34" charset="-122"/>
              </a:rPr>
              <a:t>LOGO</a:t>
            </a:r>
            <a:endParaRPr lang="zh-CN" altLang="en-US" sz="2400" b="1" dirty="0">
              <a:solidFill>
                <a:srgbClr val="FFFFFF"/>
              </a:solidFill>
              <a:latin typeface="微软雅黑" pitchFamily="34" charset="-122"/>
              <a:ea typeface="微软雅黑" pitchFamily="34" charset="-122"/>
              <a:sym typeface="微软雅黑" pitchFamily="34" charset="-122"/>
            </a:endParaRPr>
          </a:p>
        </p:txBody>
      </p:sp>
      <p:sp>
        <p:nvSpPr>
          <p:cNvPr id="27651" name="文本框 20"/>
          <p:cNvSpPr>
            <a:spLocks noChangeArrowheads="1"/>
          </p:cNvSpPr>
          <p:nvPr/>
        </p:nvSpPr>
        <p:spPr bwMode="auto">
          <a:xfrm>
            <a:off x="7289800" y="688975"/>
            <a:ext cx="2443163" cy="523220"/>
          </a:xfrm>
          <a:prstGeom prst="rect">
            <a:avLst/>
          </a:prstGeom>
          <a:noFill/>
          <a:ln w="9525">
            <a:noFill/>
            <a:miter lim="800000"/>
            <a:headEnd/>
            <a:tailEnd/>
          </a:ln>
        </p:spPr>
        <p:txBody>
          <a:bodyPr wrap="square">
            <a:spAutoFit/>
          </a:bodyPr>
          <a:lstStyle/>
          <a:p>
            <a:r>
              <a:rPr lang="zh-CN" altLang="en-US" sz="2800" b="1" dirty="0" smtClean="0">
                <a:solidFill>
                  <a:srgbClr val="E74E3E"/>
                </a:solidFill>
                <a:latin typeface="微软雅黑" pitchFamily="34" charset="-122"/>
                <a:ea typeface="微软雅黑" pitchFamily="34" charset="-122"/>
                <a:sym typeface="微软雅黑" pitchFamily="34" charset="-122"/>
              </a:rPr>
              <a:t>上海交通学校</a:t>
            </a:r>
            <a:endParaRPr lang="zh-CN" altLang="en-US" sz="2800" b="1" dirty="0">
              <a:solidFill>
                <a:srgbClr val="E74E3E"/>
              </a:solidFill>
              <a:latin typeface="微软雅黑" pitchFamily="34" charset="-122"/>
              <a:ea typeface="微软雅黑" pitchFamily="34" charset="-122"/>
              <a:sym typeface="微软雅黑" pitchFamily="34" charset="-122"/>
            </a:endParaRPr>
          </a:p>
        </p:txBody>
      </p:sp>
      <p:sp>
        <p:nvSpPr>
          <p:cNvPr id="27652" name="文本框 6"/>
          <p:cNvSpPr>
            <a:spLocks noChangeArrowheads="1"/>
          </p:cNvSpPr>
          <p:nvPr/>
        </p:nvSpPr>
        <p:spPr bwMode="auto">
          <a:xfrm>
            <a:off x="2000250" y="2705100"/>
            <a:ext cx="5905500" cy="1447800"/>
          </a:xfrm>
          <a:prstGeom prst="rect">
            <a:avLst/>
          </a:prstGeom>
          <a:noFill/>
          <a:ln w="9525">
            <a:noFill/>
            <a:miter lim="800000"/>
            <a:headEnd/>
            <a:tailEnd/>
          </a:ln>
        </p:spPr>
        <p:txBody>
          <a:bodyPr>
            <a:spAutoFit/>
          </a:bodyPr>
          <a:lstStyle/>
          <a:p>
            <a:pPr algn="ctr"/>
            <a:r>
              <a:rPr lang="zh-CN" altLang="en-US" sz="7200" b="1">
                <a:solidFill>
                  <a:schemeClr val="bg1"/>
                </a:solidFill>
                <a:latin typeface="微软雅黑" pitchFamily="34" charset="-122"/>
                <a:ea typeface="微软雅黑" pitchFamily="34" charset="-122"/>
                <a:sym typeface="微软雅黑" pitchFamily="34" charset="-122"/>
              </a:rPr>
              <a:t>我们毕业啦</a:t>
            </a:r>
            <a:endParaRPr lang="en-US" sz="7200" b="1">
              <a:solidFill>
                <a:schemeClr val="bg1"/>
              </a:solidFill>
              <a:latin typeface="微软雅黑" pitchFamily="34" charset="-122"/>
              <a:ea typeface="微软雅黑" pitchFamily="34" charset="-122"/>
              <a:sym typeface="微软雅黑" pitchFamily="34" charset="-122"/>
            </a:endParaRPr>
          </a:p>
          <a:p>
            <a:pPr algn="ctr"/>
            <a:r>
              <a:rPr lang="zh-CN" altLang="en-US" sz="1600" b="1">
                <a:solidFill>
                  <a:schemeClr val="bg1"/>
                </a:solidFill>
                <a:latin typeface="微软雅黑" pitchFamily="34" charset="-122"/>
                <a:ea typeface="微软雅黑" pitchFamily="34" charset="-122"/>
                <a:sym typeface="微软雅黑" pitchFamily="34" charset="-122"/>
              </a:rPr>
              <a:t>其实是答辩的标题地方</a:t>
            </a:r>
            <a:endParaRPr lang="en-US" sz="1600" b="1">
              <a:solidFill>
                <a:schemeClr val="bg1"/>
              </a:solidFill>
              <a:latin typeface="微软雅黑" pitchFamily="34" charset="-122"/>
              <a:ea typeface="微软雅黑" pitchFamily="34" charset="-122"/>
              <a:sym typeface="微软雅黑" pitchFamily="34" charset="-122"/>
            </a:endParaRPr>
          </a:p>
        </p:txBody>
      </p:sp>
      <p:sp>
        <p:nvSpPr>
          <p:cNvPr id="27653" name="矩形 16"/>
          <p:cNvSpPr>
            <a:spLocks noChangeArrowheads="1"/>
          </p:cNvSpPr>
          <p:nvPr/>
        </p:nvSpPr>
        <p:spPr bwMode="auto">
          <a:xfrm>
            <a:off x="0" y="2259013"/>
            <a:ext cx="9906000" cy="2339975"/>
          </a:xfrm>
          <a:prstGeom prst="rect">
            <a:avLst/>
          </a:prstGeom>
          <a:solidFill>
            <a:srgbClr val="E74E3E"/>
          </a:solidFill>
          <a:ln w="12700">
            <a:no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54" name="矩形 22"/>
          <p:cNvSpPr>
            <a:spLocks noChangeArrowheads="1"/>
          </p:cNvSpPr>
          <p:nvPr/>
        </p:nvSpPr>
        <p:spPr bwMode="auto">
          <a:xfrm>
            <a:off x="1338263" y="4784725"/>
            <a:ext cx="1470025" cy="400050"/>
          </a:xfrm>
          <a:prstGeom prst="rect">
            <a:avLst/>
          </a:prstGeom>
          <a:solidFill>
            <a:srgbClr val="00B050"/>
          </a:solidFill>
          <a:ln w="12700">
            <a:noFill/>
            <a:bevel/>
            <a:headEnd/>
            <a:tailEnd/>
          </a:ln>
        </p:spPr>
        <p:txBody>
          <a:bodyPr anchor="ctr"/>
          <a:lstStyle/>
          <a:p>
            <a:pPr algn="ctr"/>
            <a:r>
              <a:rPr lang="zh-CN" altLang="en-US" sz="2000" b="1" dirty="0" smtClean="0">
                <a:solidFill>
                  <a:srgbClr val="FFFFFF"/>
                </a:solidFill>
                <a:latin typeface="微软雅黑" pitchFamily="34" charset="-122"/>
                <a:ea typeface="微软雅黑" pitchFamily="34" charset="-122"/>
                <a:sym typeface="微软雅黑" pitchFamily="34" charset="-122"/>
              </a:rPr>
              <a:t>助教</a:t>
            </a:r>
            <a:endParaRPr lang="zh-CN" altLang="en-US" sz="2000" b="1" dirty="0">
              <a:solidFill>
                <a:srgbClr val="FFFFFF"/>
              </a:solidFill>
              <a:latin typeface="微软雅黑" pitchFamily="34" charset="-122"/>
              <a:ea typeface="微软雅黑" pitchFamily="34" charset="-122"/>
              <a:sym typeface="微软雅黑" pitchFamily="34" charset="-122"/>
            </a:endParaRPr>
          </a:p>
        </p:txBody>
      </p:sp>
      <p:sp>
        <p:nvSpPr>
          <p:cNvPr id="27655" name="矩形 23"/>
          <p:cNvSpPr>
            <a:spLocks noChangeArrowheads="1"/>
          </p:cNvSpPr>
          <p:nvPr/>
        </p:nvSpPr>
        <p:spPr bwMode="auto">
          <a:xfrm>
            <a:off x="1338263" y="5307013"/>
            <a:ext cx="1470025" cy="400050"/>
          </a:xfrm>
          <a:prstGeom prst="rect">
            <a:avLst/>
          </a:prstGeom>
          <a:solidFill>
            <a:srgbClr val="00B050"/>
          </a:solidFill>
          <a:ln w="12700">
            <a:noFill/>
            <a:bevel/>
            <a:headEnd/>
            <a:tailEnd/>
          </a:ln>
        </p:spPr>
        <p:txBody>
          <a:bodyPr anchor="ctr"/>
          <a:lstStyle/>
          <a:p>
            <a:pPr algn="ctr"/>
            <a:r>
              <a:rPr lang="zh-CN" altLang="en-US" sz="2000" b="1" dirty="0" smtClean="0">
                <a:solidFill>
                  <a:srgbClr val="FFFFFF"/>
                </a:solidFill>
                <a:latin typeface="微软雅黑" pitchFamily="34" charset="-122"/>
                <a:ea typeface="微软雅黑" pitchFamily="34" charset="-122"/>
                <a:sym typeface="微软雅黑" pitchFamily="34" charset="-122"/>
              </a:rPr>
              <a:t>联系方式</a:t>
            </a:r>
            <a:endParaRPr lang="zh-CN" altLang="en-US" sz="2000" b="1" dirty="0">
              <a:solidFill>
                <a:srgbClr val="FFFFFF"/>
              </a:solidFill>
              <a:latin typeface="微软雅黑" pitchFamily="34" charset="-122"/>
              <a:ea typeface="微软雅黑" pitchFamily="34" charset="-122"/>
              <a:sym typeface="微软雅黑" pitchFamily="34" charset="-122"/>
            </a:endParaRPr>
          </a:p>
        </p:txBody>
      </p:sp>
      <p:sp>
        <p:nvSpPr>
          <p:cNvPr id="27656" name="文本框 24"/>
          <p:cNvSpPr>
            <a:spLocks noChangeArrowheads="1"/>
          </p:cNvSpPr>
          <p:nvPr/>
        </p:nvSpPr>
        <p:spPr bwMode="auto">
          <a:xfrm>
            <a:off x="2840038" y="4800600"/>
            <a:ext cx="5065712" cy="400110"/>
          </a:xfrm>
          <a:prstGeom prst="rect">
            <a:avLst/>
          </a:prstGeom>
          <a:noFill/>
          <a:ln w="9525">
            <a:noFill/>
            <a:miter lim="800000"/>
            <a:headEnd/>
            <a:tailEnd/>
          </a:ln>
        </p:spPr>
        <p:txBody>
          <a:bodyPr wrap="square">
            <a:spAutoFit/>
          </a:bodyPr>
          <a:lstStyle/>
          <a:p>
            <a:r>
              <a:rPr lang="zh-CN" altLang="en-US" sz="2000" b="1" dirty="0" smtClean="0">
                <a:solidFill>
                  <a:srgbClr val="757070"/>
                </a:solidFill>
                <a:latin typeface="微软雅黑" pitchFamily="34" charset="-122"/>
                <a:ea typeface="微软雅黑" pitchFamily="34" charset="-122"/>
                <a:sym typeface="微软雅黑" pitchFamily="34" charset="-122"/>
              </a:rPr>
              <a:t>贾雨葶，朱鸿儒，周畅，卢君苇</a:t>
            </a:r>
            <a:endParaRPr lang="zh-CN" altLang="en-US" sz="2000" b="1" dirty="0">
              <a:solidFill>
                <a:srgbClr val="757070"/>
              </a:solidFill>
              <a:latin typeface="微软雅黑" pitchFamily="34" charset="-122"/>
              <a:ea typeface="微软雅黑" pitchFamily="34" charset="-122"/>
              <a:sym typeface="微软雅黑" pitchFamily="34" charset="-122"/>
            </a:endParaRPr>
          </a:p>
        </p:txBody>
      </p:sp>
      <p:sp>
        <p:nvSpPr>
          <p:cNvPr id="27657" name="文本框 25"/>
          <p:cNvSpPr>
            <a:spLocks noChangeArrowheads="1"/>
          </p:cNvSpPr>
          <p:nvPr/>
        </p:nvSpPr>
        <p:spPr bwMode="auto">
          <a:xfrm>
            <a:off x="2840038" y="5321300"/>
            <a:ext cx="5065712" cy="2246769"/>
          </a:xfrm>
          <a:prstGeom prst="rect">
            <a:avLst/>
          </a:prstGeom>
          <a:noFill/>
          <a:ln w="9525">
            <a:noFill/>
            <a:miter lim="800000"/>
            <a:headEnd/>
            <a:tailEnd/>
          </a:ln>
        </p:spPr>
        <p:txBody>
          <a:bodyPr wrap="square">
            <a:spAutoFit/>
          </a:bodyPr>
          <a:lstStyle/>
          <a:p>
            <a:r>
              <a:rPr lang="en-US" altLang="zh-CN" sz="2000" b="1" dirty="0" smtClean="0">
                <a:solidFill>
                  <a:srgbClr val="757070"/>
                </a:solidFill>
                <a:latin typeface="微软雅黑" pitchFamily="34" charset="-122"/>
                <a:ea typeface="微软雅黑" pitchFamily="34" charset="-122"/>
                <a:sym typeface="微软雅黑" pitchFamily="34" charset="-122"/>
                <a:hlinkClick r:id="rId2"/>
              </a:rPr>
              <a:t>sammailbox@126.com</a:t>
            </a:r>
            <a:r>
              <a:rPr lang="zh-CN" altLang="en-US" sz="2000" b="1" dirty="0" smtClean="0">
                <a:solidFill>
                  <a:srgbClr val="757070"/>
                </a:solidFill>
                <a:latin typeface="微软雅黑" pitchFamily="34" charset="-122"/>
                <a:ea typeface="微软雅黑" pitchFamily="34" charset="-122"/>
                <a:sym typeface="微软雅黑" pitchFamily="34" charset="-122"/>
              </a:rPr>
              <a:t>，</a:t>
            </a:r>
            <a:endParaRPr lang="en-US" altLang="zh-CN" sz="2000" b="1" dirty="0" smtClean="0">
              <a:solidFill>
                <a:srgbClr val="757070"/>
              </a:solidFill>
              <a:latin typeface="微软雅黑" pitchFamily="34" charset="-122"/>
              <a:ea typeface="微软雅黑" pitchFamily="34" charset="-122"/>
              <a:sym typeface="微软雅黑" pitchFamily="34" charset="-122"/>
            </a:endParaRPr>
          </a:p>
          <a:p>
            <a:r>
              <a:rPr lang="en-US" altLang="zh-CN" sz="2000" b="1" dirty="0" smtClean="0">
                <a:solidFill>
                  <a:srgbClr val="757070"/>
                </a:solidFill>
                <a:latin typeface="微软雅黑" pitchFamily="34" charset="-122"/>
                <a:ea typeface="微软雅黑" pitchFamily="34" charset="-122"/>
                <a:sym typeface="微软雅黑" pitchFamily="34" charset="-122"/>
                <a:hlinkClick r:id="rId3"/>
              </a:rPr>
              <a:t>auberginepp@163.com</a:t>
            </a:r>
            <a:r>
              <a:rPr lang="en-US" altLang="zh-CN" sz="2000" b="1" dirty="0" smtClean="0">
                <a:solidFill>
                  <a:srgbClr val="757070"/>
                </a:solidFill>
                <a:latin typeface="微软雅黑" pitchFamily="34" charset="-122"/>
                <a:ea typeface="微软雅黑" pitchFamily="34" charset="-122"/>
                <a:sym typeface="微软雅黑" pitchFamily="34" charset="-122"/>
              </a:rPr>
              <a:t>,</a:t>
            </a:r>
          </a:p>
          <a:p>
            <a:r>
              <a:rPr lang="en-US" altLang="zh-CN" sz="2000" b="1" dirty="0" smtClean="0">
                <a:solidFill>
                  <a:srgbClr val="757070"/>
                </a:solidFill>
                <a:latin typeface="微软雅黑" pitchFamily="34" charset="-122"/>
                <a:ea typeface="微软雅黑" pitchFamily="34" charset="-122"/>
                <a:sym typeface="微软雅黑" pitchFamily="34" charset="-122"/>
                <a:hlinkClick r:id="rId4"/>
              </a:rPr>
              <a:t>lemonbirdy@sjtu.edu.cn</a:t>
            </a:r>
            <a:r>
              <a:rPr lang="en-US" altLang="zh-CN" sz="2000" b="1" dirty="0" smtClean="0">
                <a:solidFill>
                  <a:srgbClr val="757070"/>
                </a:solidFill>
                <a:latin typeface="微软雅黑" pitchFamily="34" charset="-122"/>
                <a:ea typeface="微软雅黑" pitchFamily="34" charset="-122"/>
                <a:sym typeface="微软雅黑" pitchFamily="34" charset="-122"/>
              </a:rPr>
              <a:t>,</a:t>
            </a:r>
          </a:p>
          <a:p>
            <a:r>
              <a:rPr lang="en-US" altLang="zh-CN" sz="2000" b="1" dirty="0" smtClean="0">
                <a:solidFill>
                  <a:srgbClr val="757070"/>
                </a:solidFill>
                <a:latin typeface="微软雅黑" pitchFamily="34" charset="-122"/>
                <a:ea typeface="微软雅黑" pitchFamily="34" charset="-122"/>
                <a:sym typeface="微软雅黑" pitchFamily="34" charset="-122"/>
                <a:hlinkClick r:id="rId5"/>
              </a:rPr>
              <a:t>461916706@qq.com</a:t>
            </a:r>
            <a:r>
              <a:rPr lang="en-US" altLang="zh-CN" sz="2000" b="1" dirty="0" smtClean="0">
                <a:solidFill>
                  <a:srgbClr val="757070"/>
                </a:solidFill>
                <a:latin typeface="微软雅黑" pitchFamily="34" charset="-122"/>
                <a:ea typeface="微软雅黑" pitchFamily="34" charset="-122"/>
                <a:sym typeface="微软雅黑" pitchFamily="34" charset="-122"/>
              </a:rPr>
              <a:t> </a:t>
            </a:r>
          </a:p>
          <a:p>
            <a:endParaRPr lang="en-US" altLang="zh-CN" sz="2000" b="1" dirty="0" smtClean="0">
              <a:solidFill>
                <a:srgbClr val="757070"/>
              </a:solidFill>
              <a:latin typeface="微软雅黑" pitchFamily="34" charset="-122"/>
              <a:ea typeface="微软雅黑" pitchFamily="34" charset="-122"/>
              <a:sym typeface="微软雅黑" pitchFamily="34" charset="-122"/>
            </a:endParaRPr>
          </a:p>
          <a:p>
            <a:endParaRPr lang="en-US" altLang="zh-CN" sz="2000" b="1" dirty="0" smtClean="0">
              <a:solidFill>
                <a:srgbClr val="757070"/>
              </a:solidFill>
              <a:latin typeface="微软雅黑" pitchFamily="34" charset="-122"/>
              <a:ea typeface="微软雅黑" pitchFamily="34" charset="-122"/>
              <a:sym typeface="微软雅黑" pitchFamily="34" charset="-122"/>
            </a:endParaRPr>
          </a:p>
          <a:p>
            <a:endParaRPr lang="zh-CN" altLang="en-US" sz="2000" b="1" dirty="0">
              <a:solidFill>
                <a:srgbClr val="757070"/>
              </a:solidFill>
              <a:latin typeface="微软雅黑" pitchFamily="34" charset="-122"/>
              <a:ea typeface="微软雅黑" pitchFamily="34" charset="-122"/>
              <a:sym typeface="微软雅黑" pitchFamily="34" charset="-122"/>
            </a:endParaRPr>
          </a:p>
        </p:txBody>
      </p:sp>
      <p:sp>
        <p:nvSpPr>
          <p:cNvPr id="27658" name="TextBox 6"/>
          <p:cNvSpPr txBox="1">
            <a:spLocks noChangeArrowheads="1"/>
          </p:cNvSpPr>
          <p:nvPr/>
        </p:nvSpPr>
        <p:spPr bwMode="auto">
          <a:xfrm>
            <a:off x="2695575" y="2860773"/>
            <a:ext cx="3784600" cy="1384995"/>
          </a:xfrm>
          <a:prstGeom prst="rect">
            <a:avLst/>
          </a:prstGeom>
          <a:noFill/>
          <a:ln w="9525">
            <a:noFill/>
            <a:miter lim="800000"/>
            <a:headEnd/>
            <a:tailEnd/>
          </a:ln>
        </p:spPr>
        <p:txBody>
          <a:bodyPr wrap="square">
            <a:spAutoFit/>
          </a:bodyPr>
          <a:lstStyle/>
          <a:p>
            <a:pPr algn="ctr"/>
            <a:r>
              <a:rPr lang="en-US" altLang="zh-CN" sz="6600" dirty="0" smtClean="0">
                <a:latin typeface="Calibri" pitchFamily="34" charset="0"/>
              </a:rPr>
              <a:t>Scheme</a:t>
            </a:r>
            <a:endParaRPr lang="zh-CN" altLang="en-US" sz="4400" dirty="0"/>
          </a:p>
          <a:p>
            <a:pPr algn="ctr"/>
            <a:endParaRPr lang="zh-CN" altLang="en-US" dirty="0">
              <a:solidFill>
                <a:srgbClr val="FF0000"/>
              </a:solidFill>
            </a:endParaRP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1088" y="429091"/>
            <a:ext cx="1166157" cy="11661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37891" name="文本框 4"/>
          <p:cNvSpPr>
            <a:spLocks noChangeArrowheads="1"/>
          </p:cNvSpPr>
          <p:nvPr/>
        </p:nvSpPr>
        <p:spPr bwMode="auto">
          <a:xfrm>
            <a:off x="1411288" y="93663"/>
            <a:ext cx="1357312" cy="369887"/>
          </a:xfrm>
          <a:prstGeom prst="rect">
            <a:avLst/>
          </a:prstGeom>
          <a:noFill/>
          <a:ln w="9525">
            <a:noFill/>
            <a:miter lim="800000"/>
            <a:headEnd/>
            <a:tailEnd/>
          </a:ln>
        </p:spPr>
        <p:txBody>
          <a:bodyPr>
            <a:spAutoFit/>
          </a:bodyPr>
          <a:lstStyle/>
          <a:p>
            <a:pPr algn="ctr"/>
            <a:r>
              <a:rPr lang="zh-CN" altLang="en-US" dirty="0" smtClean="0">
                <a:solidFill>
                  <a:srgbClr val="FFFFFF"/>
                </a:solidFill>
                <a:latin typeface="微软雅黑" pitchFamily="34" charset="-122"/>
                <a:ea typeface="微软雅黑" pitchFamily="34" charset="-122"/>
                <a:sym typeface="微软雅黑" pitchFamily="34" charset="-122"/>
              </a:rPr>
              <a:t>语言特点</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2" name="矩形 5"/>
          <p:cNvSpPr>
            <a:spLocks noChangeArrowheads="1"/>
          </p:cNvSpPr>
          <p:nvPr/>
        </p:nvSpPr>
        <p:spPr bwMode="auto">
          <a:xfrm>
            <a:off x="2906713"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37893" name="直接连接符 7"/>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4" name="文本框 8"/>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基本概念</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37895" name="文本框 9"/>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数据类型</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6" name="文本框 10"/>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过程定义*</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7" name="直接连接符 12"/>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8" name="直接连接符 13"/>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9" name="直接连接符 14"/>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900" name="直接连接符 15"/>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905" name="文本框 59"/>
          <p:cNvSpPr>
            <a:spLocks noChangeArrowheads="1"/>
          </p:cNvSpPr>
          <p:nvPr/>
        </p:nvSpPr>
        <p:spPr bwMode="auto">
          <a:xfrm>
            <a:off x="498938" y="1261112"/>
            <a:ext cx="4963711" cy="646331"/>
          </a:xfrm>
          <a:prstGeom prst="rect">
            <a:avLst/>
          </a:prstGeom>
          <a:noFill/>
          <a:ln w="9525">
            <a:noFill/>
            <a:miter lim="800000"/>
            <a:headEnd/>
            <a:tailEnd/>
          </a:ln>
        </p:spPr>
        <p:txBody>
          <a:bodyPr wrap="square">
            <a:spAutoFit/>
          </a:bodyPr>
          <a:lstStyle/>
          <a:p>
            <a:pPr algn="ctr"/>
            <a:r>
              <a:rPr lang="en-US" altLang="zh-CN" sz="3600" b="1" dirty="0">
                <a:solidFill>
                  <a:srgbClr val="E74E3E"/>
                </a:solidFill>
                <a:latin typeface="微软雅黑" pitchFamily="34" charset="-122"/>
                <a:ea typeface="微软雅黑" pitchFamily="34" charset="-122"/>
                <a:sym typeface="微软雅黑" pitchFamily="34" charset="-122"/>
              </a:rPr>
              <a:t>Scheme</a:t>
            </a:r>
            <a:r>
              <a:rPr lang="zh-CN" altLang="en-US" sz="3600" b="1" dirty="0">
                <a:solidFill>
                  <a:srgbClr val="E74E3E"/>
                </a:solidFill>
                <a:latin typeface="微软雅黑" pitchFamily="34" charset="-122"/>
                <a:ea typeface="微软雅黑" pitchFamily="34" charset="-122"/>
                <a:sym typeface="微软雅黑" pitchFamily="34" charset="-122"/>
              </a:rPr>
              <a:t>用做脚本语言</a:t>
            </a:r>
          </a:p>
        </p:txBody>
      </p:sp>
      <p:sp>
        <p:nvSpPr>
          <p:cNvPr id="37909" name="文本框 79"/>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历史背景</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910" name="文本框 80"/>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常用结构*</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911" name="矩形 17"/>
          <p:cNvSpPr>
            <a:spLocks noChangeArrowheads="1"/>
          </p:cNvSpPr>
          <p:nvPr/>
        </p:nvSpPr>
        <p:spPr bwMode="auto">
          <a:xfrm>
            <a:off x="1128496" y="2933401"/>
            <a:ext cx="7649008" cy="738664"/>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语言可以象</a:t>
            </a:r>
            <a:r>
              <a:rPr lang="en-US" altLang="zh-CN" sz="1400" dirty="0" err="1">
                <a:solidFill>
                  <a:srgbClr val="666666"/>
                </a:solidFill>
                <a:latin typeface="微软雅黑" pitchFamily="34" charset="-122"/>
                <a:ea typeface="微软雅黑" pitchFamily="34" charset="-122"/>
                <a:sym typeface="微软雅黑" pitchFamily="34" charset="-122"/>
              </a:rPr>
              <a:t>sh</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err="1">
                <a:solidFill>
                  <a:srgbClr val="666666"/>
                </a:solidFill>
                <a:latin typeface="微软雅黑" pitchFamily="34" charset="-122"/>
                <a:ea typeface="微软雅黑" pitchFamily="34" charset="-122"/>
                <a:sym typeface="微软雅黑" pitchFamily="34" charset="-122"/>
              </a:rPr>
              <a:t>perl</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python</a:t>
            </a:r>
            <a:r>
              <a:rPr lang="zh-CN" altLang="en-US" sz="1400" dirty="0">
                <a:solidFill>
                  <a:srgbClr val="666666"/>
                </a:solidFill>
                <a:latin typeface="微软雅黑" pitchFamily="34" charset="-122"/>
                <a:ea typeface="微软雅黑" pitchFamily="34" charset="-122"/>
                <a:sym typeface="微软雅黑" pitchFamily="34" charset="-122"/>
              </a:rPr>
              <a:t>等语言那样作为一种脚本语言来使用，用它来编写可执行脚本，在</a:t>
            </a:r>
            <a:r>
              <a:rPr lang="en-US" altLang="zh-CN" sz="1400" dirty="0">
                <a:solidFill>
                  <a:srgbClr val="666666"/>
                </a:solidFill>
                <a:latin typeface="微软雅黑" pitchFamily="34" charset="-122"/>
                <a:ea typeface="微软雅黑" pitchFamily="34" charset="-122"/>
                <a:sym typeface="微软雅黑" pitchFamily="34" charset="-122"/>
              </a:rPr>
              <a:t>Linux</a:t>
            </a:r>
            <a:r>
              <a:rPr lang="zh-CN" altLang="en-US" sz="1400" dirty="0">
                <a:solidFill>
                  <a:srgbClr val="666666"/>
                </a:solidFill>
                <a:latin typeface="微软雅黑" pitchFamily="34" charset="-122"/>
                <a:ea typeface="微软雅黑" pitchFamily="34" charset="-122"/>
                <a:sym typeface="微软雅黑" pitchFamily="34" charset="-122"/>
              </a:rPr>
              <a:t>中如果通过</a:t>
            </a:r>
            <a:r>
              <a:rPr lang="en-US" altLang="zh-CN" sz="1400" dirty="0">
                <a:solidFill>
                  <a:srgbClr val="666666"/>
                </a:solidFill>
                <a:latin typeface="微软雅黑" pitchFamily="34" charset="-122"/>
                <a:ea typeface="微软雅黑" pitchFamily="34" charset="-122"/>
                <a:sym typeface="微软雅黑" pitchFamily="34" charset="-122"/>
              </a:rPr>
              <a:t>Guile</a:t>
            </a:r>
            <a:r>
              <a:rPr lang="zh-CN" altLang="en-US" sz="1400" dirty="0">
                <a:solidFill>
                  <a:srgbClr val="666666"/>
                </a:solidFill>
                <a:latin typeface="微软雅黑" pitchFamily="34" charset="-122"/>
                <a:ea typeface="微软雅黑" pitchFamily="34" charset="-122"/>
                <a:sym typeface="微软雅黑" pitchFamily="34" charset="-122"/>
              </a:rPr>
              <a:t>用</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语言写可执行脚本，它的第一行和第二行一般是类似下面的内容：</a:t>
            </a:r>
          </a:p>
        </p:txBody>
      </p:sp>
      <p:sp>
        <p:nvSpPr>
          <p:cNvPr id="17" name="矩形 17"/>
          <p:cNvSpPr>
            <a:spLocks noChangeArrowheads="1"/>
          </p:cNvSpPr>
          <p:nvPr/>
        </p:nvSpPr>
        <p:spPr bwMode="auto">
          <a:xfrm>
            <a:off x="1128496" y="3919520"/>
            <a:ext cx="7649008" cy="523220"/>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 /</a:t>
            </a:r>
            <a:r>
              <a:rPr lang="en-US" altLang="zh-CN" sz="1400" dirty="0" err="1">
                <a:latin typeface="微软雅黑" pitchFamily="34" charset="-122"/>
                <a:ea typeface="微软雅黑" pitchFamily="34" charset="-122"/>
                <a:sym typeface="微软雅黑" pitchFamily="34" charset="-122"/>
              </a:rPr>
              <a:t>usr</a:t>
            </a:r>
            <a:r>
              <a:rPr lang="en-US" altLang="zh-CN" sz="1400" dirty="0">
                <a:latin typeface="微软雅黑" pitchFamily="34" charset="-122"/>
                <a:ea typeface="微软雅黑" pitchFamily="34" charset="-122"/>
                <a:sym typeface="微软雅黑" pitchFamily="34" charset="-122"/>
              </a:rPr>
              <a:t>/local/bin/guile -s</a:t>
            </a:r>
          </a:p>
          <a:p>
            <a:pPr algn="just"/>
            <a:r>
              <a:rPr lang="en-US" altLang="zh-CN" sz="1400" dirty="0">
                <a:latin typeface="微软雅黑" pitchFamily="34" charset="-122"/>
                <a:ea typeface="微软雅黑" pitchFamily="34" charset="-122"/>
                <a:sym typeface="微软雅黑" pitchFamily="34" charset="-122"/>
              </a:rPr>
              <a:t>!#</a:t>
            </a:r>
            <a:endParaRPr lang="zh-CN" altLang="en-US" sz="1400" dirty="0">
              <a:latin typeface="微软雅黑" pitchFamily="34" charset="-122"/>
              <a:ea typeface="微软雅黑" pitchFamily="34" charset="-122"/>
              <a:sym typeface="微软雅黑" pitchFamily="34" charset="-122"/>
            </a:endParaRPr>
          </a:p>
        </p:txBody>
      </p:sp>
      <p:sp>
        <p:nvSpPr>
          <p:cNvPr id="18" name="矩形 17"/>
          <p:cNvSpPr>
            <a:spLocks noChangeArrowheads="1"/>
          </p:cNvSpPr>
          <p:nvPr/>
        </p:nvSpPr>
        <p:spPr bwMode="auto">
          <a:xfrm>
            <a:off x="1128496" y="4784616"/>
            <a:ext cx="7649008" cy="306388"/>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这样的话代码在运行时会自动调用</a:t>
            </a:r>
            <a:r>
              <a:rPr lang="en-US" altLang="zh-CN" sz="1400" dirty="0">
                <a:solidFill>
                  <a:srgbClr val="666666"/>
                </a:solidFill>
                <a:latin typeface="微软雅黑" pitchFamily="34" charset="-122"/>
                <a:ea typeface="微软雅黑" pitchFamily="34" charset="-122"/>
                <a:sym typeface="微软雅黑" pitchFamily="34" charset="-122"/>
              </a:rPr>
              <a:t>Guile</a:t>
            </a:r>
            <a:r>
              <a:rPr lang="zh-CN" altLang="en-US" sz="1400" dirty="0">
                <a:solidFill>
                  <a:srgbClr val="666666"/>
                </a:solidFill>
                <a:latin typeface="微软雅黑" pitchFamily="34" charset="-122"/>
                <a:ea typeface="微软雅黑" pitchFamily="34" charset="-122"/>
                <a:sym typeface="微软雅黑" pitchFamily="34" charset="-122"/>
              </a:rPr>
              <a:t>来解释执行，标准的文件尾缀是</a:t>
            </a:r>
            <a:r>
              <a:rPr lang="en-US" altLang="zh-CN" sz="1400" dirty="0">
                <a:solidFill>
                  <a:srgbClr val="666666"/>
                </a:solidFill>
                <a:latin typeface="微软雅黑" pitchFamily="34" charset="-122"/>
                <a:ea typeface="微软雅黑" pitchFamily="34" charset="-122"/>
                <a:sym typeface="微软雅黑" pitchFamily="34" charset="-122"/>
              </a:rPr>
              <a:t>".</a:t>
            </a:r>
            <a:r>
              <a:rPr lang="en-US" altLang="zh-CN" sz="1400" dirty="0" err="1">
                <a:solidFill>
                  <a:srgbClr val="666666"/>
                </a:solidFill>
                <a:latin typeface="微软雅黑" pitchFamily="34" charset="-122"/>
                <a:ea typeface="微软雅黑" pitchFamily="34" charset="-122"/>
                <a:sym typeface="微软雅黑" pitchFamily="34" charset="-122"/>
              </a:rPr>
              <a:t>scm</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a:t>
            </a:r>
          </a:p>
        </p:txBody>
      </p:sp>
    </p:spTree>
    <p:extLst>
      <p:ext uri="{BB962C8B-B14F-4D97-AF65-F5344CB8AC3E}">
        <p14:creationId xmlns:p14="http://schemas.microsoft.com/office/powerpoint/2010/main" val="874241016"/>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37891" name="文本框 4"/>
          <p:cNvSpPr>
            <a:spLocks noChangeArrowheads="1"/>
          </p:cNvSpPr>
          <p:nvPr/>
        </p:nvSpPr>
        <p:spPr bwMode="auto">
          <a:xfrm>
            <a:off x="1411288" y="93663"/>
            <a:ext cx="1357312" cy="369887"/>
          </a:xfrm>
          <a:prstGeom prst="rect">
            <a:avLst/>
          </a:prstGeom>
          <a:noFill/>
          <a:ln w="9525">
            <a:noFill/>
            <a:miter lim="800000"/>
            <a:headEnd/>
            <a:tailEnd/>
          </a:ln>
        </p:spPr>
        <p:txBody>
          <a:bodyPr>
            <a:spAutoFit/>
          </a:bodyPr>
          <a:lstStyle/>
          <a:p>
            <a:pPr algn="ctr"/>
            <a:r>
              <a:rPr lang="zh-CN" altLang="en-US" dirty="0" smtClean="0">
                <a:solidFill>
                  <a:srgbClr val="FFFFFF"/>
                </a:solidFill>
                <a:latin typeface="微软雅黑" pitchFamily="34" charset="-122"/>
                <a:ea typeface="微软雅黑" pitchFamily="34" charset="-122"/>
                <a:sym typeface="微软雅黑" pitchFamily="34" charset="-122"/>
              </a:rPr>
              <a:t>语言特点</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2" name="矩形 5"/>
          <p:cNvSpPr>
            <a:spLocks noChangeArrowheads="1"/>
          </p:cNvSpPr>
          <p:nvPr/>
        </p:nvSpPr>
        <p:spPr bwMode="auto">
          <a:xfrm>
            <a:off x="2906713"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37893" name="直接连接符 7"/>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4" name="文本框 8"/>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基本概念</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37895" name="文本框 9"/>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数据类型</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6" name="文本框 10"/>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过程定义*</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7" name="直接连接符 12"/>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8" name="直接连接符 13"/>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9" name="直接连接符 14"/>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900" name="直接连接符 15"/>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905" name="文本框 59"/>
          <p:cNvSpPr>
            <a:spLocks noChangeArrowheads="1"/>
          </p:cNvSpPr>
          <p:nvPr/>
        </p:nvSpPr>
        <p:spPr bwMode="auto">
          <a:xfrm>
            <a:off x="720368" y="1171609"/>
            <a:ext cx="2103795" cy="646331"/>
          </a:xfrm>
          <a:prstGeom prst="rect">
            <a:avLst/>
          </a:prstGeom>
          <a:noFill/>
          <a:ln w="9525">
            <a:noFill/>
            <a:miter lim="800000"/>
            <a:headEnd/>
            <a:tailEnd/>
          </a:ln>
        </p:spPr>
        <p:txBody>
          <a:bodyPr wrap="square">
            <a:spAutoFit/>
          </a:bodyPr>
          <a:lstStyle/>
          <a:p>
            <a:pPr algn="ctr"/>
            <a:r>
              <a:rPr lang="zh-CN" altLang="en-US" sz="3600" b="1" dirty="0">
                <a:solidFill>
                  <a:srgbClr val="E74E3E"/>
                </a:solidFill>
                <a:latin typeface="微软雅黑" pitchFamily="34" charset="-122"/>
                <a:ea typeface="微软雅黑" pitchFamily="34" charset="-122"/>
                <a:sym typeface="微软雅黑" pitchFamily="34" charset="-122"/>
              </a:rPr>
              <a:t>块</a:t>
            </a:r>
            <a:r>
              <a:rPr lang="en-US" altLang="zh-CN" sz="3600" b="1" dirty="0">
                <a:solidFill>
                  <a:srgbClr val="E74E3E"/>
                </a:solidFill>
                <a:latin typeface="微软雅黑" pitchFamily="34" charset="-122"/>
                <a:ea typeface="微软雅黑" pitchFamily="34" charset="-122"/>
                <a:sym typeface="微软雅黑" pitchFamily="34" charset="-122"/>
              </a:rPr>
              <a:t>(form)</a:t>
            </a:r>
            <a:endParaRPr lang="zh-CN" altLang="en-US" sz="3600" b="1" dirty="0">
              <a:solidFill>
                <a:srgbClr val="E74E3E"/>
              </a:solidFill>
              <a:latin typeface="微软雅黑" pitchFamily="34" charset="-122"/>
              <a:ea typeface="微软雅黑" pitchFamily="34" charset="-122"/>
              <a:sym typeface="微软雅黑" pitchFamily="34" charset="-122"/>
            </a:endParaRPr>
          </a:p>
        </p:txBody>
      </p:sp>
      <p:sp>
        <p:nvSpPr>
          <p:cNvPr id="37909" name="文本框 79"/>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历史背景</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910" name="文本框 80"/>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常用结构*</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17" name="矩形 17"/>
          <p:cNvSpPr>
            <a:spLocks noChangeArrowheads="1"/>
          </p:cNvSpPr>
          <p:nvPr/>
        </p:nvSpPr>
        <p:spPr bwMode="auto">
          <a:xfrm>
            <a:off x="1128496" y="2825825"/>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块</a:t>
            </a:r>
            <a:r>
              <a:rPr lang="en-US" altLang="zh-CN" sz="1400" dirty="0">
                <a:solidFill>
                  <a:srgbClr val="666666"/>
                </a:solidFill>
                <a:latin typeface="微软雅黑" pitchFamily="34" charset="-122"/>
                <a:ea typeface="微软雅黑" pitchFamily="34" charset="-122"/>
                <a:sym typeface="微软雅黑" pitchFamily="34" charset="-122"/>
              </a:rPr>
              <a:t>(form)</a:t>
            </a:r>
            <a:r>
              <a:rPr lang="zh-CN" altLang="en-US" sz="1400" dirty="0">
                <a:solidFill>
                  <a:srgbClr val="666666"/>
                </a:solidFill>
                <a:latin typeface="微软雅黑" pitchFamily="34" charset="-122"/>
                <a:ea typeface="微软雅黑" pitchFamily="34" charset="-122"/>
                <a:sym typeface="微软雅黑" pitchFamily="34" charset="-122"/>
              </a:rPr>
              <a:t>是</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语言中的最小程序单元，一个</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语言程序是由一个或多个</a:t>
            </a:r>
            <a:r>
              <a:rPr lang="en-US" altLang="zh-CN" sz="1400" dirty="0">
                <a:solidFill>
                  <a:srgbClr val="666666"/>
                </a:solidFill>
                <a:latin typeface="微软雅黑" pitchFamily="34" charset="-122"/>
                <a:ea typeface="微软雅黑" pitchFamily="34" charset="-122"/>
                <a:sym typeface="微软雅黑" pitchFamily="34" charset="-122"/>
              </a:rPr>
              <a:t>form</a:t>
            </a:r>
            <a:r>
              <a:rPr lang="zh-CN" altLang="en-US" sz="1400" dirty="0">
                <a:solidFill>
                  <a:srgbClr val="666666"/>
                </a:solidFill>
                <a:latin typeface="微软雅黑" pitchFamily="34" charset="-122"/>
                <a:ea typeface="微软雅黑" pitchFamily="34" charset="-122"/>
                <a:sym typeface="微软雅黑" pitchFamily="34" charset="-122"/>
              </a:rPr>
              <a:t>构成。没有特殊说明的情况下 </a:t>
            </a:r>
            <a:r>
              <a:rPr lang="en-US" altLang="zh-CN" sz="1400" dirty="0">
                <a:solidFill>
                  <a:srgbClr val="666666"/>
                </a:solidFill>
                <a:latin typeface="微软雅黑" pitchFamily="34" charset="-122"/>
                <a:ea typeface="微软雅黑" pitchFamily="34" charset="-122"/>
                <a:sym typeface="微软雅黑" pitchFamily="34" charset="-122"/>
              </a:rPr>
              <a:t>form </a:t>
            </a:r>
            <a:r>
              <a:rPr lang="zh-CN" altLang="en-US" sz="1400" dirty="0">
                <a:solidFill>
                  <a:srgbClr val="666666"/>
                </a:solidFill>
                <a:latin typeface="微软雅黑" pitchFamily="34" charset="-122"/>
                <a:ea typeface="微软雅黑" pitchFamily="34" charset="-122"/>
                <a:sym typeface="微软雅黑" pitchFamily="34" charset="-122"/>
              </a:rPr>
              <a:t>都由小括号括起来，形如：</a:t>
            </a:r>
          </a:p>
        </p:txBody>
      </p:sp>
      <p:sp>
        <p:nvSpPr>
          <p:cNvPr id="18" name="矩形 17"/>
          <p:cNvSpPr>
            <a:spLocks noChangeArrowheads="1"/>
          </p:cNvSpPr>
          <p:nvPr/>
        </p:nvSpPr>
        <p:spPr bwMode="auto">
          <a:xfrm>
            <a:off x="1128496" y="3637133"/>
            <a:ext cx="7649008" cy="95410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(define x 123)</a:t>
            </a:r>
          </a:p>
          <a:p>
            <a:pPr algn="just"/>
            <a:r>
              <a:rPr lang="en-US" altLang="zh-CN" sz="1400" dirty="0">
                <a:latin typeface="微软雅黑" pitchFamily="34" charset="-122"/>
                <a:ea typeface="微软雅黑" pitchFamily="34" charset="-122"/>
                <a:sym typeface="微软雅黑" pitchFamily="34" charset="-122"/>
              </a:rPr>
              <a:t>(+ 1 2)</a:t>
            </a:r>
          </a:p>
          <a:p>
            <a:pPr algn="just"/>
            <a:r>
              <a:rPr lang="en-US" altLang="zh-CN" sz="1400" dirty="0">
                <a:latin typeface="微软雅黑" pitchFamily="34" charset="-122"/>
                <a:ea typeface="微软雅黑" pitchFamily="34" charset="-122"/>
                <a:sym typeface="微软雅黑" pitchFamily="34" charset="-122"/>
              </a:rPr>
              <a:t>(* 4 5 6)</a:t>
            </a:r>
          </a:p>
          <a:p>
            <a:pPr algn="just"/>
            <a:r>
              <a:rPr lang="en-US" altLang="zh-CN" sz="1400" dirty="0">
                <a:latin typeface="微软雅黑" pitchFamily="34" charset="-122"/>
                <a:ea typeface="微软雅黑" pitchFamily="34" charset="-122"/>
                <a:sym typeface="微软雅黑" pitchFamily="34" charset="-122"/>
              </a:rPr>
              <a:t>(display "hello world")</a:t>
            </a:r>
            <a:endParaRPr lang="zh-CN" altLang="en-US" sz="1400" dirty="0">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28496" y="4919086"/>
            <a:ext cx="7649008" cy="306388"/>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一个 </a:t>
            </a:r>
            <a:r>
              <a:rPr lang="en-US" altLang="zh-CN" sz="1400" dirty="0">
                <a:solidFill>
                  <a:srgbClr val="666666"/>
                </a:solidFill>
                <a:latin typeface="微软雅黑" pitchFamily="34" charset="-122"/>
                <a:ea typeface="微软雅黑" pitchFamily="34" charset="-122"/>
                <a:sym typeface="微软雅黑" pitchFamily="34" charset="-122"/>
              </a:rPr>
              <a:t>form </a:t>
            </a:r>
            <a:r>
              <a:rPr lang="zh-CN" altLang="en-US" sz="1400" dirty="0">
                <a:solidFill>
                  <a:srgbClr val="666666"/>
                </a:solidFill>
                <a:latin typeface="微软雅黑" pitchFamily="34" charset="-122"/>
                <a:ea typeface="微软雅黑" pitchFamily="34" charset="-122"/>
                <a:sym typeface="微软雅黑" pitchFamily="34" charset="-122"/>
              </a:rPr>
              <a:t>也可以是一个表达式，一个变量定义，也可以是一个过程。</a:t>
            </a:r>
          </a:p>
        </p:txBody>
      </p:sp>
    </p:spTree>
    <p:extLst>
      <p:ext uri="{BB962C8B-B14F-4D97-AF65-F5344CB8AC3E}">
        <p14:creationId xmlns:p14="http://schemas.microsoft.com/office/powerpoint/2010/main" val="376485367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37891" name="文本框 4"/>
          <p:cNvSpPr>
            <a:spLocks noChangeArrowheads="1"/>
          </p:cNvSpPr>
          <p:nvPr/>
        </p:nvSpPr>
        <p:spPr bwMode="auto">
          <a:xfrm>
            <a:off x="1411288" y="93663"/>
            <a:ext cx="1357312" cy="369887"/>
          </a:xfrm>
          <a:prstGeom prst="rect">
            <a:avLst/>
          </a:prstGeom>
          <a:noFill/>
          <a:ln w="9525">
            <a:noFill/>
            <a:miter lim="800000"/>
            <a:headEnd/>
            <a:tailEnd/>
          </a:ln>
        </p:spPr>
        <p:txBody>
          <a:bodyPr>
            <a:spAutoFit/>
          </a:bodyPr>
          <a:lstStyle/>
          <a:p>
            <a:pPr algn="ctr"/>
            <a:r>
              <a:rPr lang="zh-CN" altLang="en-US" dirty="0" smtClean="0">
                <a:solidFill>
                  <a:srgbClr val="FFFFFF"/>
                </a:solidFill>
                <a:latin typeface="微软雅黑" pitchFamily="34" charset="-122"/>
                <a:ea typeface="微软雅黑" pitchFamily="34" charset="-122"/>
                <a:sym typeface="微软雅黑" pitchFamily="34" charset="-122"/>
              </a:rPr>
              <a:t>语言特点</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2" name="矩形 5"/>
          <p:cNvSpPr>
            <a:spLocks noChangeArrowheads="1"/>
          </p:cNvSpPr>
          <p:nvPr/>
        </p:nvSpPr>
        <p:spPr bwMode="auto">
          <a:xfrm>
            <a:off x="2906713"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37893" name="直接连接符 7"/>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4" name="文本框 8"/>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基本概念</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37895" name="文本框 9"/>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数据类型</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6" name="文本框 10"/>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过程定义*</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7" name="直接连接符 12"/>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8" name="直接连接符 13"/>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9" name="直接连接符 14"/>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900" name="直接连接符 15"/>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905" name="文本框 59"/>
          <p:cNvSpPr>
            <a:spLocks noChangeArrowheads="1"/>
          </p:cNvSpPr>
          <p:nvPr/>
        </p:nvSpPr>
        <p:spPr bwMode="auto">
          <a:xfrm>
            <a:off x="720367" y="1171609"/>
            <a:ext cx="2318667" cy="646331"/>
          </a:xfrm>
          <a:prstGeom prst="rect">
            <a:avLst/>
          </a:prstGeom>
          <a:noFill/>
          <a:ln w="9525">
            <a:noFill/>
            <a:miter lim="800000"/>
            <a:headEnd/>
            <a:tailEnd/>
          </a:ln>
        </p:spPr>
        <p:txBody>
          <a:bodyPr wrap="square">
            <a:spAutoFit/>
          </a:bodyPr>
          <a:lstStyle/>
          <a:p>
            <a:pPr algn="ctr"/>
            <a:r>
              <a:rPr lang="en-US" altLang="zh-CN" sz="3600" b="1" dirty="0" smtClean="0">
                <a:solidFill>
                  <a:srgbClr val="E74E3E"/>
                </a:solidFill>
                <a:latin typeface="微软雅黑" pitchFamily="34" charset="-122"/>
                <a:ea typeface="微软雅黑" pitchFamily="34" charset="-122"/>
                <a:sym typeface="微软雅黑" pitchFamily="34" charset="-122"/>
              </a:rPr>
              <a:t>form</a:t>
            </a:r>
            <a:r>
              <a:rPr lang="zh-CN" altLang="en-US" sz="3600" b="1" dirty="0" smtClean="0">
                <a:solidFill>
                  <a:srgbClr val="E74E3E"/>
                </a:solidFill>
                <a:latin typeface="微软雅黑" pitchFamily="34" charset="-122"/>
                <a:ea typeface="微软雅黑" pitchFamily="34" charset="-122"/>
                <a:sym typeface="微软雅黑" pitchFamily="34" charset="-122"/>
              </a:rPr>
              <a:t>嵌套</a:t>
            </a:r>
            <a:endParaRPr lang="zh-CN" altLang="en-US" sz="3600" b="1" dirty="0">
              <a:solidFill>
                <a:srgbClr val="E74E3E"/>
              </a:solidFill>
              <a:latin typeface="微软雅黑" pitchFamily="34" charset="-122"/>
              <a:ea typeface="微软雅黑" pitchFamily="34" charset="-122"/>
              <a:sym typeface="微软雅黑" pitchFamily="34" charset="-122"/>
            </a:endParaRPr>
          </a:p>
        </p:txBody>
      </p:sp>
      <p:sp>
        <p:nvSpPr>
          <p:cNvPr id="37909" name="文本框 79"/>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历史背景</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910" name="文本框 80"/>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常用结构*</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20" name="矩形 17"/>
          <p:cNvSpPr>
            <a:spLocks noChangeArrowheads="1"/>
          </p:cNvSpPr>
          <p:nvPr/>
        </p:nvSpPr>
        <p:spPr bwMode="auto">
          <a:xfrm>
            <a:off x="1128496" y="2302605"/>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语言中允许</a:t>
            </a:r>
            <a:r>
              <a:rPr lang="en-US" altLang="zh-CN" sz="1400" dirty="0">
                <a:solidFill>
                  <a:srgbClr val="666666"/>
                </a:solidFill>
                <a:latin typeface="微软雅黑" pitchFamily="34" charset="-122"/>
                <a:ea typeface="微软雅黑" pitchFamily="34" charset="-122"/>
                <a:sym typeface="微软雅黑" pitchFamily="34" charset="-122"/>
              </a:rPr>
              <a:t>form</a:t>
            </a:r>
            <a:r>
              <a:rPr lang="zh-CN" altLang="en-US" sz="1400" dirty="0">
                <a:solidFill>
                  <a:srgbClr val="666666"/>
                </a:solidFill>
                <a:latin typeface="微软雅黑" pitchFamily="34" charset="-122"/>
                <a:ea typeface="微软雅黑" pitchFamily="34" charset="-122"/>
                <a:sym typeface="微软雅黑" pitchFamily="34" charset="-122"/>
              </a:rPr>
              <a:t>的嵌套，这使它可以轻松的实现复杂的表达式，同时也是一种非常有自己特色的表达式。 下图示意了嵌套的稍复杂一点的表达式的运算过程：</a:t>
            </a:r>
          </a:p>
        </p:txBody>
      </p:sp>
      <p:pic>
        <p:nvPicPr>
          <p:cNvPr id="1026" name="Picture 2" descr="C:\Users\畅\Desktop\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291074"/>
            <a:ext cx="320040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2172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37891" name="文本框 4"/>
          <p:cNvSpPr>
            <a:spLocks noChangeArrowheads="1"/>
          </p:cNvSpPr>
          <p:nvPr/>
        </p:nvSpPr>
        <p:spPr bwMode="auto">
          <a:xfrm>
            <a:off x="1411288" y="93663"/>
            <a:ext cx="1357312" cy="369887"/>
          </a:xfrm>
          <a:prstGeom prst="rect">
            <a:avLst/>
          </a:prstGeom>
          <a:noFill/>
          <a:ln w="9525">
            <a:noFill/>
            <a:miter lim="800000"/>
            <a:headEnd/>
            <a:tailEnd/>
          </a:ln>
        </p:spPr>
        <p:txBody>
          <a:bodyPr>
            <a:spAutoFit/>
          </a:bodyPr>
          <a:lstStyle/>
          <a:p>
            <a:pPr algn="ctr"/>
            <a:r>
              <a:rPr lang="zh-CN" altLang="en-US" dirty="0" smtClean="0">
                <a:solidFill>
                  <a:srgbClr val="FFFFFF"/>
                </a:solidFill>
                <a:latin typeface="微软雅黑" pitchFamily="34" charset="-122"/>
                <a:ea typeface="微软雅黑" pitchFamily="34" charset="-122"/>
                <a:sym typeface="微软雅黑" pitchFamily="34" charset="-122"/>
              </a:rPr>
              <a:t>语言特点</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2" name="矩形 5"/>
          <p:cNvSpPr>
            <a:spLocks noChangeArrowheads="1"/>
          </p:cNvSpPr>
          <p:nvPr/>
        </p:nvSpPr>
        <p:spPr bwMode="auto">
          <a:xfrm>
            <a:off x="2906713"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37893" name="直接连接符 7"/>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4" name="文本框 8"/>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基本概念</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37895" name="文本框 9"/>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数据类型</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6" name="文本框 10"/>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过程定义*</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897" name="直接连接符 12"/>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8" name="直接连接符 13"/>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899" name="直接连接符 14"/>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900" name="直接连接符 15"/>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solidFill>
                <a:srgbClr val="000000"/>
              </a:solidFill>
            </a:endParaRPr>
          </a:p>
        </p:txBody>
      </p:sp>
      <p:sp>
        <p:nvSpPr>
          <p:cNvPr id="37905" name="文本框 59"/>
          <p:cNvSpPr>
            <a:spLocks noChangeArrowheads="1"/>
          </p:cNvSpPr>
          <p:nvPr/>
        </p:nvSpPr>
        <p:spPr bwMode="auto">
          <a:xfrm>
            <a:off x="720368" y="1171609"/>
            <a:ext cx="2103795" cy="646331"/>
          </a:xfrm>
          <a:prstGeom prst="rect">
            <a:avLst/>
          </a:prstGeom>
          <a:noFill/>
          <a:ln w="9525">
            <a:noFill/>
            <a:miter lim="800000"/>
            <a:headEnd/>
            <a:tailEnd/>
          </a:ln>
        </p:spPr>
        <p:txBody>
          <a:bodyPr wrap="square">
            <a:spAutoFit/>
          </a:bodyPr>
          <a:lstStyle/>
          <a:p>
            <a:pPr algn="ctr"/>
            <a:r>
              <a:rPr lang="zh-CN" altLang="en-US" sz="3600" b="1" dirty="0">
                <a:solidFill>
                  <a:srgbClr val="E74E3E"/>
                </a:solidFill>
                <a:latin typeface="微软雅黑" pitchFamily="34" charset="-122"/>
                <a:ea typeface="微软雅黑" pitchFamily="34" charset="-122"/>
                <a:sym typeface="微软雅黑" pitchFamily="34" charset="-122"/>
              </a:rPr>
              <a:t>变量定义</a:t>
            </a:r>
          </a:p>
        </p:txBody>
      </p:sp>
      <p:sp>
        <p:nvSpPr>
          <p:cNvPr id="37909" name="文本框 79"/>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历史背景</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910" name="文本框 80"/>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rgbClr val="FFFFFF"/>
                </a:solidFill>
                <a:latin typeface="微软雅黑" pitchFamily="34" charset="-122"/>
                <a:ea typeface="微软雅黑" pitchFamily="34" charset="-122"/>
                <a:sym typeface="微软雅黑" pitchFamily="34" charset="-122"/>
              </a:rPr>
              <a:t>常用结构*</a:t>
            </a:r>
            <a:endParaRPr lang="zh-CN" altLang="en-US" dirty="0">
              <a:solidFill>
                <a:srgbClr val="FFFFFF"/>
              </a:solidFill>
              <a:latin typeface="微软雅黑" pitchFamily="34" charset="-122"/>
              <a:ea typeface="微软雅黑" pitchFamily="34" charset="-122"/>
              <a:sym typeface="微软雅黑" pitchFamily="34" charset="-122"/>
            </a:endParaRPr>
          </a:p>
        </p:txBody>
      </p:sp>
      <p:sp>
        <p:nvSpPr>
          <p:cNvPr id="37911" name="矩形 17"/>
          <p:cNvSpPr>
            <a:spLocks noChangeArrowheads="1"/>
          </p:cNvSpPr>
          <p:nvPr/>
        </p:nvSpPr>
        <p:spPr bwMode="auto">
          <a:xfrm>
            <a:off x="1128496" y="2140025"/>
            <a:ext cx="7649008" cy="95410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可以用</a:t>
            </a:r>
            <a:r>
              <a:rPr lang="en-US" altLang="zh-CN" sz="1400" dirty="0">
                <a:solidFill>
                  <a:srgbClr val="666666"/>
                </a:solidFill>
                <a:latin typeface="微软雅黑" pitchFamily="34" charset="-122"/>
                <a:ea typeface="微软雅黑" pitchFamily="34" charset="-122"/>
                <a:sym typeface="微软雅黑" pitchFamily="34" charset="-122"/>
              </a:rPr>
              <a:t>define</a:t>
            </a:r>
            <a:r>
              <a:rPr lang="zh-CN" altLang="en-US" sz="1400" dirty="0">
                <a:solidFill>
                  <a:srgbClr val="666666"/>
                </a:solidFill>
                <a:latin typeface="微软雅黑" pitchFamily="34" charset="-122"/>
                <a:ea typeface="微软雅黑" pitchFamily="34" charset="-122"/>
                <a:sym typeface="微软雅黑" pitchFamily="34" charset="-122"/>
              </a:rPr>
              <a:t>来定义一个变量，形式如下：</a:t>
            </a:r>
          </a:p>
          <a:p>
            <a:pPr algn="just"/>
            <a:r>
              <a:rPr lang="en-US" altLang="zh-CN" sz="1400" dirty="0">
                <a:solidFill>
                  <a:srgbClr val="666666"/>
                </a:solidFill>
                <a:latin typeface="微软雅黑" pitchFamily="34" charset="-122"/>
                <a:ea typeface="微软雅黑" pitchFamily="34" charset="-122"/>
                <a:sym typeface="微软雅黑" pitchFamily="34" charset="-122"/>
              </a:rPr>
              <a:t>(define </a:t>
            </a:r>
            <a:r>
              <a:rPr lang="zh-CN" altLang="en-US" sz="1400" dirty="0">
                <a:solidFill>
                  <a:srgbClr val="666666"/>
                </a:solidFill>
                <a:latin typeface="微软雅黑" pitchFamily="34" charset="-122"/>
                <a:ea typeface="微软雅黑" pitchFamily="34" charset="-122"/>
                <a:sym typeface="微软雅黑" pitchFamily="34" charset="-122"/>
              </a:rPr>
              <a:t>变量名 值</a:t>
            </a:r>
            <a:r>
              <a:rPr lang="en-US" altLang="zh-CN" sz="1400" dirty="0">
                <a:solidFill>
                  <a:srgbClr val="666666"/>
                </a:solidFill>
                <a:latin typeface="微软雅黑" pitchFamily="34" charset="-122"/>
                <a:ea typeface="微软雅黑" pitchFamily="34" charset="-122"/>
                <a:sym typeface="微软雅黑" pitchFamily="34" charset="-122"/>
              </a:rPr>
              <a:t>)</a:t>
            </a:r>
          </a:p>
          <a:p>
            <a:pPr algn="just"/>
            <a:endParaRPr lang="en-US" altLang="zh-CN" sz="1400" dirty="0">
              <a:solidFill>
                <a:srgbClr val="666666"/>
              </a:solidFill>
              <a:latin typeface="微软雅黑" pitchFamily="34" charset="-122"/>
              <a:ea typeface="微软雅黑" pitchFamily="34" charset="-122"/>
              <a:sym typeface="微软雅黑" pitchFamily="34" charset="-122"/>
            </a:endParaRPr>
          </a:p>
          <a:p>
            <a:pPr algn="just"/>
            <a:r>
              <a:rPr lang="zh-CN" altLang="en-US" sz="1400" dirty="0">
                <a:solidFill>
                  <a:srgbClr val="666666"/>
                </a:solidFill>
                <a:latin typeface="微软雅黑" pitchFamily="34" charset="-122"/>
                <a:ea typeface="微软雅黑" pitchFamily="34" charset="-122"/>
                <a:sym typeface="微软雅黑" pitchFamily="34" charset="-122"/>
              </a:rPr>
              <a:t>如： </a:t>
            </a:r>
            <a:r>
              <a:rPr lang="en-US" altLang="zh-CN" sz="1400" dirty="0">
                <a:solidFill>
                  <a:srgbClr val="666666"/>
                </a:solidFill>
                <a:latin typeface="微软雅黑" pitchFamily="34" charset="-122"/>
                <a:ea typeface="微软雅黑" pitchFamily="34" charset="-122"/>
                <a:sym typeface="微软雅黑" pitchFamily="34" charset="-122"/>
              </a:rPr>
              <a:t>(define x 123) </a:t>
            </a:r>
            <a:r>
              <a:rPr lang="zh-CN" altLang="en-US" sz="1400" dirty="0">
                <a:solidFill>
                  <a:srgbClr val="666666"/>
                </a:solidFill>
                <a:latin typeface="微软雅黑" pitchFamily="34" charset="-122"/>
                <a:ea typeface="微软雅黑" pitchFamily="34" charset="-122"/>
                <a:sym typeface="微软雅黑" pitchFamily="34" charset="-122"/>
              </a:rPr>
              <a:t>，定义一个变量</a:t>
            </a:r>
            <a:r>
              <a:rPr lang="en-US" altLang="zh-CN" sz="1400" dirty="0">
                <a:solidFill>
                  <a:srgbClr val="666666"/>
                </a:solidFill>
                <a:latin typeface="微软雅黑" pitchFamily="34" charset="-122"/>
                <a:ea typeface="微软雅黑" pitchFamily="34" charset="-122"/>
                <a:sym typeface="微软雅黑" pitchFamily="34" charset="-122"/>
              </a:rPr>
              <a:t>x</a:t>
            </a:r>
            <a:r>
              <a:rPr lang="zh-CN" altLang="en-US" sz="1400" dirty="0">
                <a:solidFill>
                  <a:srgbClr val="666666"/>
                </a:solidFill>
                <a:latin typeface="微软雅黑" pitchFamily="34" charset="-122"/>
                <a:ea typeface="微软雅黑" pitchFamily="34" charset="-122"/>
                <a:sym typeface="微软雅黑" pitchFamily="34" charset="-122"/>
              </a:rPr>
              <a:t>，其值为</a:t>
            </a:r>
            <a:r>
              <a:rPr lang="en-US" altLang="zh-CN" sz="1400" dirty="0">
                <a:solidFill>
                  <a:srgbClr val="666666"/>
                </a:solidFill>
                <a:latin typeface="微软雅黑" pitchFamily="34" charset="-122"/>
                <a:ea typeface="微软雅黑" pitchFamily="34" charset="-122"/>
                <a:sym typeface="微软雅黑" pitchFamily="34" charset="-122"/>
              </a:rPr>
              <a:t>123</a:t>
            </a:r>
            <a:r>
              <a:rPr lang="zh-CN" altLang="en-US" sz="1400" dirty="0">
                <a:solidFill>
                  <a:srgbClr val="666666"/>
                </a:solidFill>
                <a:latin typeface="微软雅黑" pitchFamily="34" charset="-122"/>
                <a:ea typeface="微软雅黑" pitchFamily="34" charset="-122"/>
                <a:sym typeface="微软雅黑" pitchFamily="34" charset="-122"/>
              </a:rPr>
              <a:t>。</a:t>
            </a:r>
          </a:p>
        </p:txBody>
      </p:sp>
      <p:sp>
        <p:nvSpPr>
          <p:cNvPr id="17" name="文本框 59"/>
          <p:cNvSpPr>
            <a:spLocks noChangeArrowheads="1"/>
          </p:cNvSpPr>
          <p:nvPr/>
        </p:nvSpPr>
        <p:spPr bwMode="auto">
          <a:xfrm>
            <a:off x="708507" y="3602762"/>
            <a:ext cx="3016327" cy="646331"/>
          </a:xfrm>
          <a:prstGeom prst="rect">
            <a:avLst/>
          </a:prstGeom>
          <a:noFill/>
          <a:ln w="9525">
            <a:noFill/>
            <a:miter lim="800000"/>
            <a:headEnd/>
            <a:tailEnd/>
          </a:ln>
        </p:spPr>
        <p:txBody>
          <a:bodyPr wrap="square">
            <a:spAutoFit/>
          </a:bodyPr>
          <a:lstStyle/>
          <a:p>
            <a:pPr algn="ctr"/>
            <a:r>
              <a:rPr lang="zh-CN" altLang="en-US" sz="3600" b="1" dirty="0">
                <a:solidFill>
                  <a:srgbClr val="E74E3E"/>
                </a:solidFill>
                <a:latin typeface="微软雅黑" pitchFamily="34" charset="-122"/>
                <a:ea typeface="微软雅黑" pitchFamily="34" charset="-122"/>
                <a:sym typeface="微软雅黑" pitchFamily="34" charset="-122"/>
              </a:rPr>
              <a:t>更改变量的值</a:t>
            </a:r>
          </a:p>
        </p:txBody>
      </p:sp>
      <p:sp>
        <p:nvSpPr>
          <p:cNvPr id="18" name="矩形 17"/>
          <p:cNvSpPr>
            <a:spLocks noChangeArrowheads="1"/>
          </p:cNvSpPr>
          <p:nvPr/>
        </p:nvSpPr>
        <p:spPr bwMode="auto">
          <a:xfrm>
            <a:off x="1096156" y="4614269"/>
            <a:ext cx="7649008" cy="1600438"/>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可以用</a:t>
            </a:r>
            <a:r>
              <a:rPr lang="en-US" altLang="zh-CN" sz="1400" dirty="0">
                <a:solidFill>
                  <a:srgbClr val="666666"/>
                </a:solidFill>
                <a:latin typeface="微软雅黑" pitchFamily="34" charset="-122"/>
                <a:ea typeface="微软雅黑" pitchFamily="34" charset="-122"/>
                <a:sym typeface="微软雅黑" pitchFamily="34" charset="-122"/>
              </a:rPr>
              <a:t>set!</a:t>
            </a:r>
            <a:r>
              <a:rPr lang="zh-CN" altLang="en-US" sz="1400" dirty="0">
                <a:solidFill>
                  <a:srgbClr val="666666"/>
                </a:solidFill>
                <a:latin typeface="微软雅黑" pitchFamily="34" charset="-122"/>
                <a:ea typeface="微软雅黑" pitchFamily="34" charset="-122"/>
                <a:sym typeface="微软雅黑" pitchFamily="34" charset="-122"/>
              </a:rPr>
              <a:t>来改变变量的值，格式如下：</a:t>
            </a:r>
          </a:p>
          <a:p>
            <a:pPr algn="just"/>
            <a:r>
              <a:rPr lang="en-US" altLang="zh-CN" sz="1400" dirty="0">
                <a:solidFill>
                  <a:srgbClr val="666666"/>
                </a:solidFill>
                <a:latin typeface="微软雅黑" pitchFamily="34" charset="-122"/>
                <a:ea typeface="微软雅黑" pitchFamily="34" charset="-122"/>
                <a:sym typeface="微软雅黑" pitchFamily="34" charset="-122"/>
              </a:rPr>
              <a:t>(set! </a:t>
            </a:r>
            <a:r>
              <a:rPr lang="zh-CN" altLang="en-US" sz="1400" dirty="0">
                <a:solidFill>
                  <a:srgbClr val="666666"/>
                </a:solidFill>
                <a:latin typeface="微软雅黑" pitchFamily="34" charset="-122"/>
                <a:ea typeface="微软雅黑" pitchFamily="34" charset="-122"/>
                <a:sym typeface="微软雅黑" pitchFamily="34" charset="-122"/>
              </a:rPr>
              <a:t>变量名 值</a:t>
            </a:r>
            <a:r>
              <a:rPr lang="en-US" altLang="zh-CN" sz="1400" dirty="0">
                <a:solidFill>
                  <a:srgbClr val="666666"/>
                </a:solidFill>
                <a:latin typeface="微软雅黑" pitchFamily="34" charset="-122"/>
                <a:ea typeface="微软雅黑" pitchFamily="34" charset="-122"/>
                <a:sym typeface="微软雅黑" pitchFamily="34" charset="-122"/>
              </a:rPr>
              <a:t>)</a:t>
            </a:r>
          </a:p>
          <a:p>
            <a:pPr algn="just"/>
            <a:endParaRPr lang="en-US" altLang="zh-CN" sz="1400" dirty="0">
              <a:solidFill>
                <a:srgbClr val="666666"/>
              </a:solidFill>
              <a:latin typeface="微软雅黑" pitchFamily="34" charset="-122"/>
              <a:ea typeface="微软雅黑" pitchFamily="34" charset="-122"/>
              <a:sym typeface="微软雅黑" pitchFamily="34" charset="-122"/>
            </a:endParaRPr>
          </a:p>
          <a:p>
            <a:pPr algn="just"/>
            <a:r>
              <a:rPr lang="zh-CN" altLang="en-US" sz="1400" dirty="0">
                <a:solidFill>
                  <a:srgbClr val="666666"/>
                </a:solidFill>
                <a:latin typeface="微软雅黑" pitchFamily="34" charset="-122"/>
                <a:ea typeface="微软雅黑" pitchFamily="34" charset="-122"/>
                <a:sym typeface="微软雅黑" pitchFamily="34" charset="-122"/>
              </a:rPr>
              <a:t>如： </a:t>
            </a:r>
            <a:r>
              <a:rPr lang="en-US" altLang="zh-CN" sz="1400" dirty="0">
                <a:solidFill>
                  <a:srgbClr val="666666"/>
                </a:solidFill>
                <a:latin typeface="微软雅黑" pitchFamily="34" charset="-122"/>
                <a:ea typeface="微软雅黑" pitchFamily="34" charset="-122"/>
                <a:sym typeface="微软雅黑" pitchFamily="34" charset="-122"/>
              </a:rPr>
              <a:t>(set! x "hello") </a:t>
            </a:r>
            <a:r>
              <a:rPr lang="zh-CN" altLang="en-US" sz="1400" dirty="0">
                <a:solidFill>
                  <a:srgbClr val="666666"/>
                </a:solidFill>
                <a:latin typeface="微软雅黑" pitchFamily="34" charset="-122"/>
                <a:ea typeface="微软雅黑" pitchFamily="34" charset="-122"/>
                <a:sym typeface="微软雅黑" pitchFamily="34" charset="-122"/>
              </a:rPr>
              <a:t>，将变量</a:t>
            </a:r>
            <a:r>
              <a:rPr lang="en-US" altLang="zh-CN" sz="1400" dirty="0">
                <a:solidFill>
                  <a:srgbClr val="666666"/>
                </a:solidFill>
                <a:latin typeface="微软雅黑" pitchFamily="34" charset="-122"/>
                <a:ea typeface="微软雅黑" pitchFamily="34" charset="-122"/>
                <a:sym typeface="微软雅黑" pitchFamily="34" charset="-122"/>
              </a:rPr>
              <a:t>x</a:t>
            </a:r>
            <a:r>
              <a:rPr lang="zh-CN" altLang="en-US" sz="1400" dirty="0">
                <a:solidFill>
                  <a:srgbClr val="666666"/>
                </a:solidFill>
                <a:latin typeface="微软雅黑" pitchFamily="34" charset="-122"/>
                <a:ea typeface="微软雅黑" pitchFamily="34" charset="-122"/>
                <a:sym typeface="微软雅黑" pitchFamily="34" charset="-122"/>
              </a:rPr>
              <a:t>的值改为</a:t>
            </a:r>
            <a:r>
              <a:rPr lang="en-US" altLang="zh-CN" sz="1400" dirty="0">
                <a:solidFill>
                  <a:srgbClr val="666666"/>
                </a:solidFill>
                <a:latin typeface="微软雅黑" pitchFamily="34" charset="-122"/>
                <a:ea typeface="微软雅黑" pitchFamily="34" charset="-122"/>
                <a:sym typeface="微软雅黑" pitchFamily="34" charset="-122"/>
              </a:rPr>
              <a:t>"hello" </a:t>
            </a:r>
            <a:r>
              <a:rPr lang="zh-CN" altLang="en-US" sz="1400" dirty="0">
                <a:solidFill>
                  <a:srgbClr val="666666"/>
                </a:solidFill>
                <a:latin typeface="微软雅黑" pitchFamily="34" charset="-122"/>
                <a:ea typeface="微软雅黑" pitchFamily="34" charset="-122"/>
                <a:sym typeface="微软雅黑" pitchFamily="34" charset="-122"/>
              </a:rPr>
              <a:t>。</a:t>
            </a:r>
          </a:p>
          <a:p>
            <a:pPr algn="just"/>
            <a:endParaRPr lang="zh-CN" altLang="en-US" sz="1400" dirty="0">
              <a:solidFill>
                <a:srgbClr val="666666"/>
              </a:solidFill>
              <a:latin typeface="微软雅黑" pitchFamily="34" charset="-122"/>
              <a:ea typeface="微软雅黑" pitchFamily="34" charset="-122"/>
              <a:sym typeface="微软雅黑" pitchFamily="34" charset="-122"/>
            </a:endParaRPr>
          </a:p>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语言是一种高级语言，和很多高级语言</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如</a:t>
            </a:r>
            <a:r>
              <a:rPr lang="en-US" altLang="zh-CN" sz="1400" dirty="0">
                <a:solidFill>
                  <a:srgbClr val="666666"/>
                </a:solidFill>
                <a:latin typeface="微软雅黑" pitchFamily="34" charset="-122"/>
                <a:ea typeface="微软雅黑" pitchFamily="34" charset="-122"/>
                <a:sym typeface="微软雅黑" pitchFamily="34" charset="-122"/>
              </a:rPr>
              <a:t>python</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err="1">
                <a:solidFill>
                  <a:srgbClr val="666666"/>
                </a:solidFill>
                <a:latin typeface="微软雅黑" pitchFamily="34" charset="-122"/>
                <a:ea typeface="微软雅黑" pitchFamily="34" charset="-122"/>
                <a:sym typeface="微软雅黑" pitchFamily="34" charset="-122"/>
              </a:rPr>
              <a:t>perl</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一样，它的变量类型不是固定的，可以随时改变。</a:t>
            </a:r>
          </a:p>
        </p:txBody>
      </p:sp>
    </p:spTree>
    <p:extLst>
      <p:ext uri="{BB962C8B-B14F-4D97-AF65-F5344CB8AC3E}">
        <p14:creationId xmlns:p14="http://schemas.microsoft.com/office/powerpoint/2010/main" val="1507021726"/>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40962" name="组合 2"/>
          <p:cNvGrpSpPr>
            <a:grpSpLocks/>
          </p:cNvGrpSpPr>
          <p:nvPr/>
        </p:nvGrpSpPr>
        <p:grpSpPr bwMode="auto">
          <a:xfrm>
            <a:off x="1689100" y="2568575"/>
            <a:ext cx="6527800" cy="1720850"/>
            <a:chOff x="0" y="0"/>
            <a:chExt cx="6024563" cy="1720986"/>
          </a:xfrm>
        </p:grpSpPr>
        <p:grpSp>
          <p:nvGrpSpPr>
            <p:cNvPr id="40963" name="组合 13"/>
            <p:cNvGrpSpPr>
              <a:grpSpLocks/>
            </p:cNvGrpSpPr>
            <p:nvPr/>
          </p:nvGrpSpPr>
          <p:grpSpPr bwMode="auto">
            <a:xfrm>
              <a:off x="0" y="0"/>
              <a:ext cx="6024563" cy="1720986"/>
              <a:chOff x="0" y="0"/>
              <a:chExt cx="6024563" cy="1720986"/>
            </a:xfrm>
          </p:grpSpPr>
          <p:grpSp>
            <p:nvGrpSpPr>
              <p:cNvPr id="40965" name="Group 4"/>
              <p:cNvGrpSpPr>
                <a:grpSpLocks/>
              </p:cNvGrpSpPr>
              <p:nvPr/>
            </p:nvGrpSpPr>
            <p:grpSpPr bwMode="auto">
              <a:xfrm>
                <a:off x="0" y="0"/>
                <a:ext cx="1847850" cy="1720986"/>
                <a:chOff x="0" y="0"/>
                <a:chExt cx="3219" cy="2998"/>
              </a:xfrm>
            </p:grpSpPr>
            <p:sp>
              <p:nvSpPr>
                <p:cNvPr id="40967" name="Freeform 6"/>
                <p:cNvSpPr>
                  <a:spLocks noChangeArrowheads="1"/>
                </p:cNvSpPr>
                <p:nvPr/>
              </p:nvSpPr>
              <p:spPr bwMode="auto">
                <a:xfrm>
                  <a:off x="0" y="0"/>
                  <a:ext cx="3219" cy="2998"/>
                </a:xfrm>
                <a:custGeom>
                  <a:avLst/>
                  <a:gdLst>
                    <a:gd name="T0" fmla="*/ 537 w 1360"/>
                    <a:gd name="T1" fmla="*/ 2266 h 1266"/>
                    <a:gd name="T2" fmla="*/ 537 w 1360"/>
                    <a:gd name="T3" fmla="*/ 2955 h 1266"/>
                    <a:gd name="T4" fmla="*/ 589 w 1360"/>
                    <a:gd name="T5" fmla="*/ 3012 h 1266"/>
                    <a:gd name="T6" fmla="*/ 689 w 1360"/>
                    <a:gd name="T7" fmla="*/ 3455 h 1266"/>
                    <a:gd name="T8" fmla="*/ 667 w 1360"/>
                    <a:gd name="T9" fmla="*/ 3528 h 1266"/>
                    <a:gd name="T10" fmla="*/ 824 w 1360"/>
                    <a:gd name="T11" fmla="*/ 5271 h 1266"/>
                    <a:gd name="T12" fmla="*/ 947 w 1360"/>
                    <a:gd name="T13" fmla="*/ 6695 h 1266"/>
                    <a:gd name="T14" fmla="*/ 980 w 1360"/>
                    <a:gd name="T15" fmla="*/ 7100 h 1266"/>
                    <a:gd name="T16" fmla="*/ 0 w 1360"/>
                    <a:gd name="T17" fmla="*/ 7100 h 1266"/>
                    <a:gd name="T18" fmla="*/ 33 w 1360"/>
                    <a:gd name="T19" fmla="*/ 6714 h 1266"/>
                    <a:gd name="T20" fmla="*/ 213 w 1360"/>
                    <a:gd name="T21" fmla="*/ 4549 h 1266"/>
                    <a:gd name="T22" fmla="*/ 303 w 1360"/>
                    <a:gd name="T23" fmla="*/ 3528 h 1266"/>
                    <a:gd name="T24" fmla="*/ 279 w 1360"/>
                    <a:gd name="T25" fmla="*/ 3438 h 1266"/>
                    <a:gd name="T26" fmla="*/ 398 w 1360"/>
                    <a:gd name="T27" fmla="*/ 3012 h 1266"/>
                    <a:gd name="T28" fmla="*/ 443 w 1360"/>
                    <a:gd name="T29" fmla="*/ 2944 h 1266"/>
                    <a:gd name="T30" fmla="*/ 443 w 1360"/>
                    <a:gd name="T31" fmla="*/ 2283 h 1266"/>
                    <a:gd name="T32" fmla="*/ 393 w 1360"/>
                    <a:gd name="T33" fmla="*/ 2198 h 1266"/>
                    <a:gd name="T34" fmla="*/ 173 w 1360"/>
                    <a:gd name="T35" fmla="*/ 2098 h 1266"/>
                    <a:gd name="T36" fmla="*/ 246 w 1360"/>
                    <a:gd name="T37" fmla="*/ 2053 h 1266"/>
                    <a:gd name="T38" fmla="*/ 3496 w 1360"/>
                    <a:gd name="T39" fmla="*/ 246 h 1266"/>
                    <a:gd name="T40" fmla="*/ 3877 w 1360"/>
                    <a:gd name="T41" fmla="*/ 28 h 1266"/>
                    <a:gd name="T42" fmla="*/ 4021 w 1360"/>
                    <a:gd name="T43" fmla="*/ 28 h 1266"/>
                    <a:gd name="T44" fmla="*/ 7030 w 1360"/>
                    <a:gd name="T45" fmla="*/ 1542 h 1266"/>
                    <a:gd name="T46" fmla="*/ 7619 w 1360"/>
                    <a:gd name="T47" fmla="*/ 1840 h 1266"/>
                    <a:gd name="T48" fmla="*/ 7295 w 1360"/>
                    <a:gd name="T49" fmla="*/ 2020 h 1266"/>
                    <a:gd name="T50" fmla="*/ 4050 w 1360"/>
                    <a:gd name="T51" fmla="*/ 3734 h 1266"/>
                    <a:gd name="T52" fmla="*/ 3853 w 1360"/>
                    <a:gd name="T53" fmla="*/ 3746 h 1266"/>
                    <a:gd name="T54" fmla="*/ 627 w 1360"/>
                    <a:gd name="T55" fmla="*/ 2304 h 1266"/>
                    <a:gd name="T56" fmla="*/ 537 w 1360"/>
                    <a:gd name="T57" fmla="*/ 2266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sp>
              <p:nvSpPr>
                <p:cNvPr id="40968" name="Freeform 7"/>
                <p:cNvSpPr>
                  <a:spLocks noChangeArrowheads="1"/>
                </p:cNvSpPr>
                <p:nvPr/>
              </p:nvSpPr>
              <p:spPr bwMode="auto">
                <a:xfrm>
                  <a:off x="665" y="1272"/>
                  <a:ext cx="2000" cy="947"/>
                </a:xfrm>
                <a:custGeom>
                  <a:avLst/>
                  <a:gdLst>
                    <a:gd name="T0" fmla="*/ 0 w 845"/>
                    <a:gd name="T1" fmla="*/ 824 h 400"/>
                    <a:gd name="T2" fmla="*/ 438 w 845"/>
                    <a:gd name="T3" fmla="*/ 180 h 400"/>
                    <a:gd name="T4" fmla="*/ 537 w 845"/>
                    <a:gd name="T5" fmla="*/ 156 h 400"/>
                    <a:gd name="T6" fmla="*/ 1467 w 845"/>
                    <a:gd name="T7" fmla="*/ 566 h 400"/>
                    <a:gd name="T8" fmla="*/ 2336 w 845"/>
                    <a:gd name="T9" fmla="*/ 952 h 400"/>
                    <a:gd name="T10" fmla="*/ 2431 w 845"/>
                    <a:gd name="T11" fmla="*/ 935 h 400"/>
                    <a:gd name="T12" fmla="*/ 4057 w 845"/>
                    <a:gd name="T13" fmla="*/ 73 h 400"/>
                    <a:gd name="T14" fmla="*/ 4196 w 845"/>
                    <a:gd name="T15" fmla="*/ 0 h 400"/>
                    <a:gd name="T16" fmla="*/ 4734 w 845"/>
                    <a:gd name="T17" fmla="*/ 803 h 400"/>
                    <a:gd name="T18" fmla="*/ 4163 w 845"/>
                    <a:gd name="T19" fmla="*/ 1160 h 400"/>
                    <a:gd name="T20" fmla="*/ 2509 w 845"/>
                    <a:gd name="T21" fmla="*/ 2202 h 400"/>
                    <a:gd name="T22" fmla="*/ 2357 w 845"/>
                    <a:gd name="T23" fmla="*/ 2209 h 400"/>
                    <a:gd name="T24" fmla="*/ 45 w 845"/>
                    <a:gd name="T25" fmla="*/ 857 h 400"/>
                    <a:gd name="T26" fmla="*/ 0 w 845"/>
                    <a:gd name="T27" fmla="*/ 824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grpSp>
          <p:sp>
            <p:nvSpPr>
              <p:cNvPr id="40966" name="文本框 12"/>
              <p:cNvSpPr>
                <a:spLocks noChangeArrowheads="1"/>
              </p:cNvSpPr>
              <p:nvPr/>
            </p:nvSpPr>
            <p:spPr bwMode="auto">
              <a:xfrm>
                <a:off x="2003425" y="130020"/>
                <a:ext cx="4021138" cy="1200329"/>
              </a:xfrm>
              <a:prstGeom prst="rect">
                <a:avLst/>
              </a:prstGeom>
              <a:noFill/>
              <a:ln w="9525">
                <a:noFill/>
                <a:miter lim="800000"/>
                <a:headEnd/>
                <a:tailEnd/>
              </a:ln>
            </p:spPr>
            <p:txBody>
              <a:bodyPr>
                <a:spAutoFit/>
              </a:bodyPr>
              <a:lstStyle/>
              <a:p>
                <a:r>
                  <a:rPr lang="zh-CN" altLang="en-US" sz="7200" b="1" dirty="0" smtClean="0">
                    <a:solidFill>
                      <a:schemeClr val="bg1"/>
                    </a:solidFill>
                    <a:latin typeface="微软雅黑" pitchFamily="34" charset="-122"/>
                    <a:ea typeface="微软雅黑" pitchFamily="34" charset="-122"/>
                    <a:sym typeface="微软雅黑" pitchFamily="34" charset="-122"/>
                  </a:rPr>
                  <a:t>数据类型</a:t>
                </a:r>
                <a:endParaRPr lang="zh-CN" altLang="en-US" sz="7200" b="1" dirty="0">
                  <a:solidFill>
                    <a:schemeClr val="bg1"/>
                  </a:solidFill>
                  <a:latin typeface="微软雅黑" pitchFamily="34" charset="-122"/>
                  <a:ea typeface="微软雅黑" pitchFamily="34" charset="-122"/>
                  <a:sym typeface="微软雅黑" pitchFamily="34" charset="-122"/>
                </a:endParaRPr>
              </a:p>
            </p:txBody>
          </p:sp>
        </p:grpSp>
        <p:sp>
          <p:nvSpPr>
            <p:cNvPr id="40964" name="矩形 14"/>
            <p:cNvSpPr>
              <a:spLocks noChangeArrowheads="1"/>
            </p:cNvSpPr>
            <p:nvPr/>
          </p:nvSpPr>
          <p:spPr bwMode="auto">
            <a:xfrm>
              <a:off x="2066925" y="1248405"/>
              <a:ext cx="3856037" cy="369332"/>
            </a:xfrm>
            <a:prstGeom prst="rect">
              <a:avLst/>
            </a:prstGeom>
            <a:noFill/>
            <a:ln w="9525">
              <a:noFill/>
              <a:miter lim="800000"/>
              <a:headEnd/>
              <a:tailEnd/>
            </a:ln>
          </p:spPr>
          <p:txBody>
            <a:bodyPr>
              <a:spAutoFit/>
            </a:bodyPr>
            <a:lstStyle/>
            <a:p>
              <a:r>
                <a:rPr lang="en-US" altLang="zh-CN" sz="900">
                  <a:solidFill>
                    <a:schemeClr val="bg1"/>
                  </a:solidFill>
                  <a:latin typeface="微软雅黑" pitchFamily="34" charset="-122"/>
                  <a:ea typeface="微软雅黑" pitchFamily="34" charset="-122"/>
                  <a:sym typeface="微软雅黑" pitchFamily="34" charset="-122"/>
                </a:rPr>
                <a:t>It was the best of times, it was the worst of times; it was the age of wisdom, it was the age of foolishness.</a:t>
              </a:r>
              <a:r>
                <a:rPr lang="zh-CN" altLang="en-US" sz="900">
                  <a:solidFill>
                    <a:schemeClr val="bg1"/>
                  </a:solidFill>
                  <a:latin typeface="微软雅黑" pitchFamily="34" charset="-122"/>
                  <a:ea typeface="微软雅黑" pitchFamily="34" charset="-122"/>
                  <a:sym typeface="Arial" pitchFamily="34" charset="0"/>
                </a:rPr>
                <a:t> </a:t>
              </a:r>
              <a:endParaRPr lang="zh-CN" altLang="en-US" sz="900">
                <a:solidFill>
                  <a:schemeClr val="bg1"/>
                </a:solidFill>
                <a:latin typeface="Calibri" pitchFamily="34" charset="0"/>
                <a:cs typeface="Calibri" pitchFamily="34" charset="0"/>
                <a:sym typeface="Calibri" pitchFamily="34" charset="0"/>
              </a:endParaRPr>
            </a:p>
          </p:txBody>
        </p:sp>
      </p:gr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7" name="矩形 1"/>
          <p:cNvSpPr>
            <a:spLocks noChangeArrowheads="1"/>
          </p:cNvSpPr>
          <p:nvPr/>
        </p:nvSpPr>
        <p:spPr bwMode="auto">
          <a:xfrm>
            <a:off x="2790825" y="1624953"/>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1. </a:t>
            </a:r>
            <a:r>
              <a:rPr lang="zh-CN" altLang="en-US" b="1" dirty="0">
                <a:solidFill>
                  <a:srgbClr val="FFFFFF"/>
                </a:solidFill>
                <a:latin typeface="微软雅黑" pitchFamily="34" charset="-122"/>
                <a:ea typeface="微软雅黑" pitchFamily="34" charset="-122"/>
                <a:sym typeface="微软雅黑" pitchFamily="34" charset="-122"/>
              </a:rPr>
              <a:t>简单数据类型</a:t>
            </a:r>
          </a:p>
        </p:txBody>
      </p:sp>
      <p:sp>
        <p:nvSpPr>
          <p:cNvPr id="18" name="矩形 1"/>
          <p:cNvSpPr>
            <a:spLocks noChangeArrowheads="1"/>
          </p:cNvSpPr>
          <p:nvPr/>
        </p:nvSpPr>
        <p:spPr bwMode="auto">
          <a:xfrm>
            <a:off x="2790824" y="3092355"/>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2. </a:t>
            </a:r>
            <a:r>
              <a:rPr lang="zh-CN" altLang="en-US" b="1" dirty="0">
                <a:solidFill>
                  <a:srgbClr val="FFFFFF"/>
                </a:solidFill>
                <a:latin typeface="微软雅黑" pitchFamily="34" charset="-122"/>
                <a:ea typeface="微软雅黑" pitchFamily="34" charset="-122"/>
                <a:sym typeface="微软雅黑" pitchFamily="34" charset="-122"/>
              </a:rPr>
              <a:t>复合数据类型</a:t>
            </a:r>
          </a:p>
        </p:txBody>
      </p:sp>
      <p:sp>
        <p:nvSpPr>
          <p:cNvPr id="19" name="矩形 1"/>
          <p:cNvSpPr>
            <a:spLocks noChangeArrowheads="1"/>
          </p:cNvSpPr>
          <p:nvPr/>
        </p:nvSpPr>
        <p:spPr bwMode="auto">
          <a:xfrm>
            <a:off x="2790826" y="4653585"/>
            <a:ext cx="4467224"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3. </a:t>
            </a:r>
            <a:r>
              <a:rPr lang="zh-CN" altLang="en-US" b="1" dirty="0">
                <a:solidFill>
                  <a:srgbClr val="FFFFFF"/>
                </a:solidFill>
                <a:latin typeface="微软雅黑" pitchFamily="34" charset="-122"/>
                <a:ea typeface="微软雅黑" pitchFamily="34" charset="-122"/>
                <a:sym typeface="微软雅黑" pitchFamily="34" charset="-122"/>
              </a:rPr>
              <a:t>类型的判断、比较、运算、转换与方法</a:t>
            </a:r>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7" name="矩形 1"/>
          <p:cNvSpPr>
            <a:spLocks noChangeArrowheads="1"/>
          </p:cNvSpPr>
          <p:nvPr/>
        </p:nvSpPr>
        <p:spPr bwMode="auto">
          <a:xfrm>
            <a:off x="0" y="826153"/>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1. </a:t>
            </a:r>
            <a:r>
              <a:rPr lang="zh-CN" altLang="en-US" b="1" dirty="0">
                <a:solidFill>
                  <a:srgbClr val="FFFFFF"/>
                </a:solidFill>
                <a:latin typeface="微软雅黑" pitchFamily="34" charset="-122"/>
                <a:ea typeface="微软雅黑" pitchFamily="34" charset="-122"/>
                <a:sym typeface="微软雅黑" pitchFamily="34" charset="-122"/>
              </a:rPr>
              <a:t>简单数据类型</a:t>
            </a:r>
          </a:p>
        </p:txBody>
      </p:sp>
      <p:sp>
        <p:nvSpPr>
          <p:cNvPr id="20" name="文本框 59"/>
          <p:cNvSpPr>
            <a:spLocks noChangeArrowheads="1"/>
          </p:cNvSpPr>
          <p:nvPr/>
        </p:nvSpPr>
        <p:spPr bwMode="auto">
          <a:xfrm>
            <a:off x="863601" y="1510372"/>
            <a:ext cx="2888128"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逻辑型</a:t>
            </a:r>
            <a:r>
              <a:rPr lang="en-US" altLang="zh-CN" sz="2800" b="1" dirty="0">
                <a:solidFill>
                  <a:srgbClr val="E74E3E"/>
                </a:solidFill>
                <a:latin typeface="微软雅黑" pitchFamily="34" charset="-122"/>
                <a:ea typeface="微软雅黑" pitchFamily="34" charset="-122"/>
                <a:sym typeface="微软雅黑" pitchFamily="34" charset="-122"/>
              </a:rPr>
              <a:t>(</a:t>
            </a:r>
            <a:r>
              <a:rPr lang="en-US" altLang="zh-CN" sz="2800" b="1" dirty="0" err="1">
                <a:solidFill>
                  <a:srgbClr val="E74E3E"/>
                </a:solidFill>
                <a:latin typeface="微软雅黑" pitchFamily="34" charset="-122"/>
                <a:ea typeface="微软雅黑" pitchFamily="34" charset="-122"/>
                <a:sym typeface="微软雅黑" pitchFamily="34" charset="-122"/>
              </a:rPr>
              <a:t>boolean</a:t>
            </a:r>
            <a:r>
              <a:rPr lang="en-US" altLang="zh-CN" sz="2800" b="1" dirty="0">
                <a:solidFill>
                  <a:srgbClr val="E74E3E"/>
                </a:solidFill>
                <a:latin typeface="微软雅黑" pitchFamily="34" charset="-122"/>
                <a:ea typeface="微软雅黑" pitchFamily="34" charset="-122"/>
                <a:sym typeface="微软雅黑" pitchFamily="34" charset="-122"/>
              </a:rPr>
              <a:t>)</a:t>
            </a:r>
            <a:endParaRPr lang="zh-CN" altLang="en-US" sz="2800" b="1" dirty="0">
              <a:solidFill>
                <a:srgbClr val="E74E3E"/>
              </a:solidFill>
              <a:latin typeface="微软雅黑" pitchFamily="34" charset="-122"/>
              <a:ea typeface="微软雅黑" pitchFamily="34" charset="-122"/>
              <a:sym typeface="微软雅黑" pitchFamily="34" charset="-122"/>
            </a:endParaRPr>
          </a:p>
        </p:txBody>
      </p:sp>
      <p:sp>
        <p:nvSpPr>
          <p:cNvPr id="22" name="矩形 17"/>
          <p:cNvSpPr>
            <a:spLocks noChangeArrowheads="1"/>
          </p:cNvSpPr>
          <p:nvPr/>
        </p:nvSpPr>
        <p:spPr bwMode="auto">
          <a:xfrm>
            <a:off x="1128496" y="2262992"/>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最基本的数据类型，也是很多计算机语言中都支持的最简单的数据类型，只能取两个值：</a:t>
            </a:r>
            <a:r>
              <a:rPr lang="en-US" altLang="zh-CN" sz="1400" dirty="0">
                <a:solidFill>
                  <a:srgbClr val="666666"/>
                </a:solidFill>
                <a:latin typeface="微软雅黑" pitchFamily="34" charset="-122"/>
                <a:ea typeface="微软雅黑" pitchFamily="34" charset="-122"/>
                <a:sym typeface="微软雅黑" pitchFamily="34" charset="-122"/>
              </a:rPr>
              <a:t>#t</a:t>
            </a:r>
            <a:r>
              <a:rPr lang="zh-CN" altLang="en-US" sz="1400" dirty="0">
                <a:solidFill>
                  <a:srgbClr val="666666"/>
                </a:solidFill>
                <a:latin typeface="微软雅黑" pitchFamily="34" charset="-122"/>
                <a:ea typeface="微软雅黑" pitchFamily="34" charset="-122"/>
                <a:sym typeface="微软雅黑" pitchFamily="34" charset="-122"/>
              </a:rPr>
              <a:t>，相当于其它计算机语言中的 </a:t>
            </a:r>
            <a:r>
              <a:rPr lang="en-US" altLang="zh-CN" sz="1400" dirty="0">
                <a:solidFill>
                  <a:srgbClr val="666666"/>
                </a:solidFill>
                <a:latin typeface="微软雅黑" pitchFamily="34" charset="-122"/>
                <a:ea typeface="微软雅黑" pitchFamily="34" charset="-122"/>
                <a:sym typeface="微软雅黑" pitchFamily="34" charset="-122"/>
              </a:rPr>
              <a:t>TRUE</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#f</a:t>
            </a:r>
            <a:r>
              <a:rPr lang="zh-CN" altLang="en-US" sz="1400" dirty="0">
                <a:solidFill>
                  <a:srgbClr val="666666"/>
                </a:solidFill>
                <a:latin typeface="微软雅黑" pitchFamily="34" charset="-122"/>
                <a:ea typeface="微软雅黑" pitchFamily="34" charset="-122"/>
                <a:sym typeface="微软雅黑" pitchFamily="34" charset="-122"/>
              </a:rPr>
              <a:t>，相当于其它计算机语言中的 </a:t>
            </a:r>
            <a:r>
              <a:rPr lang="en-US" altLang="zh-CN" sz="1400" dirty="0">
                <a:solidFill>
                  <a:srgbClr val="666666"/>
                </a:solidFill>
                <a:latin typeface="微软雅黑" pitchFamily="34" charset="-122"/>
                <a:ea typeface="微软雅黑" pitchFamily="34" charset="-122"/>
                <a:sym typeface="微软雅黑" pitchFamily="34" charset="-122"/>
              </a:rPr>
              <a:t>FALSE</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3" name="矩形 17"/>
          <p:cNvSpPr>
            <a:spLocks noChangeArrowheads="1"/>
          </p:cNvSpPr>
          <p:nvPr/>
        </p:nvSpPr>
        <p:spPr bwMode="auto">
          <a:xfrm>
            <a:off x="1131921" y="3973308"/>
            <a:ext cx="7649008" cy="307777"/>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not</a:t>
            </a:r>
            <a:r>
              <a:rPr lang="zh-CN" altLang="en-US" sz="1400" dirty="0">
                <a:solidFill>
                  <a:srgbClr val="666666"/>
                </a:solidFill>
                <a:latin typeface="微软雅黑" pitchFamily="34" charset="-122"/>
                <a:ea typeface="微软雅黑" pitchFamily="34" charset="-122"/>
                <a:sym typeface="微软雅黑" pitchFamily="34" charset="-122"/>
              </a:rPr>
              <a:t>的引用，与逻辑非运算操作类似</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4" name="矩形 17"/>
          <p:cNvSpPr>
            <a:spLocks noChangeArrowheads="1"/>
          </p:cNvSpPr>
          <p:nvPr/>
        </p:nvSpPr>
        <p:spPr bwMode="auto">
          <a:xfrm>
            <a:off x="1136404" y="2902478"/>
            <a:ext cx="7649008" cy="307777"/>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语言中的</a:t>
            </a:r>
            <a:r>
              <a:rPr lang="en-US" altLang="zh-CN" sz="1400" dirty="0" err="1">
                <a:solidFill>
                  <a:srgbClr val="666666"/>
                </a:solidFill>
                <a:latin typeface="微软雅黑" pitchFamily="34" charset="-122"/>
                <a:ea typeface="微软雅黑" pitchFamily="34" charset="-122"/>
                <a:sym typeface="微软雅黑" pitchFamily="34" charset="-122"/>
              </a:rPr>
              <a:t>boolean</a:t>
            </a:r>
            <a:r>
              <a:rPr lang="zh-CN" altLang="en-US" sz="1400" dirty="0">
                <a:solidFill>
                  <a:srgbClr val="666666"/>
                </a:solidFill>
                <a:latin typeface="微软雅黑" pitchFamily="34" charset="-122"/>
                <a:ea typeface="微软雅黑" pitchFamily="34" charset="-122"/>
                <a:sym typeface="微软雅黑" pitchFamily="34" charset="-122"/>
              </a:rPr>
              <a:t>类型只有一种操作：</a:t>
            </a:r>
            <a:r>
              <a:rPr lang="en-US" altLang="zh-CN" sz="1400" dirty="0">
                <a:solidFill>
                  <a:srgbClr val="666666"/>
                </a:solidFill>
                <a:latin typeface="微软雅黑" pitchFamily="34" charset="-122"/>
                <a:ea typeface="微软雅黑" pitchFamily="34" charset="-122"/>
                <a:sym typeface="微软雅黑" pitchFamily="34" charset="-122"/>
              </a:rPr>
              <a:t>not</a:t>
            </a:r>
            <a:r>
              <a:rPr lang="zh-CN" altLang="en-US" sz="1400" dirty="0">
                <a:solidFill>
                  <a:srgbClr val="666666"/>
                </a:solidFill>
                <a:latin typeface="微软雅黑" pitchFamily="34" charset="-122"/>
                <a:ea typeface="微软雅黑" pitchFamily="34" charset="-122"/>
                <a:sym typeface="微软雅黑" pitchFamily="34" charset="-122"/>
              </a:rPr>
              <a:t>。其意为取相反的值，即：</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6" name="矩形 17"/>
          <p:cNvSpPr>
            <a:spLocks noChangeArrowheads="1"/>
          </p:cNvSpPr>
          <p:nvPr/>
        </p:nvSpPr>
        <p:spPr bwMode="auto">
          <a:xfrm>
            <a:off x="1131921" y="5842447"/>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从上面的操作中可以看出来，只要</a:t>
            </a:r>
            <a:r>
              <a:rPr lang="en-US" altLang="zh-CN" sz="1400" dirty="0">
                <a:solidFill>
                  <a:srgbClr val="666666"/>
                </a:solidFill>
                <a:latin typeface="微软雅黑" pitchFamily="34" charset="-122"/>
                <a:ea typeface="微软雅黑" pitchFamily="34" charset="-122"/>
                <a:sym typeface="微软雅黑" pitchFamily="34" charset="-122"/>
              </a:rPr>
              <a:t>not</a:t>
            </a:r>
            <a:r>
              <a:rPr lang="zh-CN" altLang="en-US" sz="1400" dirty="0">
                <a:solidFill>
                  <a:srgbClr val="666666"/>
                </a:solidFill>
                <a:latin typeface="微软雅黑" pitchFamily="34" charset="-122"/>
                <a:ea typeface="微软雅黑" pitchFamily="34" charset="-122"/>
                <a:sym typeface="微软雅黑" pitchFamily="34" charset="-122"/>
              </a:rPr>
              <a:t>后面的参数不是逻辑型，其返回值均为</a:t>
            </a:r>
            <a:r>
              <a:rPr lang="en-US" altLang="zh-CN" sz="1400" dirty="0">
                <a:solidFill>
                  <a:srgbClr val="666666"/>
                </a:solidFill>
                <a:latin typeface="微软雅黑" pitchFamily="34" charset="-122"/>
                <a:ea typeface="微软雅黑" pitchFamily="34" charset="-122"/>
                <a:sym typeface="微软雅黑" pitchFamily="34" charset="-122"/>
              </a:rPr>
              <a:t>#f</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26"/>
          <p:cNvSpPr>
            <a:spLocks noChangeArrowheads="1"/>
          </p:cNvSpPr>
          <p:nvPr/>
        </p:nvSpPr>
        <p:spPr bwMode="auto">
          <a:xfrm>
            <a:off x="1137058" y="3270470"/>
            <a:ext cx="7649008" cy="523220"/>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	(not #f) =&gt; #t</a:t>
            </a:r>
          </a:p>
          <a:p>
            <a:pPr algn="just"/>
            <a:r>
              <a:rPr lang="en-US" altLang="zh-CN" sz="1400" dirty="0">
                <a:latin typeface="微软雅黑" pitchFamily="34" charset="-122"/>
                <a:ea typeface="微软雅黑" pitchFamily="34" charset="-122"/>
                <a:sym typeface="微软雅黑" pitchFamily="34" charset="-122"/>
              </a:rPr>
              <a:t>	</a:t>
            </a:r>
            <a:r>
              <a:rPr lang="en-US" altLang="zh-CN" sz="1400" dirty="0" smtClean="0">
                <a:latin typeface="微软雅黑" pitchFamily="34" charset="-122"/>
                <a:ea typeface="微软雅黑" pitchFamily="34" charset="-122"/>
                <a:sym typeface="微软雅黑" pitchFamily="34" charset="-122"/>
              </a:rPr>
              <a:t>(</a:t>
            </a:r>
            <a:r>
              <a:rPr lang="en-US" altLang="zh-CN" sz="1400" dirty="0">
                <a:latin typeface="微软雅黑" pitchFamily="34" charset="-122"/>
                <a:ea typeface="微软雅黑" pitchFamily="34" charset="-122"/>
                <a:sym typeface="微软雅黑" pitchFamily="34" charset="-122"/>
              </a:rPr>
              <a:t>not #t) =&gt; #f</a:t>
            </a:r>
            <a:endParaRPr lang="zh-CN" altLang="en-US" sz="1400" dirty="0">
              <a:latin typeface="微软雅黑" pitchFamily="34" charset="-122"/>
              <a:ea typeface="微软雅黑" pitchFamily="34" charset="-122"/>
              <a:sym typeface="微软雅黑" pitchFamily="34" charset="-122"/>
            </a:endParaRPr>
          </a:p>
        </p:txBody>
      </p:sp>
      <p:sp>
        <p:nvSpPr>
          <p:cNvPr id="28" name="矩形 27"/>
          <p:cNvSpPr>
            <a:spLocks noChangeArrowheads="1"/>
          </p:cNvSpPr>
          <p:nvPr/>
        </p:nvSpPr>
        <p:spPr bwMode="auto">
          <a:xfrm>
            <a:off x="1128496" y="4329406"/>
            <a:ext cx="7649008" cy="1384995"/>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(not 1)</a:t>
            </a:r>
          </a:p>
          <a:p>
            <a:pPr algn="just"/>
            <a:r>
              <a:rPr lang="en-US" altLang="zh-CN" sz="1400" dirty="0">
                <a:latin typeface="微软雅黑" pitchFamily="34" charset="-122"/>
                <a:ea typeface="微软雅黑" pitchFamily="34" charset="-122"/>
                <a:sym typeface="微软雅黑" pitchFamily="34" charset="-122"/>
              </a:rPr>
              <a:t>#f</a:t>
            </a:r>
          </a:p>
          <a:p>
            <a:pPr algn="just"/>
            <a:r>
              <a:rPr lang="en-US" altLang="zh-CN" sz="1400" dirty="0">
                <a:latin typeface="微软雅黑" pitchFamily="34" charset="-122"/>
                <a:ea typeface="微软雅黑" pitchFamily="34" charset="-122"/>
                <a:sym typeface="微软雅黑" pitchFamily="34" charset="-122"/>
              </a:rPr>
              <a:t>guile&gt; (not (list 1 2 3))</a:t>
            </a:r>
          </a:p>
          <a:p>
            <a:pPr algn="just"/>
            <a:r>
              <a:rPr lang="en-US" altLang="zh-CN" sz="1400" dirty="0">
                <a:latin typeface="微软雅黑" pitchFamily="34" charset="-122"/>
                <a:ea typeface="微软雅黑" pitchFamily="34" charset="-122"/>
                <a:sym typeface="微软雅黑" pitchFamily="34" charset="-122"/>
              </a:rPr>
              <a:t>#f</a:t>
            </a:r>
          </a:p>
          <a:p>
            <a:pPr algn="just"/>
            <a:r>
              <a:rPr lang="en-US" altLang="zh-CN" sz="1400" dirty="0">
                <a:latin typeface="微软雅黑" pitchFamily="34" charset="-122"/>
                <a:ea typeface="微软雅黑" pitchFamily="34" charset="-122"/>
                <a:sym typeface="微软雅黑" pitchFamily="34" charset="-122"/>
              </a:rPr>
              <a:t>guile&gt; (not 'a)</a:t>
            </a:r>
          </a:p>
          <a:p>
            <a:pPr algn="just"/>
            <a:r>
              <a:rPr lang="en-US" altLang="zh-CN" sz="1400" dirty="0">
                <a:latin typeface="微软雅黑" pitchFamily="34" charset="-122"/>
                <a:ea typeface="微软雅黑" pitchFamily="34" charset="-122"/>
                <a:sym typeface="微软雅黑" pitchFamily="34" charset="-122"/>
              </a:rPr>
              <a:t>#f</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40436194"/>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7" name="矩形 1"/>
          <p:cNvSpPr>
            <a:spLocks noChangeArrowheads="1"/>
          </p:cNvSpPr>
          <p:nvPr/>
        </p:nvSpPr>
        <p:spPr bwMode="auto">
          <a:xfrm>
            <a:off x="0" y="826153"/>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1. </a:t>
            </a:r>
            <a:r>
              <a:rPr lang="zh-CN" altLang="en-US" b="1" dirty="0">
                <a:solidFill>
                  <a:srgbClr val="FFFFFF"/>
                </a:solidFill>
                <a:latin typeface="微软雅黑" pitchFamily="34" charset="-122"/>
                <a:ea typeface="微软雅黑" pitchFamily="34" charset="-122"/>
                <a:sym typeface="微软雅黑" pitchFamily="34" charset="-122"/>
              </a:rPr>
              <a:t>简单数据类型</a:t>
            </a:r>
          </a:p>
        </p:txBody>
      </p:sp>
      <p:sp>
        <p:nvSpPr>
          <p:cNvPr id="16" name="文本框 59"/>
          <p:cNvSpPr>
            <a:spLocks noChangeArrowheads="1"/>
          </p:cNvSpPr>
          <p:nvPr/>
        </p:nvSpPr>
        <p:spPr bwMode="auto">
          <a:xfrm>
            <a:off x="863601" y="1510372"/>
            <a:ext cx="2888128"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数字型</a:t>
            </a:r>
            <a:r>
              <a:rPr lang="en-US" altLang="zh-CN" sz="2800" b="1" dirty="0">
                <a:solidFill>
                  <a:srgbClr val="E74E3E"/>
                </a:solidFill>
                <a:latin typeface="微软雅黑" pitchFamily="34" charset="-122"/>
                <a:ea typeface="微软雅黑" pitchFamily="34" charset="-122"/>
                <a:sym typeface="微软雅黑" pitchFamily="34" charset="-122"/>
              </a:rPr>
              <a:t>(number)</a:t>
            </a:r>
            <a:endParaRPr lang="zh-CN" altLang="en-US" sz="2800" b="1" dirty="0">
              <a:solidFill>
                <a:srgbClr val="E74E3E"/>
              </a:solidFill>
              <a:latin typeface="微软雅黑" pitchFamily="34" charset="-122"/>
              <a:ea typeface="微软雅黑" pitchFamily="34" charset="-122"/>
              <a:sym typeface="微软雅黑" pitchFamily="34" charset="-122"/>
            </a:endParaRPr>
          </a:p>
        </p:txBody>
      </p:sp>
      <p:sp>
        <p:nvSpPr>
          <p:cNvPr id="18" name="矩形 17"/>
          <p:cNvSpPr>
            <a:spLocks noChangeArrowheads="1"/>
          </p:cNvSpPr>
          <p:nvPr/>
        </p:nvSpPr>
        <p:spPr bwMode="auto">
          <a:xfrm>
            <a:off x="1128496" y="2262992"/>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它又分为四种子类型：整型</a:t>
            </a:r>
            <a:r>
              <a:rPr lang="en-US" altLang="zh-CN" sz="1400" dirty="0">
                <a:solidFill>
                  <a:srgbClr val="666666"/>
                </a:solidFill>
                <a:latin typeface="微软雅黑" pitchFamily="34" charset="-122"/>
                <a:ea typeface="微软雅黑" pitchFamily="34" charset="-122"/>
                <a:sym typeface="微软雅黑" pitchFamily="34" charset="-122"/>
              </a:rPr>
              <a:t>(integer)</a:t>
            </a:r>
            <a:r>
              <a:rPr lang="zh-CN" altLang="en-US" sz="1400" dirty="0">
                <a:solidFill>
                  <a:srgbClr val="666666"/>
                </a:solidFill>
                <a:latin typeface="微软雅黑" pitchFamily="34" charset="-122"/>
                <a:ea typeface="微软雅黑" pitchFamily="34" charset="-122"/>
                <a:sym typeface="微软雅黑" pitchFamily="34" charset="-122"/>
              </a:rPr>
              <a:t>，有理数型</a:t>
            </a:r>
            <a:r>
              <a:rPr lang="en-US" altLang="zh-CN" sz="1400" dirty="0">
                <a:solidFill>
                  <a:srgbClr val="666666"/>
                </a:solidFill>
                <a:latin typeface="微软雅黑" pitchFamily="34" charset="-122"/>
                <a:ea typeface="微软雅黑" pitchFamily="34" charset="-122"/>
                <a:sym typeface="微软雅黑" pitchFamily="34" charset="-122"/>
              </a:rPr>
              <a:t>(rational)</a:t>
            </a:r>
            <a:r>
              <a:rPr lang="zh-CN" altLang="en-US" sz="1400" dirty="0">
                <a:solidFill>
                  <a:srgbClr val="666666"/>
                </a:solidFill>
                <a:latin typeface="微软雅黑" pitchFamily="34" charset="-122"/>
                <a:ea typeface="微软雅黑" pitchFamily="34" charset="-122"/>
                <a:sym typeface="微软雅黑" pitchFamily="34" charset="-122"/>
              </a:rPr>
              <a:t>，实型</a:t>
            </a:r>
            <a:r>
              <a:rPr lang="en-US" altLang="zh-CN" sz="1400" dirty="0">
                <a:solidFill>
                  <a:srgbClr val="666666"/>
                </a:solidFill>
                <a:latin typeface="微软雅黑" pitchFamily="34" charset="-122"/>
                <a:ea typeface="微软雅黑" pitchFamily="34" charset="-122"/>
                <a:sym typeface="微软雅黑" pitchFamily="34" charset="-122"/>
              </a:rPr>
              <a:t>(real)</a:t>
            </a:r>
            <a:r>
              <a:rPr lang="zh-CN" altLang="en-US" sz="1400" dirty="0">
                <a:solidFill>
                  <a:srgbClr val="666666"/>
                </a:solidFill>
                <a:latin typeface="微软雅黑" pitchFamily="34" charset="-122"/>
                <a:ea typeface="微软雅黑" pitchFamily="34" charset="-122"/>
                <a:sym typeface="微软雅黑" pitchFamily="34" charset="-122"/>
              </a:rPr>
              <a:t>，复数型</a:t>
            </a:r>
            <a:r>
              <a:rPr lang="en-US" altLang="zh-CN" sz="1400" dirty="0">
                <a:solidFill>
                  <a:srgbClr val="666666"/>
                </a:solidFill>
                <a:latin typeface="微软雅黑" pitchFamily="34" charset="-122"/>
                <a:ea typeface="微软雅黑" pitchFamily="34" charset="-122"/>
                <a:sym typeface="微软雅黑" pitchFamily="34" charset="-122"/>
              </a:rPr>
              <a:t>(complex)</a:t>
            </a:r>
            <a:r>
              <a:rPr lang="zh-CN" altLang="en-US" sz="1400" dirty="0">
                <a:solidFill>
                  <a:srgbClr val="666666"/>
                </a:solidFill>
                <a:latin typeface="微软雅黑" pitchFamily="34" charset="-122"/>
                <a:ea typeface="微软雅黑" pitchFamily="34" charset="-122"/>
                <a:sym typeface="微软雅黑" pitchFamily="34" charset="-122"/>
              </a:rPr>
              <a:t>；它们又被统一称为数字类型</a:t>
            </a:r>
            <a:r>
              <a:rPr lang="en-US" altLang="zh-CN" sz="1400" dirty="0">
                <a:solidFill>
                  <a:srgbClr val="666666"/>
                </a:solidFill>
                <a:latin typeface="微软雅黑" pitchFamily="34" charset="-122"/>
                <a:ea typeface="微软雅黑" pitchFamily="34" charset="-122"/>
                <a:sym typeface="微软雅黑" pitchFamily="34" charset="-122"/>
              </a:rPr>
              <a:t>(number)</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0" name="矩形 17"/>
          <p:cNvSpPr>
            <a:spLocks noChangeArrowheads="1"/>
          </p:cNvSpPr>
          <p:nvPr/>
        </p:nvSpPr>
        <p:spPr bwMode="auto">
          <a:xfrm>
            <a:off x="1136404" y="2969713"/>
            <a:ext cx="7649008" cy="95410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如：复数型</a:t>
            </a:r>
            <a:r>
              <a:rPr lang="en-US" altLang="zh-CN" sz="1400" dirty="0">
                <a:solidFill>
                  <a:srgbClr val="666666"/>
                </a:solidFill>
                <a:latin typeface="微软雅黑" pitchFamily="34" charset="-122"/>
                <a:ea typeface="微软雅黑" pitchFamily="34" charset="-122"/>
                <a:sym typeface="微软雅黑" pitchFamily="34" charset="-122"/>
              </a:rPr>
              <a:t>(complex) </a:t>
            </a:r>
            <a:r>
              <a:rPr lang="zh-CN" altLang="en-US" sz="1400" dirty="0">
                <a:solidFill>
                  <a:srgbClr val="666666"/>
                </a:solidFill>
                <a:latin typeface="微软雅黑" pitchFamily="34" charset="-122"/>
                <a:ea typeface="微软雅黑" pitchFamily="34" charset="-122"/>
                <a:sym typeface="微软雅黑" pitchFamily="34" charset="-122"/>
              </a:rPr>
              <a:t>可以定义为 </a:t>
            </a:r>
            <a:r>
              <a:rPr lang="en-US" altLang="zh-CN" sz="1400" dirty="0">
                <a:latin typeface="微软雅黑" pitchFamily="34" charset="-122"/>
                <a:ea typeface="微软雅黑" pitchFamily="34" charset="-122"/>
                <a:sym typeface="微软雅黑" pitchFamily="34" charset="-122"/>
              </a:rPr>
              <a:t>(define c 3+2i)</a:t>
            </a:r>
          </a:p>
          <a:p>
            <a:pPr algn="just"/>
            <a:r>
              <a:rPr lang="zh-CN" altLang="en-US" sz="1400" dirty="0">
                <a:solidFill>
                  <a:srgbClr val="666666"/>
                </a:solidFill>
                <a:latin typeface="微软雅黑" pitchFamily="34" charset="-122"/>
                <a:ea typeface="微软雅黑" pitchFamily="34" charset="-122"/>
                <a:sym typeface="微软雅黑" pitchFamily="34" charset="-122"/>
              </a:rPr>
              <a:t>实数型（</a:t>
            </a:r>
            <a:r>
              <a:rPr lang="en-US" altLang="zh-CN" sz="1400" dirty="0">
                <a:solidFill>
                  <a:srgbClr val="666666"/>
                </a:solidFill>
                <a:latin typeface="微软雅黑" pitchFamily="34" charset="-122"/>
                <a:ea typeface="微软雅黑" pitchFamily="34" charset="-122"/>
                <a:sym typeface="微软雅黑" pitchFamily="34" charset="-122"/>
              </a:rPr>
              <a:t>real</a:t>
            </a:r>
            <a:r>
              <a:rPr lang="zh-CN" altLang="en-US" sz="1400" dirty="0">
                <a:solidFill>
                  <a:srgbClr val="666666"/>
                </a:solidFill>
                <a:latin typeface="微软雅黑" pitchFamily="34" charset="-122"/>
                <a:ea typeface="微软雅黑" pitchFamily="34" charset="-122"/>
                <a:sym typeface="微软雅黑" pitchFamily="34" charset="-122"/>
              </a:rPr>
              <a:t>）可以定义为 </a:t>
            </a:r>
            <a:r>
              <a:rPr lang="en-US" altLang="zh-CN" sz="1400" dirty="0">
                <a:latin typeface="微软雅黑" pitchFamily="34" charset="-122"/>
                <a:ea typeface="微软雅黑" pitchFamily="34" charset="-122"/>
                <a:sym typeface="微软雅黑" pitchFamily="34" charset="-122"/>
              </a:rPr>
              <a:t>(define f 22/7)</a:t>
            </a:r>
          </a:p>
          <a:p>
            <a:pPr algn="just"/>
            <a:r>
              <a:rPr lang="zh-CN" altLang="en-US" sz="1400" dirty="0">
                <a:solidFill>
                  <a:srgbClr val="666666"/>
                </a:solidFill>
                <a:latin typeface="微软雅黑" pitchFamily="34" charset="-122"/>
                <a:ea typeface="微软雅黑" pitchFamily="34" charset="-122"/>
                <a:sym typeface="微软雅黑" pitchFamily="34" charset="-122"/>
              </a:rPr>
              <a:t>有理数型（</a:t>
            </a:r>
            <a:r>
              <a:rPr lang="en-US" altLang="zh-CN" sz="1400" dirty="0">
                <a:solidFill>
                  <a:srgbClr val="666666"/>
                </a:solidFill>
                <a:latin typeface="微软雅黑" pitchFamily="34" charset="-122"/>
                <a:ea typeface="微软雅黑" pitchFamily="34" charset="-122"/>
                <a:sym typeface="微软雅黑" pitchFamily="34" charset="-122"/>
              </a:rPr>
              <a:t>rational</a:t>
            </a:r>
            <a:r>
              <a:rPr lang="zh-CN" altLang="en-US" sz="1400" dirty="0">
                <a:solidFill>
                  <a:srgbClr val="666666"/>
                </a:solidFill>
                <a:latin typeface="微软雅黑" pitchFamily="34" charset="-122"/>
                <a:ea typeface="微软雅黑" pitchFamily="34" charset="-122"/>
                <a:sym typeface="微软雅黑" pitchFamily="34" charset="-122"/>
              </a:rPr>
              <a:t>）可以定义为 </a:t>
            </a:r>
            <a:r>
              <a:rPr lang="en-US" altLang="zh-CN" sz="1400" dirty="0">
                <a:latin typeface="微软雅黑" pitchFamily="34" charset="-122"/>
                <a:ea typeface="微软雅黑" pitchFamily="34" charset="-122"/>
                <a:sym typeface="微软雅黑" pitchFamily="34" charset="-122"/>
              </a:rPr>
              <a:t>(define p 3.1415)</a:t>
            </a:r>
          </a:p>
          <a:p>
            <a:pPr algn="just"/>
            <a:r>
              <a:rPr lang="zh-CN" altLang="en-US" sz="1400" dirty="0">
                <a:solidFill>
                  <a:srgbClr val="666666"/>
                </a:solidFill>
                <a:latin typeface="微软雅黑" pitchFamily="34" charset="-122"/>
                <a:ea typeface="微软雅黑" pitchFamily="34" charset="-122"/>
                <a:sym typeface="微软雅黑" pitchFamily="34" charset="-122"/>
              </a:rPr>
              <a:t>整数型</a:t>
            </a:r>
            <a:r>
              <a:rPr lang="en-US" altLang="zh-CN" sz="1400" dirty="0">
                <a:solidFill>
                  <a:srgbClr val="666666"/>
                </a:solidFill>
                <a:latin typeface="微软雅黑" pitchFamily="34" charset="-122"/>
                <a:ea typeface="微软雅黑" pitchFamily="34" charset="-122"/>
                <a:sym typeface="微软雅黑" pitchFamily="34" charset="-122"/>
              </a:rPr>
              <a:t>(integer) </a:t>
            </a:r>
            <a:r>
              <a:rPr lang="zh-CN" altLang="en-US" sz="1400" dirty="0">
                <a:solidFill>
                  <a:srgbClr val="666666"/>
                </a:solidFill>
                <a:latin typeface="微软雅黑" pitchFamily="34" charset="-122"/>
                <a:ea typeface="微软雅黑" pitchFamily="34" charset="-122"/>
                <a:sym typeface="微软雅黑" pitchFamily="34" charset="-122"/>
              </a:rPr>
              <a:t>可以定义为 </a:t>
            </a:r>
            <a:r>
              <a:rPr lang="en-US" altLang="zh-CN" sz="1400" dirty="0">
                <a:latin typeface="微软雅黑" pitchFamily="34" charset="-122"/>
                <a:ea typeface="微软雅黑" pitchFamily="34" charset="-122"/>
                <a:sym typeface="微软雅黑" pitchFamily="34" charset="-122"/>
              </a:rPr>
              <a:t>(define i 123)</a:t>
            </a:r>
            <a:r>
              <a:rPr lang="en-US" altLang="zh-CN" sz="1400" dirty="0">
                <a:solidFill>
                  <a:srgbClr val="666666"/>
                </a:solidFill>
                <a:latin typeface="微软雅黑" pitchFamily="34" charset="-122"/>
                <a:ea typeface="微软雅黑" pitchFamily="34" charset="-122"/>
                <a:sym typeface="微软雅黑" pitchFamily="34" charset="-122"/>
              </a:rPr>
              <a:t> </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17"/>
          <p:cNvSpPr>
            <a:spLocks noChangeArrowheads="1"/>
          </p:cNvSpPr>
          <p:nvPr/>
        </p:nvSpPr>
        <p:spPr bwMode="auto">
          <a:xfrm>
            <a:off x="1128496" y="4090302"/>
            <a:ext cx="7649008" cy="954107"/>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语言中，数字类型的数据还可以按照进制分类，即二进制，八进制，十进制和十六进制，在外观形式上它们分别以符号组合 </a:t>
            </a:r>
            <a:r>
              <a:rPr lang="en-US" altLang="zh-CN" sz="1400" dirty="0">
                <a:solidFill>
                  <a:srgbClr val="666666"/>
                </a:solidFill>
                <a:latin typeface="微软雅黑" pitchFamily="34" charset="-122"/>
                <a:ea typeface="微软雅黑" pitchFamily="34" charset="-122"/>
                <a:sym typeface="微软雅黑" pitchFamily="34" charset="-122"/>
              </a:rPr>
              <a:t>#b</a:t>
            </a:r>
            <a:r>
              <a:rPr lang="zh-CN" altLang="en-US" sz="1400" dirty="0">
                <a:solidFill>
                  <a:srgbClr val="666666"/>
                </a:solidFill>
                <a:latin typeface="微软雅黑" pitchFamily="34" charset="-122"/>
                <a:ea typeface="微软雅黑" pitchFamily="34" charset="-122"/>
                <a:sym typeface="微软雅黑" pitchFamily="34" charset="-122"/>
              </a:rPr>
              <a:t>、 </a:t>
            </a:r>
            <a:r>
              <a:rPr lang="en-US" altLang="zh-CN" sz="1400" dirty="0">
                <a:solidFill>
                  <a:srgbClr val="666666"/>
                </a:solidFill>
                <a:latin typeface="微软雅黑" pitchFamily="34" charset="-122"/>
                <a:ea typeface="微软雅黑" pitchFamily="34" charset="-122"/>
                <a:sym typeface="微软雅黑" pitchFamily="34" charset="-122"/>
              </a:rPr>
              <a:t>#o</a:t>
            </a:r>
            <a:r>
              <a:rPr lang="zh-CN" altLang="en-US" sz="1400" dirty="0">
                <a:solidFill>
                  <a:srgbClr val="666666"/>
                </a:solidFill>
                <a:latin typeface="微软雅黑" pitchFamily="34" charset="-122"/>
                <a:ea typeface="微软雅黑" pitchFamily="34" charset="-122"/>
                <a:sym typeface="微软雅黑" pitchFamily="34" charset="-122"/>
              </a:rPr>
              <a:t>、 </a:t>
            </a:r>
            <a:r>
              <a:rPr lang="en-US" altLang="zh-CN" sz="1400" dirty="0">
                <a:solidFill>
                  <a:srgbClr val="666666"/>
                </a:solidFill>
                <a:latin typeface="微软雅黑" pitchFamily="34" charset="-122"/>
                <a:ea typeface="微软雅黑" pitchFamily="34" charset="-122"/>
                <a:sym typeface="微软雅黑" pitchFamily="34" charset="-122"/>
              </a:rPr>
              <a:t>#d</a:t>
            </a:r>
            <a:r>
              <a:rPr lang="zh-CN" altLang="en-US" sz="1400" dirty="0">
                <a:solidFill>
                  <a:srgbClr val="666666"/>
                </a:solidFill>
                <a:latin typeface="微软雅黑" pitchFamily="34" charset="-122"/>
                <a:ea typeface="微软雅黑" pitchFamily="34" charset="-122"/>
                <a:sym typeface="微软雅黑" pitchFamily="34" charset="-122"/>
              </a:rPr>
              <a:t>、 </a:t>
            </a:r>
            <a:r>
              <a:rPr lang="en-US" altLang="zh-CN" sz="1400" dirty="0">
                <a:solidFill>
                  <a:srgbClr val="666666"/>
                </a:solidFill>
                <a:latin typeface="微软雅黑" pitchFamily="34" charset="-122"/>
                <a:ea typeface="微软雅黑" pitchFamily="34" charset="-122"/>
                <a:sym typeface="微软雅黑" pitchFamily="34" charset="-122"/>
              </a:rPr>
              <a:t>#x </a:t>
            </a:r>
            <a:r>
              <a:rPr lang="zh-CN" altLang="en-US" sz="1400" dirty="0">
                <a:solidFill>
                  <a:srgbClr val="666666"/>
                </a:solidFill>
                <a:latin typeface="微软雅黑" pitchFamily="34" charset="-122"/>
                <a:ea typeface="微软雅黑" pitchFamily="34" charset="-122"/>
                <a:sym typeface="微软雅黑" pitchFamily="34" charset="-122"/>
              </a:rPr>
              <a:t>来作为表示数字进制类型的前缀，其中表示十进制的</a:t>
            </a:r>
            <a:r>
              <a:rPr lang="en-US" altLang="zh-CN" sz="1400" dirty="0">
                <a:solidFill>
                  <a:srgbClr val="666666"/>
                </a:solidFill>
                <a:latin typeface="微软雅黑" pitchFamily="34" charset="-122"/>
                <a:ea typeface="微软雅黑" pitchFamily="34" charset="-122"/>
                <a:sym typeface="微软雅黑" pitchFamily="34" charset="-122"/>
              </a:rPr>
              <a:t>#d</a:t>
            </a:r>
            <a:r>
              <a:rPr lang="zh-CN" altLang="en-US" sz="1400" dirty="0">
                <a:solidFill>
                  <a:srgbClr val="666666"/>
                </a:solidFill>
                <a:latin typeface="微软雅黑" pitchFamily="34" charset="-122"/>
                <a:ea typeface="微软雅黑" pitchFamily="34" charset="-122"/>
                <a:sym typeface="微软雅黑" pitchFamily="34" charset="-122"/>
              </a:rPr>
              <a:t>可以省略不写，如：二进制的 </a:t>
            </a:r>
            <a:r>
              <a:rPr lang="en-US" altLang="zh-CN" sz="1400" dirty="0">
                <a:solidFill>
                  <a:srgbClr val="666666"/>
                </a:solidFill>
                <a:latin typeface="微软雅黑" pitchFamily="34" charset="-122"/>
                <a:ea typeface="微软雅黑" pitchFamily="34" charset="-122"/>
                <a:sym typeface="微软雅黑" pitchFamily="34" charset="-122"/>
              </a:rPr>
              <a:t>#b1010 </a:t>
            </a:r>
            <a:r>
              <a:rPr lang="zh-CN" altLang="en-US" sz="1400" dirty="0">
                <a:solidFill>
                  <a:srgbClr val="666666"/>
                </a:solidFill>
                <a:latin typeface="微软雅黑" pitchFamily="34" charset="-122"/>
                <a:ea typeface="微软雅黑" pitchFamily="34" charset="-122"/>
                <a:sym typeface="微软雅黑" pitchFamily="34" charset="-122"/>
              </a:rPr>
              <a:t>，八进制的 </a:t>
            </a:r>
            <a:r>
              <a:rPr lang="en-US" altLang="zh-CN" sz="1400" dirty="0">
                <a:solidFill>
                  <a:srgbClr val="666666"/>
                </a:solidFill>
                <a:latin typeface="微软雅黑" pitchFamily="34" charset="-122"/>
                <a:ea typeface="微软雅黑" pitchFamily="34" charset="-122"/>
                <a:sym typeface="微软雅黑" pitchFamily="34" charset="-122"/>
              </a:rPr>
              <a:t>#o567</a:t>
            </a:r>
            <a:r>
              <a:rPr lang="zh-CN" altLang="en-US" sz="1400" dirty="0">
                <a:solidFill>
                  <a:srgbClr val="666666"/>
                </a:solidFill>
                <a:latin typeface="微软雅黑" pitchFamily="34" charset="-122"/>
                <a:ea typeface="微软雅黑" pitchFamily="34" charset="-122"/>
                <a:sym typeface="微软雅黑" pitchFamily="34" charset="-122"/>
              </a:rPr>
              <a:t>，十进制的</a:t>
            </a:r>
            <a:r>
              <a:rPr lang="en-US" altLang="zh-CN" sz="1400" dirty="0">
                <a:solidFill>
                  <a:srgbClr val="666666"/>
                </a:solidFill>
                <a:latin typeface="微软雅黑" pitchFamily="34" charset="-122"/>
                <a:ea typeface="微软雅黑" pitchFamily="34" charset="-122"/>
                <a:sym typeface="微软雅黑" pitchFamily="34" charset="-122"/>
              </a:rPr>
              <a:t>123</a:t>
            </a:r>
            <a:r>
              <a:rPr lang="zh-CN" altLang="en-US" sz="1400" dirty="0">
                <a:solidFill>
                  <a:srgbClr val="666666"/>
                </a:solidFill>
                <a:latin typeface="微软雅黑" pitchFamily="34" charset="-122"/>
                <a:ea typeface="微软雅黑" pitchFamily="34" charset="-122"/>
                <a:sym typeface="微软雅黑" pitchFamily="34" charset="-122"/>
              </a:rPr>
              <a:t>或 </a:t>
            </a:r>
            <a:r>
              <a:rPr lang="en-US" altLang="zh-CN" sz="1400" dirty="0">
                <a:solidFill>
                  <a:srgbClr val="666666"/>
                </a:solidFill>
                <a:latin typeface="微软雅黑" pitchFamily="34" charset="-122"/>
                <a:ea typeface="微软雅黑" pitchFamily="34" charset="-122"/>
                <a:sym typeface="微软雅黑" pitchFamily="34" charset="-122"/>
              </a:rPr>
              <a:t>#d123</a:t>
            </a:r>
            <a:r>
              <a:rPr lang="zh-CN" altLang="en-US" sz="1400" dirty="0">
                <a:solidFill>
                  <a:srgbClr val="666666"/>
                </a:solidFill>
                <a:latin typeface="微软雅黑" pitchFamily="34" charset="-122"/>
                <a:ea typeface="微软雅黑" pitchFamily="34" charset="-122"/>
                <a:sym typeface="微软雅黑" pitchFamily="34" charset="-122"/>
              </a:rPr>
              <a:t>，十六进制的 </a:t>
            </a:r>
            <a:r>
              <a:rPr lang="en-US" altLang="zh-CN" sz="1400" dirty="0">
                <a:solidFill>
                  <a:srgbClr val="666666"/>
                </a:solidFill>
                <a:latin typeface="微软雅黑" pitchFamily="34" charset="-122"/>
                <a:ea typeface="微软雅黑" pitchFamily="34" charset="-122"/>
                <a:sym typeface="微软雅黑" pitchFamily="34" charset="-122"/>
              </a:rPr>
              <a:t>#x1afc </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2" name="矩形 17"/>
          <p:cNvSpPr>
            <a:spLocks noChangeArrowheads="1"/>
          </p:cNvSpPr>
          <p:nvPr/>
        </p:nvSpPr>
        <p:spPr bwMode="auto">
          <a:xfrm>
            <a:off x="1128496" y="5256636"/>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语言的这种严格按照数学定理来为数字类型进行分类的方法可以看出</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语言里面渗透着很深的数学思想，</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语言是由数学家们创造出来的，在这方面表现得也比较鲜明。</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176272076"/>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7" name="矩形 1"/>
          <p:cNvSpPr>
            <a:spLocks noChangeArrowheads="1"/>
          </p:cNvSpPr>
          <p:nvPr/>
        </p:nvSpPr>
        <p:spPr bwMode="auto">
          <a:xfrm>
            <a:off x="0" y="826153"/>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1. </a:t>
            </a:r>
            <a:r>
              <a:rPr lang="zh-CN" altLang="en-US" b="1" dirty="0">
                <a:solidFill>
                  <a:srgbClr val="FFFFFF"/>
                </a:solidFill>
                <a:latin typeface="微软雅黑" pitchFamily="34" charset="-122"/>
                <a:ea typeface="微软雅黑" pitchFamily="34" charset="-122"/>
                <a:sym typeface="微软雅黑" pitchFamily="34" charset="-122"/>
              </a:rPr>
              <a:t>简单数据类型</a:t>
            </a:r>
          </a:p>
        </p:txBody>
      </p:sp>
      <p:sp>
        <p:nvSpPr>
          <p:cNvPr id="16" name="文本框 59"/>
          <p:cNvSpPr>
            <a:spLocks noChangeArrowheads="1"/>
          </p:cNvSpPr>
          <p:nvPr/>
        </p:nvSpPr>
        <p:spPr bwMode="auto">
          <a:xfrm>
            <a:off x="863601" y="1510372"/>
            <a:ext cx="2161987"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字符型</a:t>
            </a:r>
            <a:r>
              <a:rPr lang="en-US" altLang="zh-CN" sz="2800" b="1" dirty="0">
                <a:solidFill>
                  <a:srgbClr val="E74E3E"/>
                </a:solidFill>
                <a:latin typeface="微软雅黑" pitchFamily="34" charset="-122"/>
                <a:ea typeface="微软雅黑" pitchFamily="34" charset="-122"/>
                <a:sym typeface="微软雅黑" pitchFamily="34" charset="-122"/>
              </a:rPr>
              <a:t>(char)</a:t>
            </a:r>
            <a:endParaRPr lang="zh-CN" altLang="en-US" sz="2800" b="1" dirty="0">
              <a:solidFill>
                <a:srgbClr val="E74E3E"/>
              </a:solidFill>
              <a:latin typeface="微软雅黑" pitchFamily="34" charset="-122"/>
              <a:ea typeface="微软雅黑" pitchFamily="34" charset="-122"/>
              <a:sym typeface="微软雅黑" pitchFamily="34" charset="-122"/>
            </a:endParaRPr>
          </a:p>
        </p:txBody>
      </p:sp>
      <p:sp>
        <p:nvSpPr>
          <p:cNvPr id="18" name="矩形 17"/>
          <p:cNvSpPr>
            <a:spLocks noChangeArrowheads="1"/>
          </p:cNvSpPr>
          <p:nvPr/>
        </p:nvSpPr>
        <p:spPr bwMode="auto">
          <a:xfrm>
            <a:off x="1136404" y="3144524"/>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语言中的字符型数据均以符号组合 </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开始，表示单个字符，可以是字母、数字或</a:t>
            </a:r>
            <a:r>
              <a:rPr lang="en-US" altLang="zh-CN" sz="1400" dirty="0">
                <a:solidFill>
                  <a:srgbClr val="666666"/>
                </a:solidFill>
                <a:latin typeface="微软雅黑" pitchFamily="34" charset="-122"/>
                <a:ea typeface="微软雅黑" pitchFamily="34" charset="-122"/>
                <a:sym typeface="微软雅黑" pitchFamily="34" charset="-122"/>
              </a:rPr>
              <a:t>"[ ! $ % &amp; * + - . / : %</a:t>
            </a:r>
            <a:r>
              <a:rPr lang="en-US" altLang="zh-CN" sz="1400" dirty="0" err="1">
                <a:solidFill>
                  <a:srgbClr val="666666"/>
                </a:solidFill>
                <a:latin typeface="微软雅黑" pitchFamily="34" charset="-122"/>
                <a:ea typeface="微软雅黑" pitchFamily="34" charset="-122"/>
                <a:sym typeface="微软雅黑" pitchFamily="34" charset="-122"/>
              </a:rPr>
              <a:t>lt</a:t>
            </a:r>
            <a:r>
              <a:rPr lang="en-US" altLang="zh-CN" sz="1400" dirty="0">
                <a:solidFill>
                  <a:srgbClr val="666666"/>
                </a:solidFill>
                <a:latin typeface="微软雅黑" pitchFamily="34" charset="-122"/>
                <a:ea typeface="微软雅黑" pitchFamily="34" charset="-122"/>
                <a:sym typeface="微软雅黑" pitchFamily="34" charset="-122"/>
              </a:rPr>
              <a:t>; = &gt; ? @ ^ _ ~ ]"</a:t>
            </a:r>
            <a:r>
              <a:rPr lang="zh-CN" altLang="en-US" sz="1400" dirty="0">
                <a:solidFill>
                  <a:srgbClr val="666666"/>
                </a:solidFill>
                <a:latin typeface="微软雅黑" pitchFamily="34" charset="-122"/>
                <a:ea typeface="微软雅黑" pitchFamily="34" charset="-122"/>
                <a:sym typeface="微软雅黑" pitchFamily="34" charset="-122"/>
              </a:rPr>
              <a:t>等等其它字符，如： </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36404" y="3848255"/>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#\A </a:t>
            </a:r>
            <a:r>
              <a:rPr lang="zh-CN" altLang="en-US" sz="1400" dirty="0">
                <a:solidFill>
                  <a:srgbClr val="666666"/>
                </a:solidFill>
                <a:latin typeface="微软雅黑" pitchFamily="34" charset="-122"/>
                <a:ea typeface="微软雅黑" pitchFamily="34" charset="-122"/>
                <a:sym typeface="微软雅黑" pitchFamily="34" charset="-122"/>
              </a:rPr>
              <a:t>表示大写字母</a:t>
            </a:r>
            <a:r>
              <a:rPr lang="en-US" altLang="zh-CN" sz="1400" dirty="0">
                <a:solidFill>
                  <a:srgbClr val="666666"/>
                </a:solidFill>
                <a:latin typeface="微软雅黑" pitchFamily="34" charset="-122"/>
                <a:ea typeface="微软雅黑" pitchFamily="34" charset="-122"/>
                <a:sym typeface="微软雅黑" pitchFamily="34" charset="-122"/>
              </a:rPr>
              <a:t>A</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#\0</a:t>
            </a:r>
            <a:r>
              <a:rPr lang="zh-CN" altLang="en-US" sz="1400" dirty="0">
                <a:solidFill>
                  <a:srgbClr val="666666"/>
                </a:solidFill>
                <a:latin typeface="微软雅黑" pitchFamily="34" charset="-122"/>
                <a:ea typeface="微软雅黑" pitchFamily="34" charset="-122"/>
                <a:sym typeface="微软雅黑" pitchFamily="34" charset="-122"/>
              </a:rPr>
              <a:t>表示字符</a:t>
            </a:r>
            <a:r>
              <a:rPr lang="en-US" altLang="zh-CN" sz="1400" dirty="0">
                <a:solidFill>
                  <a:srgbClr val="666666"/>
                </a:solidFill>
                <a:latin typeface="微软雅黑" pitchFamily="34" charset="-122"/>
                <a:ea typeface="微软雅黑" pitchFamily="34" charset="-122"/>
                <a:sym typeface="微软雅黑" pitchFamily="34" charset="-122"/>
              </a:rPr>
              <a:t>0</a:t>
            </a:r>
            <a:r>
              <a:rPr lang="zh-CN" altLang="en-US" sz="1400" dirty="0">
                <a:solidFill>
                  <a:srgbClr val="666666"/>
                </a:solidFill>
                <a:latin typeface="微软雅黑" pitchFamily="34" charset="-122"/>
                <a:ea typeface="微软雅黑" pitchFamily="34" charset="-122"/>
                <a:sym typeface="微软雅黑" pitchFamily="34" charset="-122"/>
              </a:rPr>
              <a:t>，</a:t>
            </a:r>
          </a:p>
          <a:p>
            <a:pPr algn="just"/>
            <a:r>
              <a:rPr lang="zh-CN" altLang="en-US" sz="1400" dirty="0">
                <a:solidFill>
                  <a:srgbClr val="666666"/>
                </a:solidFill>
                <a:latin typeface="微软雅黑" pitchFamily="34" charset="-122"/>
                <a:ea typeface="微软雅黑" pitchFamily="34" charset="-122"/>
                <a:sym typeface="微软雅黑" pitchFamily="34" charset="-122"/>
              </a:rPr>
              <a:t>其中特殊字符有：</a:t>
            </a:r>
            <a:r>
              <a:rPr lang="en-US" altLang="zh-CN" sz="1400" dirty="0">
                <a:solidFill>
                  <a:srgbClr val="666666"/>
                </a:solidFill>
                <a:latin typeface="微软雅黑" pitchFamily="34" charset="-122"/>
                <a:ea typeface="微软雅黑" pitchFamily="34" charset="-122"/>
                <a:sym typeface="微软雅黑" pitchFamily="34" charset="-122"/>
              </a:rPr>
              <a:t>#\space </a:t>
            </a:r>
            <a:r>
              <a:rPr lang="zh-CN" altLang="en-US" sz="1400" dirty="0">
                <a:solidFill>
                  <a:srgbClr val="666666"/>
                </a:solidFill>
                <a:latin typeface="微软雅黑" pitchFamily="34" charset="-122"/>
                <a:ea typeface="微软雅黑" pitchFamily="34" charset="-122"/>
                <a:sym typeface="微软雅黑" pitchFamily="34" charset="-122"/>
              </a:rPr>
              <a:t>表示空格符和 </a:t>
            </a:r>
            <a:r>
              <a:rPr lang="en-US" altLang="zh-CN" sz="1400" dirty="0">
                <a:solidFill>
                  <a:srgbClr val="666666"/>
                </a:solidFill>
                <a:latin typeface="微软雅黑" pitchFamily="34" charset="-122"/>
                <a:ea typeface="微软雅黑" pitchFamily="34" charset="-122"/>
                <a:sym typeface="微软雅黑" pitchFamily="34" charset="-122"/>
              </a:rPr>
              <a:t>#\newline </a:t>
            </a:r>
            <a:r>
              <a:rPr lang="zh-CN" altLang="en-US" sz="1400" dirty="0">
                <a:solidFill>
                  <a:srgbClr val="666666"/>
                </a:solidFill>
                <a:latin typeface="微软雅黑" pitchFamily="34" charset="-122"/>
                <a:ea typeface="微软雅黑" pitchFamily="34" charset="-122"/>
                <a:sym typeface="微软雅黑" pitchFamily="34" charset="-122"/>
              </a:rPr>
              <a:t>表示换行符。 </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17627207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7" name="矩形 1"/>
          <p:cNvSpPr>
            <a:spLocks noChangeArrowheads="1"/>
          </p:cNvSpPr>
          <p:nvPr/>
        </p:nvSpPr>
        <p:spPr bwMode="auto">
          <a:xfrm>
            <a:off x="0" y="826153"/>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1. </a:t>
            </a:r>
            <a:r>
              <a:rPr lang="zh-CN" altLang="en-US" b="1" dirty="0">
                <a:solidFill>
                  <a:srgbClr val="FFFFFF"/>
                </a:solidFill>
                <a:latin typeface="微软雅黑" pitchFamily="34" charset="-122"/>
                <a:ea typeface="微软雅黑" pitchFamily="34" charset="-122"/>
                <a:sym typeface="微软雅黑" pitchFamily="34" charset="-122"/>
              </a:rPr>
              <a:t>简单数据类型</a:t>
            </a:r>
          </a:p>
        </p:txBody>
      </p:sp>
      <p:sp>
        <p:nvSpPr>
          <p:cNvPr id="16" name="文本框 59"/>
          <p:cNvSpPr>
            <a:spLocks noChangeArrowheads="1"/>
          </p:cNvSpPr>
          <p:nvPr/>
        </p:nvSpPr>
        <p:spPr bwMode="auto">
          <a:xfrm>
            <a:off x="863601" y="1510372"/>
            <a:ext cx="2746374"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符号型</a:t>
            </a:r>
            <a:r>
              <a:rPr lang="en-US" altLang="zh-CN" sz="2800" b="1" dirty="0">
                <a:solidFill>
                  <a:srgbClr val="E74E3E"/>
                </a:solidFill>
                <a:latin typeface="微软雅黑" pitchFamily="34" charset="-122"/>
                <a:ea typeface="微软雅黑" pitchFamily="34" charset="-122"/>
                <a:sym typeface="微软雅黑" pitchFamily="34" charset="-122"/>
              </a:rPr>
              <a:t>(symbol)</a:t>
            </a:r>
            <a:endParaRPr lang="zh-CN" altLang="en-US" sz="2800" b="1" dirty="0">
              <a:solidFill>
                <a:srgbClr val="E74E3E"/>
              </a:solidFill>
              <a:latin typeface="微软雅黑" pitchFamily="34" charset="-122"/>
              <a:ea typeface="微软雅黑" pitchFamily="34" charset="-122"/>
              <a:sym typeface="微软雅黑" pitchFamily="34" charset="-122"/>
            </a:endParaRPr>
          </a:p>
        </p:txBody>
      </p:sp>
      <p:sp>
        <p:nvSpPr>
          <p:cNvPr id="18" name="矩形 17"/>
          <p:cNvSpPr>
            <a:spLocks noChangeArrowheads="1"/>
          </p:cNvSpPr>
          <p:nvPr/>
        </p:nvSpPr>
        <p:spPr bwMode="auto">
          <a:xfrm>
            <a:off x="1136404" y="2512515"/>
            <a:ext cx="7649008" cy="738664"/>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符号类型是</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语言中有多种用途的符号名称，它可以是单词，用括号括起来的多个单词，也可以是无意义的字母组合或符号组合，它在某种意义上可以理解为</a:t>
            </a:r>
            <a:r>
              <a:rPr lang="en-US" altLang="zh-CN" sz="1400" dirty="0">
                <a:solidFill>
                  <a:srgbClr val="666666"/>
                </a:solidFill>
                <a:latin typeface="微软雅黑" pitchFamily="34" charset="-122"/>
                <a:ea typeface="微软雅黑" pitchFamily="34" charset="-122"/>
                <a:sym typeface="微软雅黑" pitchFamily="34" charset="-122"/>
              </a:rPr>
              <a:t>C</a:t>
            </a:r>
            <a:r>
              <a:rPr lang="zh-CN" altLang="en-US" sz="1400" dirty="0">
                <a:solidFill>
                  <a:srgbClr val="666666"/>
                </a:solidFill>
                <a:latin typeface="微软雅黑" pitchFamily="34" charset="-122"/>
                <a:ea typeface="微软雅黑" pitchFamily="34" charset="-122"/>
                <a:sym typeface="微软雅黑" pitchFamily="34" charset="-122"/>
              </a:rPr>
              <a:t>中的枚举类型。看下面的操作：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36404" y="5313985"/>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此处也说明单引号</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与</a:t>
            </a:r>
            <a:r>
              <a:rPr lang="en-US" altLang="zh-CN" sz="1400" dirty="0">
                <a:solidFill>
                  <a:srgbClr val="666666"/>
                </a:solidFill>
                <a:latin typeface="微软雅黑" pitchFamily="34" charset="-122"/>
                <a:ea typeface="微软雅黑" pitchFamily="34" charset="-122"/>
                <a:sym typeface="微软雅黑" pitchFamily="34" charset="-122"/>
              </a:rPr>
              <a:t>quote</a:t>
            </a:r>
            <a:r>
              <a:rPr lang="zh-CN" altLang="en-US" sz="1400" dirty="0">
                <a:solidFill>
                  <a:srgbClr val="666666"/>
                </a:solidFill>
                <a:latin typeface="微软雅黑" pitchFamily="34" charset="-122"/>
                <a:ea typeface="微软雅黑" pitchFamily="34" charset="-122"/>
                <a:sym typeface="微软雅黑" pitchFamily="34" charset="-122"/>
              </a:rPr>
              <a:t>是等价的，并且更简单一些。符号类型与字符串不同的是符号类型不能象字符串那样可以取得长度或改变其中某一成员字符的值，但二者之间可以互相转换。</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0" name="矩形 19"/>
          <p:cNvSpPr>
            <a:spLocks noChangeArrowheads="1"/>
          </p:cNvSpPr>
          <p:nvPr/>
        </p:nvSpPr>
        <p:spPr bwMode="auto">
          <a:xfrm>
            <a:off x="1128496" y="3544995"/>
            <a:ext cx="7649008" cy="1384995"/>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a (quote xyz))  ;  </a:t>
            </a:r>
            <a:r>
              <a:rPr lang="zh-CN" altLang="en-US" sz="1400" dirty="0">
                <a:latin typeface="微软雅黑" pitchFamily="34" charset="-122"/>
                <a:ea typeface="微软雅黑" pitchFamily="34" charset="-122"/>
                <a:sym typeface="微软雅黑" pitchFamily="34" charset="-122"/>
              </a:rPr>
              <a:t>定义变量</a:t>
            </a:r>
            <a:r>
              <a:rPr lang="en-US" altLang="zh-CN" sz="1400" dirty="0">
                <a:latin typeface="微软雅黑" pitchFamily="34" charset="-122"/>
                <a:ea typeface="微软雅黑" pitchFamily="34" charset="-122"/>
                <a:sym typeface="微软雅黑" pitchFamily="34" charset="-122"/>
              </a:rPr>
              <a:t>a</a:t>
            </a:r>
            <a:r>
              <a:rPr lang="zh-CN" altLang="en-US" sz="1400" dirty="0">
                <a:latin typeface="微软雅黑" pitchFamily="34" charset="-122"/>
                <a:ea typeface="微软雅黑" pitchFamily="34" charset="-122"/>
                <a:sym typeface="微软雅黑" pitchFamily="34" charset="-122"/>
              </a:rPr>
              <a:t>为符号类型，值为</a:t>
            </a:r>
            <a:r>
              <a:rPr lang="en-US" altLang="zh-CN" sz="1400" dirty="0">
                <a:latin typeface="微软雅黑" pitchFamily="34" charset="-122"/>
                <a:ea typeface="微软雅黑" pitchFamily="34" charset="-122"/>
                <a:sym typeface="微软雅黑" pitchFamily="34" charset="-122"/>
              </a:rPr>
              <a:t>xyz</a:t>
            </a:r>
          </a:p>
          <a:p>
            <a:pPr algn="just"/>
            <a:r>
              <a:rPr lang="en-US" altLang="zh-CN" sz="1400" dirty="0">
                <a:latin typeface="微软雅黑" pitchFamily="34" charset="-122"/>
                <a:ea typeface="微软雅黑" pitchFamily="34" charset="-122"/>
                <a:sym typeface="微软雅黑" pitchFamily="34" charset="-122"/>
              </a:rPr>
              <a:t>guile&gt; a</a:t>
            </a:r>
          </a:p>
          <a:p>
            <a:pPr algn="just"/>
            <a:r>
              <a:rPr lang="en-US" altLang="zh-CN" sz="1400" dirty="0">
                <a:latin typeface="微软雅黑" pitchFamily="34" charset="-122"/>
                <a:ea typeface="微软雅黑" pitchFamily="34" charset="-122"/>
                <a:sym typeface="微软雅黑" pitchFamily="34" charset="-122"/>
              </a:rPr>
              <a:t>xyz</a:t>
            </a:r>
          </a:p>
          <a:p>
            <a:pPr algn="just"/>
            <a:r>
              <a:rPr lang="en-US" altLang="zh-CN" sz="1400" dirty="0">
                <a:latin typeface="微软雅黑" pitchFamily="34" charset="-122"/>
                <a:ea typeface="微软雅黑" pitchFamily="34" charset="-122"/>
                <a:sym typeface="微软雅黑" pitchFamily="34" charset="-122"/>
              </a:rPr>
              <a:t>guile&gt; (define xyz 'a)  ; </a:t>
            </a:r>
            <a:r>
              <a:rPr lang="zh-CN" altLang="en-US" sz="1400" dirty="0">
                <a:latin typeface="微软雅黑" pitchFamily="34" charset="-122"/>
                <a:ea typeface="微软雅黑" pitchFamily="34" charset="-122"/>
                <a:sym typeface="微软雅黑" pitchFamily="34" charset="-122"/>
              </a:rPr>
              <a:t>定义变量</a:t>
            </a:r>
            <a:r>
              <a:rPr lang="en-US" altLang="zh-CN" sz="1400" dirty="0">
                <a:latin typeface="微软雅黑" pitchFamily="34" charset="-122"/>
                <a:ea typeface="微软雅黑" pitchFamily="34" charset="-122"/>
                <a:sym typeface="微软雅黑" pitchFamily="34" charset="-122"/>
              </a:rPr>
              <a:t>xyz</a:t>
            </a:r>
            <a:r>
              <a:rPr lang="zh-CN" altLang="en-US" sz="1400" dirty="0">
                <a:latin typeface="微软雅黑" pitchFamily="34" charset="-122"/>
                <a:ea typeface="微软雅黑" pitchFamily="34" charset="-122"/>
                <a:sym typeface="微软雅黑" pitchFamily="34" charset="-122"/>
              </a:rPr>
              <a:t>为符号类型，值为</a:t>
            </a:r>
            <a:r>
              <a:rPr lang="en-US" altLang="zh-CN" sz="1400" dirty="0">
                <a:latin typeface="微软雅黑" pitchFamily="34" charset="-122"/>
                <a:ea typeface="微软雅黑" pitchFamily="34" charset="-122"/>
                <a:sym typeface="微软雅黑" pitchFamily="34" charset="-122"/>
              </a:rPr>
              <a:t>a</a:t>
            </a:r>
          </a:p>
          <a:p>
            <a:pPr algn="just"/>
            <a:r>
              <a:rPr lang="en-US" altLang="zh-CN" sz="1400" dirty="0">
                <a:latin typeface="微软雅黑" pitchFamily="34" charset="-122"/>
                <a:ea typeface="微软雅黑" pitchFamily="34" charset="-122"/>
                <a:sym typeface="微软雅黑" pitchFamily="34" charset="-122"/>
              </a:rPr>
              <a:t>guile&gt; xyz</a:t>
            </a:r>
          </a:p>
          <a:p>
            <a:pPr algn="just"/>
            <a:r>
              <a:rPr lang="en-US" altLang="zh-CN" sz="1400" dirty="0">
                <a:latin typeface="微软雅黑" pitchFamily="34" charset="-122"/>
                <a:ea typeface="微软雅黑" pitchFamily="34" charset="-122"/>
                <a:sym typeface="微软雅黑" pitchFamily="34" charset="-122"/>
              </a:rPr>
              <a:t>a</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17627207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直接连接符 30"/>
          <p:cNvSpPr>
            <a:spLocks noChangeShapeType="1"/>
          </p:cNvSpPr>
          <p:nvPr/>
        </p:nvSpPr>
        <p:spPr bwMode="auto">
          <a:xfrm>
            <a:off x="13054013" y="1550988"/>
            <a:ext cx="0" cy="363537"/>
          </a:xfrm>
          <a:prstGeom prst="line">
            <a:avLst/>
          </a:prstGeom>
          <a:noFill/>
          <a:ln w="6350">
            <a:solidFill>
              <a:schemeClr val="bg1"/>
            </a:solidFill>
            <a:prstDash val="dash"/>
            <a:bevel/>
            <a:headEnd/>
            <a:tailEnd/>
          </a:ln>
        </p:spPr>
        <p:txBody>
          <a:bodyPr/>
          <a:lstStyle/>
          <a:p>
            <a:endParaRPr lang="zh-CN" altLang="en-US"/>
          </a:p>
        </p:txBody>
      </p:sp>
      <p:sp>
        <p:nvSpPr>
          <p:cNvPr id="28675" name="直接连接符 3"/>
          <p:cNvSpPr>
            <a:spLocks noChangeShapeType="1"/>
          </p:cNvSpPr>
          <p:nvPr/>
        </p:nvSpPr>
        <p:spPr bwMode="auto">
          <a:xfrm>
            <a:off x="5421313" y="1736725"/>
            <a:ext cx="0" cy="3386138"/>
          </a:xfrm>
          <a:prstGeom prst="line">
            <a:avLst/>
          </a:prstGeom>
          <a:noFill/>
          <a:ln w="6350">
            <a:solidFill>
              <a:srgbClr val="0174AB"/>
            </a:solidFill>
            <a:prstDash val="dash"/>
            <a:bevel/>
            <a:headEnd/>
            <a:tailEnd/>
          </a:ln>
        </p:spPr>
        <p:txBody>
          <a:bodyPr/>
          <a:lstStyle/>
          <a:p>
            <a:endParaRPr lang="zh-CN" altLang="en-US"/>
          </a:p>
        </p:txBody>
      </p:sp>
      <p:sp>
        <p:nvSpPr>
          <p:cNvPr id="28676" name="文本框 20"/>
          <p:cNvSpPr>
            <a:spLocks noChangeArrowheads="1"/>
          </p:cNvSpPr>
          <p:nvPr/>
        </p:nvSpPr>
        <p:spPr bwMode="auto">
          <a:xfrm>
            <a:off x="6573838" y="1390650"/>
            <a:ext cx="1944687" cy="523875"/>
          </a:xfrm>
          <a:prstGeom prst="rect">
            <a:avLst/>
          </a:prstGeom>
          <a:noFill/>
          <a:ln w="9525">
            <a:noFill/>
            <a:miter lim="800000"/>
            <a:headEnd/>
            <a:tailEnd/>
          </a:ln>
        </p:spPr>
        <p:txBody>
          <a:bodyPr>
            <a:spAutoFit/>
          </a:bodyPr>
          <a:lstStyle/>
          <a:p>
            <a:r>
              <a:rPr lang="zh-CN" altLang="en-US" sz="2800" b="1" dirty="0" smtClean="0">
                <a:solidFill>
                  <a:srgbClr val="666666"/>
                </a:solidFill>
                <a:latin typeface="微软雅黑" pitchFamily="34" charset="-122"/>
                <a:ea typeface="微软雅黑" pitchFamily="34" charset="-122"/>
                <a:sym typeface="微软雅黑" pitchFamily="34" charset="-122"/>
              </a:rPr>
              <a:t>历史背景</a:t>
            </a:r>
            <a:endParaRPr lang="zh-CN" altLang="en-US" sz="2800" b="1" dirty="0">
              <a:solidFill>
                <a:srgbClr val="666666"/>
              </a:solidFill>
              <a:latin typeface="微软雅黑" pitchFamily="34" charset="-122"/>
              <a:ea typeface="微软雅黑" pitchFamily="34" charset="-122"/>
              <a:sym typeface="微软雅黑" pitchFamily="34" charset="-122"/>
            </a:endParaRPr>
          </a:p>
        </p:txBody>
      </p:sp>
      <p:sp>
        <p:nvSpPr>
          <p:cNvPr id="28677" name="文本框 22"/>
          <p:cNvSpPr>
            <a:spLocks noChangeArrowheads="1"/>
          </p:cNvSpPr>
          <p:nvPr/>
        </p:nvSpPr>
        <p:spPr bwMode="auto">
          <a:xfrm>
            <a:off x="6573838" y="2101850"/>
            <a:ext cx="1944687" cy="523875"/>
          </a:xfrm>
          <a:prstGeom prst="rect">
            <a:avLst/>
          </a:prstGeom>
          <a:noFill/>
          <a:ln w="9525">
            <a:noFill/>
            <a:miter lim="800000"/>
            <a:headEnd/>
            <a:tailEnd/>
          </a:ln>
        </p:spPr>
        <p:txBody>
          <a:bodyPr>
            <a:spAutoFit/>
          </a:bodyPr>
          <a:lstStyle/>
          <a:p>
            <a:r>
              <a:rPr lang="zh-CN" altLang="en-US" sz="2800" b="1" dirty="0" smtClean="0">
                <a:solidFill>
                  <a:srgbClr val="666666"/>
                </a:solidFill>
                <a:latin typeface="微软雅黑" pitchFamily="34" charset="-122"/>
                <a:ea typeface="微软雅黑" pitchFamily="34" charset="-122"/>
                <a:sym typeface="微软雅黑" pitchFamily="34" charset="-122"/>
              </a:rPr>
              <a:t>语言特点</a:t>
            </a:r>
            <a:endParaRPr lang="zh-CN" altLang="en-US" sz="2800" b="1" dirty="0">
              <a:solidFill>
                <a:srgbClr val="666666"/>
              </a:solidFill>
              <a:latin typeface="微软雅黑" pitchFamily="34" charset="-122"/>
              <a:ea typeface="微软雅黑" pitchFamily="34" charset="-122"/>
              <a:sym typeface="微软雅黑" pitchFamily="34" charset="-122"/>
            </a:endParaRPr>
          </a:p>
        </p:txBody>
      </p:sp>
      <p:sp>
        <p:nvSpPr>
          <p:cNvPr id="28678" name="文本框 23"/>
          <p:cNvSpPr>
            <a:spLocks noChangeArrowheads="1"/>
          </p:cNvSpPr>
          <p:nvPr/>
        </p:nvSpPr>
        <p:spPr bwMode="auto">
          <a:xfrm>
            <a:off x="6573838" y="2813050"/>
            <a:ext cx="1944687" cy="522288"/>
          </a:xfrm>
          <a:prstGeom prst="rect">
            <a:avLst/>
          </a:prstGeom>
          <a:noFill/>
          <a:ln w="9525">
            <a:noFill/>
            <a:miter lim="800000"/>
            <a:headEnd/>
            <a:tailEnd/>
          </a:ln>
        </p:spPr>
        <p:txBody>
          <a:bodyPr>
            <a:spAutoFit/>
          </a:bodyPr>
          <a:lstStyle/>
          <a:p>
            <a:r>
              <a:rPr lang="zh-CN" altLang="en-US" sz="2800" b="1" dirty="0" smtClean="0">
                <a:solidFill>
                  <a:srgbClr val="00B050"/>
                </a:solidFill>
                <a:latin typeface="微软雅黑" pitchFamily="34" charset="-122"/>
                <a:ea typeface="微软雅黑" pitchFamily="34" charset="-122"/>
                <a:sym typeface="微软雅黑" pitchFamily="34" charset="-122"/>
              </a:rPr>
              <a:t>基本概念</a:t>
            </a:r>
            <a:endParaRPr lang="zh-CN" altLang="en-US" sz="2800" b="1" dirty="0">
              <a:solidFill>
                <a:srgbClr val="00B050"/>
              </a:solidFill>
              <a:latin typeface="微软雅黑" pitchFamily="34" charset="-122"/>
              <a:ea typeface="微软雅黑" pitchFamily="34" charset="-122"/>
              <a:sym typeface="微软雅黑" pitchFamily="34" charset="-122"/>
            </a:endParaRPr>
          </a:p>
        </p:txBody>
      </p:sp>
      <p:sp>
        <p:nvSpPr>
          <p:cNvPr id="28679" name="文本框 24"/>
          <p:cNvSpPr>
            <a:spLocks noChangeArrowheads="1"/>
          </p:cNvSpPr>
          <p:nvPr/>
        </p:nvSpPr>
        <p:spPr bwMode="auto">
          <a:xfrm>
            <a:off x="6573838" y="3522663"/>
            <a:ext cx="1944687" cy="522287"/>
          </a:xfrm>
          <a:prstGeom prst="rect">
            <a:avLst/>
          </a:prstGeom>
          <a:noFill/>
          <a:ln w="9525">
            <a:noFill/>
            <a:miter lim="800000"/>
            <a:headEnd/>
            <a:tailEnd/>
          </a:ln>
        </p:spPr>
        <p:txBody>
          <a:bodyPr>
            <a:spAutoFit/>
          </a:bodyPr>
          <a:lstStyle/>
          <a:p>
            <a:r>
              <a:rPr lang="zh-CN" altLang="en-US" sz="2800" b="1" dirty="0" smtClean="0">
                <a:solidFill>
                  <a:srgbClr val="00B050"/>
                </a:solidFill>
                <a:latin typeface="微软雅黑" pitchFamily="34" charset="-122"/>
                <a:ea typeface="微软雅黑" pitchFamily="34" charset="-122"/>
                <a:sym typeface="微软雅黑" pitchFamily="34" charset="-122"/>
              </a:rPr>
              <a:t>数据类型</a:t>
            </a:r>
            <a:endParaRPr lang="zh-CN" altLang="en-US" sz="2800" b="1" dirty="0">
              <a:solidFill>
                <a:srgbClr val="00B050"/>
              </a:solidFill>
              <a:latin typeface="微软雅黑" pitchFamily="34" charset="-122"/>
              <a:ea typeface="微软雅黑" pitchFamily="34" charset="-122"/>
              <a:sym typeface="微软雅黑" pitchFamily="34" charset="-122"/>
            </a:endParaRPr>
          </a:p>
        </p:txBody>
      </p:sp>
      <p:sp>
        <p:nvSpPr>
          <p:cNvPr id="28680" name="文本框 25"/>
          <p:cNvSpPr>
            <a:spLocks noChangeArrowheads="1"/>
          </p:cNvSpPr>
          <p:nvPr/>
        </p:nvSpPr>
        <p:spPr bwMode="auto">
          <a:xfrm>
            <a:off x="6573838" y="4232275"/>
            <a:ext cx="1944687" cy="523875"/>
          </a:xfrm>
          <a:prstGeom prst="rect">
            <a:avLst/>
          </a:prstGeom>
          <a:noFill/>
          <a:ln w="9525">
            <a:noFill/>
            <a:miter lim="800000"/>
            <a:headEnd/>
            <a:tailEnd/>
          </a:ln>
        </p:spPr>
        <p:txBody>
          <a:bodyPr>
            <a:spAutoFit/>
          </a:bodyPr>
          <a:lstStyle/>
          <a:p>
            <a:r>
              <a:rPr lang="zh-CN" altLang="en-US" sz="2800" b="1" dirty="0" smtClean="0">
                <a:solidFill>
                  <a:srgbClr val="666666"/>
                </a:solidFill>
                <a:latin typeface="微软雅黑" pitchFamily="34" charset="-122"/>
                <a:ea typeface="微软雅黑" pitchFamily="34" charset="-122"/>
                <a:sym typeface="微软雅黑" pitchFamily="34" charset="-122"/>
              </a:rPr>
              <a:t>过程定义*</a:t>
            </a:r>
            <a:endParaRPr lang="zh-CN" altLang="en-US" sz="2800" b="1" dirty="0">
              <a:solidFill>
                <a:srgbClr val="666666"/>
              </a:solidFill>
              <a:latin typeface="微软雅黑" pitchFamily="34" charset="-122"/>
              <a:ea typeface="微软雅黑" pitchFamily="34" charset="-122"/>
              <a:sym typeface="微软雅黑" pitchFamily="34" charset="-122"/>
            </a:endParaRPr>
          </a:p>
        </p:txBody>
      </p:sp>
      <p:sp>
        <p:nvSpPr>
          <p:cNvPr id="28681" name="文本框 26"/>
          <p:cNvSpPr>
            <a:spLocks noChangeArrowheads="1"/>
          </p:cNvSpPr>
          <p:nvPr/>
        </p:nvSpPr>
        <p:spPr bwMode="auto">
          <a:xfrm>
            <a:off x="6573838" y="4943475"/>
            <a:ext cx="1944687" cy="523875"/>
          </a:xfrm>
          <a:prstGeom prst="rect">
            <a:avLst/>
          </a:prstGeom>
          <a:noFill/>
          <a:ln w="9525">
            <a:noFill/>
            <a:miter lim="800000"/>
            <a:headEnd/>
            <a:tailEnd/>
          </a:ln>
        </p:spPr>
        <p:txBody>
          <a:bodyPr>
            <a:spAutoFit/>
          </a:bodyPr>
          <a:lstStyle/>
          <a:p>
            <a:r>
              <a:rPr lang="zh-CN" altLang="en-US" sz="2800" b="1" dirty="0" smtClean="0">
                <a:solidFill>
                  <a:srgbClr val="666666"/>
                </a:solidFill>
                <a:latin typeface="微软雅黑" pitchFamily="34" charset="-122"/>
                <a:ea typeface="微软雅黑" pitchFamily="34" charset="-122"/>
                <a:sym typeface="微软雅黑" pitchFamily="34" charset="-122"/>
              </a:rPr>
              <a:t>常用结构*</a:t>
            </a:r>
            <a:endParaRPr lang="zh-CN" altLang="en-US" sz="2800" b="1" dirty="0">
              <a:solidFill>
                <a:srgbClr val="666666"/>
              </a:solidFill>
              <a:latin typeface="微软雅黑" pitchFamily="34" charset="-122"/>
              <a:ea typeface="微软雅黑" pitchFamily="34" charset="-122"/>
              <a:sym typeface="微软雅黑" pitchFamily="34" charset="-122"/>
            </a:endParaRPr>
          </a:p>
        </p:txBody>
      </p:sp>
      <p:grpSp>
        <p:nvGrpSpPr>
          <p:cNvPr id="28682" name="组合 18"/>
          <p:cNvGrpSpPr>
            <a:grpSpLocks/>
          </p:cNvGrpSpPr>
          <p:nvPr/>
        </p:nvGrpSpPr>
        <p:grpSpPr bwMode="auto">
          <a:xfrm>
            <a:off x="1771650" y="2197100"/>
            <a:ext cx="2109788" cy="1939925"/>
            <a:chOff x="0" y="0"/>
            <a:chExt cx="1590160" cy="1584325"/>
          </a:xfrm>
        </p:grpSpPr>
        <p:sp>
          <p:nvSpPr>
            <p:cNvPr id="28684" name="Freeform 6"/>
            <p:cNvSpPr>
              <a:spLocks noChangeArrowheads="1"/>
            </p:cNvSpPr>
            <p:nvPr/>
          </p:nvSpPr>
          <p:spPr bwMode="auto">
            <a:xfrm>
              <a:off x="0" y="0"/>
              <a:ext cx="1468102" cy="1467130"/>
            </a:xfrm>
            <a:custGeom>
              <a:avLst/>
              <a:gdLst>
                <a:gd name="T0" fmla="*/ 914721829 w 1276"/>
                <a:gd name="T1" fmla="*/ 1548963361 h 1274"/>
                <a:gd name="T2" fmla="*/ 876332587 w 1276"/>
                <a:gd name="T3" fmla="*/ 1680254172 h 1274"/>
                <a:gd name="T4" fmla="*/ 865742927 w 1276"/>
                <a:gd name="T5" fmla="*/ 1688210528 h 1274"/>
                <a:gd name="T6" fmla="*/ 851181570 w 1276"/>
                <a:gd name="T7" fmla="*/ 1689537163 h 1274"/>
                <a:gd name="T8" fmla="*/ 227688108 w 1276"/>
                <a:gd name="T9" fmla="*/ 1689537163 h 1274"/>
                <a:gd name="T10" fmla="*/ 107225517 w 1276"/>
                <a:gd name="T11" fmla="*/ 1661688190 h 1274"/>
                <a:gd name="T12" fmla="*/ 1324283 w 1276"/>
                <a:gd name="T13" fmla="*/ 1476024918 h 1274"/>
                <a:gd name="T14" fmla="*/ 0 w 1276"/>
                <a:gd name="T15" fmla="*/ 1182940765 h 1274"/>
                <a:gd name="T16" fmla="*/ 0 w 1276"/>
                <a:gd name="T17" fmla="*/ 225448578 h 1274"/>
                <a:gd name="T18" fmla="*/ 225040693 w 1276"/>
                <a:gd name="T19" fmla="*/ 0 h 1274"/>
                <a:gd name="T20" fmla="*/ 1469380274 w 1276"/>
                <a:gd name="T21" fmla="*/ 0 h 1274"/>
                <a:gd name="T22" fmla="*/ 1685153217 w 1276"/>
                <a:gd name="T23" fmla="*/ 173728235 h 1274"/>
                <a:gd name="T24" fmla="*/ 1689124915 w 1276"/>
                <a:gd name="T25" fmla="*/ 222796460 h 1274"/>
                <a:gd name="T26" fmla="*/ 1689124915 w 1276"/>
                <a:gd name="T27" fmla="*/ 834158955 h 1274"/>
                <a:gd name="T28" fmla="*/ 1687800632 w 1276"/>
                <a:gd name="T29" fmla="*/ 855378207 h 1274"/>
                <a:gd name="T30" fmla="*/ 1550129305 w 1276"/>
                <a:gd name="T31" fmla="*/ 873944189 h 1274"/>
                <a:gd name="T32" fmla="*/ 1550129305 w 1276"/>
                <a:gd name="T33" fmla="*/ 283799794 h 1274"/>
                <a:gd name="T34" fmla="*/ 140318778 w 1276"/>
                <a:gd name="T35" fmla="*/ 283799794 h 1274"/>
                <a:gd name="T36" fmla="*/ 140318778 w 1276"/>
                <a:gd name="T37" fmla="*/ 305017966 h 1274"/>
                <a:gd name="T38" fmla="*/ 138995646 w 1276"/>
                <a:gd name="T39" fmla="*/ 1461436538 h 1274"/>
                <a:gd name="T40" fmla="*/ 226363825 w 1276"/>
                <a:gd name="T41" fmla="*/ 1548963361 h 1274"/>
                <a:gd name="T42" fmla="*/ 888246529 w 1276"/>
                <a:gd name="T43" fmla="*/ 1548963361 h 1274"/>
                <a:gd name="T44" fmla="*/ 914721829 w 1276"/>
                <a:gd name="T45" fmla="*/ 1548963361 h 12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76"/>
                <a:gd name="T70" fmla="*/ 0 h 1274"/>
                <a:gd name="T71" fmla="*/ 1276 w 1276"/>
                <a:gd name="T72" fmla="*/ 1274 h 12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E74E3E"/>
            </a:solidFill>
            <a:ln w="9525">
              <a:noFill/>
              <a:bevel/>
              <a:headEnd/>
              <a:tailEnd/>
            </a:ln>
          </p:spPr>
          <p:txBody>
            <a:bodyPr/>
            <a:lstStyle/>
            <a:p>
              <a:endParaRPr lang="zh-CN" altLang="zh-CN" b="1">
                <a:solidFill>
                  <a:srgbClr val="000000"/>
                </a:solidFill>
                <a:latin typeface="Calibri" pitchFamily="34" charset="0"/>
                <a:cs typeface="Calibri" pitchFamily="34" charset="0"/>
                <a:sym typeface="Calibri" pitchFamily="34" charset="0"/>
              </a:endParaRPr>
            </a:p>
          </p:txBody>
        </p:sp>
        <p:sp>
          <p:nvSpPr>
            <p:cNvPr id="28685" name="Freeform 7"/>
            <p:cNvSpPr>
              <a:spLocks noEditPoints="1" noChangeArrowheads="1"/>
            </p:cNvSpPr>
            <p:nvPr/>
          </p:nvSpPr>
          <p:spPr bwMode="auto">
            <a:xfrm>
              <a:off x="861701" y="1016827"/>
              <a:ext cx="569443" cy="567498"/>
            </a:xfrm>
            <a:custGeom>
              <a:avLst/>
              <a:gdLst>
                <a:gd name="T0" fmla="*/ 434074357 w 495"/>
                <a:gd name="T1" fmla="*/ 1324930 h 493"/>
                <a:gd name="T2" fmla="*/ 655081601 w 495"/>
                <a:gd name="T3" fmla="*/ 221285099 h 493"/>
                <a:gd name="T4" fmla="*/ 565091079 w 495"/>
                <a:gd name="T5" fmla="*/ 312713336 h 493"/>
                <a:gd name="T6" fmla="*/ 317615814 w 495"/>
                <a:gd name="T7" fmla="*/ 557849389 h 493"/>
                <a:gd name="T8" fmla="*/ 285853485 w 495"/>
                <a:gd name="T9" fmla="*/ 577725627 h 493"/>
                <a:gd name="T10" fmla="*/ 52936347 w 495"/>
                <a:gd name="T11" fmla="*/ 646627839 h 493"/>
                <a:gd name="T12" fmla="*/ 11911139 w 495"/>
                <a:gd name="T13" fmla="*/ 641328122 h 493"/>
                <a:gd name="T14" fmla="*/ 7939991 w 495"/>
                <a:gd name="T15" fmla="*/ 601576653 h 493"/>
                <a:gd name="T16" fmla="*/ 76757482 w 495"/>
                <a:gd name="T17" fmla="*/ 365716254 h 493"/>
                <a:gd name="T18" fmla="*/ 88667466 w 495"/>
                <a:gd name="T19" fmla="*/ 343190158 h 493"/>
                <a:gd name="T20" fmla="*/ 432751409 w 495"/>
                <a:gd name="T21" fmla="*/ 1324930 h 493"/>
                <a:gd name="T22" fmla="*/ 434074357 w 495"/>
                <a:gd name="T23" fmla="*/ 1324930 h 493"/>
                <a:gd name="T24" fmla="*/ 134986753 w 495"/>
                <a:gd name="T25" fmla="*/ 386917422 h 493"/>
                <a:gd name="T26" fmla="*/ 95284507 w 495"/>
                <a:gd name="T27" fmla="*/ 524722708 h 493"/>
                <a:gd name="T28" fmla="*/ 97931554 w 495"/>
                <a:gd name="T29" fmla="*/ 536648221 h 493"/>
                <a:gd name="T30" fmla="*/ 149543784 w 495"/>
                <a:gd name="T31" fmla="*/ 553874601 h 493"/>
                <a:gd name="T32" fmla="*/ 195863107 w 495"/>
                <a:gd name="T33" fmla="*/ 540624160 h 493"/>
                <a:gd name="T34" fmla="*/ 264679414 w 495"/>
                <a:gd name="T35" fmla="*/ 520747921 h 493"/>
                <a:gd name="T36" fmla="*/ 244828291 w 495"/>
                <a:gd name="T37" fmla="*/ 418718022 h 493"/>
                <a:gd name="T38" fmla="*/ 235564203 w 495"/>
                <a:gd name="T39" fmla="*/ 408117438 h 493"/>
                <a:gd name="T40" fmla="*/ 134986753 w 495"/>
                <a:gd name="T41" fmla="*/ 386917422 h 4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5"/>
                <a:gd name="T64" fmla="*/ 0 h 493"/>
                <a:gd name="T65" fmla="*/ 495 w 495"/>
                <a:gd name="T66" fmla="*/ 493 h 4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E74E3E"/>
            </a:solidFill>
            <a:ln w="9525">
              <a:noFill/>
              <a:bevel/>
              <a:headEnd/>
              <a:tailEnd/>
            </a:ln>
          </p:spPr>
          <p:txBody>
            <a:bodyPr/>
            <a:lstStyle/>
            <a:p>
              <a:endParaRPr lang="zh-CN" altLang="zh-CN" b="1">
                <a:solidFill>
                  <a:srgbClr val="000000"/>
                </a:solidFill>
                <a:latin typeface="Calibri" pitchFamily="34" charset="0"/>
                <a:cs typeface="Calibri" pitchFamily="34" charset="0"/>
                <a:sym typeface="Calibri" pitchFamily="34" charset="0"/>
              </a:endParaRPr>
            </a:p>
          </p:txBody>
        </p:sp>
        <p:sp>
          <p:nvSpPr>
            <p:cNvPr id="28686" name="Freeform 8"/>
            <p:cNvSpPr>
              <a:spLocks noChangeArrowheads="1"/>
            </p:cNvSpPr>
            <p:nvPr/>
          </p:nvSpPr>
          <p:spPr bwMode="auto">
            <a:xfrm>
              <a:off x="552423" y="734781"/>
              <a:ext cx="608346" cy="119627"/>
            </a:xfrm>
            <a:custGeom>
              <a:avLst/>
              <a:gdLst>
                <a:gd name="T0" fmla="*/ 0 w 529"/>
                <a:gd name="T1" fmla="*/ 137602103 h 104"/>
                <a:gd name="T2" fmla="*/ 0 w 529"/>
                <a:gd name="T3" fmla="*/ 0 h 104"/>
                <a:gd name="T4" fmla="*/ 699593265 w 529"/>
                <a:gd name="T5" fmla="*/ 0 h 104"/>
                <a:gd name="T6" fmla="*/ 699593265 w 529"/>
                <a:gd name="T7" fmla="*/ 137602103 h 104"/>
                <a:gd name="T8" fmla="*/ 0 w 529"/>
                <a:gd name="T9" fmla="*/ 137602103 h 104"/>
                <a:gd name="T10" fmla="*/ 0 60000 65536"/>
                <a:gd name="T11" fmla="*/ 0 60000 65536"/>
                <a:gd name="T12" fmla="*/ 0 60000 65536"/>
                <a:gd name="T13" fmla="*/ 0 60000 65536"/>
                <a:gd name="T14" fmla="*/ 0 60000 65536"/>
                <a:gd name="T15" fmla="*/ 0 w 529"/>
                <a:gd name="T16" fmla="*/ 0 h 104"/>
                <a:gd name="T17" fmla="*/ 529 w 529"/>
                <a:gd name="T18" fmla="*/ 104 h 104"/>
              </a:gdLst>
              <a:ahLst/>
              <a:cxnLst>
                <a:cxn ang="T10">
                  <a:pos x="T0" y="T1"/>
                </a:cxn>
                <a:cxn ang="T11">
                  <a:pos x="T2" y="T3"/>
                </a:cxn>
                <a:cxn ang="T12">
                  <a:pos x="T4" y="T5"/>
                </a:cxn>
                <a:cxn ang="T13">
                  <a:pos x="T6" y="T7"/>
                </a:cxn>
                <a:cxn ang="T14">
                  <a:pos x="T8" y="T9"/>
                </a:cxn>
              </a:cxnLst>
              <a:rect l="T15" t="T16" r="T17" b="T18"/>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E74E3E"/>
            </a:solidFill>
            <a:ln w="9525">
              <a:noFill/>
              <a:bevel/>
              <a:headEnd/>
              <a:tailEnd/>
            </a:ln>
          </p:spPr>
          <p:txBody>
            <a:bodyPr/>
            <a:lstStyle/>
            <a:p>
              <a:endParaRPr lang="zh-CN" altLang="zh-CN" b="1">
                <a:solidFill>
                  <a:srgbClr val="000000"/>
                </a:solidFill>
                <a:latin typeface="Calibri" pitchFamily="34" charset="0"/>
                <a:cs typeface="Calibri" pitchFamily="34" charset="0"/>
                <a:sym typeface="Calibri" pitchFamily="34" charset="0"/>
              </a:endParaRPr>
            </a:p>
          </p:txBody>
        </p:sp>
        <p:sp>
          <p:nvSpPr>
            <p:cNvPr id="28687" name="Freeform 9"/>
            <p:cNvSpPr>
              <a:spLocks noChangeArrowheads="1"/>
            </p:cNvSpPr>
            <p:nvPr/>
          </p:nvSpPr>
          <p:spPr bwMode="auto">
            <a:xfrm>
              <a:off x="553395" y="490664"/>
              <a:ext cx="607373" cy="119627"/>
            </a:xfrm>
            <a:custGeom>
              <a:avLst/>
              <a:gdLst>
                <a:gd name="T0" fmla="*/ 698677921 w 528"/>
                <a:gd name="T1" fmla="*/ 0 h 104"/>
                <a:gd name="T2" fmla="*/ 698677921 w 528"/>
                <a:gd name="T3" fmla="*/ 137602103 h 104"/>
                <a:gd name="T4" fmla="*/ 0 w 528"/>
                <a:gd name="T5" fmla="*/ 137602103 h 104"/>
                <a:gd name="T6" fmla="*/ 0 w 528"/>
                <a:gd name="T7" fmla="*/ 0 h 104"/>
                <a:gd name="T8" fmla="*/ 698677921 w 528"/>
                <a:gd name="T9" fmla="*/ 0 h 104"/>
                <a:gd name="T10" fmla="*/ 0 60000 65536"/>
                <a:gd name="T11" fmla="*/ 0 60000 65536"/>
                <a:gd name="T12" fmla="*/ 0 60000 65536"/>
                <a:gd name="T13" fmla="*/ 0 60000 65536"/>
                <a:gd name="T14" fmla="*/ 0 60000 65536"/>
                <a:gd name="T15" fmla="*/ 0 w 528"/>
                <a:gd name="T16" fmla="*/ 0 h 104"/>
                <a:gd name="T17" fmla="*/ 528 w 528"/>
                <a:gd name="T18" fmla="*/ 104 h 104"/>
              </a:gdLst>
              <a:ahLst/>
              <a:cxnLst>
                <a:cxn ang="T10">
                  <a:pos x="T0" y="T1"/>
                </a:cxn>
                <a:cxn ang="T11">
                  <a:pos x="T2" y="T3"/>
                </a:cxn>
                <a:cxn ang="T12">
                  <a:pos x="T4" y="T5"/>
                </a:cxn>
                <a:cxn ang="T13">
                  <a:pos x="T6" y="T7"/>
                </a:cxn>
                <a:cxn ang="T14">
                  <a:pos x="T8" y="T9"/>
                </a:cxn>
              </a:cxnLst>
              <a:rect l="T15" t="T16" r="T17" b="T18"/>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E74E3E"/>
            </a:solidFill>
            <a:ln w="9525">
              <a:noFill/>
              <a:bevel/>
              <a:headEnd/>
              <a:tailEnd/>
            </a:ln>
          </p:spPr>
          <p:txBody>
            <a:bodyPr/>
            <a:lstStyle/>
            <a:p>
              <a:endParaRPr lang="zh-CN" altLang="zh-CN" b="1">
                <a:solidFill>
                  <a:srgbClr val="000000"/>
                </a:solidFill>
                <a:latin typeface="Calibri" pitchFamily="34" charset="0"/>
                <a:cs typeface="Calibri" pitchFamily="34" charset="0"/>
                <a:sym typeface="Calibri" pitchFamily="34" charset="0"/>
              </a:endParaRPr>
            </a:p>
          </p:txBody>
        </p:sp>
        <p:sp>
          <p:nvSpPr>
            <p:cNvPr id="28688" name="Freeform 10"/>
            <p:cNvSpPr>
              <a:spLocks noChangeArrowheads="1"/>
            </p:cNvSpPr>
            <p:nvPr/>
          </p:nvSpPr>
          <p:spPr bwMode="auto">
            <a:xfrm>
              <a:off x="553395" y="978897"/>
              <a:ext cx="549991" cy="120599"/>
            </a:xfrm>
            <a:custGeom>
              <a:avLst/>
              <a:gdLst>
                <a:gd name="T0" fmla="*/ 0 w 478"/>
                <a:gd name="T1" fmla="*/ 0 h 105"/>
                <a:gd name="T2" fmla="*/ 632824603 w 478"/>
                <a:gd name="T3" fmla="*/ 0 h 105"/>
                <a:gd name="T4" fmla="*/ 624880802 w 478"/>
                <a:gd name="T5" fmla="*/ 10552988 h 105"/>
                <a:gd name="T6" fmla="*/ 507053746 w 478"/>
                <a:gd name="T7" fmla="*/ 127962429 h 105"/>
                <a:gd name="T8" fmla="*/ 484547844 w 478"/>
                <a:gd name="T9" fmla="*/ 137195716 h 105"/>
                <a:gd name="T10" fmla="*/ 10591356 w 478"/>
                <a:gd name="T11" fmla="*/ 138515413 h 105"/>
                <a:gd name="T12" fmla="*/ 0 w 478"/>
                <a:gd name="T13" fmla="*/ 137195716 h 105"/>
                <a:gd name="T14" fmla="*/ 0 w 478"/>
                <a:gd name="T15" fmla="*/ 0 h 105"/>
                <a:gd name="T16" fmla="*/ 0 60000 65536"/>
                <a:gd name="T17" fmla="*/ 0 60000 65536"/>
                <a:gd name="T18" fmla="*/ 0 60000 65536"/>
                <a:gd name="T19" fmla="*/ 0 60000 65536"/>
                <a:gd name="T20" fmla="*/ 0 60000 65536"/>
                <a:gd name="T21" fmla="*/ 0 60000 65536"/>
                <a:gd name="T22" fmla="*/ 0 60000 65536"/>
                <a:gd name="T23" fmla="*/ 0 60000 65536"/>
                <a:gd name="T24" fmla="*/ 0 w 478"/>
                <a:gd name="T25" fmla="*/ 0 h 105"/>
                <a:gd name="T26" fmla="*/ 478 w 478"/>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E74E3E"/>
            </a:solidFill>
            <a:ln w="9525">
              <a:noFill/>
              <a:bevel/>
              <a:headEnd/>
              <a:tailEnd/>
            </a:ln>
          </p:spPr>
          <p:txBody>
            <a:bodyPr/>
            <a:lstStyle/>
            <a:p>
              <a:endParaRPr lang="zh-CN" altLang="zh-CN" b="1">
                <a:solidFill>
                  <a:srgbClr val="000000"/>
                </a:solidFill>
                <a:latin typeface="Calibri" pitchFamily="34" charset="0"/>
                <a:cs typeface="Calibri" pitchFamily="34" charset="0"/>
                <a:sym typeface="Calibri" pitchFamily="34" charset="0"/>
              </a:endParaRPr>
            </a:p>
          </p:txBody>
        </p:sp>
        <p:sp>
          <p:nvSpPr>
            <p:cNvPr id="28689" name="Freeform 11"/>
            <p:cNvSpPr>
              <a:spLocks noChangeArrowheads="1"/>
            </p:cNvSpPr>
            <p:nvPr/>
          </p:nvSpPr>
          <p:spPr bwMode="auto">
            <a:xfrm>
              <a:off x="1307141" y="855380"/>
              <a:ext cx="283019" cy="281074"/>
            </a:xfrm>
            <a:custGeom>
              <a:avLst/>
              <a:gdLst>
                <a:gd name="T0" fmla="*/ 0 w 246"/>
                <a:gd name="T1" fmla="*/ 115446545 h 244"/>
                <a:gd name="T2" fmla="*/ 87358546 w 246"/>
                <a:gd name="T3" fmla="*/ 26539608 h 244"/>
                <a:gd name="T4" fmla="*/ 183981934 w 246"/>
                <a:gd name="T5" fmla="*/ 26539608 h 244"/>
                <a:gd name="T6" fmla="*/ 297813068 w 246"/>
                <a:gd name="T7" fmla="*/ 140659107 h 244"/>
                <a:gd name="T8" fmla="*/ 300460331 w 246"/>
                <a:gd name="T9" fmla="*/ 236201240 h 244"/>
                <a:gd name="T10" fmla="*/ 210454559 w 246"/>
                <a:gd name="T11" fmla="*/ 323781184 h 244"/>
                <a:gd name="T12" fmla="*/ 0 w 246"/>
                <a:gd name="T13" fmla="*/ 115446545 h 244"/>
                <a:gd name="T14" fmla="*/ 0 60000 65536"/>
                <a:gd name="T15" fmla="*/ 0 60000 65536"/>
                <a:gd name="T16" fmla="*/ 0 60000 65536"/>
                <a:gd name="T17" fmla="*/ 0 60000 65536"/>
                <a:gd name="T18" fmla="*/ 0 60000 65536"/>
                <a:gd name="T19" fmla="*/ 0 60000 65536"/>
                <a:gd name="T20" fmla="*/ 0 60000 65536"/>
                <a:gd name="T21" fmla="*/ 0 w 246"/>
                <a:gd name="T22" fmla="*/ 0 h 244"/>
                <a:gd name="T23" fmla="*/ 246 w 246"/>
                <a:gd name="T24" fmla="*/ 244 h 2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E74E3E"/>
            </a:solidFill>
            <a:ln w="9525">
              <a:noFill/>
              <a:bevel/>
              <a:headEnd/>
              <a:tailEnd/>
            </a:ln>
          </p:spPr>
          <p:txBody>
            <a:bodyPr/>
            <a:lstStyle/>
            <a:p>
              <a:endParaRPr lang="zh-CN" altLang="zh-CN" b="1">
                <a:solidFill>
                  <a:srgbClr val="000000"/>
                </a:solidFill>
                <a:latin typeface="Calibri" pitchFamily="34" charset="0"/>
                <a:cs typeface="Calibri" pitchFamily="34" charset="0"/>
                <a:sym typeface="Calibri" pitchFamily="34" charset="0"/>
              </a:endParaRPr>
            </a:p>
          </p:txBody>
        </p:sp>
        <p:sp>
          <p:nvSpPr>
            <p:cNvPr id="28690" name="Freeform 12"/>
            <p:cNvSpPr>
              <a:spLocks noChangeArrowheads="1"/>
            </p:cNvSpPr>
            <p:nvPr/>
          </p:nvSpPr>
          <p:spPr bwMode="auto">
            <a:xfrm>
              <a:off x="307334" y="735753"/>
              <a:ext cx="119627" cy="117682"/>
            </a:xfrm>
            <a:custGeom>
              <a:avLst/>
              <a:gdLst>
                <a:gd name="T0" fmla="*/ 0 w 104"/>
                <a:gd name="T1" fmla="*/ 135775026 h 102"/>
                <a:gd name="T2" fmla="*/ 0 w 104"/>
                <a:gd name="T3" fmla="*/ 0 h 102"/>
                <a:gd name="T4" fmla="*/ 137602103 w 104"/>
                <a:gd name="T5" fmla="*/ 0 h 102"/>
                <a:gd name="T6" fmla="*/ 137602103 w 104"/>
                <a:gd name="T7" fmla="*/ 135775026 h 102"/>
                <a:gd name="T8" fmla="*/ 0 w 104"/>
                <a:gd name="T9" fmla="*/ 135775026 h 102"/>
                <a:gd name="T10" fmla="*/ 0 60000 65536"/>
                <a:gd name="T11" fmla="*/ 0 60000 65536"/>
                <a:gd name="T12" fmla="*/ 0 60000 65536"/>
                <a:gd name="T13" fmla="*/ 0 60000 65536"/>
                <a:gd name="T14" fmla="*/ 0 60000 65536"/>
                <a:gd name="T15" fmla="*/ 0 w 104"/>
                <a:gd name="T16" fmla="*/ 0 h 102"/>
                <a:gd name="T17" fmla="*/ 104 w 104"/>
                <a:gd name="T18" fmla="*/ 102 h 102"/>
              </a:gdLst>
              <a:ahLst/>
              <a:cxnLst>
                <a:cxn ang="T10">
                  <a:pos x="T0" y="T1"/>
                </a:cxn>
                <a:cxn ang="T11">
                  <a:pos x="T2" y="T3"/>
                </a:cxn>
                <a:cxn ang="T12">
                  <a:pos x="T4" y="T5"/>
                </a:cxn>
                <a:cxn ang="T13">
                  <a:pos x="T6" y="T7"/>
                </a:cxn>
                <a:cxn ang="T14">
                  <a:pos x="T8" y="T9"/>
                </a:cxn>
              </a:cxnLst>
              <a:rect l="T15" t="T16" r="T17" b="T18"/>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E74E3E"/>
            </a:solidFill>
            <a:ln w="9525">
              <a:noFill/>
              <a:bevel/>
              <a:headEnd/>
              <a:tailEnd/>
            </a:ln>
          </p:spPr>
          <p:txBody>
            <a:bodyPr/>
            <a:lstStyle/>
            <a:p>
              <a:endParaRPr lang="zh-CN" altLang="zh-CN" b="1">
                <a:solidFill>
                  <a:srgbClr val="000000"/>
                </a:solidFill>
                <a:latin typeface="Calibri" pitchFamily="34" charset="0"/>
                <a:cs typeface="Calibri" pitchFamily="34" charset="0"/>
                <a:sym typeface="Calibri" pitchFamily="34" charset="0"/>
              </a:endParaRPr>
            </a:p>
          </p:txBody>
        </p:sp>
        <p:sp>
          <p:nvSpPr>
            <p:cNvPr id="28691" name="Freeform 13"/>
            <p:cNvSpPr>
              <a:spLocks noChangeArrowheads="1"/>
            </p:cNvSpPr>
            <p:nvPr/>
          </p:nvSpPr>
          <p:spPr bwMode="auto">
            <a:xfrm>
              <a:off x="308306" y="491637"/>
              <a:ext cx="118654" cy="118654"/>
            </a:xfrm>
            <a:custGeom>
              <a:avLst/>
              <a:gdLst>
                <a:gd name="T0" fmla="*/ 136687100 w 103"/>
                <a:gd name="T1" fmla="*/ 136687100 h 103"/>
                <a:gd name="T2" fmla="*/ 0 w 103"/>
                <a:gd name="T3" fmla="*/ 136687100 h 103"/>
                <a:gd name="T4" fmla="*/ 0 w 103"/>
                <a:gd name="T5" fmla="*/ 0 h 103"/>
                <a:gd name="T6" fmla="*/ 136687100 w 103"/>
                <a:gd name="T7" fmla="*/ 0 h 103"/>
                <a:gd name="T8" fmla="*/ 136687100 w 103"/>
                <a:gd name="T9" fmla="*/ 136687100 h 103"/>
                <a:gd name="T10" fmla="*/ 0 60000 65536"/>
                <a:gd name="T11" fmla="*/ 0 60000 65536"/>
                <a:gd name="T12" fmla="*/ 0 60000 65536"/>
                <a:gd name="T13" fmla="*/ 0 60000 65536"/>
                <a:gd name="T14" fmla="*/ 0 60000 65536"/>
                <a:gd name="T15" fmla="*/ 0 w 103"/>
                <a:gd name="T16" fmla="*/ 0 h 103"/>
                <a:gd name="T17" fmla="*/ 103 w 103"/>
                <a:gd name="T18" fmla="*/ 103 h 103"/>
              </a:gdLst>
              <a:ahLst/>
              <a:cxnLst>
                <a:cxn ang="T10">
                  <a:pos x="T0" y="T1"/>
                </a:cxn>
                <a:cxn ang="T11">
                  <a:pos x="T2" y="T3"/>
                </a:cxn>
                <a:cxn ang="T12">
                  <a:pos x="T4" y="T5"/>
                </a:cxn>
                <a:cxn ang="T13">
                  <a:pos x="T6" y="T7"/>
                </a:cxn>
                <a:cxn ang="T14">
                  <a:pos x="T8" y="T9"/>
                </a:cxn>
              </a:cxnLst>
              <a:rect l="T15" t="T16" r="T17" b="T18"/>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E74E3E"/>
            </a:solidFill>
            <a:ln w="9525">
              <a:noFill/>
              <a:bevel/>
              <a:headEnd/>
              <a:tailEnd/>
            </a:ln>
          </p:spPr>
          <p:txBody>
            <a:bodyPr/>
            <a:lstStyle/>
            <a:p>
              <a:endParaRPr lang="zh-CN" altLang="zh-CN" b="1">
                <a:solidFill>
                  <a:srgbClr val="000000"/>
                </a:solidFill>
                <a:latin typeface="Calibri" pitchFamily="34" charset="0"/>
                <a:cs typeface="Calibri" pitchFamily="34" charset="0"/>
                <a:sym typeface="Calibri" pitchFamily="34" charset="0"/>
              </a:endParaRPr>
            </a:p>
          </p:txBody>
        </p:sp>
        <p:sp>
          <p:nvSpPr>
            <p:cNvPr id="28692" name="Freeform 14"/>
            <p:cNvSpPr>
              <a:spLocks noChangeArrowheads="1"/>
            </p:cNvSpPr>
            <p:nvPr/>
          </p:nvSpPr>
          <p:spPr bwMode="auto">
            <a:xfrm>
              <a:off x="308306" y="979870"/>
              <a:ext cx="118654" cy="118654"/>
            </a:xfrm>
            <a:custGeom>
              <a:avLst/>
              <a:gdLst>
                <a:gd name="T0" fmla="*/ 136687100 w 103"/>
                <a:gd name="T1" fmla="*/ 136687100 h 103"/>
                <a:gd name="T2" fmla="*/ 0 w 103"/>
                <a:gd name="T3" fmla="*/ 136687100 h 103"/>
                <a:gd name="T4" fmla="*/ 0 w 103"/>
                <a:gd name="T5" fmla="*/ 0 h 103"/>
                <a:gd name="T6" fmla="*/ 136687100 w 103"/>
                <a:gd name="T7" fmla="*/ 0 h 103"/>
                <a:gd name="T8" fmla="*/ 136687100 w 103"/>
                <a:gd name="T9" fmla="*/ 136687100 h 103"/>
                <a:gd name="T10" fmla="*/ 0 60000 65536"/>
                <a:gd name="T11" fmla="*/ 0 60000 65536"/>
                <a:gd name="T12" fmla="*/ 0 60000 65536"/>
                <a:gd name="T13" fmla="*/ 0 60000 65536"/>
                <a:gd name="T14" fmla="*/ 0 60000 65536"/>
                <a:gd name="T15" fmla="*/ 0 w 103"/>
                <a:gd name="T16" fmla="*/ 0 h 103"/>
                <a:gd name="T17" fmla="*/ 103 w 103"/>
                <a:gd name="T18" fmla="*/ 103 h 103"/>
              </a:gdLst>
              <a:ahLst/>
              <a:cxnLst>
                <a:cxn ang="T10">
                  <a:pos x="T0" y="T1"/>
                </a:cxn>
                <a:cxn ang="T11">
                  <a:pos x="T2" y="T3"/>
                </a:cxn>
                <a:cxn ang="T12">
                  <a:pos x="T4" y="T5"/>
                </a:cxn>
                <a:cxn ang="T13">
                  <a:pos x="T6" y="T7"/>
                </a:cxn>
                <a:cxn ang="T14">
                  <a:pos x="T8" y="T9"/>
                </a:cxn>
              </a:cxnLst>
              <a:rect l="T15" t="T16" r="T17" b="T18"/>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E74E3E"/>
            </a:solidFill>
            <a:ln w="9525">
              <a:noFill/>
              <a:bevel/>
              <a:headEnd/>
              <a:tailEnd/>
            </a:ln>
          </p:spPr>
          <p:txBody>
            <a:bodyPr/>
            <a:lstStyle/>
            <a:p>
              <a:endParaRPr lang="zh-CN" altLang="zh-CN" b="1">
                <a:solidFill>
                  <a:srgbClr val="000000"/>
                </a:solidFill>
                <a:latin typeface="Calibri" pitchFamily="34" charset="0"/>
                <a:cs typeface="Calibri" pitchFamily="34" charset="0"/>
                <a:sym typeface="Calibri" pitchFamily="34" charset="0"/>
              </a:endParaRPr>
            </a:p>
          </p:txBody>
        </p:sp>
      </p:grpSp>
      <p:sp>
        <p:nvSpPr>
          <p:cNvPr id="28683" name="文本框 34"/>
          <p:cNvSpPr>
            <a:spLocks noChangeArrowheads="1"/>
          </p:cNvSpPr>
          <p:nvPr/>
        </p:nvSpPr>
        <p:spPr bwMode="auto">
          <a:xfrm>
            <a:off x="1387475" y="4137025"/>
            <a:ext cx="2879725" cy="523875"/>
          </a:xfrm>
          <a:prstGeom prst="rect">
            <a:avLst/>
          </a:prstGeom>
          <a:noFill/>
          <a:ln w="9525">
            <a:noFill/>
            <a:miter lim="800000"/>
            <a:headEnd/>
            <a:tailEnd/>
          </a:ln>
        </p:spPr>
        <p:txBody>
          <a:bodyPr>
            <a:spAutoFit/>
          </a:bodyPr>
          <a:lstStyle/>
          <a:p>
            <a:pPr algn="ctr"/>
            <a:r>
              <a:rPr lang="en-US" altLang="zh-CN" sz="2800" b="1">
                <a:solidFill>
                  <a:srgbClr val="E74E3E"/>
                </a:solidFill>
                <a:latin typeface="微软雅黑" pitchFamily="34" charset="-122"/>
                <a:ea typeface="微软雅黑" pitchFamily="34" charset="-122"/>
                <a:sym typeface="微软雅黑" pitchFamily="34" charset="-122"/>
              </a:rPr>
              <a:t>CONTANTS</a:t>
            </a:r>
            <a:endParaRPr lang="zh-CN" altLang="en-US" sz="2800" b="1">
              <a:solidFill>
                <a:srgbClr val="E74E3E"/>
              </a:solidFill>
              <a:latin typeface="微软雅黑" pitchFamily="34" charset="-122"/>
              <a:ea typeface="微软雅黑" pitchFamily="34" charset="-122"/>
              <a:sym typeface="微软雅黑" pitchFamily="34" charset="-122"/>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8" name="矩形 1"/>
          <p:cNvSpPr>
            <a:spLocks noChangeArrowheads="1"/>
          </p:cNvSpPr>
          <p:nvPr/>
        </p:nvSpPr>
        <p:spPr bwMode="auto">
          <a:xfrm>
            <a:off x="0" y="822146"/>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2. </a:t>
            </a:r>
            <a:r>
              <a:rPr lang="zh-CN" altLang="en-US" b="1" dirty="0">
                <a:solidFill>
                  <a:srgbClr val="FFFFFF"/>
                </a:solidFill>
                <a:latin typeface="微软雅黑" pitchFamily="34" charset="-122"/>
                <a:ea typeface="微软雅黑" pitchFamily="34" charset="-122"/>
                <a:sym typeface="微软雅黑" pitchFamily="34" charset="-122"/>
              </a:rPr>
              <a:t>复合数据类型</a:t>
            </a:r>
          </a:p>
        </p:txBody>
      </p:sp>
      <p:sp>
        <p:nvSpPr>
          <p:cNvPr id="20" name="文本框 59"/>
          <p:cNvSpPr>
            <a:spLocks noChangeArrowheads="1"/>
          </p:cNvSpPr>
          <p:nvPr/>
        </p:nvSpPr>
        <p:spPr bwMode="auto">
          <a:xfrm>
            <a:off x="863601" y="1510372"/>
            <a:ext cx="2484717"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字符串</a:t>
            </a:r>
            <a:r>
              <a:rPr lang="en-US" altLang="zh-CN" sz="2800" b="1" dirty="0">
                <a:solidFill>
                  <a:srgbClr val="E74E3E"/>
                </a:solidFill>
                <a:latin typeface="微软雅黑" pitchFamily="34" charset="-122"/>
                <a:ea typeface="微软雅黑" pitchFamily="34" charset="-122"/>
                <a:sym typeface="微软雅黑" pitchFamily="34" charset="-122"/>
              </a:rPr>
              <a:t>(string)</a:t>
            </a:r>
            <a:endParaRPr lang="zh-CN" altLang="en-US" sz="2800" b="1" dirty="0">
              <a:solidFill>
                <a:srgbClr val="E74E3E"/>
              </a:solidFill>
              <a:latin typeface="微软雅黑" pitchFamily="34" charset="-122"/>
              <a:ea typeface="微软雅黑" pitchFamily="34" charset="-122"/>
              <a:sym typeface="微软雅黑" pitchFamily="34" charset="-122"/>
            </a:endParaRPr>
          </a:p>
        </p:txBody>
      </p:sp>
      <p:sp>
        <p:nvSpPr>
          <p:cNvPr id="17" name="矩形 17"/>
          <p:cNvSpPr>
            <a:spLocks noChangeArrowheads="1"/>
          </p:cNvSpPr>
          <p:nvPr/>
        </p:nvSpPr>
        <p:spPr bwMode="auto">
          <a:xfrm>
            <a:off x="1136404" y="4945912"/>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字符串还可以用下面的形式定义：</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7"/>
          <p:cNvSpPr>
            <a:spLocks noChangeArrowheads="1"/>
          </p:cNvSpPr>
          <p:nvPr/>
        </p:nvSpPr>
        <p:spPr bwMode="auto">
          <a:xfrm>
            <a:off x="1136404" y="2044580"/>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字符串</a:t>
            </a:r>
            <a:r>
              <a:rPr lang="en-US" altLang="zh-CN" sz="1400" dirty="0">
                <a:solidFill>
                  <a:srgbClr val="666666"/>
                </a:solidFill>
                <a:latin typeface="微软雅黑" pitchFamily="34" charset="-122"/>
                <a:ea typeface="微软雅黑" pitchFamily="34" charset="-122"/>
                <a:sym typeface="微软雅黑" pitchFamily="34" charset="-122"/>
              </a:rPr>
              <a:t>(string) </a:t>
            </a:r>
            <a:r>
              <a:rPr lang="zh-CN" altLang="en-US" sz="1400" dirty="0">
                <a:solidFill>
                  <a:srgbClr val="666666"/>
                </a:solidFill>
                <a:latin typeface="微软雅黑" pitchFamily="34" charset="-122"/>
                <a:ea typeface="微软雅黑" pitchFamily="34" charset="-122"/>
                <a:sym typeface="微软雅黑" pitchFamily="34" charset="-122"/>
              </a:rPr>
              <a:t>由多个字符组成的数据类型，可以直接写成由双引号括起的内容，如：</a:t>
            </a:r>
            <a:r>
              <a:rPr lang="en-US" altLang="zh-CN" sz="1400" dirty="0">
                <a:solidFill>
                  <a:srgbClr val="666666"/>
                </a:solidFill>
                <a:latin typeface="微软雅黑" pitchFamily="34" charset="-122"/>
                <a:ea typeface="微软雅黑" pitchFamily="34" charset="-122"/>
                <a:sym typeface="微软雅黑" pitchFamily="34" charset="-122"/>
              </a:rPr>
              <a:t>"hello" </a:t>
            </a:r>
            <a:r>
              <a:rPr lang="zh-CN" altLang="en-US" sz="1400" dirty="0">
                <a:solidFill>
                  <a:srgbClr val="666666"/>
                </a:solidFill>
                <a:latin typeface="微软雅黑" pitchFamily="34" charset="-122"/>
                <a:ea typeface="微软雅黑" pitchFamily="34" charset="-122"/>
                <a:sym typeface="微软雅黑" pitchFamily="34" charset="-122"/>
              </a:rPr>
              <a:t>。下面是</a:t>
            </a:r>
            <a:r>
              <a:rPr lang="en-US" altLang="zh-CN" sz="1400" dirty="0">
                <a:solidFill>
                  <a:srgbClr val="666666"/>
                </a:solidFill>
                <a:latin typeface="微软雅黑" pitchFamily="34" charset="-122"/>
                <a:ea typeface="微软雅黑" pitchFamily="34" charset="-122"/>
                <a:sym typeface="微软雅黑" pitchFamily="34" charset="-122"/>
              </a:rPr>
              <a:t>Guile</a:t>
            </a:r>
            <a:r>
              <a:rPr lang="zh-CN" altLang="en-US" sz="1400" dirty="0">
                <a:solidFill>
                  <a:srgbClr val="666666"/>
                </a:solidFill>
                <a:latin typeface="微软雅黑" pitchFamily="34" charset="-122"/>
                <a:ea typeface="微软雅黑" pitchFamily="34" charset="-122"/>
                <a:sym typeface="微软雅黑" pitchFamily="34" charset="-122"/>
              </a:rPr>
              <a:t>中的字符串定义和相关操作：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17"/>
          <p:cNvSpPr>
            <a:spLocks noChangeArrowheads="1"/>
          </p:cNvSpPr>
          <p:nvPr/>
        </p:nvSpPr>
        <p:spPr bwMode="auto">
          <a:xfrm>
            <a:off x="1136404" y="6138281"/>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字符串中出现引号时用反斜线加引号代替，如：</a:t>
            </a:r>
            <a:r>
              <a:rPr lang="en-US" altLang="zh-CN" sz="1400" dirty="0">
                <a:solidFill>
                  <a:srgbClr val="666666"/>
                </a:solidFill>
                <a:latin typeface="微软雅黑" pitchFamily="34" charset="-122"/>
                <a:ea typeface="微软雅黑" pitchFamily="34" charset="-122"/>
                <a:sym typeface="微软雅黑" pitchFamily="34" charset="-122"/>
              </a:rPr>
              <a:t>"</a:t>
            </a:r>
            <a:r>
              <a:rPr lang="en-US" altLang="zh-CN" sz="1400" dirty="0" err="1">
                <a:solidFill>
                  <a:srgbClr val="666666"/>
                </a:solidFill>
                <a:latin typeface="微软雅黑" pitchFamily="34" charset="-122"/>
                <a:ea typeface="微软雅黑" pitchFamily="34" charset="-122"/>
                <a:sym typeface="微软雅黑" pitchFamily="34" charset="-122"/>
              </a:rPr>
              <a:t>abc</a:t>
            </a:r>
            <a:r>
              <a:rPr lang="en-US" altLang="zh-CN" sz="1400" dirty="0">
                <a:solidFill>
                  <a:srgbClr val="666666"/>
                </a:solidFill>
                <a:latin typeface="微软雅黑" pitchFamily="34" charset="-122"/>
                <a:ea typeface="微软雅黑" pitchFamily="34" charset="-122"/>
                <a:sym typeface="微软雅黑" pitchFamily="34" charset="-122"/>
              </a:rPr>
              <a:t>\"</a:t>
            </a:r>
            <a:r>
              <a:rPr lang="en-US" altLang="zh-CN" sz="1400" dirty="0" err="1">
                <a:solidFill>
                  <a:srgbClr val="666666"/>
                </a:solidFill>
                <a:latin typeface="微软雅黑" pitchFamily="34" charset="-122"/>
                <a:ea typeface="微软雅黑" pitchFamily="34" charset="-122"/>
                <a:sym typeface="微软雅黑" pitchFamily="34" charset="-122"/>
              </a:rPr>
              <a:t>def</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2" name="矩形 21"/>
          <p:cNvSpPr>
            <a:spLocks noChangeArrowheads="1"/>
          </p:cNvSpPr>
          <p:nvPr/>
        </p:nvSpPr>
        <p:spPr bwMode="auto">
          <a:xfrm>
            <a:off x="1136404" y="2584053"/>
            <a:ext cx="7649008" cy="2246769"/>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name "</a:t>
            </a:r>
            <a:r>
              <a:rPr lang="en-US" altLang="zh-CN" sz="1400" dirty="0" err="1">
                <a:latin typeface="微软雅黑" pitchFamily="34" charset="-122"/>
                <a:ea typeface="微软雅黑" pitchFamily="34" charset="-122"/>
                <a:sym typeface="微软雅黑" pitchFamily="34" charset="-122"/>
              </a:rPr>
              <a:t>tomson</a:t>
            </a:r>
            <a:r>
              <a:rPr lang="en-US" altLang="zh-CN" sz="1400" dirty="0">
                <a:latin typeface="微软雅黑" pitchFamily="34" charset="-122"/>
                <a:ea typeface="微软雅黑" pitchFamily="34" charset="-122"/>
                <a:sym typeface="微软雅黑" pitchFamily="34" charset="-122"/>
              </a:rPr>
              <a:t>")</a:t>
            </a:r>
          </a:p>
          <a:p>
            <a:pPr algn="just"/>
            <a:r>
              <a:rPr lang="en-US" altLang="zh-CN" sz="1400" dirty="0">
                <a:latin typeface="微软雅黑" pitchFamily="34" charset="-122"/>
                <a:ea typeface="微软雅黑" pitchFamily="34" charset="-122"/>
                <a:sym typeface="微软雅黑" pitchFamily="34" charset="-122"/>
              </a:rPr>
              <a:t>guile&gt; name</a:t>
            </a:r>
          </a:p>
          <a:p>
            <a:pPr algn="just"/>
            <a:r>
              <a:rPr lang="en-US" altLang="zh-CN" sz="1400" dirty="0">
                <a:latin typeface="微软雅黑" pitchFamily="34" charset="-122"/>
                <a:ea typeface="微软雅黑" pitchFamily="34" charset="-122"/>
                <a:sym typeface="微软雅黑" pitchFamily="34" charset="-122"/>
              </a:rPr>
              <a:t>"</a:t>
            </a:r>
            <a:r>
              <a:rPr lang="en-US" altLang="zh-CN" sz="1400" dirty="0" err="1">
                <a:latin typeface="微软雅黑" pitchFamily="34" charset="-122"/>
                <a:ea typeface="微软雅黑" pitchFamily="34" charset="-122"/>
                <a:sym typeface="微软雅黑" pitchFamily="34" charset="-122"/>
              </a:rPr>
              <a:t>tomson</a:t>
            </a:r>
            <a:r>
              <a:rPr lang="en-US" altLang="zh-CN" sz="1400" dirty="0">
                <a:latin typeface="微软雅黑" pitchFamily="34" charset="-122"/>
                <a:ea typeface="微软雅黑" pitchFamily="34" charset="-122"/>
                <a:sym typeface="微软雅黑" pitchFamily="34" charset="-122"/>
              </a:rPr>
              <a:t>"</a:t>
            </a:r>
          </a:p>
          <a:p>
            <a:pPr algn="just"/>
            <a:r>
              <a:rPr lang="en-US" altLang="zh-CN" sz="1400" dirty="0">
                <a:latin typeface="微软雅黑" pitchFamily="34" charset="-122"/>
                <a:ea typeface="微软雅黑" pitchFamily="34" charset="-122"/>
                <a:sym typeface="微软雅黑" pitchFamily="34" charset="-122"/>
              </a:rPr>
              <a:t>guile&gt; (string-length name)  ; </a:t>
            </a:r>
            <a:r>
              <a:rPr lang="zh-CN" altLang="en-US" sz="1400" dirty="0">
                <a:latin typeface="微软雅黑" pitchFamily="34" charset="-122"/>
                <a:ea typeface="微软雅黑" pitchFamily="34" charset="-122"/>
                <a:sym typeface="微软雅黑" pitchFamily="34" charset="-122"/>
              </a:rPr>
              <a:t>取字符串的长度</a:t>
            </a:r>
          </a:p>
          <a:p>
            <a:pPr algn="just"/>
            <a:r>
              <a:rPr lang="en-US" altLang="zh-CN" sz="1400" dirty="0">
                <a:latin typeface="微软雅黑" pitchFamily="34" charset="-122"/>
                <a:ea typeface="微软雅黑" pitchFamily="34" charset="-122"/>
                <a:sym typeface="微软雅黑" pitchFamily="34" charset="-122"/>
              </a:rPr>
              <a:t>6</a:t>
            </a:r>
          </a:p>
          <a:p>
            <a:pPr algn="just"/>
            <a:r>
              <a:rPr lang="en-US" altLang="zh-CN" sz="1400" dirty="0">
                <a:latin typeface="微软雅黑" pitchFamily="34" charset="-122"/>
                <a:ea typeface="微软雅黑" pitchFamily="34" charset="-122"/>
                <a:sym typeface="微软雅黑" pitchFamily="34" charset="-122"/>
              </a:rPr>
              <a:t>guile&gt; (string-set! name 0 #\g)  ; </a:t>
            </a:r>
            <a:r>
              <a:rPr lang="zh-CN" altLang="en-US" sz="1400" dirty="0">
                <a:latin typeface="微软雅黑" pitchFamily="34" charset="-122"/>
                <a:ea typeface="微软雅黑" pitchFamily="34" charset="-122"/>
                <a:sym typeface="微软雅黑" pitchFamily="34" charset="-122"/>
              </a:rPr>
              <a:t>更改字符串首字母</a:t>
            </a:r>
            <a:r>
              <a:rPr lang="en-US" altLang="zh-CN" sz="1400" dirty="0">
                <a:latin typeface="微软雅黑" pitchFamily="34" charset="-122"/>
                <a:ea typeface="微软雅黑" pitchFamily="34" charset="-122"/>
                <a:sym typeface="微软雅黑" pitchFamily="34" charset="-122"/>
              </a:rPr>
              <a:t>(</a:t>
            </a:r>
            <a:r>
              <a:rPr lang="zh-CN" altLang="en-US" sz="1400" dirty="0">
                <a:latin typeface="微软雅黑" pitchFamily="34" charset="-122"/>
                <a:ea typeface="微软雅黑" pitchFamily="34" charset="-122"/>
                <a:sym typeface="微软雅黑" pitchFamily="34" charset="-122"/>
              </a:rPr>
              <a:t>第</a:t>
            </a:r>
            <a:r>
              <a:rPr lang="en-US" altLang="zh-CN" sz="1400" dirty="0">
                <a:latin typeface="微软雅黑" pitchFamily="34" charset="-122"/>
                <a:ea typeface="微软雅黑" pitchFamily="34" charset="-122"/>
                <a:sym typeface="微软雅黑" pitchFamily="34" charset="-122"/>
              </a:rPr>
              <a:t>0</a:t>
            </a:r>
            <a:r>
              <a:rPr lang="zh-CN" altLang="en-US" sz="1400" dirty="0">
                <a:latin typeface="微软雅黑" pitchFamily="34" charset="-122"/>
                <a:ea typeface="微软雅黑" pitchFamily="34" charset="-122"/>
                <a:sym typeface="微软雅黑" pitchFamily="34" charset="-122"/>
              </a:rPr>
              <a:t>个字符</a:t>
            </a:r>
            <a:r>
              <a:rPr lang="en-US" altLang="zh-CN" sz="1400" dirty="0">
                <a:latin typeface="微软雅黑" pitchFamily="34" charset="-122"/>
                <a:ea typeface="微软雅黑" pitchFamily="34" charset="-122"/>
                <a:sym typeface="微软雅黑" pitchFamily="34" charset="-122"/>
              </a:rPr>
              <a:t>)</a:t>
            </a:r>
            <a:r>
              <a:rPr lang="zh-CN" altLang="en-US" sz="1400" dirty="0">
                <a:latin typeface="微软雅黑" pitchFamily="34" charset="-122"/>
                <a:ea typeface="微软雅黑" pitchFamily="34" charset="-122"/>
                <a:sym typeface="微软雅黑" pitchFamily="34" charset="-122"/>
              </a:rPr>
              <a:t>为小写字母</a:t>
            </a:r>
            <a:r>
              <a:rPr lang="en-US" altLang="zh-CN" sz="1400" dirty="0">
                <a:latin typeface="微软雅黑" pitchFamily="34" charset="-122"/>
                <a:ea typeface="微软雅黑" pitchFamily="34" charset="-122"/>
                <a:sym typeface="微软雅黑" pitchFamily="34" charset="-122"/>
              </a:rPr>
              <a:t>g (#\g)</a:t>
            </a:r>
          </a:p>
          <a:p>
            <a:pPr algn="just"/>
            <a:r>
              <a:rPr lang="en-US" altLang="zh-CN" sz="1400" dirty="0">
                <a:latin typeface="微软雅黑" pitchFamily="34" charset="-122"/>
                <a:ea typeface="微软雅黑" pitchFamily="34" charset="-122"/>
                <a:sym typeface="微软雅黑" pitchFamily="34" charset="-122"/>
              </a:rPr>
              <a:t>guile&gt; name</a:t>
            </a:r>
          </a:p>
          <a:p>
            <a:pPr algn="just"/>
            <a:r>
              <a:rPr lang="en-US" altLang="zh-CN" sz="1400" dirty="0">
                <a:latin typeface="微软雅黑" pitchFamily="34" charset="-122"/>
                <a:ea typeface="微软雅黑" pitchFamily="34" charset="-122"/>
                <a:sym typeface="微软雅黑" pitchFamily="34" charset="-122"/>
              </a:rPr>
              <a:t>"</a:t>
            </a:r>
            <a:r>
              <a:rPr lang="en-US" altLang="zh-CN" sz="1400" dirty="0" err="1">
                <a:latin typeface="微软雅黑" pitchFamily="34" charset="-122"/>
                <a:ea typeface="微软雅黑" pitchFamily="34" charset="-122"/>
                <a:sym typeface="微软雅黑" pitchFamily="34" charset="-122"/>
              </a:rPr>
              <a:t>gomson</a:t>
            </a:r>
            <a:r>
              <a:rPr lang="en-US" altLang="zh-CN" sz="1400" dirty="0">
                <a:latin typeface="微软雅黑" pitchFamily="34" charset="-122"/>
                <a:ea typeface="微软雅黑" pitchFamily="34" charset="-122"/>
                <a:sym typeface="微软雅黑" pitchFamily="34" charset="-122"/>
              </a:rPr>
              <a:t>"</a:t>
            </a:r>
          </a:p>
          <a:p>
            <a:pPr algn="just"/>
            <a:r>
              <a:rPr lang="en-US" altLang="zh-CN" sz="1400" dirty="0">
                <a:latin typeface="微软雅黑" pitchFamily="34" charset="-122"/>
                <a:ea typeface="微软雅黑" pitchFamily="34" charset="-122"/>
                <a:sym typeface="微软雅黑" pitchFamily="34" charset="-122"/>
              </a:rPr>
              <a:t>guile&gt; (string-ref name 3)  ; </a:t>
            </a:r>
            <a:r>
              <a:rPr lang="zh-CN" altLang="en-US" sz="1400" dirty="0">
                <a:latin typeface="微软雅黑" pitchFamily="34" charset="-122"/>
                <a:ea typeface="微软雅黑" pitchFamily="34" charset="-122"/>
                <a:sym typeface="微软雅黑" pitchFamily="34" charset="-122"/>
              </a:rPr>
              <a:t>取得字符串左侧第</a:t>
            </a:r>
            <a:r>
              <a:rPr lang="en-US" altLang="zh-CN" sz="1400" dirty="0">
                <a:latin typeface="微软雅黑" pitchFamily="34" charset="-122"/>
                <a:ea typeface="微软雅黑" pitchFamily="34" charset="-122"/>
                <a:sym typeface="微软雅黑" pitchFamily="34" charset="-122"/>
              </a:rPr>
              <a:t>3</a:t>
            </a:r>
            <a:r>
              <a:rPr lang="zh-CN" altLang="en-US" sz="1400" dirty="0">
                <a:latin typeface="微软雅黑" pitchFamily="34" charset="-122"/>
                <a:ea typeface="微软雅黑" pitchFamily="34" charset="-122"/>
                <a:sym typeface="微软雅黑" pitchFamily="34" charset="-122"/>
              </a:rPr>
              <a:t>个字符（从</a:t>
            </a:r>
            <a:r>
              <a:rPr lang="en-US" altLang="zh-CN" sz="1400" dirty="0">
                <a:latin typeface="微软雅黑" pitchFamily="34" charset="-122"/>
                <a:ea typeface="微软雅黑" pitchFamily="34" charset="-122"/>
                <a:sym typeface="微软雅黑" pitchFamily="34" charset="-122"/>
              </a:rPr>
              <a:t>0</a:t>
            </a:r>
            <a:r>
              <a:rPr lang="zh-CN" altLang="en-US" sz="1400" dirty="0">
                <a:latin typeface="微软雅黑" pitchFamily="34" charset="-122"/>
                <a:ea typeface="微软雅黑" pitchFamily="34" charset="-122"/>
                <a:sym typeface="微软雅黑" pitchFamily="34" charset="-122"/>
              </a:rPr>
              <a:t>开始）</a:t>
            </a:r>
          </a:p>
          <a:p>
            <a:pPr algn="just"/>
            <a:r>
              <a:rPr lang="en-US" altLang="zh-CN" sz="1400" dirty="0">
                <a:latin typeface="微软雅黑" pitchFamily="34" charset="-122"/>
                <a:ea typeface="微软雅黑" pitchFamily="34" charset="-122"/>
                <a:sym typeface="微软雅黑" pitchFamily="34" charset="-122"/>
              </a:rPr>
              <a:t>#\s</a:t>
            </a:r>
            <a:endParaRPr lang="zh-CN" altLang="en-US" sz="1400" dirty="0">
              <a:latin typeface="微软雅黑" pitchFamily="34" charset="-122"/>
              <a:ea typeface="微软雅黑" pitchFamily="34" charset="-122"/>
              <a:sym typeface="微软雅黑" pitchFamily="34" charset="-122"/>
            </a:endParaRPr>
          </a:p>
        </p:txBody>
      </p:sp>
      <p:sp>
        <p:nvSpPr>
          <p:cNvPr id="23" name="矩形 22"/>
          <p:cNvSpPr>
            <a:spLocks noChangeArrowheads="1"/>
          </p:cNvSpPr>
          <p:nvPr/>
        </p:nvSpPr>
        <p:spPr bwMode="auto">
          <a:xfrm>
            <a:off x="1136404" y="5284419"/>
            <a:ext cx="7649008" cy="738664"/>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other (string #\h #\e #\l #\l #\o ))</a:t>
            </a:r>
          </a:p>
          <a:p>
            <a:pPr algn="just"/>
            <a:r>
              <a:rPr lang="en-US" altLang="zh-CN" sz="1400" dirty="0">
                <a:latin typeface="微软雅黑" pitchFamily="34" charset="-122"/>
                <a:ea typeface="微软雅黑" pitchFamily="34" charset="-122"/>
                <a:sym typeface="微软雅黑" pitchFamily="34" charset="-122"/>
              </a:rPr>
              <a:t>guile&gt; other</a:t>
            </a:r>
          </a:p>
          <a:p>
            <a:pPr algn="just"/>
            <a:r>
              <a:rPr lang="en-US" altLang="zh-CN" sz="1400" dirty="0">
                <a:latin typeface="微软雅黑" pitchFamily="34" charset="-122"/>
                <a:ea typeface="微软雅黑" pitchFamily="34" charset="-122"/>
                <a:sym typeface="微软雅黑" pitchFamily="34" charset="-122"/>
              </a:rPr>
              <a:t>"hello"</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40436194"/>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8" name="矩形 1"/>
          <p:cNvSpPr>
            <a:spLocks noChangeArrowheads="1"/>
          </p:cNvSpPr>
          <p:nvPr/>
        </p:nvSpPr>
        <p:spPr bwMode="auto">
          <a:xfrm>
            <a:off x="0" y="822146"/>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2. </a:t>
            </a:r>
            <a:r>
              <a:rPr lang="zh-CN" altLang="en-US" b="1" dirty="0">
                <a:solidFill>
                  <a:srgbClr val="FFFFFF"/>
                </a:solidFill>
                <a:latin typeface="微软雅黑" pitchFamily="34" charset="-122"/>
                <a:ea typeface="微软雅黑" pitchFamily="34" charset="-122"/>
                <a:sym typeface="微软雅黑" pitchFamily="34" charset="-122"/>
              </a:rPr>
              <a:t>复合数据类型</a:t>
            </a:r>
          </a:p>
        </p:txBody>
      </p:sp>
      <p:sp>
        <p:nvSpPr>
          <p:cNvPr id="16" name="文本框 59"/>
          <p:cNvSpPr>
            <a:spLocks noChangeArrowheads="1"/>
          </p:cNvSpPr>
          <p:nvPr/>
        </p:nvSpPr>
        <p:spPr bwMode="auto">
          <a:xfrm>
            <a:off x="863601" y="1510372"/>
            <a:ext cx="1798917"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点对</a:t>
            </a:r>
            <a:r>
              <a:rPr lang="en-US" altLang="zh-CN" sz="2800" b="1" dirty="0">
                <a:solidFill>
                  <a:srgbClr val="E74E3E"/>
                </a:solidFill>
                <a:latin typeface="微软雅黑" pitchFamily="34" charset="-122"/>
                <a:ea typeface="微软雅黑" pitchFamily="34" charset="-122"/>
                <a:sym typeface="微软雅黑" pitchFamily="34" charset="-122"/>
              </a:rPr>
              <a:t>(pair)</a:t>
            </a:r>
            <a:endParaRPr lang="zh-CN" altLang="en-US" sz="2800" b="1" dirty="0">
              <a:solidFill>
                <a:srgbClr val="E74E3E"/>
              </a:solidFill>
              <a:latin typeface="微软雅黑" pitchFamily="34" charset="-122"/>
              <a:ea typeface="微软雅黑" pitchFamily="34" charset="-122"/>
              <a:sym typeface="微软雅黑" pitchFamily="34" charset="-122"/>
            </a:endParaRPr>
          </a:p>
        </p:txBody>
      </p:sp>
      <p:sp>
        <p:nvSpPr>
          <p:cNvPr id="17" name="矩形 17"/>
          <p:cNvSpPr>
            <a:spLocks noChangeArrowheads="1"/>
          </p:cNvSpPr>
          <p:nvPr/>
        </p:nvSpPr>
        <p:spPr bwMode="auto">
          <a:xfrm>
            <a:off x="1128496" y="5978597"/>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如此，以前定义的 </a:t>
            </a:r>
            <a:r>
              <a:rPr lang="en-US" altLang="zh-CN" sz="1400" dirty="0">
                <a:solidFill>
                  <a:srgbClr val="666666"/>
                </a:solidFill>
                <a:latin typeface="微软雅黑" pitchFamily="34" charset="-122"/>
                <a:ea typeface="微软雅黑" pitchFamily="34" charset="-122"/>
                <a:sym typeface="微软雅黑" pitchFamily="34" charset="-122"/>
              </a:rPr>
              <a:t>p </a:t>
            </a:r>
            <a:r>
              <a:rPr lang="zh-CN" altLang="en-US" sz="1400" dirty="0">
                <a:solidFill>
                  <a:srgbClr val="666666"/>
                </a:solidFill>
                <a:latin typeface="微软雅黑" pitchFamily="34" charset="-122"/>
                <a:ea typeface="微软雅黑" pitchFamily="34" charset="-122"/>
                <a:sym typeface="微软雅黑" pitchFamily="34" charset="-122"/>
              </a:rPr>
              <a:t>又变成了 </a:t>
            </a:r>
            <a:r>
              <a:rPr lang="en-US" altLang="zh-CN" sz="1400" dirty="0">
                <a:solidFill>
                  <a:srgbClr val="666666"/>
                </a:solidFill>
                <a:latin typeface="微软雅黑" pitchFamily="34" charset="-122"/>
                <a:ea typeface="微软雅黑" pitchFamily="34" charset="-122"/>
                <a:sym typeface="微软雅黑" pitchFamily="34" charset="-122"/>
              </a:rPr>
              <a:t>("hello" . "good") </a:t>
            </a:r>
            <a:r>
              <a:rPr lang="zh-CN" altLang="en-US" sz="1400" dirty="0">
                <a:solidFill>
                  <a:srgbClr val="666666"/>
                </a:solidFill>
                <a:latin typeface="微软雅黑" pitchFamily="34" charset="-122"/>
                <a:ea typeface="微软雅黑" pitchFamily="34" charset="-122"/>
                <a:sym typeface="微软雅黑" pitchFamily="34" charset="-122"/>
              </a:rPr>
              <a:t>这个样子了。</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7"/>
          <p:cNvSpPr>
            <a:spLocks noChangeArrowheads="1"/>
          </p:cNvSpPr>
          <p:nvPr/>
        </p:nvSpPr>
        <p:spPr bwMode="auto">
          <a:xfrm>
            <a:off x="1128496" y="2116352"/>
            <a:ext cx="7649008" cy="954107"/>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点对</a:t>
            </a:r>
            <a:r>
              <a:rPr lang="en-US" altLang="zh-CN" sz="1400" dirty="0" smtClean="0">
                <a:solidFill>
                  <a:srgbClr val="666666"/>
                </a:solidFill>
                <a:latin typeface="微软雅黑" pitchFamily="34" charset="-122"/>
                <a:ea typeface="微软雅黑" pitchFamily="34" charset="-122"/>
                <a:sym typeface="微软雅黑" pitchFamily="34" charset="-122"/>
              </a:rPr>
              <a:t>"</a:t>
            </a:r>
            <a:r>
              <a:rPr lang="zh-CN" altLang="en-US" sz="1400" dirty="0" smtClean="0">
                <a:solidFill>
                  <a:srgbClr val="666666"/>
                </a:solidFill>
                <a:latin typeface="微软雅黑" pitchFamily="34" charset="-122"/>
                <a:ea typeface="微软雅黑" pitchFamily="34" charset="-122"/>
                <a:sym typeface="微软雅黑" pitchFamily="34" charset="-122"/>
              </a:rPr>
              <a:t>是</a:t>
            </a:r>
            <a:r>
              <a:rPr lang="zh-CN" altLang="en-US" sz="1400" dirty="0">
                <a:solidFill>
                  <a:srgbClr val="666666"/>
                </a:solidFill>
                <a:latin typeface="微软雅黑" pitchFamily="34" charset="-122"/>
                <a:ea typeface="微软雅黑" pitchFamily="34" charset="-122"/>
                <a:sym typeface="微软雅黑" pitchFamily="34" charset="-122"/>
              </a:rPr>
              <a:t>一种非常有趣的类型，也是一些其它类型的基础类型，它是由一个点和被它分隔开的两个所值组成的。形如： </a:t>
            </a:r>
            <a:r>
              <a:rPr lang="en-US" altLang="zh-CN" sz="1400" dirty="0">
                <a:solidFill>
                  <a:srgbClr val="666666"/>
                </a:solidFill>
                <a:latin typeface="微软雅黑" pitchFamily="34" charset="-122"/>
                <a:ea typeface="微软雅黑" pitchFamily="34" charset="-122"/>
                <a:sym typeface="微软雅黑" pitchFamily="34" charset="-122"/>
              </a:rPr>
              <a:t>(1 . 2) </a:t>
            </a:r>
            <a:r>
              <a:rPr lang="zh-CN" altLang="en-US" sz="1400" dirty="0">
                <a:solidFill>
                  <a:srgbClr val="666666"/>
                </a:solidFill>
                <a:latin typeface="微软雅黑" pitchFamily="34" charset="-122"/>
                <a:ea typeface="微软雅黑" pitchFamily="34" charset="-122"/>
                <a:sym typeface="微软雅黑" pitchFamily="34" charset="-122"/>
              </a:rPr>
              <a:t>或 </a:t>
            </a:r>
            <a:r>
              <a:rPr lang="en-US" altLang="zh-CN" sz="1400" dirty="0">
                <a:solidFill>
                  <a:srgbClr val="666666"/>
                </a:solidFill>
                <a:latin typeface="微软雅黑" pitchFamily="34" charset="-122"/>
                <a:ea typeface="微软雅黑" pitchFamily="34" charset="-122"/>
                <a:sym typeface="微软雅黑" pitchFamily="34" charset="-122"/>
              </a:rPr>
              <a:t>(a . b) </a:t>
            </a:r>
            <a:r>
              <a:rPr lang="zh-CN" altLang="en-US" sz="1400" dirty="0">
                <a:solidFill>
                  <a:srgbClr val="666666"/>
                </a:solidFill>
                <a:latin typeface="微软雅黑" pitchFamily="34" charset="-122"/>
                <a:ea typeface="微软雅黑" pitchFamily="34" charset="-122"/>
                <a:sym typeface="微软雅黑" pitchFamily="34" charset="-122"/>
              </a:rPr>
              <a:t>，注意的是点的两边有空格。</a:t>
            </a:r>
          </a:p>
          <a:p>
            <a:pPr algn="just"/>
            <a:r>
              <a:rPr lang="zh-CN" altLang="en-US" sz="1400" dirty="0" smtClean="0">
                <a:solidFill>
                  <a:srgbClr val="666666"/>
                </a:solidFill>
                <a:latin typeface="微软雅黑" pitchFamily="34" charset="-122"/>
                <a:ea typeface="微软雅黑" pitchFamily="34" charset="-122"/>
                <a:sym typeface="微软雅黑" pitchFamily="34" charset="-122"/>
              </a:rPr>
              <a:t>这</a:t>
            </a:r>
            <a:r>
              <a:rPr lang="zh-CN" altLang="en-US" sz="1400" dirty="0">
                <a:solidFill>
                  <a:srgbClr val="666666"/>
                </a:solidFill>
                <a:latin typeface="微软雅黑" pitchFamily="34" charset="-122"/>
                <a:ea typeface="微软雅黑" pitchFamily="34" charset="-122"/>
                <a:sym typeface="微软雅黑" pitchFamily="34" charset="-122"/>
              </a:rPr>
              <a:t>是最简单的复合数据类型，同是它也是其它复合数据类型的基础类型，如列表类型（</a:t>
            </a:r>
            <a:r>
              <a:rPr lang="en-US" altLang="zh-CN" sz="1400" dirty="0">
                <a:solidFill>
                  <a:srgbClr val="666666"/>
                </a:solidFill>
                <a:latin typeface="微软雅黑" pitchFamily="34" charset="-122"/>
                <a:ea typeface="微软雅黑" pitchFamily="34" charset="-122"/>
                <a:sym typeface="微软雅黑" pitchFamily="34" charset="-122"/>
              </a:rPr>
              <a:t>list</a:t>
            </a:r>
            <a:r>
              <a:rPr lang="zh-CN" altLang="en-US" sz="1400" dirty="0">
                <a:solidFill>
                  <a:srgbClr val="666666"/>
                </a:solidFill>
                <a:latin typeface="微软雅黑" pitchFamily="34" charset="-122"/>
                <a:ea typeface="微软雅黑" pitchFamily="34" charset="-122"/>
                <a:sym typeface="微软雅黑" pitchFamily="34" charset="-122"/>
              </a:rPr>
              <a:t>）就是由它来实现的</a:t>
            </a:r>
            <a:r>
              <a:rPr lang="zh-CN" altLang="en-US" sz="1400" dirty="0" smtClean="0">
                <a:solidFill>
                  <a:srgbClr val="666666"/>
                </a:solidFill>
                <a:latin typeface="微软雅黑" pitchFamily="34" charset="-122"/>
                <a:ea typeface="微软雅黑" pitchFamily="34" charset="-122"/>
                <a:sym typeface="微软雅黑" pitchFamily="34" charset="-122"/>
              </a:rPr>
              <a:t>。</a:t>
            </a:r>
            <a:endParaRPr lang="zh-CN" altLang="en-US" sz="1400" dirty="0">
              <a:solidFill>
                <a:srgbClr val="666666"/>
              </a:solidFill>
              <a:latin typeface="微软雅黑" pitchFamily="34" charset="-122"/>
              <a:ea typeface="微软雅黑" pitchFamily="34" charset="-122"/>
              <a:sym typeface="微软雅黑" pitchFamily="34" charset="-122"/>
            </a:endParaRPr>
          </a:p>
        </p:txBody>
      </p:sp>
      <p:sp>
        <p:nvSpPr>
          <p:cNvPr id="20" name="矩形 19"/>
          <p:cNvSpPr>
            <a:spLocks noChangeArrowheads="1"/>
          </p:cNvSpPr>
          <p:nvPr/>
        </p:nvSpPr>
        <p:spPr bwMode="auto">
          <a:xfrm>
            <a:off x="1128496" y="4042537"/>
            <a:ext cx="7649008" cy="738664"/>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(define p (cons 4 5))	=&gt; (4 . 5)</a:t>
            </a:r>
          </a:p>
          <a:p>
            <a:pPr algn="just"/>
            <a:r>
              <a:rPr lang="en-US" altLang="zh-CN" sz="1400" dirty="0">
                <a:latin typeface="微软雅黑" pitchFamily="34" charset="-122"/>
                <a:ea typeface="微软雅黑" pitchFamily="34" charset="-122"/>
                <a:sym typeface="微软雅黑" pitchFamily="34" charset="-122"/>
              </a:rPr>
              <a:t>(car p)		</a:t>
            </a:r>
            <a:r>
              <a:rPr lang="en-US" altLang="zh-CN" sz="1400" dirty="0" smtClean="0">
                <a:latin typeface="微软雅黑" pitchFamily="34" charset="-122"/>
                <a:ea typeface="微软雅黑" pitchFamily="34" charset="-122"/>
                <a:sym typeface="微软雅黑" pitchFamily="34" charset="-122"/>
              </a:rPr>
              <a:t>=&gt; </a:t>
            </a:r>
            <a:r>
              <a:rPr lang="en-US" altLang="zh-CN" sz="1400" dirty="0">
                <a:latin typeface="微软雅黑" pitchFamily="34" charset="-122"/>
                <a:ea typeface="微软雅黑" pitchFamily="34" charset="-122"/>
                <a:sym typeface="微软雅黑" pitchFamily="34" charset="-122"/>
              </a:rPr>
              <a:t>4</a:t>
            </a:r>
          </a:p>
          <a:p>
            <a:pPr algn="just"/>
            <a:r>
              <a:rPr lang="en-US" altLang="zh-CN" sz="1400" dirty="0">
                <a:latin typeface="微软雅黑" pitchFamily="34" charset="-122"/>
                <a:ea typeface="微软雅黑" pitchFamily="34" charset="-122"/>
                <a:sym typeface="微软雅黑" pitchFamily="34" charset="-122"/>
              </a:rPr>
              <a:t>(</a:t>
            </a:r>
            <a:r>
              <a:rPr lang="en-US" altLang="zh-CN" sz="1400" dirty="0" err="1">
                <a:latin typeface="微软雅黑" pitchFamily="34" charset="-122"/>
                <a:ea typeface="微软雅黑" pitchFamily="34" charset="-122"/>
                <a:sym typeface="微软雅黑" pitchFamily="34" charset="-122"/>
              </a:rPr>
              <a:t>cdr</a:t>
            </a:r>
            <a:r>
              <a:rPr lang="en-US" altLang="zh-CN" sz="1400" dirty="0">
                <a:latin typeface="微软雅黑" pitchFamily="34" charset="-122"/>
                <a:ea typeface="微软雅黑" pitchFamily="34" charset="-122"/>
                <a:sym typeface="微软雅黑" pitchFamily="34" charset="-122"/>
              </a:rPr>
              <a:t> p)		</a:t>
            </a:r>
            <a:r>
              <a:rPr lang="en-US" altLang="zh-CN" sz="1400" dirty="0" smtClean="0">
                <a:latin typeface="微软雅黑" pitchFamily="34" charset="-122"/>
                <a:ea typeface="微软雅黑" pitchFamily="34" charset="-122"/>
                <a:sym typeface="微软雅黑" pitchFamily="34" charset="-122"/>
              </a:rPr>
              <a:t>=&gt; </a:t>
            </a:r>
            <a:r>
              <a:rPr lang="en-US" altLang="zh-CN" sz="1400" dirty="0">
                <a:latin typeface="微软雅黑" pitchFamily="34" charset="-122"/>
                <a:ea typeface="微软雅黑" pitchFamily="34" charset="-122"/>
                <a:sym typeface="微软雅黑" pitchFamily="34" charset="-122"/>
              </a:rPr>
              <a:t>5</a:t>
            </a:r>
            <a:endParaRPr lang="en-US" altLang="zh-CN" sz="1400" dirty="0" smtClean="0">
              <a:latin typeface="微软雅黑" pitchFamily="34" charset="-122"/>
              <a:ea typeface="微软雅黑" pitchFamily="34" charset="-122"/>
              <a:sym typeface="微软雅黑" pitchFamily="34" charset="-122"/>
            </a:endParaRPr>
          </a:p>
        </p:txBody>
      </p:sp>
      <p:sp>
        <p:nvSpPr>
          <p:cNvPr id="21" name="矩形 17"/>
          <p:cNvSpPr>
            <a:spLocks noChangeArrowheads="1"/>
          </p:cNvSpPr>
          <p:nvPr/>
        </p:nvSpPr>
        <p:spPr bwMode="auto">
          <a:xfrm>
            <a:off x="1128496" y="3070459"/>
            <a:ext cx="7649008" cy="95410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按照</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语言说明中的惯例，以下我们用符号组合 </a:t>
            </a:r>
            <a:r>
              <a:rPr lang="en-US" altLang="zh-CN" sz="1400" dirty="0">
                <a:solidFill>
                  <a:srgbClr val="666666"/>
                </a:solidFill>
                <a:latin typeface="微软雅黑" pitchFamily="34" charset="-122"/>
                <a:ea typeface="微软雅黑" pitchFamily="34" charset="-122"/>
                <a:sym typeface="微软雅黑" pitchFamily="34" charset="-122"/>
              </a:rPr>
              <a:t>"=&gt;" </a:t>
            </a:r>
            <a:r>
              <a:rPr lang="zh-CN" altLang="en-US" sz="1400" dirty="0">
                <a:solidFill>
                  <a:srgbClr val="666666"/>
                </a:solidFill>
                <a:latin typeface="微软雅黑" pitchFamily="34" charset="-122"/>
                <a:ea typeface="微软雅黑" pitchFamily="34" charset="-122"/>
                <a:sym typeface="微软雅黑" pitchFamily="34" charset="-122"/>
              </a:rPr>
              <a:t>来表示表达式的值。</a:t>
            </a:r>
          </a:p>
          <a:p>
            <a:pPr algn="just"/>
            <a:r>
              <a:rPr lang="zh-CN" altLang="en-US" sz="1400" dirty="0">
                <a:solidFill>
                  <a:srgbClr val="666666"/>
                </a:solidFill>
                <a:latin typeface="微软雅黑" pitchFamily="34" charset="-122"/>
                <a:ea typeface="微软雅黑" pitchFamily="34" charset="-122"/>
                <a:sym typeface="微软雅黑" pitchFamily="34" charset="-122"/>
              </a:rPr>
              <a:t>它用</a:t>
            </a:r>
            <a:r>
              <a:rPr lang="en-US" altLang="zh-CN" sz="1400" dirty="0">
                <a:solidFill>
                  <a:srgbClr val="666666"/>
                </a:solidFill>
                <a:latin typeface="微软雅黑" pitchFamily="34" charset="-122"/>
                <a:ea typeface="微软雅黑" pitchFamily="34" charset="-122"/>
                <a:sym typeface="微软雅黑" pitchFamily="34" charset="-122"/>
              </a:rPr>
              <a:t>cons</a:t>
            </a:r>
            <a:r>
              <a:rPr lang="zh-CN" altLang="en-US" sz="1400" dirty="0">
                <a:solidFill>
                  <a:srgbClr val="666666"/>
                </a:solidFill>
                <a:latin typeface="微软雅黑" pitchFamily="34" charset="-122"/>
                <a:ea typeface="微软雅黑" pitchFamily="34" charset="-122"/>
                <a:sym typeface="微软雅黑" pitchFamily="34" charset="-122"/>
              </a:rPr>
              <a:t>来定义，如： </a:t>
            </a:r>
            <a:r>
              <a:rPr lang="en-US" altLang="zh-CN" sz="1400" dirty="0">
                <a:solidFill>
                  <a:srgbClr val="666666"/>
                </a:solidFill>
                <a:latin typeface="微软雅黑" pitchFamily="34" charset="-122"/>
                <a:ea typeface="微软雅黑" pitchFamily="34" charset="-122"/>
                <a:sym typeface="微软雅黑" pitchFamily="34" charset="-122"/>
              </a:rPr>
              <a:t>(cons 8 9) =&gt;(8 . 9</a:t>
            </a:r>
            <a:r>
              <a:rPr lang="en-US" altLang="zh-CN" sz="1400" dirty="0" smtClean="0">
                <a:solidFill>
                  <a:srgbClr val="666666"/>
                </a:solidFill>
                <a:latin typeface="微软雅黑" pitchFamily="34" charset="-122"/>
                <a:ea typeface="微软雅黑" pitchFamily="34" charset="-122"/>
                <a:sym typeface="微软雅黑" pitchFamily="34" charset="-122"/>
              </a:rPr>
              <a:t>)</a:t>
            </a:r>
          </a:p>
          <a:p>
            <a:pPr algn="just"/>
            <a:r>
              <a:rPr lang="zh-CN" altLang="en-US" sz="1400" dirty="0">
                <a:solidFill>
                  <a:srgbClr val="666666"/>
                </a:solidFill>
                <a:latin typeface="微软雅黑" pitchFamily="34" charset="-122"/>
                <a:ea typeface="微软雅黑" pitchFamily="34" charset="-122"/>
                <a:sym typeface="微软雅黑" pitchFamily="34" charset="-122"/>
              </a:rPr>
              <a:t>其中在点前面的值被称为 </a:t>
            </a:r>
            <a:r>
              <a:rPr lang="en-US" altLang="zh-CN" sz="1400" dirty="0">
                <a:solidFill>
                  <a:srgbClr val="666666"/>
                </a:solidFill>
                <a:latin typeface="微软雅黑" pitchFamily="34" charset="-122"/>
                <a:ea typeface="微软雅黑" pitchFamily="34" charset="-122"/>
                <a:sym typeface="微软雅黑" pitchFamily="34" charset="-122"/>
              </a:rPr>
              <a:t>car </a:t>
            </a:r>
            <a:r>
              <a:rPr lang="zh-CN" altLang="en-US" sz="1400" dirty="0">
                <a:solidFill>
                  <a:srgbClr val="666666"/>
                </a:solidFill>
                <a:latin typeface="微软雅黑" pitchFamily="34" charset="-122"/>
                <a:ea typeface="微软雅黑" pitchFamily="34" charset="-122"/>
                <a:sym typeface="微软雅黑" pitchFamily="34" charset="-122"/>
              </a:rPr>
              <a:t>，在点后面的值被称为 </a:t>
            </a:r>
            <a:r>
              <a:rPr lang="en-US" altLang="zh-CN" sz="1400" dirty="0" err="1">
                <a:solidFill>
                  <a:srgbClr val="666666"/>
                </a:solidFill>
                <a:latin typeface="微软雅黑" pitchFamily="34" charset="-122"/>
                <a:ea typeface="微软雅黑" pitchFamily="34" charset="-122"/>
                <a:sym typeface="微软雅黑" pitchFamily="34" charset="-122"/>
              </a:rPr>
              <a:t>cdr</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car</a:t>
            </a:r>
            <a:r>
              <a:rPr lang="zh-CN" altLang="en-US" sz="1400" dirty="0">
                <a:solidFill>
                  <a:srgbClr val="666666"/>
                </a:solidFill>
                <a:latin typeface="微软雅黑" pitchFamily="34" charset="-122"/>
                <a:ea typeface="微软雅黑" pitchFamily="34" charset="-122"/>
                <a:sym typeface="微软雅黑" pitchFamily="34" charset="-122"/>
              </a:rPr>
              <a:t>和</a:t>
            </a:r>
            <a:r>
              <a:rPr lang="en-US" altLang="zh-CN" sz="1400" dirty="0" err="1">
                <a:solidFill>
                  <a:srgbClr val="666666"/>
                </a:solidFill>
                <a:latin typeface="微软雅黑" pitchFamily="34" charset="-122"/>
                <a:ea typeface="微软雅黑" pitchFamily="34" charset="-122"/>
                <a:sym typeface="微软雅黑" pitchFamily="34" charset="-122"/>
              </a:rPr>
              <a:t>cdr</a:t>
            </a:r>
            <a:r>
              <a:rPr lang="zh-CN" altLang="en-US" sz="1400" dirty="0">
                <a:solidFill>
                  <a:srgbClr val="666666"/>
                </a:solidFill>
                <a:latin typeface="微软雅黑" pitchFamily="34" charset="-122"/>
                <a:ea typeface="微软雅黑" pitchFamily="34" charset="-122"/>
                <a:sym typeface="微软雅黑" pitchFamily="34" charset="-122"/>
              </a:rPr>
              <a:t>同时又成为取</a:t>
            </a:r>
            <a:r>
              <a:rPr lang="en-US" altLang="zh-CN" sz="1400" dirty="0">
                <a:solidFill>
                  <a:srgbClr val="666666"/>
                </a:solidFill>
                <a:latin typeface="微软雅黑" pitchFamily="34" charset="-122"/>
                <a:ea typeface="微软雅黑" pitchFamily="34" charset="-122"/>
                <a:sym typeface="微软雅黑" pitchFamily="34" charset="-122"/>
              </a:rPr>
              <a:t>pair</a:t>
            </a:r>
            <a:r>
              <a:rPr lang="zh-CN" altLang="en-US" sz="1400" dirty="0">
                <a:solidFill>
                  <a:srgbClr val="666666"/>
                </a:solidFill>
                <a:latin typeface="微软雅黑" pitchFamily="34" charset="-122"/>
                <a:ea typeface="微软雅黑" pitchFamily="34" charset="-122"/>
                <a:sym typeface="微软雅黑" pitchFamily="34" charset="-122"/>
              </a:rPr>
              <a:t>的这两个值的过程，如：</a:t>
            </a:r>
            <a:endParaRPr lang="en-US" altLang="zh-CN" sz="1400" dirty="0">
              <a:solidFill>
                <a:srgbClr val="666666"/>
              </a:solidFill>
              <a:latin typeface="微软雅黑" pitchFamily="34" charset="-122"/>
              <a:ea typeface="微软雅黑" pitchFamily="34" charset="-122"/>
              <a:sym typeface="微软雅黑" pitchFamily="34" charset="-122"/>
            </a:endParaRPr>
          </a:p>
        </p:txBody>
      </p:sp>
      <p:sp>
        <p:nvSpPr>
          <p:cNvPr id="22" name="矩形 21"/>
          <p:cNvSpPr>
            <a:spLocks noChangeArrowheads="1"/>
          </p:cNvSpPr>
          <p:nvPr/>
        </p:nvSpPr>
        <p:spPr bwMode="auto">
          <a:xfrm>
            <a:off x="1128496" y="5257254"/>
            <a:ext cx="7649008" cy="523220"/>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(set-car! p "hello")</a:t>
            </a:r>
          </a:p>
          <a:p>
            <a:pPr algn="just"/>
            <a:r>
              <a:rPr lang="en-US" altLang="zh-CN" sz="1400" dirty="0">
                <a:latin typeface="微软雅黑" pitchFamily="34" charset="-122"/>
                <a:ea typeface="微软雅黑" pitchFamily="34" charset="-122"/>
                <a:sym typeface="微软雅黑" pitchFamily="34" charset="-122"/>
              </a:rPr>
              <a:t>(set-</a:t>
            </a:r>
            <a:r>
              <a:rPr lang="en-US" altLang="zh-CN" sz="1400" dirty="0" err="1">
                <a:latin typeface="微软雅黑" pitchFamily="34" charset="-122"/>
                <a:ea typeface="微软雅黑" pitchFamily="34" charset="-122"/>
                <a:sym typeface="微软雅黑" pitchFamily="34" charset="-122"/>
              </a:rPr>
              <a:t>cdr</a:t>
            </a:r>
            <a:r>
              <a:rPr lang="en-US" altLang="zh-CN" sz="1400" dirty="0">
                <a:latin typeface="微软雅黑" pitchFamily="34" charset="-122"/>
                <a:ea typeface="微软雅黑" pitchFamily="34" charset="-122"/>
                <a:sym typeface="微软雅黑" pitchFamily="34" charset="-122"/>
              </a:rPr>
              <a:t>! p "good")</a:t>
            </a:r>
            <a:endParaRPr lang="en-US" altLang="zh-CN" sz="1400" dirty="0" smtClean="0">
              <a:latin typeface="微软雅黑" pitchFamily="34" charset="-122"/>
              <a:ea typeface="微软雅黑" pitchFamily="34" charset="-122"/>
              <a:sym typeface="微软雅黑" pitchFamily="34" charset="-122"/>
            </a:endParaRPr>
          </a:p>
        </p:txBody>
      </p:sp>
      <p:sp>
        <p:nvSpPr>
          <p:cNvPr id="23" name="矩形 17"/>
          <p:cNvSpPr>
            <a:spLocks noChangeArrowheads="1"/>
          </p:cNvSpPr>
          <p:nvPr/>
        </p:nvSpPr>
        <p:spPr bwMode="auto">
          <a:xfrm>
            <a:off x="1128496" y="4926732"/>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还可以用</a:t>
            </a:r>
            <a:r>
              <a:rPr lang="en-US" altLang="zh-CN" sz="1400" dirty="0">
                <a:solidFill>
                  <a:srgbClr val="666666"/>
                </a:solidFill>
                <a:latin typeface="微软雅黑" pitchFamily="34" charset="-122"/>
                <a:ea typeface="微软雅黑" pitchFamily="34" charset="-122"/>
                <a:sym typeface="微软雅黑" pitchFamily="34" charset="-122"/>
              </a:rPr>
              <a:t>set-car! </a:t>
            </a:r>
            <a:r>
              <a:rPr lang="zh-CN" altLang="en-US" sz="1400" dirty="0">
                <a:solidFill>
                  <a:srgbClr val="666666"/>
                </a:solidFill>
                <a:latin typeface="微软雅黑" pitchFamily="34" charset="-122"/>
                <a:ea typeface="微软雅黑" pitchFamily="34" charset="-122"/>
                <a:sym typeface="微软雅黑" pitchFamily="34" charset="-122"/>
              </a:rPr>
              <a:t>和 </a:t>
            </a:r>
            <a:r>
              <a:rPr lang="en-US" altLang="zh-CN" sz="1400" dirty="0">
                <a:solidFill>
                  <a:srgbClr val="666666"/>
                </a:solidFill>
                <a:latin typeface="微软雅黑" pitchFamily="34" charset="-122"/>
                <a:ea typeface="微软雅黑" pitchFamily="34" charset="-122"/>
                <a:sym typeface="微软雅黑" pitchFamily="34" charset="-122"/>
              </a:rPr>
              <a:t>set-</a:t>
            </a:r>
            <a:r>
              <a:rPr lang="en-US" altLang="zh-CN" sz="1400" dirty="0" err="1">
                <a:solidFill>
                  <a:srgbClr val="666666"/>
                </a:solidFill>
                <a:latin typeface="微软雅黑" pitchFamily="34" charset="-122"/>
                <a:ea typeface="微软雅黑" pitchFamily="34" charset="-122"/>
                <a:sym typeface="微软雅黑" pitchFamily="34" charset="-122"/>
              </a:rPr>
              <a:t>cdr</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来分别设定这两个值：</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9510978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8" name="矩形 1"/>
          <p:cNvSpPr>
            <a:spLocks noChangeArrowheads="1"/>
          </p:cNvSpPr>
          <p:nvPr/>
        </p:nvSpPr>
        <p:spPr bwMode="auto">
          <a:xfrm>
            <a:off x="0" y="822146"/>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2. </a:t>
            </a:r>
            <a:r>
              <a:rPr lang="zh-CN" altLang="en-US" b="1" dirty="0">
                <a:solidFill>
                  <a:srgbClr val="FFFFFF"/>
                </a:solidFill>
                <a:latin typeface="微软雅黑" pitchFamily="34" charset="-122"/>
                <a:ea typeface="微软雅黑" pitchFamily="34" charset="-122"/>
                <a:sym typeface="微软雅黑" pitchFamily="34" charset="-122"/>
              </a:rPr>
              <a:t>复合数据类型</a:t>
            </a:r>
          </a:p>
        </p:txBody>
      </p:sp>
      <p:sp>
        <p:nvSpPr>
          <p:cNvPr id="16"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列表</a:t>
            </a:r>
            <a:r>
              <a:rPr lang="en-US" altLang="zh-CN" sz="2800" b="1" dirty="0">
                <a:solidFill>
                  <a:srgbClr val="E74E3E"/>
                </a:solidFill>
                <a:latin typeface="微软雅黑" pitchFamily="34" charset="-122"/>
                <a:ea typeface="微软雅黑" pitchFamily="34" charset="-122"/>
                <a:sym typeface="微软雅黑" pitchFamily="34" charset="-122"/>
              </a:rPr>
              <a:t>(list)</a:t>
            </a:r>
            <a:endParaRPr lang="zh-CN" altLang="en-US" sz="2800" b="1" dirty="0">
              <a:solidFill>
                <a:srgbClr val="E74E3E"/>
              </a:solidFill>
              <a:latin typeface="微软雅黑" pitchFamily="34" charset="-122"/>
              <a:ea typeface="微软雅黑" pitchFamily="34" charset="-122"/>
              <a:sym typeface="微软雅黑" pitchFamily="34" charset="-122"/>
            </a:endParaRPr>
          </a:p>
        </p:txBody>
      </p:sp>
      <p:sp>
        <p:nvSpPr>
          <p:cNvPr id="17" name="矩形 16"/>
          <p:cNvSpPr>
            <a:spLocks noChangeArrowheads="1"/>
          </p:cNvSpPr>
          <p:nvPr/>
        </p:nvSpPr>
        <p:spPr bwMode="auto">
          <a:xfrm>
            <a:off x="1136404" y="2135999"/>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列表是由多个相同或不同的数据连续组成的数据类型，它是编程中最常用的复合数据类型之一，很多过程操作都与它相关。下面是在</a:t>
            </a:r>
            <a:r>
              <a:rPr lang="en-US" altLang="zh-CN" sz="1400" dirty="0">
                <a:solidFill>
                  <a:srgbClr val="666666"/>
                </a:solidFill>
                <a:latin typeface="微软雅黑" pitchFamily="34" charset="-122"/>
                <a:ea typeface="微软雅黑" pitchFamily="34" charset="-122"/>
                <a:sym typeface="微软雅黑" pitchFamily="34" charset="-122"/>
              </a:rPr>
              <a:t>Guile</a:t>
            </a:r>
            <a:r>
              <a:rPr lang="zh-CN" altLang="en-US" sz="1400" dirty="0">
                <a:solidFill>
                  <a:srgbClr val="666666"/>
                </a:solidFill>
                <a:latin typeface="微软雅黑" pitchFamily="34" charset="-122"/>
                <a:ea typeface="微软雅黑" pitchFamily="34" charset="-122"/>
                <a:sym typeface="微软雅黑" pitchFamily="34" charset="-122"/>
              </a:rPr>
              <a:t>中列表的定义和相关操作：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36404" y="5932547"/>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make-list</a:t>
            </a:r>
            <a:r>
              <a:rPr lang="zh-CN" altLang="en-US" sz="1400" dirty="0">
                <a:solidFill>
                  <a:srgbClr val="666666"/>
                </a:solidFill>
                <a:latin typeface="微软雅黑" pitchFamily="34" charset="-122"/>
                <a:ea typeface="微软雅黑" pitchFamily="34" charset="-122"/>
                <a:sym typeface="微软雅黑" pitchFamily="34" charset="-122"/>
              </a:rPr>
              <a:t>用来创建列表，第一个参数是列表的长度，第二个参数是列表中添充的内容；还可以实现多重列表，即列表的元素也是列表，如：</a:t>
            </a:r>
            <a:r>
              <a:rPr lang="en-US" altLang="zh-CN" sz="1400" dirty="0">
                <a:solidFill>
                  <a:srgbClr val="666666"/>
                </a:solidFill>
                <a:latin typeface="微软雅黑" pitchFamily="34" charset="-122"/>
                <a:ea typeface="微软雅黑" pitchFamily="34" charset="-122"/>
                <a:sym typeface="微软雅黑" pitchFamily="34" charset="-122"/>
              </a:rPr>
              <a:t>(list (list 1 2 3) (list 4 5 6))</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0" name="矩形 19"/>
          <p:cNvSpPr>
            <a:spLocks noChangeArrowheads="1"/>
          </p:cNvSpPr>
          <p:nvPr/>
        </p:nvSpPr>
        <p:spPr bwMode="auto">
          <a:xfrm>
            <a:off x="1128496" y="2684387"/>
            <a:ext cx="7649008" cy="3108543"/>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la (list 1 2 3 4 ))</a:t>
            </a:r>
          </a:p>
          <a:p>
            <a:pPr algn="just"/>
            <a:r>
              <a:rPr lang="en-US" altLang="zh-CN" sz="1400" dirty="0">
                <a:latin typeface="微软雅黑" pitchFamily="34" charset="-122"/>
                <a:ea typeface="微软雅黑" pitchFamily="34" charset="-122"/>
                <a:sym typeface="微软雅黑" pitchFamily="34" charset="-122"/>
              </a:rPr>
              <a:t>guile&gt; la</a:t>
            </a:r>
          </a:p>
          <a:p>
            <a:pPr algn="just"/>
            <a:r>
              <a:rPr lang="en-US" altLang="zh-CN" sz="1400" dirty="0">
                <a:latin typeface="微软雅黑" pitchFamily="34" charset="-122"/>
                <a:ea typeface="微软雅黑" pitchFamily="34" charset="-122"/>
                <a:sym typeface="微软雅黑" pitchFamily="34" charset="-122"/>
              </a:rPr>
              <a:t>(1 2 3 4)</a:t>
            </a:r>
          </a:p>
          <a:p>
            <a:pPr algn="just"/>
            <a:r>
              <a:rPr lang="en-US" altLang="zh-CN" sz="1400" dirty="0">
                <a:latin typeface="微软雅黑" pitchFamily="34" charset="-122"/>
                <a:ea typeface="微软雅黑" pitchFamily="34" charset="-122"/>
                <a:sym typeface="微软雅黑" pitchFamily="34" charset="-122"/>
              </a:rPr>
              <a:t>guile&gt; (length la)  ; </a:t>
            </a:r>
            <a:r>
              <a:rPr lang="zh-CN" altLang="en-US" sz="1400" dirty="0">
                <a:latin typeface="微软雅黑" pitchFamily="34" charset="-122"/>
                <a:ea typeface="微软雅黑" pitchFamily="34" charset="-122"/>
                <a:sym typeface="微软雅黑" pitchFamily="34" charset="-122"/>
              </a:rPr>
              <a:t>取得列表的长度</a:t>
            </a:r>
          </a:p>
          <a:p>
            <a:pPr algn="just"/>
            <a:r>
              <a:rPr lang="en-US" altLang="zh-CN" sz="1400" dirty="0">
                <a:latin typeface="微软雅黑" pitchFamily="34" charset="-122"/>
                <a:ea typeface="微软雅黑" pitchFamily="34" charset="-122"/>
                <a:sym typeface="微软雅黑" pitchFamily="34" charset="-122"/>
              </a:rPr>
              <a:t>4</a:t>
            </a:r>
          </a:p>
          <a:p>
            <a:pPr algn="just"/>
            <a:r>
              <a:rPr lang="en-US" altLang="zh-CN" sz="1400" dirty="0">
                <a:latin typeface="微软雅黑" pitchFamily="34" charset="-122"/>
                <a:ea typeface="微软雅黑" pitchFamily="34" charset="-122"/>
                <a:sym typeface="微软雅黑" pitchFamily="34" charset="-122"/>
              </a:rPr>
              <a:t>guile&gt; (list-ref la 3)  ; </a:t>
            </a:r>
            <a:r>
              <a:rPr lang="zh-CN" altLang="en-US" sz="1400" dirty="0">
                <a:latin typeface="微软雅黑" pitchFamily="34" charset="-122"/>
                <a:ea typeface="微软雅黑" pitchFamily="34" charset="-122"/>
                <a:sym typeface="微软雅黑" pitchFamily="34" charset="-122"/>
              </a:rPr>
              <a:t>取得列表第</a:t>
            </a:r>
            <a:r>
              <a:rPr lang="en-US" altLang="zh-CN" sz="1400" dirty="0">
                <a:latin typeface="微软雅黑" pitchFamily="34" charset="-122"/>
                <a:ea typeface="微软雅黑" pitchFamily="34" charset="-122"/>
                <a:sym typeface="微软雅黑" pitchFamily="34" charset="-122"/>
              </a:rPr>
              <a:t>3</a:t>
            </a:r>
            <a:r>
              <a:rPr lang="zh-CN" altLang="en-US" sz="1400" dirty="0">
                <a:latin typeface="微软雅黑" pitchFamily="34" charset="-122"/>
                <a:ea typeface="微软雅黑" pitchFamily="34" charset="-122"/>
                <a:sym typeface="微软雅黑" pitchFamily="34" charset="-122"/>
              </a:rPr>
              <a:t>项的值（从</a:t>
            </a:r>
            <a:r>
              <a:rPr lang="en-US" altLang="zh-CN" sz="1400" dirty="0">
                <a:latin typeface="微软雅黑" pitchFamily="34" charset="-122"/>
                <a:ea typeface="微软雅黑" pitchFamily="34" charset="-122"/>
                <a:sym typeface="微软雅黑" pitchFamily="34" charset="-122"/>
              </a:rPr>
              <a:t>0</a:t>
            </a:r>
            <a:r>
              <a:rPr lang="zh-CN" altLang="en-US" sz="1400" dirty="0">
                <a:latin typeface="微软雅黑" pitchFamily="34" charset="-122"/>
                <a:ea typeface="微软雅黑" pitchFamily="34" charset="-122"/>
                <a:sym typeface="微软雅黑" pitchFamily="34" charset="-122"/>
              </a:rPr>
              <a:t>开始）</a:t>
            </a:r>
          </a:p>
          <a:p>
            <a:pPr algn="just"/>
            <a:r>
              <a:rPr lang="en-US" altLang="zh-CN" sz="1400" dirty="0">
                <a:latin typeface="微软雅黑" pitchFamily="34" charset="-122"/>
                <a:ea typeface="微软雅黑" pitchFamily="34" charset="-122"/>
                <a:sym typeface="微软雅黑" pitchFamily="34" charset="-122"/>
              </a:rPr>
              <a:t>4</a:t>
            </a:r>
          </a:p>
          <a:p>
            <a:pPr algn="just"/>
            <a:r>
              <a:rPr lang="en-US" altLang="zh-CN" sz="1400" dirty="0">
                <a:latin typeface="微软雅黑" pitchFamily="34" charset="-122"/>
                <a:ea typeface="微软雅黑" pitchFamily="34" charset="-122"/>
                <a:sym typeface="微软雅黑" pitchFamily="34" charset="-122"/>
              </a:rPr>
              <a:t>guile&gt; (list-set! la 2 99)  ; </a:t>
            </a:r>
            <a:r>
              <a:rPr lang="zh-CN" altLang="en-US" sz="1400" dirty="0">
                <a:latin typeface="微软雅黑" pitchFamily="34" charset="-122"/>
                <a:ea typeface="微软雅黑" pitchFamily="34" charset="-122"/>
                <a:sym typeface="微软雅黑" pitchFamily="34" charset="-122"/>
              </a:rPr>
              <a:t>设定列表第</a:t>
            </a:r>
            <a:r>
              <a:rPr lang="en-US" altLang="zh-CN" sz="1400" dirty="0">
                <a:latin typeface="微软雅黑" pitchFamily="34" charset="-122"/>
                <a:ea typeface="微软雅黑" pitchFamily="34" charset="-122"/>
                <a:sym typeface="微软雅黑" pitchFamily="34" charset="-122"/>
              </a:rPr>
              <a:t>2</a:t>
            </a:r>
            <a:r>
              <a:rPr lang="zh-CN" altLang="en-US" sz="1400" dirty="0">
                <a:latin typeface="微软雅黑" pitchFamily="34" charset="-122"/>
                <a:ea typeface="微软雅黑" pitchFamily="34" charset="-122"/>
                <a:sym typeface="微软雅黑" pitchFamily="34" charset="-122"/>
              </a:rPr>
              <a:t>项的值为</a:t>
            </a:r>
            <a:r>
              <a:rPr lang="en-US" altLang="zh-CN" sz="1400" dirty="0">
                <a:latin typeface="微软雅黑" pitchFamily="34" charset="-122"/>
                <a:ea typeface="微软雅黑" pitchFamily="34" charset="-122"/>
                <a:sym typeface="微软雅黑" pitchFamily="34" charset="-122"/>
              </a:rPr>
              <a:t>99</a:t>
            </a:r>
          </a:p>
          <a:p>
            <a:pPr algn="just"/>
            <a:r>
              <a:rPr lang="en-US" altLang="zh-CN" sz="1400" dirty="0">
                <a:latin typeface="微软雅黑" pitchFamily="34" charset="-122"/>
                <a:ea typeface="微软雅黑" pitchFamily="34" charset="-122"/>
                <a:sym typeface="微软雅黑" pitchFamily="34" charset="-122"/>
              </a:rPr>
              <a:t>99</a:t>
            </a:r>
          </a:p>
          <a:p>
            <a:pPr algn="just"/>
            <a:r>
              <a:rPr lang="en-US" altLang="zh-CN" sz="1400" dirty="0">
                <a:latin typeface="微软雅黑" pitchFamily="34" charset="-122"/>
                <a:ea typeface="微软雅黑" pitchFamily="34" charset="-122"/>
                <a:sym typeface="微软雅黑" pitchFamily="34" charset="-122"/>
              </a:rPr>
              <a:t>guile&gt; la</a:t>
            </a:r>
          </a:p>
          <a:p>
            <a:pPr algn="just"/>
            <a:r>
              <a:rPr lang="en-US" altLang="zh-CN" sz="1400" dirty="0">
                <a:latin typeface="微软雅黑" pitchFamily="34" charset="-122"/>
                <a:ea typeface="微软雅黑" pitchFamily="34" charset="-122"/>
                <a:sym typeface="微软雅黑" pitchFamily="34" charset="-122"/>
              </a:rPr>
              <a:t>(1 2 99 4)</a:t>
            </a:r>
          </a:p>
          <a:p>
            <a:pPr algn="just"/>
            <a:r>
              <a:rPr lang="en-US" altLang="zh-CN" sz="1400" dirty="0">
                <a:latin typeface="微软雅黑" pitchFamily="34" charset="-122"/>
                <a:ea typeface="微软雅黑" pitchFamily="34" charset="-122"/>
                <a:sym typeface="微软雅黑" pitchFamily="34" charset="-122"/>
              </a:rPr>
              <a:t>guile&gt; (define y (make-list 5 6))  ;</a:t>
            </a:r>
            <a:r>
              <a:rPr lang="zh-CN" altLang="en-US" sz="1400" dirty="0">
                <a:latin typeface="微软雅黑" pitchFamily="34" charset="-122"/>
                <a:ea typeface="微软雅黑" pitchFamily="34" charset="-122"/>
                <a:sym typeface="微软雅黑" pitchFamily="34" charset="-122"/>
              </a:rPr>
              <a:t>创建列表</a:t>
            </a:r>
          </a:p>
          <a:p>
            <a:pPr algn="just"/>
            <a:r>
              <a:rPr lang="en-US" altLang="zh-CN" sz="1400" dirty="0">
                <a:latin typeface="微软雅黑" pitchFamily="34" charset="-122"/>
                <a:ea typeface="微软雅黑" pitchFamily="34" charset="-122"/>
                <a:sym typeface="微软雅黑" pitchFamily="34" charset="-122"/>
              </a:rPr>
              <a:t>guile&gt; y</a:t>
            </a:r>
          </a:p>
          <a:p>
            <a:pPr algn="just"/>
            <a:r>
              <a:rPr lang="en-US" altLang="zh-CN" sz="1400" dirty="0">
                <a:latin typeface="微软雅黑" pitchFamily="34" charset="-122"/>
                <a:ea typeface="微软雅黑" pitchFamily="34" charset="-122"/>
                <a:sym typeface="微软雅黑" pitchFamily="34" charset="-122"/>
              </a:rPr>
              <a:t>(6 6 6 6 6)</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9510978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8" name="矩形 1"/>
          <p:cNvSpPr>
            <a:spLocks noChangeArrowheads="1"/>
          </p:cNvSpPr>
          <p:nvPr/>
        </p:nvSpPr>
        <p:spPr bwMode="auto">
          <a:xfrm>
            <a:off x="0" y="822146"/>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2. </a:t>
            </a:r>
            <a:r>
              <a:rPr lang="zh-CN" altLang="en-US" b="1" dirty="0">
                <a:solidFill>
                  <a:srgbClr val="FFFFFF"/>
                </a:solidFill>
                <a:latin typeface="微软雅黑" pitchFamily="34" charset="-122"/>
                <a:ea typeface="微软雅黑" pitchFamily="34" charset="-122"/>
                <a:sym typeface="微软雅黑" pitchFamily="34" charset="-122"/>
              </a:rPr>
              <a:t>复合数据类型</a:t>
            </a:r>
          </a:p>
        </p:txBody>
      </p:sp>
      <p:sp>
        <p:nvSpPr>
          <p:cNvPr id="16" name="文本框 59"/>
          <p:cNvSpPr>
            <a:spLocks noChangeArrowheads="1"/>
          </p:cNvSpPr>
          <p:nvPr/>
        </p:nvSpPr>
        <p:spPr bwMode="auto">
          <a:xfrm>
            <a:off x="863599" y="1510372"/>
            <a:ext cx="3089835"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列表与</a:t>
            </a:r>
            <a:r>
              <a:rPr lang="en-US" altLang="zh-CN" sz="2800" b="1" dirty="0">
                <a:solidFill>
                  <a:srgbClr val="E74E3E"/>
                </a:solidFill>
                <a:latin typeface="微软雅黑" pitchFamily="34" charset="-122"/>
                <a:ea typeface="微软雅黑" pitchFamily="34" charset="-122"/>
                <a:sym typeface="微软雅黑" pitchFamily="34" charset="-122"/>
              </a:rPr>
              <a:t>pair</a:t>
            </a:r>
            <a:r>
              <a:rPr lang="zh-CN" altLang="en-US" sz="2800" b="1" dirty="0">
                <a:solidFill>
                  <a:srgbClr val="E74E3E"/>
                </a:solidFill>
                <a:latin typeface="微软雅黑" pitchFamily="34" charset="-122"/>
                <a:ea typeface="微软雅黑" pitchFamily="34" charset="-122"/>
                <a:sym typeface="微软雅黑" pitchFamily="34" charset="-122"/>
              </a:rPr>
              <a:t>的关系</a:t>
            </a:r>
          </a:p>
        </p:txBody>
      </p:sp>
      <p:sp>
        <p:nvSpPr>
          <p:cNvPr id="17" name="矩形 17"/>
          <p:cNvSpPr>
            <a:spLocks noChangeArrowheads="1"/>
          </p:cNvSpPr>
          <p:nvPr/>
        </p:nvSpPr>
        <p:spPr bwMode="auto">
          <a:xfrm>
            <a:off x="1136404" y="2028423"/>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回过头来，我们再看看下面的定义：</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37058" y="2342627"/>
            <a:ext cx="7649008" cy="738664"/>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a (cons 1 (cons 2 (cons 3 '()))))</a:t>
            </a:r>
          </a:p>
          <a:p>
            <a:pPr algn="just"/>
            <a:r>
              <a:rPr lang="en-US" altLang="zh-CN" sz="1400" dirty="0">
                <a:latin typeface="微软雅黑" pitchFamily="34" charset="-122"/>
                <a:ea typeface="微软雅黑" pitchFamily="34" charset="-122"/>
                <a:sym typeface="微软雅黑" pitchFamily="34" charset="-122"/>
              </a:rPr>
              <a:t>guile&gt; a</a:t>
            </a:r>
          </a:p>
          <a:p>
            <a:pPr algn="just"/>
            <a:r>
              <a:rPr lang="en-US" altLang="zh-CN" sz="1400" dirty="0">
                <a:latin typeface="微软雅黑" pitchFamily="34" charset="-122"/>
                <a:ea typeface="微软雅黑" pitchFamily="34" charset="-122"/>
                <a:sym typeface="微软雅黑" pitchFamily="34" charset="-122"/>
              </a:rPr>
              <a:t>(1 2 3)</a:t>
            </a:r>
            <a:endParaRPr lang="zh-CN" altLang="en-US" sz="1400" dirty="0">
              <a:latin typeface="微软雅黑" pitchFamily="34" charset="-122"/>
              <a:ea typeface="微软雅黑" pitchFamily="34" charset="-122"/>
              <a:sym typeface="微软雅黑" pitchFamily="34" charset="-122"/>
            </a:endParaRPr>
          </a:p>
        </p:txBody>
      </p:sp>
      <p:sp>
        <p:nvSpPr>
          <p:cNvPr id="20" name="矩形 17"/>
          <p:cNvSpPr>
            <a:spLocks noChangeArrowheads="1"/>
          </p:cNvSpPr>
          <p:nvPr/>
        </p:nvSpPr>
        <p:spPr bwMode="auto">
          <a:xfrm>
            <a:off x="1137058" y="3095223"/>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由上可见，</a:t>
            </a:r>
            <a:r>
              <a:rPr lang="en-US" altLang="zh-CN" sz="1400" dirty="0">
                <a:solidFill>
                  <a:srgbClr val="666666"/>
                </a:solidFill>
                <a:latin typeface="微软雅黑" pitchFamily="34" charset="-122"/>
                <a:ea typeface="微软雅黑" pitchFamily="34" charset="-122"/>
                <a:sym typeface="微软雅黑" pitchFamily="34" charset="-122"/>
              </a:rPr>
              <a:t>a</a:t>
            </a:r>
            <a:r>
              <a:rPr lang="zh-CN" altLang="en-US" sz="1400" dirty="0">
                <a:solidFill>
                  <a:srgbClr val="666666"/>
                </a:solidFill>
                <a:latin typeface="微软雅黑" pitchFamily="34" charset="-122"/>
                <a:ea typeface="微软雅黑" pitchFamily="34" charset="-122"/>
                <a:sym typeface="微软雅黑" pitchFamily="34" charset="-122"/>
              </a:rPr>
              <a:t>本来是我们上面定义的点对，最后形成的却是列表。事实上列表是在点对的基础上形成的一种特殊格式。</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4" name="矩形 17"/>
          <p:cNvSpPr>
            <a:spLocks noChangeArrowheads="1"/>
          </p:cNvSpPr>
          <p:nvPr/>
        </p:nvSpPr>
        <p:spPr bwMode="auto">
          <a:xfrm>
            <a:off x="1127842" y="3577625"/>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再看下面的代码：</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5" name="矩形 24"/>
          <p:cNvSpPr>
            <a:spLocks noChangeArrowheads="1"/>
          </p:cNvSpPr>
          <p:nvPr/>
        </p:nvSpPr>
        <p:spPr bwMode="auto">
          <a:xfrm>
            <a:off x="1128496" y="3878382"/>
            <a:ext cx="7649008" cy="1600438"/>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fr-FR" altLang="zh-CN" sz="1400" dirty="0">
                <a:latin typeface="微软雅黑" pitchFamily="34" charset="-122"/>
                <a:ea typeface="微软雅黑" pitchFamily="34" charset="-122"/>
                <a:sym typeface="微软雅黑" pitchFamily="34" charset="-122"/>
              </a:rPr>
              <a:t>guile&gt; (define ls (list 1 2 3 4))</a:t>
            </a:r>
          </a:p>
          <a:p>
            <a:pPr algn="just"/>
            <a:r>
              <a:rPr lang="fr-FR" altLang="zh-CN" sz="1400" dirty="0">
                <a:latin typeface="微软雅黑" pitchFamily="34" charset="-122"/>
                <a:ea typeface="微软雅黑" pitchFamily="34" charset="-122"/>
                <a:sym typeface="微软雅黑" pitchFamily="34" charset="-122"/>
              </a:rPr>
              <a:t>guile&gt; ls</a:t>
            </a:r>
          </a:p>
          <a:p>
            <a:pPr algn="just"/>
            <a:r>
              <a:rPr lang="fr-FR" altLang="zh-CN" sz="1400" dirty="0">
                <a:latin typeface="微软雅黑" pitchFamily="34" charset="-122"/>
                <a:ea typeface="微软雅黑" pitchFamily="34" charset="-122"/>
                <a:sym typeface="微软雅黑" pitchFamily="34" charset="-122"/>
              </a:rPr>
              <a:t>(1 2 3 4)</a:t>
            </a:r>
          </a:p>
          <a:p>
            <a:pPr algn="just"/>
            <a:r>
              <a:rPr lang="fr-FR" altLang="zh-CN" sz="1400" dirty="0">
                <a:latin typeface="微软雅黑" pitchFamily="34" charset="-122"/>
                <a:ea typeface="微软雅黑" pitchFamily="34" charset="-122"/>
                <a:sym typeface="微软雅黑" pitchFamily="34" charset="-122"/>
              </a:rPr>
              <a:t>guile&gt; (list? ls)</a:t>
            </a:r>
          </a:p>
          <a:p>
            <a:pPr algn="just"/>
            <a:r>
              <a:rPr lang="fr-FR" altLang="zh-CN" sz="1400" dirty="0">
                <a:latin typeface="微软雅黑" pitchFamily="34" charset="-122"/>
                <a:ea typeface="微软雅黑" pitchFamily="34" charset="-122"/>
                <a:sym typeface="微软雅黑" pitchFamily="34" charset="-122"/>
              </a:rPr>
              <a:t>#t</a:t>
            </a:r>
          </a:p>
          <a:p>
            <a:pPr algn="just"/>
            <a:r>
              <a:rPr lang="fr-FR" altLang="zh-CN" sz="1400" dirty="0">
                <a:latin typeface="微软雅黑" pitchFamily="34" charset="-122"/>
                <a:ea typeface="微软雅黑" pitchFamily="34" charset="-122"/>
                <a:sym typeface="微软雅黑" pitchFamily="34" charset="-122"/>
              </a:rPr>
              <a:t>guile&gt; (pair? ls)</a:t>
            </a:r>
          </a:p>
          <a:p>
            <a:pPr algn="just"/>
            <a:r>
              <a:rPr lang="fr-FR" altLang="zh-CN" sz="1400" dirty="0">
                <a:latin typeface="微软雅黑" pitchFamily="34" charset="-122"/>
                <a:ea typeface="微软雅黑" pitchFamily="34" charset="-122"/>
                <a:sym typeface="微软雅黑" pitchFamily="34" charset="-122"/>
              </a:rPr>
              <a:t>#t</a:t>
            </a:r>
            <a:endParaRPr lang="zh-CN" altLang="en-US" sz="1400" dirty="0">
              <a:latin typeface="微软雅黑" pitchFamily="34" charset="-122"/>
              <a:ea typeface="微软雅黑" pitchFamily="34" charset="-122"/>
              <a:sym typeface="微软雅黑" pitchFamily="34" charset="-122"/>
            </a:endParaRPr>
          </a:p>
        </p:txBody>
      </p:sp>
      <p:sp>
        <p:nvSpPr>
          <p:cNvPr id="26" name="矩形 17"/>
          <p:cNvSpPr>
            <a:spLocks noChangeArrowheads="1"/>
          </p:cNvSpPr>
          <p:nvPr/>
        </p:nvSpPr>
        <p:spPr bwMode="auto">
          <a:xfrm>
            <a:off x="1128496" y="5478139"/>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由此可见，</a:t>
            </a:r>
            <a:r>
              <a:rPr lang="en-US" altLang="zh-CN" sz="1400" dirty="0">
                <a:solidFill>
                  <a:srgbClr val="666666"/>
                </a:solidFill>
                <a:latin typeface="微软雅黑" pitchFamily="34" charset="-122"/>
                <a:ea typeface="微软雅黑" pitchFamily="34" charset="-122"/>
                <a:sym typeface="微软雅黑" pitchFamily="34" charset="-122"/>
              </a:rPr>
              <a:t>list</a:t>
            </a:r>
            <a:r>
              <a:rPr lang="zh-CN" altLang="en-US" sz="1400" dirty="0">
                <a:solidFill>
                  <a:srgbClr val="666666"/>
                </a:solidFill>
                <a:latin typeface="微软雅黑" pitchFamily="34" charset="-122"/>
                <a:ea typeface="微软雅黑" pitchFamily="34" charset="-122"/>
                <a:sym typeface="微软雅黑" pitchFamily="34" charset="-122"/>
              </a:rPr>
              <a:t>是</a:t>
            </a:r>
            <a:r>
              <a:rPr lang="en-US" altLang="zh-CN" sz="1400" dirty="0">
                <a:solidFill>
                  <a:srgbClr val="666666"/>
                </a:solidFill>
                <a:latin typeface="微软雅黑" pitchFamily="34" charset="-122"/>
                <a:ea typeface="微软雅黑" pitchFamily="34" charset="-122"/>
                <a:sym typeface="微软雅黑" pitchFamily="34" charset="-122"/>
              </a:rPr>
              <a:t>pair</a:t>
            </a:r>
            <a:r>
              <a:rPr lang="zh-CN" altLang="en-US" sz="1400" dirty="0">
                <a:solidFill>
                  <a:srgbClr val="666666"/>
                </a:solidFill>
                <a:latin typeface="微软雅黑" pitchFamily="34" charset="-122"/>
                <a:ea typeface="微软雅黑" pitchFamily="34" charset="-122"/>
                <a:sym typeface="微软雅黑" pitchFamily="34" charset="-122"/>
              </a:rPr>
              <a:t>的子类型，</a:t>
            </a:r>
            <a:r>
              <a:rPr lang="en-US" altLang="zh-CN" sz="1400" dirty="0">
                <a:solidFill>
                  <a:srgbClr val="666666"/>
                </a:solidFill>
                <a:latin typeface="微软雅黑" pitchFamily="34" charset="-122"/>
                <a:ea typeface="微软雅黑" pitchFamily="34" charset="-122"/>
                <a:sym typeface="微软雅黑" pitchFamily="34" charset="-122"/>
              </a:rPr>
              <a:t>list</a:t>
            </a:r>
            <a:r>
              <a:rPr lang="zh-CN" altLang="en-US" sz="1400" dirty="0">
                <a:solidFill>
                  <a:srgbClr val="666666"/>
                </a:solidFill>
                <a:latin typeface="微软雅黑" pitchFamily="34" charset="-122"/>
                <a:ea typeface="微软雅黑" pitchFamily="34" charset="-122"/>
                <a:sym typeface="微软雅黑" pitchFamily="34" charset="-122"/>
              </a:rPr>
              <a:t>一定是一个</a:t>
            </a:r>
            <a:r>
              <a:rPr lang="en-US" altLang="zh-CN" sz="1400" dirty="0">
                <a:solidFill>
                  <a:srgbClr val="666666"/>
                </a:solidFill>
                <a:latin typeface="微软雅黑" pitchFamily="34" charset="-122"/>
                <a:ea typeface="微软雅黑" pitchFamily="34" charset="-122"/>
                <a:sym typeface="微软雅黑" pitchFamily="34" charset="-122"/>
              </a:rPr>
              <a:t>pair</a:t>
            </a:r>
            <a:r>
              <a:rPr lang="zh-CN" altLang="en-US" sz="1400" dirty="0">
                <a:solidFill>
                  <a:srgbClr val="666666"/>
                </a:solidFill>
                <a:latin typeface="微软雅黑" pitchFamily="34" charset="-122"/>
                <a:ea typeface="微软雅黑" pitchFamily="34" charset="-122"/>
                <a:sym typeface="微软雅黑" pitchFamily="34" charset="-122"/>
              </a:rPr>
              <a:t>，而</a:t>
            </a:r>
            <a:r>
              <a:rPr lang="en-US" altLang="zh-CN" sz="1400" dirty="0">
                <a:solidFill>
                  <a:srgbClr val="666666"/>
                </a:solidFill>
                <a:latin typeface="微软雅黑" pitchFamily="34" charset="-122"/>
                <a:ea typeface="微软雅黑" pitchFamily="34" charset="-122"/>
                <a:sym typeface="微软雅黑" pitchFamily="34" charset="-122"/>
              </a:rPr>
              <a:t>pair</a:t>
            </a:r>
            <a:r>
              <a:rPr lang="zh-CN" altLang="en-US" sz="1400" dirty="0">
                <a:solidFill>
                  <a:srgbClr val="666666"/>
                </a:solidFill>
                <a:latin typeface="微软雅黑" pitchFamily="34" charset="-122"/>
                <a:ea typeface="微软雅黑" pitchFamily="34" charset="-122"/>
                <a:sym typeface="微软雅黑" pitchFamily="34" charset="-122"/>
              </a:rPr>
              <a:t>不是</a:t>
            </a:r>
            <a:r>
              <a:rPr lang="en-US" altLang="zh-CN" sz="1400" dirty="0">
                <a:solidFill>
                  <a:srgbClr val="666666"/>
                </a:solidFill>
                <a:latin typeface="微软雅黑" pitchFamily="34" charset="-122"/>
                <a:ea typeface="微软雅黑" pitchFamily="34" charset="-122"/>
                <a:sym typeface="微软雅黑" pitchFamily="34" charset="-122"/>
              </a:rPr>
              <a:t>list</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26"/>
          <p:cNvSpPr>
            <a:spLocks noChangeArrowheads="1"/>
          </p:cNvSpPr>
          <p:nvPr/>
        </p:nvSpPr>
        <p:spPr bwMode="auto">
          <a:xfrm>
            <a:off x="1127842" y="5815239"/>
            <a:ext cx="7649008" cy="95410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fr-FR" altLang="zh-CN" sz="1400" dirty="0">
                <a:latin typeface="微软雅黑" pitchFamily="34" charset="-122"/>
                <a:ea typeface="微软雅黑" pitchFamily="34" charset="-122"/>
                <a:sym typeface="微软雅黑" pitchFamily="34" charset="-122"/>
              </a:rPr>
              <a:t>guile&gt; (car ls)</a:t>
            </a:r>
          </a:p>
          <a:p>
            <a:pPr algn="just"/>
            <a:r>
              <a:rPr lang="fr-FR" altLang="zh-CN" sz="1400" dirty="0">
                <a:latin typeface="微软雅黑" pitchFamily="34" charset="-122"/>
                <a:ea typeface="微软雅黑" pitchFamily="34" charset="-122"/>
                <a:sym typeface="微软雅黑" pitchFamily="34" charset="-122"/>
              </a:rPr>
              <a:t>1</a:t>
            </a:r>
          </a:p>
          <a:p>
            <a:pPr algn="just"/>
            <a:r>
              <a:rPr lang="fr-FR" altLang="zh-CN" sz="1400" dirty="0">
                <a:latin typeface="微软雅黑" pitchFamily="34" charset="-122"/>
                <a:ea typeface="微软雅黑" pitchFamily="34" charset="-122"/>
                <a:sym typeface="微软雅黑" pitchFamily="34" charset="-122"/>
              </a:rPr>
              <a:t>guile&gt; (cdr ls)</a:t>
            </a:r>
          </a:p>
          <a:p>
            <a:pPr algn="just"/>
            <a:r>
              <a:rPr lang="fr-FR" altLang="zh-CN" sz="1400" dirty="0">
                <a:latin typeface="微软雅黑" pitchFamily="34" charset="-122"/>
                <a:ea typeface="微软雅黑" pitchFamily="34" charset="-122"/>
                <a:sym typeface="微软雅黑" pitchFamily="34" charset="-122"/>
              </a:rPr>
              <a:t>(2 3 4)</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95109780"/>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8" name="矩形 1"/>
          <p:cNvSpPr>
            <a:spLocks noChangeArrowheads="1"/>
          </p:cNvSpPr>
          <p:nvPr/>
        </p:nvSpPr>
        <p:spPr bwMode="auto">
          <a:xfrm>
            <a:off x="0" y="822146"/>
            <a:ext cx="1916113"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2. </a:t>
            </a:r>
            <a:r>
              <a:rPr lang="zh-CN" altLang="en-US" b="1" dirty="0">
                <a:solidFill>
                  <a:srgbClr val="FFFFFF"/>
                </a:solidFill>
                <a:latin typeface="微软雅黑" pitchFamily="34" charset="-122"/>
                <a:ea typeface="微软雅黑" pitchFamily="34" charset="-122"/>
                <a:sym typeface="微软雅黑" pitchFamily="34" charset="-122"/>
              </a:rPr>
              <a:t>复合数据类型</a:t>
            </a:r>
          </a:p>
        </p:txBody>
      </p:sp>
      <p:sp>
        <p:nvSpPr>
          <p:cNvPr id="16" name="文本框 59"/>
          <p:cNvSpPr>
            <a:spLocks noChangeArrowheads="1"/>
          </p:cNvSpPr>
          <p:nvPr/>
        </p:nvSpPr>
        <p:spPr bwMode="auto">
          <a:xfrm>
            <a:off x="863601" y="1510372"/>
            <a:ext cx="2242670" cy="523220"/>
          </a:xfrm>
          <a:prstGeom prst="rect">
            <a:avLst/>
          </a:prstGeom>
          <a:noFill/>
          <a:ln w="9525">
            <a:noFill/>
            <a:miter lim="800000"/>
            <a:headEnd/>
            <a:tailEnd/>
          </a:ln>
        </p:spPr>
        <p:txBody>
          <a:bodyPr wrap="square">
            <a:spAutoFit/>
          </a:bodyPr>
          <a:lstStyle/>
          <a:p>
            <a:pPr algn="ctr"/>
            <a:r>
              <a:rPr lang="zh-CN" altLang="en-US" sz="2800" b="1" dirty="0" smtClean="0">
                <a:solidFill>
                  <a:srgbClr val="E74E3E"/>
                </a:solidFill>
                <a:latin typeface="微软雅黑" pitchFamily="34" charset="-122"/>
                <a:ea typeface="微软雅黑" pitchFamily="34" charset="-122"/>
                <a:sym typeface="微软雅黑" pitchFamily="34" charset="-122"/>
              </a:rPr>
              <a:t>向量</a:t>
            </a:r>
            <a:r>
              <a:rPr lang="en-US" altLang="zh-CN" sz="2800" b="1" dirty="0" smtClean="0">
                <a:solidFill>
                  <a:srgbClr val="E74E3E"/>
                </a:solidFill>
                <a:latin typeface="微软雅黑" pitchFamily="34" charset="-122"/>
                <a:ea typeface="微软雅黑" pitchFamily="34" charset="-122"/>
                <a:sym typeface="微软雅黑" pitchFamily="34" charset="-122"/>
              </a:rPr>
              <a:t>(vector</a:t>
            </a:r>
            <a:r>
              <a:rPr lang="en-US" altLang="zh-CN" sz="2800" b="1" dirty="0">
                <a:solidFill>
                  <a:srgbClr val="E74E3E"/>
                </a:solidFill>
                <a:latin typeface="微软雅黑" pitchFamily="34" charset="-122"/>
                <a:ea typeface="微软雅黑" pitchFamily="34" charset="-122"/>
                <a:sym typeface="微软雅黑" pitchFamily="34" charset="-122"/>
              </a:rPr>
              <a:t>)</a:t>
            </a:r>
            <a:endParaRPr lang="zh-CN" altLang="en-US" sz="2800" b="1" dirty="0">
              <a:solidFill>
                <a:srgbClr val="E74E3E"/>
              </a:solidFill>
              <a:latin typeface="微软雅黑" pitchFamily="34" charset="-122"/>
              <a:ea typeface="微软雅黑" pitchFamily="34" charset="-122"/>
              <a:sym typeface="微软雅黑" pitchFamily="34" charset="-122"/>
            </a:endParaRPr>
          </a:p>
        </p:txBody>
      </p:sp>
      <p:sp>
        <p:nvSpPr>
          <p:cNvPr id="17" name="矩形 17"/>
          <p:cNvSpPr>
            <a:spLocks noChangeArrowheads="1"/>
          </p:cNvSpPr>
          <p:nvPr/>
        </p:nvSpPr>
        <p:spPr bwMode="auto">
          <a:xfrm>
            <a:off x="1136404" y="2001529"/>
            <a:ext cx="7649008" cy="1600438"/>
          </a:xfrm>
          <a:prstGeom prst="rect">
            <a:avLst/>
          </a:prstGeom>
          <a:noFill/>
          <a:ln w="9525">
            <a:noFill/>
            <a:miter lim="800000"/>
            <a:headEnd/>
            <a:tailEnd/>
          </a:ln>
        </p:spPr>
        <p:txBody>
          <a:bodyPr wrap="square">
            <a:spAutoFit/>
          </a:bodyPr>
          <a:lstStyle/>
          <a:p>
            <a:pPr algn="just"/>
            <a:r>
              <a:rPr lang="zh-CN" altLang="en-US" sz="1400" dirty="0" smtClean="0">
                <a:solidFill>
                  <a:srgbClr val="666666"/>
                </a:solidFill>
                <a:latin typeface="微软雅黑" pitchFamily="34" charset="-122"/>
                <a:ea typeface="微软雅黑" pitchFamily="34" charset="-122"/>
                <a:sym typeface="微软雅黑" pitchFamily="34" charset="-122"/>
              </a:rPr>
              <a:t>向量</a:t>
            </a:r>
            <a:r>
              <a:rPr lang="en-US" altLang="zh-CN" sz="1400" dirty="0" smtClean="0">
                <a:solidFill>
                  <a:srgbClr val="666666"/>
                </a:solidFill>
                <a:latin typeface="微软雅黑" pitchFamily="34" charset="-122"/>
                <a:ea typeface="微软雅黑" pitchFamily="34" charset="-122"/>
                <a:sym typeface="微软雅黑" pitchFamily="34" charset="-122"/>
              </a:rPr>
              <a:t>(vector)</a:t>
            </a:r>
            <a:r>
              <a:rPr lang="zh-CN" altLang="en-US" sz="1400" dirty="0" smtClean="0">
                <a:solidFill>
                  <a:srgbClr val="666666"/>
                </a:solidFill>
                <a:latin typeface="微软雅黑" pitchFamily="34" charset="-122"/>
                <a:ea typeface="微软雅黑" pitchFamily="34" charset="-122"/>
                <a:sym typeface="微软雅黑" pitchFamily="34" charset="-122"/>
              </a:rPr>
              <a:t>是</a:t>
            </a:r>
            <a:r>
              <a:rPr lang="zh-CN" altLang="en-US" sz="1400" dirty="0">
                <a:solidFill>
                  <a:srgbClr val="666666"/>
                </a:solidFill>
                <a:latin typeface="微软雅黑" pitchFamily="34" charset="-122"/>
                <a:ea typeface="微软雅黑" pitchFamily="34" charset="-122"/>
                <a:sym typeface="微软雅黑" pitchFamily="34" charset="-122"/>
              </a:rPr>
              <a:t>一个非常好用的类型 ，是一种元素按整数来索引的对象，异源的数据结构，在占用空间上比同样元素的列表要少，在外观上</a:t>
            </a:r>
            <a:r>
              <a:rPr lang="zh-CN" altLang="en-US" sz="1400" dirty="0" smtClean="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a:p>
            <a:pPr algn="just"/>
            <a:r>
              <a:rPr lang="en-US" altLang="zh-CN" sz="1400" dirty="0" smtClean="0">
                <a:solidFill>
                  <a:srgbClr val="666666"/>
                </a:solidFill>
                <a:latin typeface="微软雅黑" pitchFamily="34" charset="-122"/>
                <a:ea typeface="微软雅黑" pitchFamily="34" charset="-122"/>
                <a:sym typeface="微软雅黑" pitchFamily="34" charset="-122"/>
              </a:rPr>
              <a:t>VECTOR</a:t>
            </a:r>
            <a:r>
              <a:rPr lang="zh-CN" altLang="en-US" sz="1400" dirty="0">
                <a:solidFill>
                  <a:srgbClr val="666666"/>
                </a:solidFill>
                <a:latin typeface="微软雅黑" pitchFamily="34" charset="-122"/>
                <a:ea typeface="微软雅黑" pitchFamily="34" charset="-122"/>
                <a:sym typeface="微软雅黑" pitchFamily="34" charset="-122"/>
              </a:rPr>
              <a:t>表示为： </a:t>
            </a:r>
            <a:r>
              <a:rPr lang="en-US" altLang="zh-CN" sz="1400" dirty="0">
                <a:solidFill>
                  <a:srgbClr val="666666"/>
                </a:solidFill>
                <a:latin typeface="微软雅黑" pitchFamily="34" charset="-122"/>
                <a:ea typeface="微软雅黑" pitchFamily="34" charset="-122"/>
                <a:sym typeface="微软雅黑" pitchFamily="34" charset="-122"/>
              </a:rPr>
              <a:t>#(1 2 3 4)</a:t>
            </a:r>
          </a:p>
          <a:p>
            <a:pPr algn="just"/>
            <a:r>
              <a:rPr lang="zh-CN" altLang="en-US" sz="1400" dirty="0">
                <a:solidFill>
                  <a:srgbClr val="666666"/>
                </a:solidFill>
                <a:latin typeface="微软雅黑" pitchFamily="34" charset="-122"/>
                <a:ea typeface="微软雅黑" pitchFamily="34" charset="-122"/>
                <a:sym typeface="微软雅黑" pitchFamily="34" charset="-122"/>
              </a:rPr>
              <a:t>可以正常定义：</a:t>
            </a:r>
            <a:r>
              <a:rPr lang="en-US" altLang="zh-CN" sz="1400" dirty="0">
                <a:solidFill>
                  <a:srgbClr val="666666"/>
                </a:solidFill>
                <a:latin typeface="微软雅黑" pitchFamily="34" charset="-122"/>
                <a:ea typeface="微软雅黑" pitchFamily="34" charset="-122"/>
                <a:sym typeface="微软雅黑" pitchFamily="34" charset="-122"/>
              </a:rPr>
              <a:t>(define v (vector 3 4 5))</a:t>
            </a:r>
          </a:p>
          <a:p>
            <a:pPr algn="just"/>
            <a:r>
              <a:rPr lang="zh-CN" altLang="en-US" sz="1400" dirty="0">
                <a:solidFill>
                  <a:srgbClr val="666666"/>
                </a:solidFill>
                <a:latin typeface="微软雅黑" pitchFamily="34" charset="-122"/>
                <a:ea typeface="微软雅黑" pitchFamily="34" charset="-122"/>
                <a:sym typeface="微软雅黑" pitchFamily="34" charset="-122"/>
              </a:rPr>
              <a:t>也可以直接定义：</a:t>
            </a:r>
            <a:r>
              <a:rPr lang="en-US" altLang="zh-CN" sz="1400" dirty="0">
                <a:solidFill>
                  <a:srgbClr val="666666"/>
                </a:solidFill>
                <a:latin typeface="微软雅黑" pitchFamily="34" charset="-122"/>
                <a:ea typeface="微软雅黑" pitchFamily="34" charset="-122"/>
                <a:sym typeface="微软雅黑" pitchFamily="34" charset="-122"/>
              </a:rPr>
              <a:t>(define v #(3 4 5))</a:t>
            </a:r>
          </a:p>
          <a:p>
            <a:pPr algn="just"/>
            <a:r>
              <a:rPr lang="en-US" altLang="zh-CN" sz="1400" dirty="0" smtClean="0">
                <a:solidFill>
                  <a:srgbClr val="666666"/>
                </a:solidFill>
                <a:latin typeface="微软雅黑" pitchFamily="34" charset="-122"/>
                <a:ea typeface="微软雅黑" pitchFamily="34" charset="-122"/>
                <a:sym typeface="微软雅黑" pitchFamily="34" charset="-122"/>
              </a:rPr>
              <a:t>vector</a:t>
            </a:r>
            <a:r>
              <a:rPr lang="zh-CN" altLang="en-US" sz="1400" dirty="0">
                <a:solidFill>
                  <a:srgbClr val="666666"/>
                </a:solidFill>
                <a:latin typeface="微软雅黑" pitchFamily="34" charset="-122"/>
                <a:ea typeface="微软雅黑" pitchFamily="34" charset="-122"/>
                <a:sym typeface="微软雅黑" pitchFamily="34" charset="-122"/>
              </a:rPr>
              <a:t>是一种比较常用的复合类型，它的元素索引从</a:t>
            </a:r>
            <a:r>
              <a:rPr lang="en-US" altLang="zh-CN" sz="1400" dirty="0">
                <a:solidFill>
                  <a:srgbClr val="666666"/>
                </a:solidFill>
                <a:latin typeface="微软雅黑" pitchFamily="34" charset="-122"/>
                <a:ea typeface="微软雅黑" pitchFamily="34" charset="-122"/>
                <a:sym typeface="微软雅黑" pitchFamily="34" charset="-122"/>
              </a:rPr>
              <a:t>0</a:t>
            </a:r>
            <a:r>
              <a:rPr lang="zh-CN" altLang="en-US" sz="1400" dirty="0">
                <a:solidFill>
                  <a:srgbClr val="666666"/>
                </a:solidFill>
                <a:latin typeface="微软雅黑" pitchFamily="34" charset="-122"/>
                <a:ea typeface="微软雅黑" pitchFamily="34" charset="-122"/>
                <a:sym typeface="微软雅黑" pitchFamily="34" charset="-122"/>
              </a:rPr>
              <a:t>开始，至第 </a:t>
            </a:r>
            <a:r>
              <a:rPr lang="en-US" altLang="zh-CN" sz="1400" dirty="0">
                <a:solidFill>
                  <a:srgbClr val="666666"/>
                </a:solidFill>
                <a:latin typeface="微软雅黑" pitchFamily="34" charset="-122"/>
                <a:ea typeface="微软雅黑" pitchFamily="34" charset="-122"/>
                <a:sym typeface="微软雅黑" pitchFamily="34" charset="-122"/>
              </a:rPr>
              <a:t>n-1 </a:t>
            </a:r>
            <a:r>
              <a:rPr lang="zh-CN" altLang="en-US" sz="1400" dirty="0">
                <a:solidFill>
                  <a:srgbClr val="666666"/>
                </a:solidFill>
                <a:latin typeface="微软雅黑" pitchFamily="34" charset="-122"/>
                <a:ea typeface="微软雅黑" pitchFamily="34" charset="-122"/>
                <a:sym typeface="微软雅黑" pitchFamily="34" charset="-122"/>
              </a:rPr>
              <a:t>结束，这一点有点类似</a:t>
            </a:r>
            <a:r>
              <a:rPr lang="en-US" altLang="zh-CN" sz="1400" dirty="0">
                <a:solidFill>
                  <a:srgbClr val="666666"/>
                </a:solidFill>
                <a:latin typeface="微软雅黑" pitchFamily="34" charset="-122"/>
                <a:ea typeface="微软雅黑" pitchFamily="34" charset="-122"/>
                <a:sym typeface="微软雅黑" pitchFamily="34" charset="-122"/>
              </a:rPr>
              <a:t>C</a:t>
            </a:r>
            <a:r>
              <a:rPr lang="zh-CN" altLang="en-US" sz="1400" dirty="0">
                <a:solidFill>
                  <a:srgbClr val="666666"/>
                </a:solidFill>
                <a:latin typeface="微软雅黑" pitchFamily="34" charset="-122"/>
                <a:ea typeface="微软雅黑" pitchFamily="34" charset="-122"/>
                <a:sym typeface="微软雅黑" pitchFamily="34" charset="-122"/>
              </a:rPr>
              <a:t>语言中的数组。</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37058" y="3821797"/>
            <a:ext cx="7649008" cy="2893100"/>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v (vector 1 2 3 4 5))</a:t>
            </a:r>
          </a:p>
          <a:p>
            <a:pPr algn="just"/>
            <a:r>
              <a:rPr lang="en-US" altLang="zh-CN" sz="1400" dirty="0">
                <a:latin typeface="微软雅黑" pitchFamily="34" charset="-122"/>
                <a:ea typeface="微软雅黑" pitchFamily="34" charset="-122"/>
                <a:sym typeface="微软雅黑" pitchFamily="34" charset="-122"/>
              </a:rPr>
              <a:t>guile&gt; v</a:t>
            </a:r>
          </a:p>
          <a:p>
            <a:pPr algn="just"/>
            <a:r>
              <a:rPr lang="en-US" altLang="zh-CN" sz="1400" dirty="0">
                <a:latin typeface="微软雅黑" pitchFamily="34" charset="-122"/>
                <a:ea typeface="微软雅黑" pitchFamily="34" charset="-122"/>
                <a:sym typeface="微软雅黑" pitchFamily="34" charset="-122"/>
              </a:rPr>
              <a:t>#(1 2 3 4 5)</a:t>
            </a:r>
          </a:p>
          <a:p>
            <a:pPr algn="just"/>
            <a:r>
              <a:rPr lang="en-US" altLang="zh-CN" sz="1400" dirty="0">
                <a:latin typeface="微软雅黑" pitchFamily="34" charset="-122"/>
                <a:ea typeface="微软雅黑" pitchFamily="34" charset="-122"/>
                <a:sym typeface="微软雅黑" pitchFamily="34" charset="-122"/>
              </a:rPr>
              <a:t>guile&gt; (vector-ref v 0)	; </a:t>
            </a:r>
            <a:r>
              <a:rPr lang="zh-CN" altLang="en-US" sz="1400" dirty="0">
                <a:latin typeface="微软雅黑" pitchFamily="34" charset="-122"/>
                <a:ea typeface="微软雅黑" pitchFamily="34" charset="-122"/>
                <a:sym typeface="微软雅黑" pitchFamily="34" charset="-122"/>
              </a:rPr>
              <a:t>求第</a:t>
            </a:r>
            <a:r>
              <a:rPr lang="en-US" altLang="zh-CN" sz="1400" dirty="0">
                <a:latin typeface="微软雅黑" pitchFamily="34" charset="-122"/>
                <a:ea typeface="微软雅黑" pitchFamily="34" charset="-122"/>
                <a:sym typeface="微软雅黑" pitchFamily="34" charset="-122"/>
              </a:rPr>
              <a:t>n</a:t>
            </a:r>
            <a:r>
              <a:rPr lang="zh-CN" altLang="en-US" sz="1400" dirty="0">
                <a:latin typeface="微软雅黑" pitchFamily="34" charset="-122"/>
                <a:ea typeface="微软雅黑" pitchFamily="34" charset="-122"/>
                <a:sym typeface="微软雅黑" pitchFamily="34" charset="-122"/>
              </a:rPr>
              <a:t>个变量的值</a:t>
            </a:r>
          </a:p>
          <a:p>
            <a:pPr algn="just"/>
            <a:r>
              <a:rPr lang="en-US" altLang="zh-CN" sz="1400" dirty="0">
                <a:latin typeface="微软雅黑" pitchFamily="34" charset="-122"/>
                <a:ea typeface="微软雅黑" pitchFamily="34" charset="-122"/>
                <a:sym typeface="微软雅黑" pitchFamily="34" charset="-122"/>
              </a:rPr>
              <a:t>1</a:t>
            </a:r>
          </a:p>
          <a:p>
            <a:pPr algn="just"/>
            <a:r>
              <a:rPr lang="en-US" altLang="zh-CN" sz="1400" dirty="0">
                <a:latin typeface="微软雅黑" pitchFamily="34" charset="-122"/>
                <a:ea typeface="微软雅黑" pitchFamily="34" charset="-122"/>
                <a:sym typeface="微软雅黑" pitchFamily="34" charset="-122"/>
              </a:rPr>
              <a:t>guile&gt; (vector-length v)  ; </a:t>
            </a:r>
            <a:r>
              <a:rPr lang="zh-CN" altLang="en-US" sz="1400" dirty="0">
                <a:latin typeface="微软雅黑" pitchFamily="34" charset="-122"/>
                <a:ea typeface="微软雅黑" pitchFamily="34" charset="-122"/>
                <a:sym typeface="微软雅黑" pitchFamily="34" charset="-122"/>
              </a:rPr>
              <a:t>求</a:t>
            </a:r>
            <a:r>
              <a:rPr lang="en-US" altLang="zh-CN" sz="1400" dirty="0">
                <a:latin typeface="微软雅黑" pitchFamily="34" charset="-122"/>
                <a:ea typeface="微软雅黑" pitchFamily="34" charset="-122"/>
                <a:sym typeface="微软雅黑" pitchFamily="34" charset="-122"/>
              </a:rPr>
              <a:t>vector</a:t>
            </a:r>
            <a:r>
              <a:rPr lang="zh-CN" altLang="en-US" sz="1400" dirty="0">
                <a:latin typeface="微软雅黑" pitchFamily="34" charset="-122"/>
                <a:ea typeface="微软雅黑" pitchFamily="34" charset="-122"/>
                <a:sym typeface="微软雅黑" pitchFamily="34" charset="-122"/>
              </a:rPr>
              <a:t>的长度</a:t>
            </a:r>
          </a:p>
          <a:p>
            <a:pPr algn="just"/>
            <a:r>
              <a:rPr lang="en-US" altLang="zh-CN" sz="1400" dirty="0">
                <a:latin typeface="微软雅黑" pitchFamily="34" charset="-122"/>
                <a:ea typeface="微软雅黑" pitchFamily="34" charset="-122"/>
                <a:sym typeface="微软雅黑" pitchFamily="34" charset="-122"/>
              </a:rPr>
              <a:t>5</a:t>
            </a:r>
          </a:p>
          <a:p>
            <a:pPr algn="just"/>
            <a:r>
              <a:rPr lang="en-US" altLang="zh-CN" sz="1400" dirty="0">
                <a:latin typeface="微软雅黑" pitchFamily="34" charset="-122"/>
                <a:ea typeface="微软雅黑" pitchFamily="34" charset="-122"/>
                <a:sym typeface="微软雅黑" pitchFamily="34" charset="-122"/>
              </a:rPr>
              <a:t>guile&gt; (vector-set! v 2 "</a:t>
            </a:r>
            <a:r>
              <a:rPr lang="en-US" altLang="zh-CN" sz="1400" dirty="0" err="1">
                <a:latin typeface="微软雅黑" pitchFamily="34" charset="-122"/>
                <a:ea typeface="微软雅黑" pitchFamily="34" charset="-122"/>
                <a:sym typeface="微软雅黑" pitchFamily="34" charset="-122"/>
              </a:rPr>
              <a:t>abc</a:t>
            </a:r>
            <a:r>
              <a:rPr lang="en-US" altLang="zh-CN" sz="1400" dirty="0">
                <a:latin typeface="微软雅黑" pitchFamily="34" charset="-122"/>
                <a:ea typeface="微软雅黑" pitchFamily="34" charset="-122"/>
                <a:sym typeface="微软雅黑" pitchFamily="34" charset="-122"/>
              </a:rPr>
              <a:t>")  ; </a:t>
            </a:r>
            <a:r>
              <a:rPr lang="zh-CN" altLang="en-US" sz="1400" dirty="0">
                <a:latin typeface="微软雅黑" pitchFamily="34" charset="-122"/>
                <a:ea typeface="微软雅黑" pitchFamily="34" charset="-122"/>
                <a:sym typeface="微软雅黑" pitchFamily="34" charset="-122"/>
              </a:rPr>
              <a:t>设定</a:t>
            </a:r>
            <a:r>
              <a:rPr lang="en-US" altLang="zh-CN" sz="1400" dirty="0">
                <a:latin typeface="微软雅黑" pitchFamily="34" charset="-122"/>
                <a:ea typeface="微软雅黑" pitchFamily="34" charset="-122"/>
                <a:sym typeface="微软雅黑" pitchFamily="34" charset="-122"/>
              </a:rPr>
              <a:t>vector</a:t>
            </a:r>
            <a:r>
              <a:rPr lang="zh-CN" altLang="en-US" sz="1400" dirty="0">
                <a:latin typeface="微软雅黑" pitchFamily="34" charset="-122"/>
                <a:ea typeface="微软雅黑" pitchFamily="34" charset="-122"/>
                <a:sym typeface="微软雅黑" pitchFamily="34" charset="-122"/>
              </a:rPr>
              <a:t>第</a:t>
            </a:r>
            <a:r>
              <a:rPr lang="en-US" altLang="zh-CN" sz="1400" dirty="0">
                <a:latin typeface="微软雅黑" pitchFamily="34" charset="-122"/>
                <a:ea typeface="微软雅黑" pitchFamily="34" charset="-122"/>
                <a:sym typeface="微软雅黑" pitchFamily="34" charset="-122"/>
              </a:rPr>
              <a:t>n</a:t>
            </a:r>
            <a:r>
              <a:rPr lang="zh-CN" altLang="en-US" sz="1400" dirty="0">
                <a:latin typeface="微软雅黑" pitchFamily="34" charset="-122"/>
                <a:ea typeface="微软雅黑" pitchFamily="34" charset="-122"/>
                <a:sym typeface="微软雅黑" pitchFamily="34" charset="-122"/>
              </a:rPr>
              <a:t>个元素的值</a:t>
            </a:r>
          </a:p>
          <a:p>
            <a:pPr algn="just"/>
            <a:r>
              <a:rPr lang="en-US" altLang="zh-CN" sz="1400" dirty="0">
                <a:latin typeface="微软雅黑" pitchFamily="34" charset="-122"/>
                <a:ea typeface="微软雅黑" pitchFamily="34" charset="-122"/>
                <a:sym typeface="微软雅黑" pitchFamily="34" charset="-122"/>
              </a:rPr>
              <a:t>guile&gt; v</a:t>
            </a:r>
          </a:p>
          <a:p>
            <a:pPr algn="just"/>
            <a:r>
              <a:rPr lang="en-US" altLang="zh-CN" sz="1400" dirty="0">
                <a:latin typeface="微软雅黑" pitchFamily="34" charset="-122"/>
                <a:ea typeface="微软雅黑" pitchFamily="34" charset="-122"/>
                <a:sym typeface="微软雅黑" pitchFamily="34" charset="-122"/>
              </a:rPr>
              <a:t>#(1 2 "</a:t>
            </a:r>
            <a:r>
              <a:rPr lang="en-US" altLang="zh-CN" sz="1400" dirty="0" err="1">
                <a:latin typeface="微软雅黑" pitchFamily="34" charset="-122"/>
                <a:ea typeface="微软雅黑" pitchFamily="34" charset="-122"/>
                <a:sym typeface="微软雅黑" pitchFamily="34" charset="-122"/>
              </a:rPr>
              <a:t>abc</a:t>
            </a:r>
            <a:r>
              <a:rPr lang="en-US" altLang="zh-CN" sz="1400" dirty="0">
                <a:latin typeface="微软雅黑" pitchFamily="34" charset="-122"/>
                <a:ea typeface="微软雅黑" pitchFamily="34" charset="-122"/>
                <a:sym typeface="微软雅黑" pitchFamily="34" charset="-122"/>
              </a:rPr>
              <a:t>" 4 5)</a:t>
            </a:r>
          </a:p>
          <a:p>
            <a:pPr algn="just"/>
            <a:r>
              <a:rPr lang="en-US" altLang="zh-CN" sz="1400" dirty="0">
                <a:latin typeface="微软雅黑" pitchFamily="34" charset="-122"/>
                <a:ea typeface="微软雅黑" pitchFamily="34" charset="-122"/>
                <a:sym typeface="微软雅黑" pitchFamily="34" charset="-122"/>
              </a:rPr>
              <a:t>guile&gt; (define x (make-vector 5 6))  ; </a:t>
            </a:r>
            <a:r>
              <a:rPr lang="zh-CN" altLang="en-US" sz="1400" dirty="0">
                <a:latin typeface="微软雅黑" pitchFamily="34" charset="-122"/>
                <a:ea typeface="微软雅黑" pitchFamily="34" charset="-122"/>
                <a:sym typeface="微软雅黑" pitchFamily="34" charset="-122"/>
              </a:rPr>
              <a:t>创建向量表</a:t>
            </a:r>
          </a:p>
          <a:p>
            <a:pPr algn="just"/>
            <a:r>
              <a:rPr lang="en-US" altLang="zh-CN" sz="1400" dirty="0">
                <a:latin typeface="微软雅黑" pitchFamily="34" charset="-122"/>
                <a:ea typeface="微软雅黑" pitchFamily="34" charset="-122"/>
                <a:sym typeface="微软雅黑" pitchFamily="34" charset="-122"/>
              </a:rPr>
              <a:t>guile&gt; x</a:t>
            </a:r>
          </a:p>
          <a:p>
            <a:pPr algn="just"/>
            <a:r>
              <a:rPr lang="en-US" altLang="zh-CN" sz="1400" dirty="0">
                <a:latin typeface="微软雅黑" pitchFamily="34" charset="-122"/>
                <a:ea typeface="微软雅黑" pitchFamily="34" charset="-122"/>
                <a:sym typeface="微软雅黑" pitchFamily="34" charset="-122"/>
              </a:rPr>
              <a:t>#(6 6 6 6 6)</a:t>
            </a:r>
            <a:endParaRPr lang="zh-CN" altLang="en-US" sz="1400" dirty="0">
              <a:latin typeface="微软雅黑" pitchFamily="34" charset="-122"/>
              <a:ea typeface="微软雅黑" pitchFamily="34" charset="-122"/>
              <a:sym typeface="微软雅黑" pitchFamily="34" charset="-122"/>
            </a:endParaRPr>
          </a:p>
        </p:txBody>
      </p:sp>
      <p:sp>
        <p:nvSpPr>
          <p:cNvPr id="20" name="矩形 17"/>
          <p:cNvSpPr>
            <a:spLocks noChangeArrowheads="1"/>
          </p:cNvSpPr>
          <p:nvPr/>
        </p:nvSpPr>
        <p:spPr bwMode="auto">
          <a:xfrm>
            <a:off x="1137058" y="3548179"/>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关于向量表（</a:t>
            </a:r>
            <a:r>
              <a:rPr lang="en-US" altLang="zh-CN" sz="1400" dirty="0">
                <a:solidFill>
                  <a:srgbClr val="666666"/>
                </a:solidFill>
                <a:latin typeface="微软雅黑" pitchFamily="34" charset="-122"/>
                <a:ea typeface="微软雅黑" pitchFamily="34" charset="-122"/>
                <a:sym typeface="微软雅黑" pitchFamily="34" charset="-122"/>
              </a:rPr>
              <a:t>vector</a:t>
            </a:r>
            <a:r>
              <a:rPr lang="zh-CN" altLang="en-US" sz="1400" dirty="0">
                <a:solidFill>
                  <a:srgbClr val="666666"/>
                </a:solidFill>
                <a:latin typeface="微软雅黑" pitchFamily="34" charset="-122"/>
                <a:ea typeface="微软雅黑" pitchFamily="34" charset="-122"/>
                <a:sym typeface="微软雅黑" pitchFamily="34" charset="-122"/>
              </a:rPr>
              <a:t>）的常用操作过程：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17"/>
          <p:cNvSpPr>
            <a:spLocks noChangeArrowheads="1"/>
          </p:cNvSpPr>
          <p:nvPr/>
        </p:nvSpPr>
        <p:spPr bwMode="auto">
          <a:xfrm>
            <a:off x="1136404" y="6722372"/>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make-vector</a:t>
            </a:r>
            <a:r>
              <a:rPr lang="zh-CN" altLang="en-US" sz="1400" dirty="0">
                <a:solidFill>
                  <a:srgbClr val="666666"/>
                </a:solidFill>
                <a:latin typeface="微软雅黑" pitchFamily="34" charset="-122"/>
                <a:ea typeface="微软雅黑" pitchFamily="34" charset="-122"/>
                <a:sym typeface="微软雅黑" pitchFamily="34" charset="-122"/>
              </a:rPr>
              <a:t>用来创建一个向量表，第一个参数是数量，后一个参数是添充的值，这和列表中的</a:t>
            </a:r>
            <a:r>
              <a:rPr lang="en-US" altLang="zh-CN" sz="1400" dirty="0">
                <a:solidFill>
                  <a:srgbClr val="666666"/>
                </a:solidFill>
                <a:latin typeface="微软雅黑" pitchFamily="34" charset="-122"/>
                <a:ea typeface="微软雅黑" pitchFamily="34" charset="-122"/>
                <a:sym typeface="微软雅黑" pitchFamily="34" charset="-122"/>
              </a:rPr>
              <a:t>make-list</a:t>
            </a:r>
            <a:r>
              <a:rPr lang="zh-CN" altLang="en-US" sz="1400" dirty="0">
                <a:solidFill>
                  <a:srgbClr val="666666"/>
                </a:solidFill>
                <a:latin typeface="微软雅黑" pitchFamily="34" charset="-122"/>
                <a:ea typeface="微软雅黑" pitchFamily="34" charset="-122"/>
                <a:sym typeface="微软雅黑" pitchFamily="34" charset="-122"/>
              </a:rPr>
              <a:t>非常相似。</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9510978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9" name="矩形 1"/>
          <p:cNvSpPr>
            <a:spLocks noChangeArrowheads="1"/>
          </p:cNvSpPr>
          <p:nvPr/>
        </p:nvSpPr>
        <p:spPr bwMode="auto">
          <a:xfrm>
            <a:off x="0" y="822146"/>
            <a:ext cx="4467224"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3. </a:t>
            </a:r>
            <a:r>
              <a:rPr lang="zh-CN" altLang="en-US" b="1" dirty="0">
                <a:solidFill>
                  <a:srgbClr val="FFFFFF"/>
                </a:solidFill>
                <a:latin typeface="微软雅黑" pitchFamily="34" charset="-122"/>
                <a:ea typeface="微软雅黑" pitchFamily="34" charset="-122"/>
                <a:sym typeface="微软雅黑" pitchFamily="34" charset="-122"/>
              </a:rPr>
              <a:t>类型的判断、比较、运算、转换与方法</a:t>
            </a:r>
          </a:p>
        </p:txBody>
      </p:sp>
      <p:sp>
        <p:nvSpPr>
          <p:cNvPr id="16" name="矩形 17"/>
          <p:cNvSpPr>
            <a:spLocks noChangeArrowheads="1"/>
          </p:cNvSpPr>
          <p:nvPr/>
        </p:nvSpPr>
        <p:spPr bwMode="auto">
          <a:xfrm>
            <a:off x="1136404" y="2095658"/>
            <a:ext cx="7649008" cy="307777"/>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语言中所有判断都是用类型名加问号再加相应的常量或变量构成，形如：</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7" name="矩形 16"/>
          <p:cNvSpPr>
            <a:spLocks noChangeArrowheads="1"/>
          </p:cNvSpPr>
          <p:nvPr/>
        </p:nvSpPr>
        <p:spPr bwMode="auto">
          <a:xfrm>
            <a:off x="1137058" y="2463650"/>
            <a:ext cx="7649008" cy="30777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a:t>
            </a:r>
            <a:r>
              <a:rPr lang="zh-CN" altLang="en-US" sz="1400" dirty="0">
                <a:latin typeface="微软雅黑" pitchFamily="34" charset="-122"/>
                <a:ea typeface="微软雅黑" pitchFamily="34" charset="-122"/>
                <a:sym typeface="微软雅黑" pitchFamily="34" charset="-122"/>
              </a:rPr>
              <a:t>类型</a:t>
            </a:r>
            <a:r>
              <a:rPr lang="en-US" altLang="zh-CN"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变量</a:t>
            </a:r>
            <a:r>
              <a:rPr lang="en-US" altLang="zh-CN" sz="1400" dirty="0">
                <a:latin typeface="微软雅黑" pitchFamily="34" charset="-122"/>
                <a:ea typeface="微软雅黑" pitchFamily="34" charset="-122"/>
                <a:sym typeface="微软雅黑" pitchFamily="34" charset="-122"/>
              </a:rPr>
              <a:t>)</a:t>
            </a:r>
            <a:endParaRPr lang="zh-CN" altLang="en-US" sz="1400" dirty="0">
              <a:latin typeface="微软雅黑" pitchFamily="34" charset="-122"/>
              <a:ea typeface="微软雅黑" pitchFamily="34" charset="-122"/>
              <a:sym typeface="微软雅黑" pitchFamily="34" charset="-122"/>
            </a:endParaRPr>
          </a:p>
        </p:txBody>
      </p:sp>
      <p:sp>
        <p:nvSpPr>
          <p:cNvPr id="18"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类型判断</a:t>
            </a:r>
          </a:p>
        </p:txBody>
      </p:sp>
      <p:sp>
        <p:nvSpPr>
          <p:cNvPr id="20" name="矩形 17"/>
          <p:cNvSpPr>
            <a:spLocks noChangeArrowheads="1"/>
          </p:cNvSpPr>
          <p:nvPr/>
        </p:nvSpPr>
        <p:spPr bwMode="auto">
          <a:xfrm>
            <a:off x="1137058" y="2903147"/>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语言在类型定义中有比较严格的界定，如在</a:t>
            </a:r>
            <a:r>
              <a:rPr lang="en-US" altLang="zh-CN" sz="1400" dirty="0">
                <a:solidFill>
                  <a:srgbClr val="666666"/>
                </a:solidFill>
                <a:latin typeface="微软雅黑" pitchFamily="34" charset="-122"/>
                <a:ea typeface="微软雅黑" pitchFamily="34" charset="-122"/>
                <a:sym typeface="微软雅黑" pitchFamily="34" charset="-122"/>
              </a:rPr>
              <a:t>C</a:t>
            </a:r>
            <a:r>
              <a:rPr lang="zh-CN" altLang="en-US" sz="1400" dirty="0">
                <a:solidFill>
                  <a:srgbClr val="666666"/>
                </a:solidFill>
                <a:latin typeface="微软雅黑" pitchFamily="34" charset="-122"/>
                <a:ea typeface="微软雅黑" pitchFamily="34" charset="-122"/>
                <a:sym typeface="微软雅黑" pitchFamily="34" charset="-122"/>
              </a:rPr>
              <a:t>语言等一些语言中数字</a:t>
            </a:r>
            <a:r>
              <a:rPr lang="en-US" altLang="zh-CN" sz="1400" dirty="0">
                <a:solidFill>
                  <a:srgbClr val="666666"/>
                </a:solidFill>
                <a:latin typeface="微软雅黑" pitchFamily="34" charset="-122"/>
                <a:ea typeface="微软雅黑" pitchFamily="34" charset="-122"/>
                <a:sym typeface="微软雅黑" pitchFamily="34" charset="-122"/>
              </a:rPr>
              <a:t>0</a:t>
            </a:r>
            <a:r>
              <a:rPr lang="zh-CN" altLang="en-US" sz="1400" dirty="0">
                <a:solidFill>
                  <a:srgbClr val="666666"/>
                </a:solidFill>
                <a:latin typeface="微软雅黑" pitchFamily="34" charset="-122"/>
                <a:ea typeface="微软雅黑" pitchFamily="34" charset="-122"/>
                <a:sym typeface="微软雅黑" pitchFamily="34" charset="-122"/>
              </a:rPr>
              <a:t>来代替逻辑类型数据</a:t>
            </a:r>
            <a:r>
              <a:rPr lang="en-US" altLang="zh-CN" sz="1400" dirty="0">
                <a:solidFill>
                  <a:srgbClr val="666666"/>
                </a:solidFill>
                <a:latin typeface="微软雅黑" pitchFamily="34" charset="-122"/>
                <a:ea typeface="微软雅黑" pitchFamily="34" charset="-122"/>
                <a:sym typeface="微软雅黑" pitchFamily="34" charset="-122"/>
              </a:rPr>
              <a:t>False</a:t>
            </a:r>
            <a:r>
              <a:rPr lang="zh-CN" altLang="en-US" sz="1400" dirty="0">
                <a:solidFill>
                  <a:srgbClr val="666666"/>
                </a:solidFill>
                <a:latin typeface="微软雅黑" pitchFamily="34" charset="-122"/>
                <a:ea typeface="微软雅黑" pitchFamily="34" charset="-122"/>
                <a:sym typeface="微软雅黑" pitchFamily="34" charset="-122"/>
              </a:rPr>
              <a:t>，在</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语言中是不允许的。</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17"/>
          <p:cNvSpPr>
            <a:spLocks noChangeArrowheads="1"/>
          </p:cNvSpPr>
          <p:nvPr/>
        </p:nvSpPr>
        <p:spPr bwMode="auto">
          <a:xfrm>
            <a:off x="1137058" y="3416752"/>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以下为常见的类型判断和附加说明：</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2" name="矩形 17"/>
          <p:cNvSpPr>
            <a:spLocks noChangeArrowheads="1"/>
          </p:cNvSpPr>
          <p:nvPr/>
        </p:nvSpPr>
        <p:spPr bwMode="auto">
          <a:xfrm>
            <a:off x="1137058" y="3746566"/>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逻辑型：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3" name="矩形 22"/>
          <p:cNvSpPr>
            <a:spLocks noChangeArrowheads="1"/>
          </p:cNvSpPr>
          <p:nvPr/>
        </p:nvSpPr>
        <p:spPr bwMode="auto">
          <a:xfrm>
            <a:off x="1128496" y="4077812"/>
            <a:ext cx="7649008" cy="738664"/>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a:t>
            </a:r>
            <a:r>
              <a:rPr lang="en-US" altLang="zh-CN" sz="1400" dirty="0" err="1">
                <a:latin typeface="微软雅黑" pitchFamily="34" charset="-122"/>
                <a:ea typeface="微软雅黑" pitchFamily="34" charset="-122"/>
                <a:sym typeface="微软雅黑" pitchFamily="34" charset="-122"/>
              </a:rPr>
              <a:t>boolean</a:t>
            </a:r>
            <a:r>
              <a:rPr lang="en-US" altLang="zh-CN" sz="1400" dirty="0">
                <a:latin typeface="微软雅黑" pitchFamily="34" charset="-122"/>
                <a:ea typeface="微软雅黑" pitchFamily="34" charset="-122"/>
                <a:sym typeface="微软雅黑" pitchFamily="34" charset="-122"/>
              </a:rPr>
              <a:t>? #t) =&gt; #t</a:t>
            </a:r>
          </a:p>
          <a:p>
            <a:pPr algn="just"/>
            <a:r>
              <a:rPr lang="en-US" altLang="zh-CN" sz="1400" dirty="0">
                <a:latin typeface="微软雅黑" pitchFamily="34" charset="-122"/>
                <a:ea typeface="微软雅黑" pitchFamily="34" charset="-122"/>
                <a:sym typeface="微软雅黑" pitchFamily="34" charset="-122"/>
              </a:rPr>
              <a:t>(</a:t>
            </a:r>
            <a:r>
              <a:rPr lang="en-US" altLang="zh-CN" sz="1400" dirty="0" err="1">
                <a:latin typeface="微软雅黑" pitchFamily="34" charset="-122"/>
                <a:ea typeface="微软雅黑" pitchFamily="34" charset="-122"/>
                <a:sym typeface="微软雅黑" pitchFamily="34" charset="-122"/>
              </a:rPr>
              <a:t>boolean</a:t>
            </a:r>
            <a:r>
              <a:rPr lang="en-US" altLang="zh-CN" sz="1400" dirty="0">
                <a:latin typeface="微软雅黑" pitchFamily="34" charset="-122"/>
                <a:ea typeface="微软雅黑" pitchFamily="34" charset="-122"/>
                <a:sym typeface="微软雅黑" pitchFamily="34" charset="-122"/>
              </a:rPr>
              <a:t>? #f) =&gt; #t	</a:t>
            </a:r>
            <a:r>
              <a:rPr lang="zh-CN" altLang="en-US" sz="1400" dirty="0">
                <a:latin typeface="微软雅黑" pitchFamily="34" charset="-122"/>
                <a:ea typeface="微软雅黑" pitchFamily="34" charset="-122"/>
                <a:sym typeface="微软雅黑" pitchFamily="34" charset="-122"/>
              </a:rPr>
              <a:t>因为</a:t>
            </a:r>
            <a:r>
              <a:rPr lang="en-US" altLang="zh-CN" sz="1400" dirty="0">
                <a:latin typeface="微软雅黑" pitchFamily="34" charset="-122"/>
                <a:ea typeface="微软雅黑" pitchFamily="34" charset="-122"/>
                <a:sym typeface="微软雅黑" pitchFamily="34" charset="-122"/>
              </a:rPr>
              <a:t>#t</a:t>
            </a:r>
            <a:r>
              <a:rPr lang="zh-CN" altLang="en-US" sz="1400" dirty="0">
                <a:latin typeface="微软雅黑" pitchFamily="34" charset="-122"/>
                <a:ea typeface="微软雅黑" pitchFamily="34" charset="-122"/>
                <a:sym typeface="微软雅黑" pitchFamily="34" charset="-122"/>
              </a:rPr>
              <a:t>和</a:t>
            </a:r>
            <a:r>
              <a:rPr lang="en-US" altLang="zh-CN" sz="1400" dirty="0">
                <a:latin typeface="微软雅黑" pitchFamily="34" charset="-122"/>
                <a:ea typeface="微软雅黑" pitchFamily="34" charset="-122"/>
                <a:sym typeface="微软雅黑" pitchFamily="34" charset="-122"/>
              </a:rPr>
              <a:t>#f</a:t>
            </a:r>
            <a:r>
              <a:rPr lang="zh-CN" altLang="en-US" sz="1400" dirty="0">
                <a:latin typeface="微软雅黑" pitchFamily="34" charset="-122"/>
                <a:ea typeface="微软雅黑" pitchFamily="34" charset="-122"/>
                <a:sym typeface="微软雅黑" pitchFamily="34" charset="-122"/>
              </a:rPr>
              <a:t>都是</a:t>
            </a:r>
            <a:r>
              <a:rPr lang="en-US" altLang="zh-CN" sz="1400" dirty="0" err="1">
                <a:latin typeface="微软雅黑" pitchFamily="34" charset="-122"/>
                <a:ea typeface="微软雅黑" pitchFamily="34" charset="-122"/>
                <a:sym typeface="微软雅黑" pitchFamily="34" charset="-122"/>
              </a:rPr>
              <a:t>boolean</a:t>
            </a:r>
            <a:r>
              <a:rPr lang="zh-CN" altLang="en-US" sz="1400" dirty="0">
                <a:latin typeface="微软雅黑" pitchFamily="34" charset="-122"/>
                <a:ea typeface="微软雅黑" pitchFamily="34" charset="-122"/>
                <a:sym typeface="微软雅黑" pitchFamily="34" charset="-122"/>
              </a:rPr>
              <a:t>类型，所以其值为</a:t>
            </a:r>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a:t>
            </a:r>
            <a:r>
              <a:rPr lang="en-US" altLang="zh-CN" sz="1400" dirty="0" err="1">
                <a:latin typeface="微软雅黑" pitchFamily="34" charset="-122"/>
                <a:ea typeface="微软雅黑" pitchFamily="34" charset="-122"/>
                <a:sym typeface="微软雅黑" pitchFamily="34" charset="-122"/>
              </a:rPr>
              <a:t>boolean</a:t>
            </a:r>
            <a:r>
              <a:rPr lang="en-US" altLang="zh-CN" sz="1400" dirty="0">
                <a:latin typeface="微软雅黑" pitchFamily="34" charset="-122"/>
                <a:ea typeface="微软雅黑" pitchFamily="34" charset="-122"/>
                <a:sym typeface="微软雅黑" pitchFamily="34" charset="-122"/>
              </a:rPr>
              <a:t>? 2)  =&gt; #f	</a:t>
            </a:r>
            <a:r>
              <a:rPr lang="zh-CN" altLang="en-US" sz="1400" dirty="0">
                <a:latin typeface="微软雅黑" pitchFamily="34" charset="-122"/>
                <a:ea typeface="微软雅黑" pitchFamily="34" charset="-122"/>
                <a:sym typeface="微软雅黑" pitchFamily="34" charset="-122"/>
              </a:rPr>
              <a:t>因为</a:t>
            </a:r>
            <a:r>
              <a:rPr lang="en-US" altLang="zh-CN" sz="1400" dirty="0">
                <a:latin typeface="微软雅黑" pitchFamily="34" charset="-122"/>
                <a:ea typeface="微软雅黑" pitchFamily="34" charset="-122"/>
                <a:sym typeface="微软雅黑" pitchFamily="34" charset="-122"/>
              </a:rPr>
              <a:t>2</a:t>
            </a:r>
            <a:r>
              <a:rPr lang="zh-CN" altLang="en-US" sz="1400" dirty="0">
                <a:latin typeface="微软雅黑" pitchFamily="34" charset="-122"/>
                <a:ea typeface="微软雅黑" pitchFamily="34" charset="-122"/>
                <a:sym typeface="微软雅黑" pitchFamily="34" charset="-122"/>
              </a:rPr>
              <a:t>是数字类型，所以其值为 </a:t>
            </a:r>
            <a:r>
              <a:rPr lang="en-US" altLang="zh-CN" sz="1400" dirty="0">
                <a:latin typeface="微软雅黑" pitchFamily="34" charset="-122"/>
                <a:ea typeface="微软雅黑" pitchFamily="34" charset="-122"/>
                <a:sym typeface="微软雅黑" pitchFamily="34" charset="-122"/>
              </a:rPr>
              <a:t>#f</a:t>
            </a:r>
            <a:endParaRPr lang="zh-CN" altLang="en-US" sz="1400" dirty="0">
              <a:latin typeface="微软雅黑" pitchFamily="34" charset="-122"/>
              <a:ea typeface="微软雅黑" pitchFamily="34" charset="-122"/>
              <a:sym typeface="微软雅黑" pitchFamily="34" charset="-122"/>
            </a:endParaRPr>
          </a:p>
        </p:txBody>
      </p:sp>
      <p:sp>
        <p:nvSpPr>
          <p:cNvPr id="26" name="矩形 17"/>
          <p:cNvSpPr>
            <a:spLocks noChangeArrowheads="1"/>
          </p:cNvSpPr>
          <p:nvPr/>
        </p:nvSpPr>
        <p:spPr bwMode="auto">
          <a:xfrm>
            <a:off x="1150505" y="4967386"/>
            <a:ext cx="7649008" cy="307777"/>
          </a:xfrm>
          <a:prstGeom prst="rect">
            <a:avLst/>
          </a:prstGeom>
          <a:noFill/>
          <a:ln w="9525">
            <a:noFill/>
            <a:miter lim="800000"/>
            <a:headEnd/>
            <a:tailEnd/>
          </a:ln>
        </p:spPr>
        <p:txBody>
          <a:bodyPr wrap="square">
            <a:spAutoFit/>
          </a:bodyPr>
          <a:lstStyle/>
          <a:p>
            <a:pPr algn="just"/>
            <a:r>
              <a:rPr lang="zh-CN" altLang="en-US" sz="1400" dirty="0" smtClean="0">
                <a:solidFill>
                  <a:srgbClr val="666666"/>
                </a:solidFill>
                <a:latin typeface="微软雅黑" pitchFamily="34" charset="-122"/>
                <a:ea typeface="微软雅黑" pitchFamily="34" charset="-122"/>
                <a:sym typeface="微软雅黑" pitchFamily="34" charset="-122"/>
              </a:rPr>
              <a:t>字符型：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26"/>
          <p:cNvSpPr>
            <a:spLocks noChangeArrowheads="1"/>
          </p:cNvSpPr>
          <p:nvPr/>
        </p:nvSpPr>
        <p:spPr bwMode="auto">
          <a:xfrm>
            <a:off x="1119934" y="5281082"/>
            <a:ext cx="7649008" cy="1384995"/>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(char? #\space)	=&gt; #t</a:t>
            </a:r>
          </a:p>
          <a:p>
            <a:pPr algn="just"/>
            <a:r>
              <a:rPr lang="en-US" altLang="zh-CN" sz="1400" dirty="0">
                <a:latin typeface="微软雅黑" pitchFamily="34" charset="-122"/>
                <a:ea typeface="微软雅黑" pitchFamily="34" charset="-122"/>
                <a:sym typeface="微软雅黑" pitchFamily="34" charset="-122"/>
              </a:rPr>
              <a:t>(char? #\newline)	=&gt; #t	</a:t>
            </a:r>
            <a:r>
              <a:rPr lang="zh-CN" altLang="en-US" sz="1400" dirty="0">
                <a:latin typeface="微软雅黑" pitchFamily="34" charset="-122"/>
                <a:ea typeface="微软雅黑" pitchFamily="34" charset="-122"/>
                <a:sym typeface="微软雅黑" pitchFamily="34" charset="-122"/>
              </a:rPr>
              <a:t>以上两个特殊字符：空格和换行</a:t>
            </a:r>
          </a:p>
          <a:p>
            <a:pPr algn="just"/>
            <a:r>
              <a:rPr lang="en-US" altLang="zh-CN" sz="1400" dirty="0">
                <a:latin typeface="微软雅黑" pitchFamily="34" charset="-122"/>
                <a:ea typeface="微软雅黑" pitchFamily="34" charset="-122"/>
                <a:sym typeface="微软雅黑" pitchFamily="34" charset="-122"/>
              </a:rPr>
              <a:t>(char? #\f)		=&gt; #t	</a:t>
            </a:r>
            <a:r>
              <a:rPr lang="zh-CN" altLang="en-US" sz="1400" dirty="0">
                <a:latin typeface="微软雅黑" pitchFamily="34" charset="-122"/>
                <a:ea typeface="微软雅黑" pitchFamily="34" charset="-122"/>
                <a:sym typeface="微软雅黑" pitchFamily="34" charset="-122"/>
              </a:rPr>
              <a:t>小写字母 </a:t>
            </a:r>
            <a:r>
              <a:rPr lang="en-US" altLang="zh-CN" sz="1400" dirty="0">
                <a:latin typeface="微软雅黑" pitchFamily="34" charset="-122"/>
                <a:ea typeface="微软雅黑" pitchFamily="34" charset="-122"/>
                <a:sym typeface="微软雅黑" pitchFamily="34" charset="-122"/>
              </a:rPr>
              <a:t>f</a:t>
            </a:r>
          </a:p>
          <a:p>
            <a:pPr algn="just"/>
            <a:r>
              <a:rPr lang="en-US" altLang="zh-CN" sz="1400" dirty="0">
                <a:latin typeface="微软雅黑" pitchFamily="34" charset="-122"/>
                <a:ea typeface="微软雅黑" pitchFamily="34" charset="-122"/>
                <a:sym typeface="微软雅黑" pitchFamily="34" charset="-122"/>
              </a:rPr>
              <a:t>(char? #\;)		=&gt; #t	</a:t>
            </a:r>
            <a:r>
              <a:rPr lang="zh-CN" altLang="en-US" sz="1400" dirty="0">
                <a:latin typeface="微软雅黑" pitchFamily="34" charset="-122"/>
                <a:ea typeface="微软雅黑" pitchFamily="34" charset="-122"/>
                <a:sym typeface="微软雅黑" pitchFamily="34" charset="-122"/>
              </a:rPr>
              <a:t>分号 </a:t>
            </a:r>
            <a:r>
              <a:rPr lang="en-US" altLang="zh-CN" sz="1400" dirty="0">
                <a:latin typeface="微软雅黑" pitchFamily="34" charset="-122"/>
                <a:ea typeface="微软雅黑" pitchFamily="34" charset="-122"/>
                <a:sym typeface="微软雅黑" pitchFamily="34" charset="-122"/>
              </a:rPr>
              <a:t>;</a:t>
            </a:r>
          </a:p>
          <a:p>
            <a:pPr algn="just"/>
            <a:r>
              <a:rPr lang="en-US" altLang="zh-CN" sz="1400" dirty="0">
                <a:latin typeface="微软雅黑" pitchFamily="34" charset="-122"/>
                <a:ea typeface="微软雅黑" pitchFamily="34" charset="-122"/>
                <a:sym typeface="微软雅黑" pitchFamily="34" charset="-122"/>
              </a:rPr>
              <a:t>(char? #\5)		=&gt; #t	</a:t>
            </a:r>
            <a:r>
              <a:rPr lang="zh-CN" altLang="en-US" sz="1400" dirty="0">
                <a:latin typeface="微软雅黑" pitchFamily="34" charset="-122"/>
                <a:ea typeface="微软雅黑" pitchFamily="34" charset="-122"/>
                <a:sym typeface="微软雅黑" pitchFamily="34" charset="-122"/>
              </a:rPr>
              <a:t>字符 </a:t>
            </a:r>
            <a:r>
              <a:rPr lang="en-US" altLang="zh-CN" sz="1400" dirty="0">
                <a:latin typeface="微软雅黑" pitchFamily="34" charset="-122"/>
                <a:ea typeface="微软雅黑" pitchFamily="34" charset="-122"/>
                <a:sym typeface="微软雅黑" pitchFamily="34" charset="-122"/>
              </a:rPr>
              <a:t>5	</a:t>
            </a:r>
            <a:r>
              <a:rPr lang="zh-CN" altLang="en-US" sz="1400" dirty="0">
                <a:latin typeface="微软雅黑" pitchFamily="34" charset="-122"/>
                <a:ea typeface="微软雅黑" pitchFamily="34" charset="-122"/>
                <a:sym typeface="微软雅黑" pitchFamily="34" charset="-122"/>
              </a:rPr>
              <a:t>，以上这些都是正确的，所以返回值都是 </a:t>
            </a:r>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(char? 5)		=&gt; #f	</a:t>
            </a:r>
            <a:r>
              <a:rPr lang="zh-CN" altLang="en-US" sz="1400" dirty="0">
                <a:latin typeface="微软雅黑" pitchFamily="34" charset="-122"/>
                <a:ea typeface="微软雅黑" pitchFamily="34" charset="-122"/>
                <a:sym typeface="微软雅黑" pitchFamily="34" charset="-122"/>
              </a:rPr>
              <a:t>这是数字 </a:t>
            </a:r>
            <a:r>
              <a:rPr lang="en-US" altLang="zh-CN" sz="1400" dirty="0">
                <a:latin typeface="微软雅黑" pitchFamily="34" charset="-122"/>
                <a:ea typeface="微软雅黑" pitchFamily="34" charset="-122"/>
                <a:sym typeface="微软雅黑" pitchFamily="34" charset="-122"/>
              </a:rPr>
              <a:t>5 </a:t>
            </a:r>
            <a:r>
              <a:rPr lang="zh-CN" altLang="en-US" sz="1400" dirty="0">
                <a:latin typeface="微软雅黑" pitchFamily="34" charset="-122"/>
                <a:ea typeface="微软雅黑" pitchFamily="34" charset="-122"/>
                <a:sym typeface="微软雅黑" pitchFamily="34" charset="-122"/>
              </a:rPr>
              <a:t>，不是字符类型，所以返回 </a:t>
            </a:r>
            <a:r>
              <a:rPr lang="en-US" altLang="zh-CN" sz="1400" dirty="0">
                <a:latin typeface="微软雅黑" pitchFamily="34" charset="-122"/>
                <a:ea typeface="微软雅黑" pitchFamily="34" charset="-122"/>
                <a:sym typeface="微软雅黑" pitchFamily="34" charset="-122"/>
              </a:rPr>
              <a:t>#f</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40436194"/>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9" name="矩形 1"/>
          <p:cNvSpPr>
            <a:spLocks noChangeArrowheads="1"/>
          </p:cNvSpPr>
          <p:nvPr/>
        </p:nvSpPr>
        <p:spPr bwMode="auto">
          <a:xfrm>
            <a:off x="0" y="822146"/>
            <a:ext cx="4467224"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3. </a:t>
            </a:r>
            <a:r>
              <a:rPr lang="zh-CN" altLang="en-US" b="1" dirty="0">
                <a:solidFill>
                  <a:srgbClr val="FFFFFF"/>
                </a:solidFill>
                <a:latin typeface="微软雅黑" pitchFamily="34" charset="-122"/>
                <a:ea typeface="微软雅黑" pitchFamily="34" charset="-122"/>
                <a:sym typeface="微软雅黑" pitchFamily="34" charset="-122"/>
              </a:rPr>
              <a:t>类型的判断、比较、运算、转换与方法</a:t>
            </a:r>
          </a:p>
        </p:txBody>
      </p:sp>
      <p:sp>
        <p:nvSpPr>
          <p:cNvPr id="16" name="矩形 17"/>
          <p:cNvSpPr>
            <a:spLocks noChangeArrowheads="1"/>
          </p:cNvSpPr>
          <p:nvPr/>
        </p:nvSpPr>
        <p:spPr bwMode="auto">
          <a:xfrm>
            <a:off x="1136404" y="2095658"/>
            <a:ext cx="7649008" cy="307777"/>
          </a:xfrm>
          <a:prstGeom prst="rect">
            <a:avLst/>
          </a:prstGeom>
          <a:noFill/>
          <a:ln w="9525">
            <a:noFill/>
            <a:miter lim="800000"/>
            <a:headEnd/>
            <a:tailEnd/>
          </a:ln>
        </p:spPr>
        <p:txBody>
          <a:bodyPr wrap="square">
            <a:spAutoFit/>
          </a:bodyPr>
          <a:lstStyle/>
          <a:p>
            <a:pPr algn="just"/>
            <a:r>
              <a:rPr lang="zh-CN" altLang="en-US" sz="1400" dirty="0" smtClean="0">
                <a:solidFill>
                  <a:srgbClr val="666666"/>
                </a:solidFill>
                <a:latin typeface="微软雅黑" pitchFamily="34" charset="-122"/>
                <a:ea typeface="微软雅黑" pitchFamily="34" charset="-122"/>
                <a:sym typeface="微软雅黑" pitchFamily="34" charset="-122"/>
              </a:rPr>
              <a:t>数字型：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7" name="矩形 16"/>
          <p:cNvSpPr>
            <a:spLocks noChangeArrowheads="1"/>
          </p:cNvSpPr>
          <p:nvPr/>
        </p:nvSpPr>
        <p:spPr bwMode="auto">
          <a:xfrm>
            <a:off x="1137058" y="2409058"/>
            <a:ext cx="7649008" cy="2893100"/>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(integer? 1)		=&gt; #t</a:t>
            </a:r>
          </a:p>
          <a:p>
            <a:pPr algn="just"/>
            <a:r>
              <a:rPr lang="en-US" altLang="zh-CN" sz="1400" dirty="0">
                <a:latin typeface="微软雅黑" pitchFamily="34" charset="-122"/>
                <a:ea typeface="微软雅黑" pitchFamily="34" charset="-122"/>
                <a:sym typeface="微软雅黑" pitchFamily="34" charset="-122"/>
              </a:rPr>
              <a:t>(integer? 2345)	=&gt; #t</a:t>
            </a:r>
          </a:p>
          <a:p>
            <a:pPr algn="just"/>
            <a:r>
              <a:rPr lang="en-US" altLang="zh-CN" sz="1400" dirty="0">
                <a:latin typeface="微软雅黑" pitchFamily="34" charset="-122"/>
                <a:ea typeface="微软雅黑" pitchFamily="34" charset="-122"/>
                <a:sym typeface="微软雅黑" pitchFamily="34" charset="-122"/>
              </a:rPr>
              <a:t>(integer? -90)		=&gt; #t	</a:t>
            </a:r>
            <a:r>
              <a:rPr lang="zh-CN" altLang="en-US" sz="1400" dirty="0">
                <a:latin typeface="微软雅黑" pitchFamily="34" charset="-122"/>
                <a:ea typeface="微软雅黑" pitchFamily="34" charset="-122"/>
                <a:sym typeface="微软雅黑" pitchFamily="34" charset="-122"/>
              </a:rPr>
              <a:t>以上三个数均为整数</a:t>
            </a:r>
          </a:p>
          <a:p>
            <a:pPr algn="just"/>
            <a:r>
              <a:rPr lang="en-US" altLang="zh-CN" sz="1400" dirty="0">
                <a:latin typeface="微软雅黑" pitchFamily="34" charset="-122"/>
                <a:ea typeface="微软雅黑" pitchFamily="34" charset="-122"/>
                <a:sym typeface="微软雅黑" pitchFamily="34" charset="-122"/>
              </a:rPr>
              <a:t>(integer? 8.9)		=&gt; #f   8.9</a:t>
            </a:r>
            <a:r>
              <a:rPr lang="zh-CN" altLang="en-US" sz="1400" dirty="0">
                <a:latin typeface="微软雅黑" pitchFamily="34" charset="-122"/>
                <a:ea typeface="微软雅黑" pitchFamily="34" charset="-122"/>
                <a:sym typeface="微软雅黑" pitchFamily="34" charset="-122"/>
              </a:rPr>
              <a:t>不整数</a:t>
            </a:r>
          </a:p>
          <a:p>
            <a:pPr algn="just"/>
            <a:r>
              <a:rPr lang="en-US" altLang="zh-CN" sz="1400" dirty="0">
                <a:latin typeface="微软雅黑" pitchFamily="34" charset="-122"/>
                <a:ea typeface="微软雅黑" pitchFamily="34" charset="-122"/>
                <a:sym typeface="微软雅黑" pitchFamily="34" charset="-122"/>
              </a:rPr>
              <a:t>(rational? 22/7)	=&gt; #t</a:t>
            </a:r>
          </a:p>
          <a:p>
            <a:pPr algn="just"/>
            <a:r>
              <a:rPr lang="en-US" altLang="zh-CN" sz="1400" dirty="0">
                <a:latin typeface="微软雅黑" pitchFamily="34" charset="-122"/>
                <a:ea typeface="微软雅黑" pitchFamily="34" charset="-122"/>
                <a:sym typeface="微软雅黑" pitchFamily="34" charset="-122"/>
              </a:rPr>
              <a:t>(rational? 2.3)		=&gt; #t</a:t>
            </a:r>
          </a:p>
          <a:p>
            <a:pPr algn="just"/>
            <a:r>
              <a:rPr lang="en-US" altLang="zh-CN" sz="1400" dirty="0">
                <a:latin typeface="微软雅黑" pitchFamily="34" charset="-122"/>
                <a:ea typeface="微软雅黑" pitchFamily="34" charset="-122"/>
                <a:sym typeface="微软雅黑" pitchFamily="34" charset="-122"/>
              </a:rPr>
              <a:t>(real? 1.2)		=&gt; #t</a:t>
            </a:r>
          </a:p>
          <a:p>
            <a:pPr algn="just"/>
            <a:r>
              <a:rPr lang="en-US" altLang="zh-CN" sz="1400" dirty="0">
                <a:latin typeface="微软雅黑" pitchFamily="34" charset="-122"/>
                <a:ea typeface="微软雅黑" pitchFamily="34" charset="-122"/>
                <a:sym typeface="微软雅黑" pitchFamily="34" charset="-122"/>
              </a:rPr>
              <a:t>(real? 3.14159)	=&gt; #t</a:t>
            </a:r>
          </a:p>
          <a:p>
            <a:pPr algn="just"/>
            <a:r>
              <a:rPr lang="en-US" altLang="zh-CN" sz="1400" dirty="0">
                <a:latin typeface="微软雅黑" pitchFamily="34" charset="-122"/>
                <a:ea typeface="微软雅黑" pitchFamily="34" charset="-122"/>
                <a:sym typeface="微软雅黑" pitchFamily="34" charset="-122"/>
              </a:rPr>
              <a:t>(real? -198.34)		=&gt; #t	</a:t>
            </a:r>
            <a:r>
              <a:rPr lang="zh-CN" altLang="en-US" sz="1400" dirty="0">
                <a:latin typeface="微软雅黑" pitchFamily="34" charset="-122"/>
                <a:ea typeface="微软雅黑" pitchFamily="34" charset="-122"/>
                <a:sym typeface="微软雅黑" pitchFamily="34" charset="-122"/>
              </a:rPr>
              <a:t>以上三个数均为实数型</a:t>
            </a:r>
          </a:p>
          <a:p>
            <a:pPr algn="just"/>
            <a:r>
              <a:rPr lang="en-US" altLang="zh-CN" sz="1400" dirty="0">
                <a:latin typeface="微软雅黑" pitchFamily="34" charset="-122"/>
                <a:ea typeface="微软雅黑" pitchFamily="34" charset="-122"/>
                <a:sym typeface="微软雅黑" pitchFamily="34" charset="-122"/>
              </a:rPr>
              <a:t>(real? 23)		=&gt; #t   </a:t>
            </a:r>
            <a:r>
              <a:rPr lang="zh-CN" altLang="en-US" sz="1400" dirty="0">
                <a:latin typeface="微软雅黑" pitchFamily="34" charset="-122"/>
                <a:ea typeface="微软雅黑" pitchFamily="34" charset="-122"/>
                <a:sym typeface="微软雅黑" pitchFamily="34" charset="-122"/>
              </a:rPr>
              <a:t>因为整型属于实型</a:t>
            </a:r>
          </a:p>
          <a:p>
            <a:pPr algn="just"/>
            <a:r>
              <a:rPr lang="en-US" altLang="zh-CN" sz="1400" dirty="0">
                <a:latin typeface="微软雅黑" pitchFamily="34" charset="-122"/>
                <a:ea typeface="微软雅黑" pitchFamily="34" charset="-122"/>
                <a:sym typeface="微软雅黑" pitchFamily="34" charset="-122"/>
              </a:rPr>
              <a:t>(number? 5)	=&gt; #t</a:t>
            </a:r>
          </a:p>
          <a:p>
            <a:pPr algn="just"/>
            <a:r>
              <a:rPr lang="en-US" altLang="zh-CN" sz="1400" dirty="0">
                <a:latin typeface="微软雅黑" pitchFamily="34" charset="-122"/>
                <a:ea typeface="微软雅黑" pitchFamily="34" charset="-122"/>
                <a:sym typeface="微软雅黑" pitchFamily="34" charset="-122"/>
              </a:rPr>
              <a:t>(number? 2.345)	=&gt; #t</a:t>
            </a:r>
          </a:p>
          <a:p>
            <a:pPr algn="just"/>
            <a:r>
              <a:rPr lang="en-US" altLang="zh-CN" sz="1400" dirty="0">
                <a:latin typeface="微软雅黑" pitchFamily="34" charset="-122"/>
                <a:ea typeface="微软雅黑" pitchFamily="34" charset="-122"/>
                <a:sym typeface="微软雅黑" pitchFamily="34" charset="-122"/>
              </a:rPr>
              <a:t>(number? 22/7)	=&gt; #t</a:t>
            </a:r>
            <a:endParaRPr lang="zh-CN" altLang="en-US" sz="1400" dirty="0">
              <a:latin typeface="微软雅黑" pitchFamily="34" charset="-122"/>
              <a:ea typeface="微软雅黑" pitchFamily="34" charset="-122"/>
              <a:sym typeface="微软雅黑" pitchFamily="34" charset="-122"/>
            </a:endParaRPr>
          </a:p>
        </p:txBody>
      </p:sp>
      <p:sp>
        <p:nvSpPr>
          <p:cNvPr id="18"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类型判断</a:t>
            </a:r>
          </a:p>
        </p:txBody>
      </p:sp>
      <p:sp>
        <p:nvSpPr>
          <p:cNvPr id="20" name="矩形 17"/>
          <p:cNvSpPr>
            <a:spLocks noChangeArrowheads="1"/>
          </p:cNvSpPr>
          <p:nvPr/>
        </p:nvSpPr>
        <p:spPr bwMode="auto">
          <a:xfrm>
            <a:off x="1137058" y="5374058"/>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其它</a:t>
            </a:r>
            <a:r>
              <a:rPr lang="zh-CN" altLang="en-US" sz="1400" dirty="0" smtClean="0">
                <a:solidFill>
                  <a:srgbClr val="666666"/>
                </a:solidFill>
                <a:latin typeface="微软雅黑" pitchFamily="34" charset="-122"/>
                <a:ea typeface="微软雅黑" pitchFamily="34" charset="-122"/>
                <a:sym typeface="微软雅黑" pitchFamily="34" charset="-122"/>
              </a:rPr>
              <a:t>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20"/>
          <p:cNvSpPr>
            <a:spLocks noChangeArrowheads="1"/>
          </p:cNvSpPr>
          <p:nvPr/>
        </p:nvSpPr>
        <p:spPr bwMode="auto">
          <a:xfrm>
            <a:off x="1137058" y="5689928"/>
            <a:ext cx="7649008" cy="1169551"/>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(null? '())		=&gt; #t  ; null</a:t>
            </a:r>
            <a:r>
              <a:rPr lang="zh-CN" altLang="en-US" sz="1400" dirty="0">
                <a:latin typeface="微软雅黑" pitchFamily="34" charset="-122"/>
                <a:ea typeface="微软雅黑" pitchFamily="34" charset="-122"/>
                <a:sym typeface="微软雅黑" pitchFamily="34" charset="-122"/>
              </a:rPr>
              <a:t>意为空类型，它表示为 </a:t>
            </a:r>
            <a:r>
              <a:rPr lang="en-US" altLang="zh-CN"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，即括号里什么都没有的符号</a:t>
            </a:r>
          </a:p>
          <a:p>
            <a:pPr algn="just"/>
            <a:r>
              <a:rPr lang="en-US" altLang="zh-CN" sz="1400" dirty="0">
                <a:latin typeface="微软雅黑" pitchFamily="34" charset="-122"/>
                <a:ea typeface="微软雅黑" pitchFamily="34" charset="-122"/>
                <a:sym typeface="微软雅黑" pitchFamily="34" charset="-122"/>
              </a:rPr>
              <a:t>(null? 5)		=&gt; #f</a:t>
            </a:r>
          </a:p>
          <a:p>
            <a:pPr algn="just"/>
            <a:r>
              <a:rPr lang="en-US" altLang="zh-CN" sz="1400" dirty="0">
                <a:latin typeface="微软雅黑" pitchFamily="34" charset="-122"/>
                <a:ea typeface="微软雅黑" pitchFamily="34" charset="-122"/>
                <a:sym typeface="微软雅黑" pitchFamily="34" charset="-122"/>
              </a:rPr>
              <a:t>(define x 123)		</a:t>
            </a:r>
            <a:r>
              <a:rPr lang="zh-CN" altLang="en-US" sz="1400" dirty="0">
                <a:latin typeface="微软雅黑" pitchFamily="34" charset="-122"/>
                <a:ea typeface="微软雅黑" pitchFamily="34" charset="-122"/>
                <a:sym typeface="微软雅黑" pitchFamily="34" charset="-122"/>
              </a:rPr>
              <a:t>定义变量</a:t>
            </a:r>
            <a:r>
              <a:rPr lang="en-US" altLang="zh-CN" sz="1400" dirty="0">
                <a:latin typeface="微软雅黑" pitchFamily="34" charset="-122"/>
                <a:ea typeface="微软雅黑" pitchFamily="34" charset="-122"/>
                <a:sym typeface="微软雅黑" pitchFamily="34" charset="-122"/>
              </a:rPr>
              <a:t>x</a:t>
            </a:r>
            <a:r>
              <a:rPr lang="zh-CN" altLang="en-US" sz="1400" dirty="0">
                <a:latin typeface="微软雅黑" pitchFamily="34" charset="-122"/>
                <a:ea typeface="微软雅黑" pitchFamily="34" charset="-122"/>
                <a:sym typeface="微软雅黑" pitchFamily="34" charset="-122"/>
              </a:rPr>
              <a:t>其值为</a:t>
            </a:r>
            <a:r>
              <a:rPr lang="en-US" altLang="zh-CN" sz="1400" dirty="0">
                <a:latin typeface="微软雅黑" pitchFamily="34" charset="-122"/>
                <a:ea typeface="微软雅黑" pitchFamily="34" charset="-122"/>
                <a:sym typeface="微软雅黑" pitchFamily="34" charset="-122"/>
              </a:rPr>
              <a:t>123</a:t>
            </a:r>
          </a:p>
          <a:p>
            <a:pPr algn="just"/>
            <a:r>
              <a:rPr lang="en-US" altLang="zh-CN" sz="1400" dirty="0">
                <a:latin typeface="微软雅黑" pitchFamily="34" charset="-122"/>
                <a:ea typeface="微软雅黑" pitchFamily="34" charset="-122"/>
                <a:sym typeface="微软雅黑" pitchFamily="34" charset="-122"/>
              </a:rPr>
              <a:t>(symbol? x)		=&gt; #f</a:t>
            </a:r>
          </a:p>
          <a:p>
            <a:pPr algn="just"/>
            <a:r>
              <a:rPr lang="en-US" altLang="zh-CN" sz="1400" dirty="0">
                <a:latin typeface="微软雅黑" pitchFamily="34" charset="-122"/>
                <a:ea typeface="微软雅黑" pitchFamily="34" charset="-122"/>
                <a:sym typeface="微软雅黑" pitchFamily="34" charset="-122"/>
              </a:rPr>
              <a:t>(symbol? 'x)		=&gt; #t  ; </a:t>
            </a:r>
            <a:r>
              <a:rPr lang="zh-CN" altLang="en-US" sz="1400" dirty="0">
                <a:latin typeface="微软雅黑" pitchFamily="34" charset="-122"/>
                <a:ea typeface="微软雅黑" pitchFamily="34" charset="-122"/>
                <a:sym typeface="微软雅黑" pitchFamily="34" charset="-122"/>
              </a:rPr>
              <a:t>此时 </a:t>
            </a:r>
            <a:r>
              <a:rPr lang="en-US" altLang="zh-CN" sz="1400" dirty="0">
                <a:latin typeface="微软雅黑" pitchFamily="34" charset="-122"/>
                <a:ea typeface="微软雅黑" pitchFamily="34" charset="-122"/>
                <a:sym typeface="微软雅黑" pitchFamily="34" charset="-122"/>
              </a:rPr>
              <a:t>'x </a:t>
            </a:r>
            <a:r>
              <a:rPr lang="zh-CN" altLang="en-US" sz="1400" dirty="0">
                <a:latin typeface="微软雅黑" pitchFamily="34" charset="-122"/>
                <a:ea typeface="微软雅黑" pitchFamily="34" charset="-122"/>
                <a:sym typeface="微软雅黑" pitchFamily="34" charset="-122"/>
              </a:rPr>
              <a:t>为符号</a:t>
            </a:r>
            <a:r>
              <a:rPr lang="en-US" altLang="zh-CN" sz="1400" dirty="0">
                <a:latin typeface="微软雅黑" pitchFamily="34" charset="-122"/>
                <a:ea typeface="微软雅黑" pitchFamily="34" charset="-122"/>
                <a:sym typeface="微软雅黑" pitchFamily="34" charset="-122"/>
              </a:rPr>
              <a:t>x</a:t>
            </a:r>
            <a:r>
              <a:rPr lang="zh-CN" altLang="en-US" sz="1400" dirty="0">
                <a:latin typeface="微软雅黑" pitchFamily="34" charset="-122"/>
                <a:ea typeface="微软雅黑" pitchFamily="34" charset="-122"/>
                <a:sym typeface="微软雅黑" pitchFamily="34" charset="-122"/>
              </a:rPr>
              <a:t>，并不表示变量</a:t>
            </a:r>
            <a:r>
              <a:rPr lang="en-US" altLang="zh-CN" sz="1400" dirty="0">
                <a:latin typeface="微软雅黑" pitchFamily="34" charset="-122"/>
                <a:ea typeface="微软雅黑" pitchFamily="34" charset="-122"/>
                <a:sym typeface="微软雅黑" pitchFamily="34" charset="-122"/>
              </a:rPr>
              <a:t>x</a:t>
            </a:r>
            <a:r>
              <a:rPr lang="zh-CN" altLang="en-US" sz="1400" dirty="0">
                <a:latin typeface="微软雅黑" pitchFamily="34" charset="-122"/>
                <a:ea typeface="微软雅黑" pitchFamily="34" charset="-122"/>
                <a:sym typeface="微软雅黑" pitchFamily="34" charset="-122"/>
              </a:rPr>
              <a:t>的值</a:t>
            </a:r>
          </a:p>
        </p:txBody>
      </p:sp>
    </p:spTree>
    <p:extLst>
      <p:ext uri="{BB962C8B-B14F-4D97-AF65-F5344CB8AC3E}">
        <p14:creationId xmlns:p14="http://schemas.microsoft.com/office/powerpoint/2010/main" val="2746195740"/>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9" name="矩形 1"/>
          <p:cNvSpPr>
            <a:spLocks noChangeArrowheads="1"/>
          </p:cNvSpPr>
          <p:nvPr/>
        </p:nvSpPr>
        <p:spPr bwMode="auto">
          <a:xfrm>
            <a:off x="0" y="822146"/>
            <a:ext cx="4467224"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3. </a:t>
            </a:r>
            <a:r>
              <a:rPr lang="zh-CN" altLang="en-US" b="1" dirty="0">
                <a:solidFill>
                  <a:srgbClr val="FFFFFF"/>
                </a:solidFill>
                <a:latin typeface="微软雅黑" pitchFamily="34" charset="-122"/>
                <a:ea typeface="微软雅黑" pitchFamily="34" charset="-122"/>
                <a:sym typeface="微软雅黑" pitchFamily="34" charset="-122"/>
              </a:rPr>
              <a:t>类型的判断、比较、运算、转换与方法</a:t>
            </a:r>
          </a:p>
        </p:txBody>
      </p:sp>
      <p:sp>
        <p:nvSpPr>
          <p:cNvPr id="16" name="矩形 17"/>
          <p:cNvSpPr>
            <a:spLocks noChangeArrowheads="1"/>
          </p:cNvSpPr>
          <p:nvPr/>
        </p:nvSpPr>
        <p:spPr bwMode="auto">
          <a:xfrm>
            <a:off x="1136404" y="2232138"/>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语言中可以用</a:t>
            </a:r>
            <a:r>
              <a:rPr lang="en-US" altLang="zh-CN" sz="1400" dirty="0">
                <a:solidFill>
                  <a:srgbClr val="666666"/>
                </a:solidFill>
                <a:latin typeface="微软雅黑" pitchFamily="34" charset="-122"/>
                <a:ea typeface="微软雅黑" pitchFamily="34" charset="-122"/>
                <a:sym typeface="微软雅黑" pitchFamily="34" charset="-122"/>
              </a:rPr>
              <a:t>&lt;</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&gt;</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&lt;=</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&gt;=</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来判断数字类型值或表达式的关系，如判断变量</a:t>
            </a:r>
            <a:r>
              <a:rPr lang="en-US" altLang="zh-CN" sz="1400" dirty="0">
                <a:solidFill>
                  <a:srgbClr val="666666"/>
                </a:solidFill>
                <a:latin typeface="微软雅黑" pitchFamily="34" charset="-122"/>
                <a:ea typeface="微软雅黑" pitchFamily="34" charset="-122"/>
                <a:sym typeface="微软雅黑" pitchFamily="34" charset="-122"/>
              </a:rPr>
              <a:t>x</a:t>
            </a:r>
            <a:r>
              <a:rPr lang="zh-CN" altLang="en-US" sz="1400" dirty="0">
                <a:solidFill>
                  <a:srgbClr val="666666"/>
                </a:solidFill>
                <a:latin typeface="微软雅黑" pitchFamily="34" charset="-122"/>
                <a:ea typeface="微软雅黑" pitchFamily="34" charset="-122"/>
                <a:sym typeface="微软雅黑" pitchFamily="34" charset="-122"/>
              </a:rPr>
              <a:t>是否等于零，它的形式是这样的：</a:t>
            </a:r>
            <a:r>
              <a:rPr lang="en-US" altLang="zh-CN" sz="1400" dirty="0">
                <a:solidFill>
                  <a:srgbClr val="666666"/>
                </a:solidFill>
                <a:latin typeface="微软雅黑" pitchFamily="34" charset="-122"/>
                <a:ea typeface="微软雅黑" pitchFamily="34" charset="-122"/>
                <a:sym typeface="微软雅黑" pitchFamily="34" charset="-122"/>
              </a:rPr>
              <a:t>(= x 0) </a:t>
            </a:r>
            <a:r>
              <a:rPr lang="zh-CN" altLang="en-US" sz="1400" dirty="0">
                <a:solidFill>
                  <a:srgbClr val="666666"/>
                </a:solidFill>
                <a:latin typeface="微软雅黑" pitchFamily="34" charset="-122"/>
                <a:ea typeface="微软雅黑" pitchFamily="34" charset="-122"/>
                <a:sym typeface="微软雅黑" pitchFamily="34" charset="-122"/>
              </a:rPr>
              <a:t>，如</a:t>
            </a:r>
            <a:r>
              <a:rPr lang="en-US" altLang="zh-CN" sz="1400" dirty="0">
                <a:solidFill>
                  <a:srgbClr val="666666"/>
                </a:solidFill>
                <a:latin typeface="微软雅黑" pitchFamily="34" charset="-122"/>
                <a:ea typeface="微软雅黑" pitchFamily="34" charset="-122"/>
                <a:sym typeface="微软雅黑" pitchFamily="34" charset="-122"/>
              </a:rPr>
              <a:t>x</a:t>
            </a:r>
            <a:r>
              <a:rPr lang="zh-CN" altLang="en-US" sz="1400" dirty="0">
                <a:solidFill>
                  <a:srgbClr val="666666"/>
                </a:solidFill>
                <a:latin typeface="微软雅黑" pitchFamily="34" charset="-122"/>
                <a:ea typeface="微软雅黑" pitchFamily="34" charset="-122"/>
                <a:sym typeface="微软雅黑" pitchFamily="34" charset="-122"/>
              </a:rPr>
              <a:t>的值为</a:t>
            </a:r>
            <a:r>
              <a:rPr lang="en-US" altLang="zh-CN" sz="1400" dirty="0">
                <a:solidFill>
                  <a:srgbClr val="666666"/>
                </a:solidFill>
                <a:latin typeface="微软雅黑" pitchFamily="34" charset="-122"/>
                <a:ea typeface="微软雅黑" pitchFamily="34" charset="-122"/>
                <a:sym typeface="微软雅黑" pitchFamily="34" charset="-122"/>
              </a:rPr>
              <a:t>0</a:t>
            </a:r>
            <a:r>
              <a:rPr lang="zh-CN" altLang="en-US" sz="1400" dirty="0">
                <a:solidFill>
                  <a:srgbClr val="666666"/>
                </a:solidFill>
                <a:latin typeface="微软雅黑" pitchFamily="34" charset="-122"/>
                <a:ea typeface="微软雅黑" pitchFamily="34" charset="-122"/>
                <a:sym typeface="微软雅黑" pitchFamily="34" charset="-122"/>
              </a:rPr>
              <a:t>则表达式的值为</a:t>
            </a:r>
            <a:r>
              <a:rPr lang="en-US" altLang="zh-CN" sz="1400" dirty="0">
                <a:solidFill>
                  <a:srgbClr val="666666"/>
                </a:solidFill>
                <a:latin typeface="微软雅黑" pitchFamily="34" charset="-122"/>
                <a:ea typeface="微软雅黑" pitchFamily="34" charset="-122"/>
                <a:sym typeface="微软雅黑" pitchFamily="34" charset="-122"/>
              </a:rPr>
              <a:t>#t</a:t>
            </a:r>
            <a:r>
              <a:rPr lang="zh-CN" altLang="en-US" sz="1400" dirty="0">
                <a:solidFill>
                  <a:srgbClr val="666666"/>
                </a:solidFill>
                <a:latin typeface="微软雅黑" pitchFamily="34" charset="-122"/>
                <a:ea typeface="微软雅黑" pitchFamily="34" charset="-122"/>
                <a:sym typeface="微软雅黑" pitchFamily="34" charset="-122"/>
              </a:rPr>
              <a:t>，否则为</a:t>
            </a:r>
            <a:r>
              <a:rPr lang="en-US" altLang="zh-CN" sz="1400" dirty="0">
                <a:solidFill>
                  <a:srgbClr val="666666"/>
                </a:solidFill>
                <a:latin typeface="微软雅黑" pitchFamily="34" charset="-122"/>
                <a:ea typeface="微软雅黑" pitchFamily="34" charset="-122"/>
                <a:sym typeface="微软雅黑" pitchFamily="34" charset="-122"/>
              </a:rPr>
              <a:t>#f</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7" name="矩形 16"/>
          <p:cNvSpPr>
            <a:spLocks noChangeArrowheads="1"/>
          </p:cNvSpPr>
          <p:nvPr/>
        </p:nvSpPr>
        <p:spPr bwMode="auto">
          <a:xfrm>
            <a:off x="1137058" y="3118754"/>
            <a:ext cx="7649008" cy="523220"/>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a:t>
            </a:r>
            <a:r>
              <a:rPr lang="en-US" altLang="zh-CN" sz="1400" dirty="0" err="1">
                <a:latin typeface="微软雅黑" pitchFamily="34" charset="-122"/>
                <a:ea typeface="微软雅黑" pitchFamily="34" charset="-122"/>
                <a:sym typeface="微软雅黑" pitchFamily="34" charset="-122"/>
              </a:rPr>
              <a:t>eqv</a:t>
            </a:r>
            <a:r>
              <a:rPr lang="en-US" altLang="zh-CN" sz="1400" dirty="0">
                <a:latin typeface="微软雅黑" pitchFamily="34" charset="-122"/>
                <a:ea typeface="微软雅黑" pitchFamily="34" charset="-122"/>
                <a:sym typeface="微软雅黑" pitchFamily="34" charset="-122"/>
              </a:rPr>
              <a:t>? 34 34)   =&gt;  #t</a:t>
            </a:r>
          </a:p>
          <a:p>
            <a:pPr algn="just"/>
            <a:r>
              <a:rPr lang="en-US" altLang="zh-CN" sz="1400" dirty="0">
                <a:latin typeface="微软雅黑" pitchFamily="34" charset="-122"/>
                <a:ea typeface="微软雅黑" pitchFamily="34" charset="-122"/>
                <a:sym typeface="微软雅黑" pitchFamily="34" charset="-122"/>
              </a:rPr>
              <a:t>(= 34 34)      </a:t>
            </a:r>
            <a:r>
              <a:rPr lang="en-US" altLang="zh-CN" sz="1400" dirty="0" smtClean="0">
                <a:latin typeface="微软雅黑" pitchFamily="34" charset="-122"/>
                <a:ea typeface="微软雅黑" pitchFamily="34" charset="-122"/>
                <a:sym typeface="微软雅黑" pitchFamily="34" charset="-122"/>
              </a:rPr>
              <a:t>  =&gt;  </a:t>
            </a:r>
            <a:r>
              <a:rPr lang="en-US" altLang="zh-CN" sz="1400" dirty="0">
                <a:latin typeface="微软雅黑" pitchFamily="34" charset="-122"/>
                <a:ea typeface="微软雅黑" pitchFamily="34" charset="-122"/>
                <a:sym typeface="微软雅黑" pitchFamily="34" charset="-122"/>
              </a:rPr>
              <a:t>#t</a:t>
            </a:r>
            <a:endParaRPr lang="zh-CN" altLang="en-US" sz="1400" dirty="0">
              <a:latin typeface="微软雅黑" pitchFamily="34" charset="-122"/>
              <a:ea typeface="微软雅黑" pitchFamily="34" charset="-122"/>
              <a:sym typeface="微软雅黑" pitchFamily="34" charset="-122"/>
            </a:endParaRPr>
          </a:p>
        </p:txBody>
      </p:sp>
      <p:sp>
        <p:nvSpPr>
          <p:cNvPr id="18"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比较运算</a:t>
            </a:r>
          </a:p>
        </p:txBody>
      </p:sp>
      <p:sp>
        <p:nvSpPr>
          <p:cNvPr id="20" name="矩形 17"/>
          <p:cNvSpPr>
            <a:spLocks noChangeArrowheads="1"/>
          </p:cNvSpPr>
          <p:nvPr/>
        </p:nvSpPr>
        <p:spPr bwMode="auto">
          <a:xfrm>
            <a:off x="1137058" y="2789282"/>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还有下面的操作：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2" name="矩形 17"/>
          <p:cNvSpPr>
            <a:spLocks noChangeArrowheads="1"/>
          </p:cNvSpPr>
          <p:nvPr/>
        </p:nvSpPr>
        <p:spPr bwMode="auto">
          <a:xfrm>
            <a:off x="1137058" y="3692303"/>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以上两个</a:t>
            </a:r>
            <a:r>
              <a:rPr lang="en-US" altLang="zh-CN" sz="1400" dirty="0">
                <a:solidFill>
                  <a:srgbClr val="666666"/>
                </a:solidFill>
                <a:latin typeface="微软雅黑" pitchFamily="34" charset="-122"/>
                <a:ea typeface="微软雅黑" pitchFamily="34" charset="-122"/>
                <a:sym typeface="微软雅黑" pitchFamily="34" charset="-122"/>
              </a:rPr>
              <a:t>form</a:t>
            </a:r>
            <a:r>
              <a:rPr lang="zh-CN" altLang="en-US" sz="1400" dirty="0">
                <a:solidFill>
                  <a:srgbClr val="666666"/>
                </a:solidFill>
                <a:latin typeface="微软雅黑" pitchFamily="34" charset="-122"/>
                <a:ea typeface="微软雅黑" pitchFamily="34" charset="-122"/>
                <a:sym typeface="微软雅黑" pitchFamily="34" charset="-122"/>
              </a:rPr>
              <a:t>功能相同，说明 </a:t>
            </a:r>
            <a:r>
              <a:rPr lang="en-US" altLang="zh-CN" sz="1400" dirty="0" err="1">
                <a:solidFill>
                  <a:srgbClr val="666666"/>
                </a:solidFill>
                <a:latin typeface="微软雅黑" pitchFamily="34" charset="-122"/>
                <a:ea typeface="微软雅黑" pitchFamily="34" charset="-122"/>
                <a:sym typeface="微软雅黑" pitchFamily="34" charset="-122"/>
              </a:rPr>
              <a:t>eqv</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也可以用于数字的判断。</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3" name="矩形 17"/>
          <p:cNvSpPr>
            <a:spLocks noChangeArrowheads="1"/>
          </p:cNvSpPr>
          <p:nvPr/>
        </p:nvSpPr>
        <p:spPr bwMode="auto">
          <a:xfrm>
            <a:off x="1137058" y="4144950"/>
            <a:ext cx="7649008" cy="738664"/>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在</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语言中有三种相等的定义，两个变量正好是同一个对象；两个对象具有相同的值；两个对象具有相同的结构并且结构中的内容相同。除了上面提到的符号判断过程和</a:t>
            </a:r>
            <a:r>
              <a:rPr lang="en-US" altLang="zh-CN" sz="1400" dirty="0" err="1">
                <a:solidFill>
                  <a:srgbClr val="666666"/>
                </a:solidFill>
                <a:latin typeface="微软雅黑" pitchFamily="34" charset="-122"/>
                <a:ea typeface="微软雅黑" pitchFamily="34" charset="-122"/>
                <a:sym typeface="微软雅黑" pitchFamily="34" charset="-122"/>
              </a:rPr>
              <a:t>eqv</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外，还有</a:t>
            </a:r>
            <a:r>
              <a:rPr lang="en-US" altLang="zh-CN" sz="1400" dirty="0" err="1">
                <a:solidFill>
                  <a:srgbClr val="666666"/>
                </a:solidFill>
                <a:latin typeface="微软雅黑" pitchFamily="34" charset="-122"/>
                <a:ea typeface="微软雅黑" pitchFamily="34" charset="-122"/>
                <a:sym typeface="微软雅黑" pitchFamily="34" charset="-122"/>
              </a:rPr>
              <a:t>eq</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和</a:t>
            </a:r>
            <a:r>
              <a:rPr lang="en-US" altLang="zh-CN" sz="1400" dirty="0">
                <a:solidFill>
                  <a:srgbClr val="666666"/>
                </a:solidFill>
                <a:latin typeface="微软雅黑" pitchFamily="34" charset="-122"/>
                <a:ea typeface="微软雅黑" pitchFamily="34" charset="-122"/>
                <a:sym typeface="微软雅黑" pitchFamily="34" charset="-122"/>
              </a:rPr>
              <a:t>equal?</a:t>
            </a:r>
            <a:r>
              <a:rPr lang="zh-CN" altLang="en-US" sz="1400" dirty="0">
                <a:solidFill>
                  <a:srgbClr val="666666"/>
                </a:solidFill>
                <a:latin typeface="微软雅黑" pitchFamily="34" charset="-122"/>
                <a:ea typeface="微软雅黑" pitchFamily="34" charset="-122"/>
                <a:sym typeface="微软雅黑" pitchFamily="34" charset="-122"/>
              </a:rPr>
              <a:t>也是判断是否相等的过程。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4" name="矩形 17"/>
          <p:cNvSpPr>
            <a:spLocks noChangeArrowheads="1"/>
          </p:cNvSpPr>
          <p:nvPr/>
        </p:nvSpPr>
        <p:spPr bwMode="auto">
          <a:xfrm>
            <a:off x="1137058" y="5025739"/>
            <a:ext cx="7649008" cy="523220"/>
          </a:xfrm>
          <a:prstGeom prst="rect">
            <a:avLst/>
          </a:prstGeom>
          <a:noFill/>
          <a:ln w="9525">
            <a:noFill/>
            <a:miter lim="800000"/>
            <a:headEnd/>
            <a:tailEnd/>
          </a:ln>
        </p:spPr>
        <p:txBody>
          <a:bodyPr wrap="square">
            <a:spAutoFit/>
          </a:bodyPr>
          <a:lstStyle/>
          <a:p>
            <a:pPr algn="just"/>
            <a:r>
              <a:rPr lang="en-US" altLang="zh-CN" sz="1400" dirty="0" err="1">
                <a:solidFill>
                  <a:srgbClr val="666666"/>
                </a:solidFill>
                <a:latin typeface="微软雅黑" pitchFamily="34" charset="-122"/>
                <a:ea typeface="微软雅黑" pitchFamily="34" charset="-122"/>
                <a:sym typeface="微软雅黑" pitchFamily="34" charset="-122"/>
              </a:rPr>
              <a:t>eq</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err="1">
                <a:solidFill>
                  <a:srgbClr val="666666"/>
                </a:solidFill>
                <a:latin typeface="微软雅黑" pitchFamily="34" charset="-122"/>
                <a:ea typeface="微软雅黑" pitchFamily="34" charset="-122"/>
                <a:sym typeface="微软雅黑" pitchFamily="34" charset="-122"/>
              </a:rPr>
              <a:t>eqv</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和</a:t>
            </a:r>
            <a:r>
              <a:rPr lang="en-US" altLang="zh-CN" sz="1400" dirty="0">
                <a:solidFill>
                  <a:srgbClr val="666666"/>
                </a:solidFill>
                <a:latin typeface="微软雅黑" pitchFamily="34" charset="-122"/>
                <a:ea typeface="微软雅黑" pitchFamily="34" charset="-122"/>
                <a:sym typeface="微软雅黑" pitchFamily="34" charset="-122"/>
              </a:rPr>
              <a:t>equal?</a:t>
            </a:r>
            <a:r>
              <a:rPr lang="zh-CN" altLang="en-US" sz="1400" dirty="0">
                <a:solidFill>
                  <a:srgbClr val="666666"/>
                </a:solidFill>
                <a:latin typeface="微软雅黑" pitchFamily="34" charset="-122"/>
                <a:ea typeface="微软雅黑" pitchFamily="34" charset="-122"/>
                <a:sym typeface="微软雅黑" pitchFamily="34" charset="-122"/>
              </a:rPr>
              <a:t>是三个判断两个参数是否相等的过程，其中</a:t>
            </a:r>
            <a:r>
              <a:rPr lang="en-US" altLang="zh-CN" sz="1400" dirty="0" err="1">
                <a:solidFill>
                  <a:srgbClr val="666666"/>
                </a:solidFill>
                <a:latin typeface="微软雅黑" pitchFamily="34" charset="-122"/>
                <a:ea typeface="微软雅黑" pitchFamily="34" charset="-122"/>
                <a:sym typeface="微软雅黑" pitchFamily="34" charset="-122"/>
              </a:rPr>
              <a:t>eq</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和</a:t>
            </a:r>
            <a:r>
              <a:rPr lang="en-US" altLang="zh-CN" sz="1400" dirty="0" err="1">
                <a:solidFill>
                  <a:srgbClr val="666666"/>
                </a:solidFill>
                <a:latin typeface="微软雅黑" pitchFamily="34" charset="-122"/>
                <a:ea typeface="微软雅黑" pitchFamily="34" charset="-122"/>
                <a:sym typeface="微软雅黑" pitchFamily="34" charset="-122"/>
              </a:rPr>
              <a:t>eqv</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的功能基本是相同的，只在不同的</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语言中表现不一样。</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5" name="矩形 17"/>
          <p:cNvSpPr>
            <a:spLocks noChangeArrowheads="1"/>
          </p:cNvSpPr>
          <p:nvPr/>
        </p:nvSpPr>
        <p:spPr bwMode="auto">
          <a:xfrm>
            <a:off x="1137058" y="5634828"/>
            <a:ext cx="7649008" cy="738664"/>
          </a:xfrm>
          <a:prstGeom prst="rect">
            <a:avLst/>
          </a:prstGeom>
          <a:noFill/>
          <a:ln w="9525">
            <a:noFill/>
            <a:miter lim="800000"/>
            <a:headEnd/>
            <a:tailEnd/>
          </a:ln>
        </p:spPr>
        <p:txBody>
          <a:bodyPr wrap="square">
            <a:spAutoFit/>
          </a:bodyPr>
          <a:lstStyle/>
          <a:p>
            <a:pPr algn="just"/>
            <a:r>
              <a:rPr lang="en-US" altLang="zh-CN" sz="1400" dirty="0" err="1">
                <a:solidFill>
                  <a:srgbClr val="666666"/>
                </a:solidFill>
                <a:latin typeface="微软雅黑" pitchFamily="34" charset="-122"/>
                <a:ea typeface="微软雅黑" pitchFamily="34" charset="-122"/>
                <a:sym typeface="微软雅黑" pitchFamily="34" charset="-122"/>
              </a:rPr>
              <a:t>eq</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是判断两个参数是否指向同一个对象，如果是才返回</a:t>
            </a:r>
            <a:r>
              <a:rPr lang="en-US" altLang="zh-CN" sz="1400" dirty="0">
                <a:solidFill>
                  <a:srgbClr val="666666"/>
                </a:solidFill>
                <a:latin typeface="微软雅黑" pitchFamily="34" charset="-122"/>
                <a:ea typeface="微软雅黑" pitchFamily="34" charset="-122"/>
                <a:sym typeface="微软雅黑" pitchFamily="34" charset="-122"/>
              </a:rPr>
              <a:t>#t</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equal?</a:t>
            </a:r>
            <a:r>
              <a:rPr lang="zh-CN" altLang="en-US" sz="1400" dirty="0">
                <a:solidFill>
                  <a:srgbClr val="666666"/>
                </a:solidFill>
                <a:latin typeface="微软雅黑" pitchFamily="34" charset="-122"/>
                <a:ea typeface="微软雅黑" pitchFamily="34" charset="-122"/>
                <a:sym typeface="微软雅黑" pitchFamily="34" charset="-122"/>
              </a:rPr>
              <a:t>则是判断两个对象是否具有相同的结构并且结构中的内容是否相同，它用</a:t>
            </a:r>
            <a:r>
              <a:rPr lang="en-US" altLang="zh-CN" sz="1400" dirty="0" err="1">
                <a:solidFill>
                  <a:srgbClr val="666666"/>
                </a:solidFill>
                <a:latin typeface="微软雅黑" pitchFamily="34" charset="-122"/>
                <a:ea typeface="微软雅黑" pitchFamily="34" charset="-122"/>
                <a:sym typeface="微软雅黑" pitchFamily="34" charset="-122"/>
              </a:rPr>
              <a:t>eq</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来比较结构中成员的数量；</a:t>
            </a:r>
            <a:r>
              <a:rPr lang="en-US" altLang="zh-CN" sz="1400" dirty="0">
                <a:solidFill>
                  <a:srgbClr val="666666"/>
                </a:solidFill>
                <a:latin typeface="微软雅黑" pitchFamily="34" charset="-122"/>
                <a:ea typeface="微软雅黑" pitchFamily="34" charset="-122"/>
                <a:sym typeface="微软雅黑" pitchFamily="34" charset="-122"/>
              </a:rPr>
              <a:t>equal?</a:t>
            </a:r>
            <a:r>
              <a:rPr lang="zh-CN" altLang="en-US" sz="1400" dirty="0">
                <a:solidFill>
                  <a:srgbClr val="666666"/>
                </a:solidFill>
                <a:latin typeface="微软雅黑" pitchFamily="34" charset="-122"/>
                <a:ea typeface="微软雅黑" pitchFamily="34" charset="-122"/>
                <a:sym typeface="微软雅黑" pitchFamily="34" charset="-122"/>
              </a:rPr>
              <a:t>多用来判断点对，列表，向量表，字符串等复合结构数据类型。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746195740"/>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9" name="矩形 1"/>
          <p:cNvSpPr>
            <a:spLocks noChangeArrowheads="1"/>
          </p:cNvSpPr>
          <p:nvPr/>
        </p:nvSpPr>
        <p:spPr bwMode="auto">
          <a:xfrm>
            <a:off x="0" y="822146"/>
            <a:ext cx="4467224"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3. </a:t>
            </a:r>
            <a:r>
              <a:rPr lang="zh-CN" altLang="en-US" b="1" dirty="0">
                <a:solidFill>
                  <a:srgbClr val="FFFFFF"/>
                </a:solidFill>
                <a:latin typeface="微软雅黑" pitchFamily="34" charset="-122"/>
                <a:ea typeface="微软雅黑" pitchFamily="34" charset="-122"/>
                <a:sym typeface="微软雅黑" pitchFamily="34" charset="-122"/>
              </a:rPr>
              <a:t>类型的判断、比较、运算、转换与方法</a:t>
            </a:r>
          </a:p>
        </p:txBody>
      </p:sp>
      <p:sp>
        <p:nvSpPr>
          <p:cNvPr id="16" name="矩形 17"/>
          <p:cNvSpPr>
            <a:spLocks noChangeArrowheads="1"/>
          </p:cNvSpPr>
          <p:nvPr/>
        </p:nvSpPr>
        <p:spPr bwMode="auto">
          <a:xfrm>
            <a:off x="1136404" y="3706083"/>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以上操作说明了</a:t>
            </a:r>
            <a:r>
              <a:rPr lang="en-US" altLang="zh-CN" sz="1400" dirty="0" err="1">
                <a:solidFill>
                  <a:srgbClr val="666666"/>
                </a:solidFill>
                <a:latin typeface="微软雅黑" pitchFamily="34" charset="-122"/>
                <a:ea typeface="微软雅黑" pitchFamily="34" charset="-122"/>
                <a:sym typeface="微软雅黑" pitchFamily="34" charset="-122"/>
              </a:rPr>
              <a:t>eq</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和</a:t>
            </a:r>
            <a:r>
              <a:rPr lang="en-US" altLang="zh-CN" sz="1400" dirty="0">
                <a:solidFill>
                  <a:srgbClr val="666666"/>
                </a:solidFill>
                <a:latin typeface="微软雅黑" pitchFamily="34" charset="-122"/>
                <a:ea typeface="微软雅黑" pitchFamily="34" charset="-122"/>
                <a:sym typeface="微软雅黑" pitchFamily="34" charset="-122"/>
              </a:rPr>
              <a:t>equal? </a:t>
            </a:r>
            <a:r>
              <a:rPr lang="zh-CN" altLang="en-US" sz="1400" dirty="0">
                <a:solidFill>
                  <a:srgbClr val="666666"/>
                </a:solidFill>
                <a:latin typeface="微软雅黑" pitchFamily="34" charset="-122"/>
                <a:ea typeface="微软雅黑" pitchFamily="34" charset="-122"/>
                <a:sym typeface="微软雅黑" pitchFamily="34" charset="-122"/>
              </a:rPr>
              <a:t>的不同之处，下面的操作更是证明了这一点：</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7" name="矩形 16"/>
          <p:cNvSpPr>
            <a:spLocks noChangeArrowheads="1"/>
          </p:cNvSpPr>
          <p:nvPr/>
        </p:nvSpPr>
        <p:spPr bwMode="auto">
          <a:xfrm>
            <a:off x="1137058" y="2231634"/>
            <a:ext cx="7649008" cy="1384995"/>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v (vector 3 4 5))</a:t>
            </a:r>
          </a:p>
          <a:p>
            <a:pPr algn="just"/>
            <a:r>
              <a:rPr lang="en-US" altLang="zh-CN" sz="1400" dirty="0">
                <a:latin typeface="微软雅黑" pitchFamily="34" charset="-122"/>
                <a:ea typeface="微软雅黑" pitchFamily="34" charset="-122"/>
                <a:sym typeface="微软雅黑" pitchFamily="34" charset="-122"/>
              </a:rPr>
              <a:t>guile&gt; (define w #(3 4 5))  ; w</a:t>
            </a:r>
            <a:r>
              <a:rPr lang="zh-CN" altLang="en-US" sz="1400" dirty="0">
                <a:latin typeface="微软雅黑" pitchFamily="34" charset="-122"/>
                <a:ea typeface="微软雅黑" pitchFamily="34" charset="-122"/>
                <a:sym typeface="微软雅黑" pitchFamily="34" charset="-122"/>
              </a:rPr>
              <a:t>和</a:t>
            </a:r>
            <a:r>
              <a:rPr lang="en-US" altLang="zh-CN" sz="1400" dirty="0">
                <a:latin typeface="微软雅黑" pitchFamily="34" charset="-122"/>
                <a:ea typeface="微软雅黑" pitchFamily="34" charset="-122"/>
                <a:sym typeface="微软雅黑" pitchFamily="34" charset="-122"/>
              </a:rPr>
              <a:t>v</a:t>
            </a:r>
            <a:r>
              <a:rPr lang="zh-CN" altLang="en-US" sz="1400" dirty="0">
                <a:latin typeface="微软雅黑" pitchFamily="34" charset="-122"/>
                <a:ea typeface="微软雅黑" pitchFamily="34" charset="-122"/>
                <a:sym typeface="微软雅黑" pitchFamily="34" charset="-122"/>
              </a:rPr>
              <a:t>都是</a:t>
            </a:r>
            <a:r>
              <a:rPr lang="en-US" altLang="zh-CN" sz="1400" dirty="0">
                <a:latin typeface="微软雅黑" pitchFamily="34" charset="-122"/>
                <a:ea typeface="微软雅黑" pitchFamily="34" charset="-122"/>
                <a:sym typeface="微软雅黑" pitchFamily="34" charset="-122"/>
              </a:rPr>
              <a:t>vector</a:t>
            </a:r>
            <a:r>
              <a:rPr lang="zh-CN" altLang="en-US" sz="1400" dirty="0">
                <a:latin typeface="微软雅黑" pitchFamily="34" charset="-122"/>
                <a:ea typeface="微软雅黑" pitchFamily="34" charset="-122"/>
                <a:sym typeface="微软雅黑" pitchFamily="34" charset="-122"/>
              </a:rPr>
              <a:t>类型，具有相同的值</a:t>
            </a:r>
            <a:r>
              <a:rPr lang="en-US" altLang="zh-CN" sz="1400" dirty="0">
                <a:latin typeface="微软雅黑" pitchFamily="34" charset="-122"/>
                <a:ea typeface="微软雅黑" pitchFamily="34" charset="-122"/>
                <a:sym typeface="微软雅黑" pitchFamily="34" charset="-122"/>
              </a:rPr>
              <a:t>#(3 4 5)</a:t>
            </a:r>
          </a:p>
          <a:p>
            <a:pPr algn="just"/>
            <a:r>
              <a:rPr lang="en-US" altLang="zh-CN" sz="1400" dirty="0">
                <a:latin typeface="微软雅黑" pitchFamily="34" charset="-122"/>
                <a:ea typeface="微软雅黑" pitchFamily="34" charset="-122"/>
                <a:sym typeface="微软雅黑" pitchFamily="34" charset="-122"/>
              </a:rPr>
              <a:t>guile&gt; (</a:t>
            </a:r>
            <a:r>
              <a:rPr lang="en-US" altLang="zh-CN" sz="1400" dirty="0" err="1">
                <a:latin typeface="微软雅黑" pitchFamily="34" charset="-122"/>
                <a:ea typeface="微软雅黑" pitchFamily="34" charset="-122"/>
                <a:sym typeface="微软雅黑" pitchFamily="34" charset="-122"/>
              </a:rPr>
              <a:t>eq</a:t>
            </a:r>
            <a:r>
              <a:rPr lang="en-US" altLang="zh-CN" sz="1400" dirty="0">
                <a:latin typeface="微软雅黑" pitchFamily="34" charset="-122"/>
                <a:ea typeface="微软雅黑" pitchFamily="34" charset="-122"/>
                <a:sym typeface="微软雅黑" pitchFamily="34" charset="-122"/>
              </a:rPr>
              <a:t>? v w)</a:t>
            </a:r>
          </a:p>
          <a:p>
            <a:pPr algn="just"/>
            <a:r>
              <a:rPr lang="en-US" altLang="zh-CN" sz="1400" dirty="0">
                <a:latin typeface="微软雅黑" pitchFamily="34" charset="-122"/>
                <a:ea typeface="微软雅黑" pitchFamily="34" charset="-122"/>
                <a:sym typeface="微软雅黑" pitchFamily="34" charset="-122"/>
              </a:rPr>
              <a:t>#f					; </a:t>
            </a:r>
            <a:r>
              <a:rPr lang="zh-CN" altLang="en-US" sz="1400" dirty="0">
                <a:latin typeface="微软雅黑" pitchFamily="34" charset="-122"/>
                <a:ea typeface="微软雅黑" pitchFamily="34" charset="-122"/>
                <a:sym typeface="微软雅黑" pitchFamily="34" charset="-122"/>
              </a:rPr>
              <a:t>此时</a:t>
            </a:r>
            <a:r>
              <a:rPr lang="en-US" altLang="zh-CN" sz="1400" dirty="0">
                <a:latin typeface="微软雅黑" pitchFamily="34" charset="-122"/>
                <a:ea typeface="微软雅黑" pitchFamily="34" charset="-122"/>
                <a:sym typeface="微软雅黑" pitchFamily="34" charset="-122"/>
              </a:rPr>
              <a:t>w</a:t>
            </a:r>
            <a:r>
              <a:rPr lang="zh-CN" altLang="en-US" sz="1400" dirty="0">
                <a:latin typeface="微软雅黑" pitchFamily="34" charset="-122"/>
                <a:ea typeface="微软雅黑" pitchFamily="34" charset="-122"/>
                <a:sym typeface="微软雅黑" pitchFamily="34" charset="-122"/>
              </a:rPr>
              <a:t>和</a:t>
            </a:r>
            <a:r>
              <a:rPr lang="en-US" altLang="zh-CN" sz="1400" dirty="0">
                <a:latin typeface="微软雅黑" pitchFamily="34" charset="-122"/>
                <a:ea typeface="微软雅黑" pitchFamily="34" charset="-122"/>
                <a:sym typeface="微软雅黑" pitchFamily="34" charset="-122"/>
              </a:rPr>
              <a:t>v</a:t>
            </a:r>
            <a:r>
              <a:rPr lang="zh-CN" altLang="en-US" sz="1400" dirty="0">
                <a:latin typeface="微软雅黑" pitchFamily="34" charset="-122"/>
                <a:ea typeface="微软雅黑" pitchFamily="34" charset="-122"/>
                <a:sym typeface="微软雅黑" pitchFamily="34" charset="-122"/>
              </a:rPr>
              <a:t>是两个对象</a:t>
            </a:r>
          </a:p>
          <a:p>
            <a:pPr algn="just"/>
            <a:r>
              <a:rPr lang="en-US" altLang="zh-CN" sz="1400" dirty="0">
                <a:latin typeface="微软雅黑" pitchFamily="34" charset="-122"/>
                <a:ea typeface="微软雅黑" pitchFamily="34" charset="-122"/>
                <a:sym typeface="微软雅黑" pitchFamily="34" charset="-122"/>
              </a:rPr>
              <a:t>guile&gt; (equal? v w)</a:t>
            </a:r>
          </a:p>
          <a:p>
            <a:pPr algn="just"/>
            <a:r>
              <a:rPr lang="en-US" altLang="zh-CN" sz="1400" dirty="0">
                <a:latin typeface="微软雅黑" pitchFamily="34" charset="-122"/>
                <a:ea typeface="微软雅黑" pitchFamily="34" charset="-122"/>
                <a:sym typeface="微软雅黑" pitchFamily="34" charset="-122"/>
              </a:rPr>
              <a:t>#t                  ; </a:t>
            </a:r>
            <a:r>
              <a:rPr lang="zh-CN" altLang="en-US" sz="1400" dirty="0">
                <a:latin typeface="微软雅黑" pitchFamily="34" charset="-122"/>
                <a:ea typeface="微软雅黑" pitchFamily="34" charset="-122"/>
                <a:sym typeface="微软雅黑" pitchFamily="34" charset="-122"/>
              </a:rPr>
              <a:t>符合</a:t>
            </a:r>
            <a:r>
              <a:rPr lang="en-US" altLang="zh-CN" sz="1400" dirty="0">
                <a:latin typeface="微软雅黑" pitchFamily="34" charset="-122"/>
                <a:ea typeface="微软雅黑" pitchFamily="34" charset="-122"/>
                <a:sym typeface="微软雅黑" pitchFamily="34" charset="-122"/>
              </a:rPr>
              <a:t>equal?</a:t>
            </a:r>
            <a:r>
              <a:rPr lang="zh-CN" altLang="en-US" sz="1400" dirty="0">
                <a:latin typeface="微软雅黑" pitchFamily="34" charset="-122"/>
                <a:ea typeface="微软雅黑" pitchFamily="34" charset="-122"/>
                <a:sym typeface="微软雅黑" pitchFamily="34" charset="-122"/>
              </a:rPr>
              <a:t>的判断要求</a:t>
            </a:r>
          </a:p>
        </p:txBody>
      </p:sp>
      <p:sp>
        <p:nvSpPr>
          <p:cNvPr id="18"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比较运算</a:t>
            </a:r>
          </a:p>
        </p:txBody>
      </p:sp>
      <p:sp>
        <p:nvSpPr>
          <p:cNvPr id="20" name="矩形 19"/>
          <p:cNvSpPr>
            <a:spLocks noChangeArrowheads="1"/>
          </p:cNvSpPr>
          <p:nvPr/>
        </p:nvSpPr>
        <p:spPr bwMode="auto">
          <a:xfrm>
            <a:off x="1137058" y="4062692"/>
            <a:ext cx="7649008" cy="2677656"/>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x (make-vector 5 6))</a:t>
            </a:r>
          </a:p>
          <a:p>
            <a:pPr algn="just"/>
            <a:r>
              <a:rPr lang="en-US" altLang="zh-CN" sz="1400" dirty="0">
                <a:latin typeface="微软雅黑" pitchFamily="34" charset="-122"/>
                <a:ea typeface="微软雅黑" pitchFamily="34" charset="-122"/>
                <a:sym typeface="微软雅黑" pitchFamily="34" charset="-122"/>
              </a:rPr>
              <a:t>guile&gt; x</a:t>
            </a:r>
          </a:p>
          <a:p>
            <a:pPr algn="just"/>
            <a:r>
              <a:rPr lang="en-US" altLang="zh-CN" sz="1400" dirty="0">
                <a:latin typeface="微软雅黑" pitchFamily="34" charset="-122"/>
                <a:ea typeface="微软雅黑" pitchFamily="34" charset="-122"/>
                <a:sym typeface="微软雅黑" pitchFamily="34" charset="-122"/>
              </a:rPr>
              <a:t>#(6 6 6 6 6)</a:t>
            </a:r>
          </a:p>
          <a:p>
            <a:pPr algn="just"/>
            <a:r>
              <a:rPr lang="en-US" altLang="zh-CN" sz="1400" dirty="0">
                <a:latin typeface="微软雅黑" pitchFamily="34" charset="-122"/>
                <a:ea typeface="微软雅黑" pitchFamily="34" charset="-122"/>
                <a:sym typeface="微软雅黑" pitchFamily="34" charset="-122"/>
              </a:rPr>
              <a:t>guile&gt; (</a:t>
            </a:r>
            <a:r>
              <a:rPr lang="en-US" altLang="zh-CN" sz="1400" dirty="0" err="1">
                <a:latin typeface="微软雅黑" pitchFamily="34" charset="-122"/>
                <a:ea typeface="微软雅黑" pitchFamily="34" charset="-122"/>
                <a:sym typeface="微软雅黑" pitchFamily="34" charset="-122"/>
              </a:rPr>
              <a:t>eq</a:t>
            </a:r>
            <a:r>
              <a:rPr lang="en-US" altLang="zh-CN" sz="1400" dirty="0">
                <a:latin typeface="微软雅黑" pitchFamily="34" charset="-122"/>
                <a:ea typeface="微软雅黑" pitchFamily="34" charset="-122"/>
                <a:sym typeface="微软雅黑" pitchFamily="34" charset="-122"/>
              </a:rPr>
              <a:t>? x x)    ; </a:t>
            </a:r>
            <a:r>
              <a:rPr lang="zh-CN" altLang="en-US" sz="1400" dirty="0">
                <a:latin typeface="微软雅黑" pitchFamily="34" charset="-122"/>
                <a:ea typeface="微软雅黑" pitchFamily="34" charset="-122"/>
                <a:sym typeface="微软雅黑" pitchFamily="34" charset="-122"/>
              </a:rPr>
              <a:t>是同一个对象，所以返回</a:t>
            </a:r>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guile&gt; (define z (make-vector 5 6))</a:t>
            </a:r>
          </a:p>
          <a:p>
            <a:pPr algn="just"/>
            <a:r>
              <a:rPr lang="en-US" altLang="zh-CN" sz="1400" dirty="0">
                <a:latin typeface="微软雅黑" pitchFamily="34" charset="-122"/>
                <a:ea typeface="微软雅黑" pitchFamily="34" charset="-122"/>
                <a:sym typeface="微软雅黑" pitchFamily="34" charset="-122"/>
              </a:rPr>
              <a:t>guile&gt; z</a:t>
            </a:r>
          </a:p>
          <a:p>
            <a:pPr algn="just"/>
            <a:r>
              <a:rPr lang="en-US" altLang="zh-CN" sz="1400" dirty="0">
                <a:latin typeface="微软雅黑" pitchFamily="34" charset="-122"/>
                <a:ea typeface="微软雅黑" pitchFamily="34" charset="-122"/>
                <a:sym typeface="微软雅黑" pitchFamily="34" charset="-122"/>
              </a:rPr>
              <a:t>#(6 6 6 6 6)</a:t>
            </a:r>
          </a:p>
          <a:p>
            <a:pPr algn="just"/>
            <a:r>
              <a:rPr lang="en-US" altLang="zh-CN" sz="1400" dirty="0">
                <a:latin typeface="微软雅黑" pitchFamily="34" charset="-122"/>
                <a:ea typeface="微软雅黑" pitchFamily="34" charset="-122"/>
                <a:sym typeface="微软雅黑" pitchFamily="34" charset="-122"/>
              </a:rPr>
              <a:t>guile&gt; (</a:t>
            </a:r>
            <a:r>
              <a:rPr lang="en-US" altLang="zh-CN" sz="1400" dirty="0" err="1">
                <a:latin typeface="微软雅黑" pitchFamily="34" charset="-122"/>
                <a:ea typeface="微软雅黑" pitchFamily="34" charset="-122"/>
                <a:sym typeface="微软雅黑" pitchFamily="34" charset="-122"/>
              </a:rPr>
              <a:t>eq</a:t>
            </a:r>
            <a:r>
              <a:rPr lang="en-US" altLang="zh-CN" sz="1400" dirty="0">
                <a:latin typeface="微软雅黑" pitchFamily="34" charset="-122"/>
                <a:ea typeface="微软雅黑" pitchFamily="34" charset="-122"/>
                <a:sym typeface="微软雅黑" pitchFamily="34" charset="-122"/>
              </a:rPr>
              <a:t>? x z)    ; </a:t>
            </a:r>
            <a:r>
              <a:rPr lang="zh-CN" altLang="en-US" sz="1400" dirty="0">
                <a:latin typeface="微软雅黑" pitchFamily="34" charset="-122"/>
                <a:ea typeface="微软雅黑" pitchFamily="34" charset="-122"/>
                <a:sym typeface="微软雅黑" pitchFamily="34" charset="-122"/>
              </a:rPr>
              <a:t>不是同一个对象</a:t>
            </a:r>
          </a:p>
          <a:p>
            <a:pPr algn="just"/>
            <a:r>
              <a:rPr lang="en-US" altLang="zh-CN" sz="1400" dirty="0">
                <a:latin typeface="微软雅黑" pitchFamily="34" charset="-122"/>
                <a:ea typeface="微软雅黑" pitchFamily="34" charset="-122"/>
                <a:sym typeface="微软雅黑" pitchFamily="34" charset="-122"/>
              </a:rPr>
              <a:t>#f</a:t>
            </a:r>
          </a:p>
          <a:p>
            <a:pPr algn="just"/>
            <a:r>
              <a:rPr lang="en-US" altLang="zh-CN" sz="1400" dirty="0">
                <a:latin typeface="微软雅黑" pitchFamily="34" charset="-122"/>
                <a:ea typeface="微软雅黑" pitchFamily="34" charset="-122"/>
                <a:sym typeface="微软雅黑" pitchFamily="34" charset="-122"/>
              </a:rPr>
              <a:t>guile&gt; (equal? x z)  ; </a:t>
            </a:r>
            <a:r>
              <a:rPr lang="zh-CN" altLang="en-US" sz="1400" dirty="0">
                <a:latin typeface="微软雅黑" pitchFamily="34" charset="-122"/>
                <a:ea typeface="微软雅黑" pitchFamily="34" charset="-122"/>
                <a:sym typeface="微软雅黑" pitchFamily="34" charset="-122"/>
              </a:rPr>
              <a:t>结构相同，内容相同，所以返回</a:t>
            </a:r>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#t</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746195740"/>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9" name="矩形 1"/>
          <p:cNvSpPr>
            <a:spLocks noChangeArrowheads="1"/>
          </p:cNvSpPr>
          <p:nvPr/>
        </p:nvSpPr>
        <p:spPr bwMode="auto">
          <a:xfrm>
            <a:off x="0" y="822146"/>
            <a:ext cx="4467224"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3. </a:t>
            </a:r>
            <a:r>
              <a:rPr lang="zh-CN" altLang="en-US" b="1" dirty="0">
                <a:solidFill>
                  <a:srgbClr val="FFFFFF"/>
                </a:solidFill>
                <a:latin typeface="微软雅黑" pitchFamily="34" charset="-122"/>
                <a:ea typeface="微软雅黑" pitchFamily="34" charset="-122"/>
                <a:sym typeface="微软雅黑" pitchFamily="34" charset="-122"/>
              </a:rPr>
              <a:t>类型的判断、比较、运算、转换与方法</a:t>
            </a:r>
          </a:p>
        </p:txBody>
      </p:sp>
      <p:sp>
        <p:nvSpPr>
          <p:cNvPr id="16" name="矩形 17"/>
          <p:cNvSpPr>
            <a:spLocks noChangeArrowheads="1"/>
          </p:cNvSpPr>
          <p:nvPr/>
        </p:nvSpPr>
        <p:spPr bwMode="auto">
          <a:xfrm>
            <a:off x="1136404" y="2314026"/>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语言中的运算符有：</a:t>
            </a:r>
          </a:p>
          <a:p>
            <a:pPr algn="just"/>
            <a:r>
              <a:rPr lang="en-US" altLang="zh-CN" sz="1400" dirty="0">
                <a:solidFill>
                  <a:srgbClr val="666666"/>
                </a:solidFill>
                <a:latin typeface="微软雅黑" pitchFamily="34" charset="-122"/>
                <a:ea typeface="微软雅黑" pitchFamily="34" charset="-122"/>
                <a:sym typeface="微软雅黑" pitchFamily="34" charset="-122"/>
              </a:rPr>
              <a:t>+ , - , * , / </a:t>
            </a:r>
            <a:r>
              <a:rPr lang="zh-CN" altLang="en-US" sz="1400" dirty="0">
                <a:solidFill>
                  <a:srgbClr val="666666"/>
                </a:solidFill>
                <a:latin typeface="微软雅黑" pitchFamily="34" charset="-122"/>
                <a:ea typeface="微软雅黑" pitchFamily="34" charset="-122"/>
                <a:sym typeface="微软雅黑" pitchFamily="34" charset="-122"/>
              </a:rPr>
              <a:t>和 </a:t>
            </a:r>
            <a:r>
              <a:rPr lang="en-US" altLang="zh-CN" sz="1400" dirty="0" err="1">
                <a:solidFill>
                  <a:srgbClr val="666666"/>
                </a:solidFill>
                <a:latin typeface="微软雅黑" pitchFamily="34" charset="-122"/>
                <a:ea typeface="微软雅黑" pitchFamily="34" charset="-122"/>
                <a:sym typeface="微软雅黑" pitchFamily="34" charset="-122"/>
              </a:rPr>
              <a:t>expt</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指数运算</a:t>
            </a:r>
            <a:r>
              <a:rPr lang="en-US" altLang="zh-CN" sz="1400" dirty="0">
                <a:solidFill>
                  <a:srgbClr val="666666"/>
                </a:solidFill>
                <a:latin typeface="微软雅黑" pitchFamily="34" charset="-122"/>
                <a:ea typeface="微软雅黑" pitchFamily="34" charset="-122"/>
                <a:sym typeface="微软雅黑" pitchFamily="34" charset="-122"/>
              </a:rPr>
              <a:t>) </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7" name="矩形 16"/>
          <p:cNvSpPr>
            <a:spLocks noChangeArrowheads="1"/>
          </p:cNvSpPr>
          <p:nvPr/>
        </p:nvSpPr>
        <p:spPr bwMode="auto">
          <a:xfrm>
            <a:off x="1137058" y="3337122"/>
            <a:ext cx="7649008" cy="523220"/>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(- 4)  =&gt; -4</a:t>
            </a:r>
          </a:p>
          <a:p>
            <a:pPr algn="just"/>
            <a:r>
              <a:rPr lang="en-US" altLang="zh-CN" sz="1400" dirty="0">
                <a:latin typeface="微软雅黑" pitchFamily="34" charset="-122"/>
                <a:ea typeface="微软雅黑" pitchFamily="34" charset="-122"/>
                <a:sym typeface="微软雅黑" pitchFamily="34" charset="-122"/>
              </a:rPr>
              <a:t>(/ 4)  =&gt; 1/4</a:t>
            </a:r>
            <a:endParaRPr lang="zh-CN" altLang="en-US" sz="1400" dirty="0">
              <a:latin typeface="微软雅黑" pitchFamily="34" charset="-122"/>
              <a:ea typeface="微软雅黑" pitchFamily="34" charset="-122"/>
              <a:sym typeface="微软雅黑" pitchFamily="34" charset="-122"/>
            </a:endParaRPr>
          </a:p>
        </p:txBody>
      </p:sp>
      <p:sp>
        <p:nvSpPr>
          <p:cNvPr id="18"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类型判断</a:t>
            </a:r>
          </a:p>
        </p:txBody>
      </p:sp>
      <p:sp>
        <p:nvSpPr>
          <p:cNvPr id="20" name="矩形 17"/>
          <p:cNvSpPr>
            <a:spLocks noChangeArrowheads="1"/>
          </p:cNvSpPr>
          <p:nvPr/>
        </p:nvSpPr>
        <p:spPr bwMode="auto">
          <a:xfrm>
            <a:off x="1128496" y="2957743"/>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其中 </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和 </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还可以用于单目运算，如： </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20"/>
          <p:cNvSpPr>
            <a:spLocks noChangeArrowheads="1"/>
          </p:cNvSpPr>
          <p:nvPr/>
        </p:nvSpPr>
        <p:spPr bwMode="auto">
          <a:xfrm>
            <a:off x="1137058" y="4376624"/>
            <a:ext cx="7649008" cy="738664"/>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max </a:t>
            </a:r>
            <a:r>
              <a:rPr lang="zh-CN" altLang="en-US" sz="1400" dirty="0">
                <a:latin typeface="微软雅黑" pitchFamily="34" charset="-122"/>
                <a:ea typeface="微软雅黑" pitchFamily="34" charset="-122"/>
                <a:sym typeface="微软雅黑" pitchFamily="34" charset="-122"/>
              </a:rPr>
              <a:t>求最大 </a:t>
            </a:r>
            <a:r>
              <a:rPr lang="en-US" altLang="zh-CN" sz="1400" dirty="0">
                <a:latin typeface="微软雅黑" pitchFamily="34" charset="-122"/>
                <a:ea typeface="微软雅黑" pitchFamily="34" charset="-122"/>
                <a:sym typeface="微软雅黑" pitchFamily="34" charset="-122"/>
              </a:rPr>
              <a:t>(max 8 89 90 213)  =&gt; 213</a:t>
            </a:r>
          </a:p>
          <a:p>
            <a:pPr algn="just"/>
            <a:r>
              <a:rPr lang="en-US" altLang="zh-CN" sz="1400" dirty="0">
                <a:latin typeface="微软雅黑" pitchFamily="34" charset="-122"/>
                <a:ea typeface="微软雅黑" pitchFamily="34" charset="-122"/>
                <a:sym typeface="微软雅黑" pitchFamily="34" charset="-122"/>
              </a:rPr>
              <a:t>min </a:t>
            </a:r>
            <a:r>
              <a:rPr lang="zh-CN" altLang="en-US" sz="1400" dirty="0">
                <a:latin typeface="微软雅黑" pitchFamily="34" charset="-122"/>
                <a:ea typeface="微软雅黑" pitchFamily="34" charset="-122"/>
                <a:sym typeface="微软雅黑" pitchFamily="34" charset="-122"/>
              </a:rPr>
              <a:t>求最小 </a:t>
            </a:r>
            <a:r>
              <a:rPr lang="en-US" altLang="zh-CN" sz="1400" dirty="0">
                <a:latin typeface="微软雅黑" pitchFamily="34" charset="-122"/>
                <a:ea typeface="微软雅黑" pitchFamily="34" charset="-122"/>
                <a:sym typeface="微软雅黑" pitchFamily="34" charset="-122"/>
              </a:rPr>
              <a:t>(min 3 4 5 6 7)  =&gt; 3</a:t>
            </a:r>
          </a:p>
          <a:p>
            <a:pPr algn="just"/>
            <a:r>
              <a:rPr lang="en-US" altLang="zh-CN" sz="1400" dirty="0">
                <a:latin typeface="微软雅黑" pitchFamily="34" charset="-122"/>
                <a:ea typeface="微软雅黑" pitchFamily="34" charset="-122"/>
                <a:sym typeface="微软雅黑" pitchFamily="34" charset="-122"/>
              </a:rPr>
              <a:t>abs </a:t>
            </a:r>
            <a:r>
              <a:rPr lang="zh-CN" altLang="en-US" sz="1400" dirty="0">
                <a:latin typeface="微软雅黑" pitchFamily="34" charset="-122"/>
                <a:ea typeface="微软雅黑" pitchFamily="34" charset="-122"/>
                <a:sym typeface="微软雅黑" pitchFamily="34" charset="-122"/>
              </a:rPr>
              <a:t>求绝对值 </a:t>
            </a:r>
            <a:r>
              <a:rPr lang="en-US" altLang="zh-CN" sz="1400" dirty="0">
                <a:latin typeface="微软雅黑" pitchFamily="34" charset="-122"/>
                <a:ea typeface="微软雅黑" pitchFamily="34" charset="-122"/>
                <a:sym typeface="微软雅黑" pitchFamily="34" charset="-122"/>
              </a:rPr>
              <a:t>(abs -7) ==&gt; 7</a:t>
            </a:r>
            <a:endParaRPr lang="zh-CN" altLang="en-US" sz="1400" dirty="0">
              <a:latin typeface="微软雅黑" pitchFamily="34" charset="-122"/>
              <a:ea typeface="微软雅黑" pitchFamily="34" charset="-122"/>
              <a:sym typeface="微软雅黑" pitchFamily="34" charset="-122"/>
            </a:endParaRPr>
          </a:p>
        </p:txBody>
      </p:sp>
      <p:sp>
        <p:nvSpPr>
          <p:cNvPr id="22" name="矩形 17"/>
          <p:cNvSpPr>
            <a:spLocks noChangeArrowheads="1"/>
          </p:cNvSpPr>
          <p:nvPr/>
        </p:nvSpPr>
        <p:spPr bwMode="auto">
          <a:xfrm>
            <a:off x="1137058" y="4024541"/>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此外还有许多扩展的库提供了很多有用的过程，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3" name="矩形 17"/>
          <p:cNvSpPr>
            <a:spLocks noChangeArrowheads="1"/>
          </p:cNvSpPr>
          <p:nvPr/>
        </p:nvSpPr>
        <p:spPr bwMode="auto">
          <a:xfrm>
            <a:off x="1137058" y="5282403"/>
            <a:ext cx="7649008" cy="738664"/>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除了</a:t>
            </a:r>
            <a:r>
              <a:rPr lang="en-US" altLang="zh-CN" sz="1400" dirty="0">
                <a:solidFill>
                  <a:srgbClr val="666666"/>
                </a:solidFill>
                <a:latin typeface="微软雅黑" pitchFamily="34" charset="-122"/>
                <a:ea typeface="微软雅黑" pitchFamily="34" charset="-122"/>
                <a:sym typeface="微软雅黑" pitchFamily="34" charset="-122"/>
              </a:rPr>
              <a:t>max</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min</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abs</a:t>
            </a:r>
            <a:r>
              <a:rPr lang="zh-CN" altLang="en-US" sz="1400" dirty="0">
                <a:solidFill>
                  <a:srgbClr val="666666"/>
                </a:solidFill>
                <a:latin typeface="微软雅黑" pitchFamily="34" charset="-122"/>
                <a:ea typeface="微软雅黑" pitchFamily="34" charset="-122"/>
                <a:sym typeface="微软雅黑" pitchFamily="34" charset="-122"/>
              </a:rPr>
              <a:t>外，还有很多数学运算过程，这要根据你用的</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语言的运行环境有关，不过它们大多是相同的。在</a:t>
            </a:r>
            <a:r>
              <a:rPr lang="en-US" altLang="zh-CN" sz="1400" dirty="0">
                <a:solidFill>
                  <a:srgbClr val="666666"/>
                </a:solidFill>
                <a:latin typeface="微软雅黑" pitchFamily="34" charset="-122"/>
                <a:ea typeface="微软雅黑" pitchFamily="34" charset="-122"/>
                <a:sym typeface="微软雅黑" pitchFamily="34" charset="-122"/>
              </a:rPr>
              <a:t>R5RS</a:t>
            </a:r>
            <a:r>
              <a:rPr lang="zh-CN" altLang="en-US" sz="1400" dirty="0">
                <a:solidFill>
                  <a:srgbClr val="666666"/>
                </a:solidFill>
                <a:latin typeface="微软雅黑" pitchFamily="34" charset="-122"/>
                <a:ea typeface="微软雅黑" pitchFamily="34" charset="-122"/>
                <a:sym typeface="微软雅黑" pitchFamily="34" charset="-122"/>
              </a:rPr>
              <a:t>中规定了很多运算过程，在</a:t>
            </a:r>
            <a:r>
              <a:rPr lang="en-US" altLang="zh-CN" sz="1400" dirty="0">
                <a:solidFill>
                  <a:srgbClr val="666666"/>
                </a:solidFill>
                <a:latin typeface="微软雅黑" pitchFamily="34" charset="-122"/>
                <a:ea typeface="微软雅黑" pitchFamily="34" charset="-122"/>
                <a:sym typeface="微软雅黑" pitchFamily="34" charset="-122"/>
              </a:rPr>
              <a:t>R5RS</a:t>
            </a:r>
            <a:r>
              <a:rPr lang="zh-CN" altLang="en-US" sz="1400" dirty="0">
                <a:solidFill>
                  <a:srgbClr val="666666"/>
                </a:solidFill>
                <a:latin typeface="微软雅黑" pitchFamily="34" charset="-122"/>
                <a:ea typeface="微软雅黑" pitchFamily="34" charset="-122"/>
                <a:sym typeface="微软雅黑" pitchFamily="34" charset="-122"/>
              </a:rPr>
              <a:t>的参考资料中可以很容易找到。</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74619574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9698" name="组合 2"/>
          <p:cNvGrpSpPr>
            <a:grpSpLocks/>
          </p:cNvGrpSpPr>
          <p:nvPr/>
        </p:nvGrpSpPr>
        <p:grpSpPr bwMode="auto">
          <a:xfrm>
            <a:off x="1689100" y="2568575"/>
            <a:ext cx="6527800" cy="1720850"/>
            <a:chOff x="0" y="0"/>
            <a:chExt cx="6024563" cy="1720986"/>
          </a:xfrm>
        </p:grpSpPr>
        <p:grpSp>
          <p:nvGrpSpPr>
            <p:cNvPr id="29699" name="组合 13"/>
            <p:cNvGrpSpPr>
              <a:grpSpLocks/>
            </p:cNvGrpSpPr>
            <p:nvPr/>
          </p:nvGrpSpPr>
          <p:grpSpPr bwMode="auto">
            <a:xfrm>
              <a:off x="0" y="0"/>
              <a:ext cx="6024563" cy="1720986"/>
              <a:chOff x="0" y="0"/>
              <a:chExt cx="6024563" cy="1720986"/>
            </a:xfrm>
          </p:grpSpPr>
          <p:grpSp>
            <p:nvGrpSpPr>
              <p:cNvPr id="29701" name="Group 4"/>
              <p:cNvGrpSpPr>
                <a:grpSpLocks/>
              </p:cNvGrpSpPr>
              <p:nvPr/>
            </p:nvGrpSpPr>
            <p:grpSpPr bwMode="auto">
              <a:xfrm>
                <a:off x="0" y="0"/>
                <a:ext cx="1847850" cy="1720986"/>
                <a:chOff x="0" y="0"/>
                <a:chExt cx="3219" cy="2998"/>
              </a:xfrm>
            </p:grpSpPr>
            <p:sp>
              <p:nvSpPr>
                <p:cNvPr id="29703" name="Freeform 6"/>
                <p:cNvSpPr>
                  <a:spLocks noChangeArrowheads="1"/>
                </p:cNvSpPr>
                <p:nvPr/>
              </p:nvSpPr>
              <p:spPr bwMode="auto">
                <a:xfrm>
                  <a:off x="0" y="0"/>
                  <a:ext cx="3219" cy="2998"/>
                </a:xfrm>
                <a:custGeom>
                  <a:avLst/>
                  <a:gdLst>
                    <a:gd name="T0" fmla="*/ 537 w 1360"/>
                    <a:gd name="T1" fmla="*/ 2266 h 1266"/>
                    <a:gd name="T2" fmla="*/ 537 w 1360"/>
                    <a:gd name="T3" fmla="*/ 2955 h 1266"/>
                    <a:gd name="T4" fmla="*/ 589 w 1360"/>
                    <a:gd name="T5" fmla="*/ 3012 h 1266"/>
                    <a:gd name="T6" fmla="*/ 689 w 1360"/>
                    <a:gd name="T7" fmla="*/ 3455 h 1266"/>
                    <a:gd name="T8" fmla="*/ 667 w 1360"/>
                    <a:gd name="T9" fmla="*/ 3528 h 1266"/>
                    <a:gd name="T10" fmla="*/ 824 w 1360"/>
                    <a:gd name="T11" fmla="*/ 5271 h 1266"/>
                    <a:gd name="T12" fmla="*/ 947 w 1360"/>
                    <a:gd name="T13" fmla="*/ 6695 h 1266"/>
                    <a:gd name="T14" fmla="*/ 980 w 1360"/>
                    <a:gd name="T15" fmla="*/ 7100 h 1266"/>
                    <a:gd name="T16" fmla="*/ 0 w 1360"/>
                    <a:gd name="T17" fmla="*/ 7100 h 1266"/>
                    <a:gd name="T18" fmla="*/ 33 w 1360"/>
                    <a:gd name="T19" fmla="*/ 6714 h 1266"/>
                    <a:gd name="T20" fmla="*/ 213 w 1360"/>
                    <a:gd name="T21" fmla="*/ 4549 h 1266"/>
                    <a:gd name="T22" fmla="*/ 303 w 1360"/>
                    <a:gd name="T23" fmla="*/ 3528 h 1266"/>
                    <a:gd name="T24" fmla="*/ 279 w 1360"/>
                    <a:gd name="T25" fmla="*/ 3438 h 1266"/>
                    <a:gd name="T26" fmla="*/ 398 w 1360"/>
                    <a:gd name="T27" fmla="*/ 3012 h 1266"/>
                    <a:gd name="T28" fmla="*/ 443 w 1360"/>
                    <a:gd name="T29" fmla="*/ 2944 h 1266"/>
                    <a:gd name="T30" fmla="*/ 443 w 1360"/>
                    <a:gd name="T31" fmla="*/ 2283 h 1266"/>
                    <a:gd name="T32" fmla="*/ 393 w 1360"/>
                    <a:gd name="T33" fmla="*/ 2198 h 1266"/>
                    <a:gd name="T34" fmla="*/ 173 w 1360"/>
                    <a:gd name="T35" fmla="*/ 2098 h 1266"/>
                    <a:gd name="T36" fmla="*/ 246 w 1360"/>
                    <a:gd name="T37" fmla="*/ 2053 h 1266"/>
                    <a:gd name="T38" fmla="*/ 3496 w 1360"/>
                    <a:gd name="T39" fmla="*/ 246 h 1266"/>
                    <a:gd name="T40" fmla="*/ 3877 w 1360"/>
                    <a:gd name="T41" fmla="*/ 28 h 1266"/>
                    <a:gd name="T42" fmla="*/ 4021 w 1360"/>
                    <a:gd name="T43" fmla="*/ 28 h 1266"/>
                    <a:gd name="T44" fmla="*/ 7030 w 1360"/>
                    <a:gd name="T45" fmla="*/ 1542 h 1266"/>
                    <a:gd name="T46" fmla="*/ 7619 w 1360"/>
                    <a:gd name="T47" fmla="*/ 1840 h 1266"/>
                    <a:gd name="T48" fmla="*/ 7295 w 1360"/>
                    <a:gd name="T49" fmla="*/ 2020 h 1266"/>
                    <a:gd name="T50" fmla="*/ 4050 w 1360"/>
                    <a:gd name="T51" fmla="*/ 3734 h 1266"/>
                    <a:gd name="T52" fmla="*/ 3853 w 1360"/>
                    <a:gd name="T53" fmla="*/ 3746 h 1266"/>
                    <a:gd name="T54" fmla="*/ 627 w 1360"/>
                    <a:gd name="T55" fmla="*/ 2304 h 1266"/>
                    <a:gd name="T56" fmla="*/ 537 w 1360"/>
                    <a:gd name="T57" fmla="*/ 2266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sp>
              <p:nvSpPr>
                <p:cNvPr id="29704" name="Freeform 7"/>
                <p:cNvSpPr>
                  <a:spLocks noChangeArrowheads="1"/>
                </p:cNvSpPr>
                <p:nvPr/>
              </p:nvSpPr>
              <p:spPr bwMode="auto">
                <a:xfrm>
                  <a:off x="665" y="1272"/>
                  <a:ext cx="2000" cy="947"/>
                </a:xfrm>
                <a:custGeom>
                  <a:avLst/>
                  <a:gdLst>
                    <a:gd name="T0" fmla="*/ 0 w 845"/>
                    <a:gd name="T1" fmla="*/ 824 h 400"/>
                    <a:gd name="T2" fmla="*/ 438 w 845"/>
                    <a:gd name="T3" fmla="*/ 180 h 400"/>
                    <a:gd name="T4" fmla="*/ 537 w 845"/>
                    <a:gd name="T5" fmla="*/ 156 h 400"/>
                    <a:gd name="T6" fmla="*/ 1467 w 845"/>
                    <a:gd name="T7" fmla="*/ 566 h 400"/>
                    <a:gd name="T8" fmla="*/ 2336 w 845"/>
                    <a:gd name="T9" fmla="*/ 952 h 400"/>
                    <a:gd name="T10" fmla="*/ 2431 w 845"/>
                    <a:gd name="T11" fmla="*/ 935 h 400"/>
                    <a:gd name="T12" fmla="*/ 4057 w 845"/>
                    <a:gd name="T13" fmla="*/ 73 h 400"/>
                    <a:gd name="T14" fmla="*/ 4196 w 845"/>
                    <a:gd name="T15" fmla="*/ 0 h 400"/>
                    <a:gd name="T16" fmla="*/ 4734 w 845"/>
                    <a:gd name="T17" fmla="*/ 803 h 400"/>
                    <a:gd name="T18" fmla="*/ 4163 w 845"/>
                    <a:gd name="T19" fmla="*/ 1160 h 400"/>
                    <a:gd name="T20" fmla="*/ 2509 w 845"/>
                    <a:gd name="T21" fmla="*/ 2202 h 400"/>
                    <a:gd name="T22" fmla="*/ 2357 w 845"/>
                    <a:gd name="T23" fmla="*/ 2209 h 400"/>
                    <a:gd name="T24" fmla="*/ 45 w 845"/>
                    <a:gd name="T25" fmla="*/ 857 h 400"/>
                    <a:gd name="T26" fmla="*/ 0 w 845"/>
                    <a:gd name="T27" fmla="*/ 824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grpSp>
          <p:sp>
            <p:nvSpPr>
              <p:cNvPr id="29702" name="文本框 12"/>
              <p:cNvSpPr>
                <a:spLocks noChangeArrowheads="1"/>
              </p:cNvSpPr>
              <p:nvPr/>
            </p:nvSpPr>
            <p:spPr bwMode="auto">
              <a:xfrm>
                <a:off x="2003425" y="130020"/>
                <a:ext cx="4021138" cy="1200329"/>
              </a:xfrm>
              <a:prstGeom prst="rect">
                <a:avLst/>
              </a:prstGeom>
              <a:noFill/>
              <a:ln w="9525">
                <a:noFill/>
                <a:miter lim="800000"/>
                <a:headEnd/>
                <a:tailEnd/>
              </a:ln>
            </p:spPr>
            <p:txBody>
              <a:bodyPr>
                <a:spAutoFit/>
              </a:bodyPr>
              <a:lstStyle/>
              <a:p>
                <a:r>
                  <a:rPr lang="zh-CN" altLang="en-US" sz="7200" b="1" dirty="0" smtClean="0">
                    <a:solidFill>
                      <a:schemeClr val="bg1"/>
                    </a:solidFill>
                    <a:latin typeface="微软雅黑" pitchFamily="34" charset="-122"/>
                    <a:ea typeface="微软雅黑" pitchFamily="34" charset="-122"/>
                    <a:sym typeface="微软雅黑" pitchFamily="34" charset="-122"/>
                  </a:rPr>
                  <a:t>历史背景</a:t>
                </a:r>
                <a:endParaRPr lang="zh-CN" altLang="en-US" sz="7200" b="1" dirty="0">
                  <a:solidFill>
                    <a:schemeClr val="bg1"/>
                  </a:solidFill>
                  <a:latin typeface="微软雅黑" pitchFamily="34" charset="-122"/>
                  <a:ea typeface="微软雅黑" pitchFamily="34" charset="-122"/>
                  <a:sym typeface="微软雅黑" pitchFamily="34" charset="-122"/>
                </a:endParaRPr>
              </a:p>
            </p:txBody>
          </p:sp>
        </p:grpSp>
        <p:sp>
          <p:nvSpPr>
            <p:cNvPr id="29700" name="矩形 14"/>
            <p:cNvSpPr>
              <a:spLocks noChangeArrowheads="1"/>
            </p:cNvSpPr>
            <p:nvPr/>
          </p:nvSpPr>
          <p:spPr bwMode="auto">
            <a:xfrm>
              <a:off x="2066925" y="1248405"/>
              <a:ext cx="3856037" cy="369332"/>
            </a:xfrm>
            <a:prstGeom prst="rect">
              <a:avLst/>
            </a:prstGeom>
            <a:noFill/>
            <a:ln w="9525">
              <a:noFill/>
              <a:miter lim="800000"/>
              <a:headEnd/>
              <a:tailEnd/>
            </a:ln>
          </p:spPr>
          <p:txBody>
            <a:bodyPr>
              <a:spAutoFit/>
            </a:bodyPr>
            <a:lstStyle/>
            <a:p>
              <a:r>
                <a:rPr lang="en-US" altLang="zh-CN" sz="900">
                  <a:solidFill>
                    <a:schemeClr val="bg1"/>
                  </a:solidFill>
                  <a:latin typeface="微软雅黑" pitchFamily="34" charset="-122"/>
                  <a:ea typeface="微软雅黑" pitchFamily="34" charset="-122"/>
                  <a:sym typeface="微软雅黑" pitchFamily="34" charset="-122"/>
                </a:rPr>
                <a:t>It was the best of times, it was the worst of times; it was the age of wisdom, it was the age of foolishness.</a:t>
              </a:r>
              <a:r>
                <a:rPr lang="zh-CN" altLang="en-US" sz="900">
                  <a:solidFill>
                    <a:schemeClr val="bg1"/>
                  </a:solidFill>
                  <a:latin typeface="微软雅黑" pitchFamily="34" charset="-122"/>
                  <a:ea typeface="微软雅黑" pitchFamily="34" charset="-122"/>
                  <a:sym typeface="Arial" pitchFamily="34" charset="0"/>
                </a:rPr>
                <a:t> </a:t>
              </a:r>
              <a:endParaRPr lang="zh-CN" altLang="en-US" sz="900">
                <a:solidFill>
                  <a:schemeClr val="bg1"/>
                </a:solidFill>
                <a:latin typeface="Calibri" pitchFamily="34" charset="0"/>
                <a:cs typeface="Calibri" pitchFamily="34" charset="0"/>
                <a:sym typeface="Calibri" pitchFamily="34" charset="0"/>
              </a:endParaRPr>
            </a:p>
          </p:txBody>
        </p:sp>
      </p:gr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4035" name="矩形 2"/>
          <p:cNvSpPr>
            <a:spLocks noChangeArrowheads="1"/>
          </p:cNvSpPr>
          <p:nvPr/>
        </p:nvSpPr>
        <p:spPr bwMode="auto">
          <a:xfrm>
            <a:off x="4357688"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44036" name="文本框 5"/>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7" name="直接连接符 4"/>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38" name="文本框 6"/>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39" name="文本框 7"/>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数据类型</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4040" name="文本框 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1" name="直接连接符 1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4042" name="直接连接符 1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3" name="直接连接符 1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4" name="直接连接符 1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4047" name="文本框 16"/>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4048" name="文本框 17"/>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19" name="矩形 1"/>
          <p:cNvSpPr>
            <a:spLocks noChangeArrowheads="1"/>
          </p:cNvSpPr>
          <p:nvPr/>
        </p:nvSpPr>
        <p:spPr bwMode="auto">
          <a:xfrm>
            <a:off x="0" y="822146"/>
            <a:ext cx="4467224" cy="508179"/>
          </a:xfrm>
          <a:prstGeom prst="rect">
            <a:avLst/>
          </a:prstGeom>
          <a:solidFill>
            <a:srgbClr val="E74E3E"/>
          </a:solidFill>
          <a:ln w="12700">
            <a:noFill/>
            <a:bevel/>
            <a:headEnd/>
            <a:tailEnd/>
          </a:ln>
        </p:spPr>
        <p:txBody>
          <a:bodyPr anchor="ctr"/>
          <a:lstStyle/>
          <a:p>
            <a:pPr algn="ctr"/>
            <a:r>
              <a:rPr lang="en-US" altLang="zh-CN" b="1" dirty="0">
                <a:solidFill>
                  <a:srgbClr val="FFFFFF"/>
                </a:solidFill>
                <a:latin typeface="微软雅黑" pitchFamily="34" charset="-122"/>
                <a:ea typeface="微软雅黑" pitchFamily="34" charset="-122"/>
                <a:sym typeface="微软雅黑" pitchFamily="34" charset="-122"/>
              </a:rPr>
              <a:t>3. </a:t>
            </a:r>
            <a:r>
              <a:rPr lang="zh-CN" altLang="en-US" b="1" dirty="0">
                <a:solidFill>
                  <a:srgbClr val="FFFFFF"/>
                </a:solidFill>
                <a:latin typeface="微软雅黑" pitchFamily="34" charset="-122"/>
                <a:ea typeface="微软雅黑" pitchFamily="34" charset="-122"/>
                <a:sym typeface="微软雅黑" pitchFamily="34" charset="-122"/>
              </a:rPr>
              <a:t>类型的判断、比较、运算、转换与方法</a:t>
            </a:r>
          </a:p>
        </p:txBody>
      </p:sp>
      <p:sp>
        <p:nvSpPr>
          <p:cNvPr id="16" name="矩形 17"/>
          <p:cNvSpPr>
            <a:spLocks noChangeArrowheads="1"/>
          </p:cNvSpPr>
          <p:nvPr/>
        </p:nvSpPr>
        <p:spPr bwMode="auto">
          <a:xfrm>
            <a:off x="1136404" y="2095658"/>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语言中用符号组合</a:t>
            </a:r>
            <a:r>
              <a:rPr lang="en-US" altLang="zh-CN" sz="1400" dirty="0">
                <a:solidFill>
                  <a:srgbClr val="666666"/>
                </a:solidFill>
                <a:latin typeface="微软雅黑" pitchFamily="34" charset="-122"/>
                <a:ea typeface="微软雅黑" pitchFamily="34" charset="-122"/>
                <a:sym typeface="微软雅黑" pitchFamily="34" charset="-122"/>
              </a:rPr>
              <a:t>"-&gt;"</a:t>
            </a:r>
            <a:r>
              <a:rPr lang="zh-CN" altLang="en-US" sz="1400" dirty="0">
                <a:solidFill>
                  <a:srgbClr val="666666"/>
                </a:solidFill>
                <a:latin typeface="微软雅黑" pitchFamily="34" charset="-122"/>
                <a:ea typeface="微软雅黑" pitchFamily="34" charset="-122"/>
                <a:sym typeface="微软雅黑" pitchFamily="34" charset="-122"/>
              </a:rPr>
              <a:t>来标明类型间的转换（很象</a:t>
            </a:r>
            <a:r>
              <a:rPr lang="en-US" altLang="zh-CN" sz="1400" dirty="0">
                <a:solidFill>
                  <a:srgbClr val="666666"/>
                </a:solidFill>
                <a:latin typeface="微软雅黑" pitchFamily="34" charset="-122"/>
                <a:ea typeface="微软雅黑" pitchFamily="34" charset="-122"/>
                <a:sym typeface="微软雅黑" pitchFamily="34" charset="-122"/>
              </a:rPr>
              <a:t>C</a:t>
            </a:r>
            <a:r>
              <a:rPr lang="zh-CN" altLang="en-US" sz="1400" dirty="0">
                <a:solidFill>
                  <a:srgbClr val="666666"/>
                </a:solidFill>
                <a:latin typeface="微软雅黑" pitchFamily="34" charset="-122"/>
                <a:ea typeface="微软雅黑" pitchFamily="34" charset="-122"/>
                <a:sym typeface="微软雅黑" pitchFamily="34" charset="-122"/>
              </a:rPr>
              <a:t>语言中的指针）的过程，就象用问号来标明类型判断过程一样。下面是一些常见的类型转换过程：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7" name="矩形 16"/>
          <p:cNvSpPr>
            <a:spLocks noChangeArrowheads="1"/>
          </p:cNvSpPr>
          <p:nvPr/>
        </p:nvSpPr>
        <p:spPr bwMode="auto">
          <a:xfrm>
            <a:off x="1136404" y="2662223"/>
            <a:ext cx="7649008" cy="4185761"/>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(number-&gt;string 123)  ; </a:t>
            </a:r>
            <a:r>
              <a:rPr lang="zh-CN" altLang="en-US" sz="1400" dirty="0">
                <a:latin typeface="微软雅黑" pitchFamily="34" charset="-122"/>
                <a:ea typeface="微软雅黑" pitchFamily="34" charset="-122"/>
                <a:sym typeface="微软雅黑" pitchFamily="34" charset="-122"/>
              </a:rPr>
              <a:t>数字转换为字符串</a:t>
            </a:r>
          </a:p>
          <a:p>
            <a:pPr algn="just"/>
            <a:r>
              <a:rPr lang="en-US" altLang="zh-CN" sz="1400" dirty="0">
                <a:latin typeface="微软雅黑" pitchFamily="34" charset="-122"/>
                <a:ea typeface="微软雅黑" pitchFamily="34" charset="-122"/>
                <a:sym typeface="微软雅黑" pitchFamily="34" charset="-122"/>
              </a:rPr>
              <a:t>"123"</a:t>
            </a:r>
          </a:p>
          <a:p>
            <a:pPr algn="just"/>
            <a:r>
              <a:rPr lang="en-US" altLang="zh-CN" sz="1400" dirty="0">
                <a:latin typeface="微软雅黑" pitchFamily="34" charset="-122"/>
                <a:ea typeface="微软雅黑" pitchFamily="34" charset="-122"/>
                <a:sym typeface="微软雅黑" pitchFamily="34" charset="-122"/>
              </a:rPr>
              <a:t>guile&gt; (string-&gt;number "456")  ; </a:t>
            </a:r>
            <a:r>
              <a:rPr lang="zh-CN" altLang="en-US" sz="1400" dirty="0">
                <a:latin typeface="微软雅黑" pitchFamily="34" charset="-122"/>
                <a:ea typeface="微软雅黑" pitchFamily="34" charset="-122"/>
                <a:sym typeface="微软雅黑" pitchFamily="34" charset="-122"/>
              </a:rPr>
              <a:t>字符串转换为数字</a:t>
            </a:r>
          </a:p>
          <a:p>
            <a:pPr algn="just"/>
            <a:r>
              <a:rPr lang="en-US" altLang="zh-CN" sz="1400" dirty="0">
                <a:latin typeface="微软雅黑" pitchFamily="34" charset="-122"/>
                <a:ea typeface="微软雅黑" pitchFamily="34" charset="-122"/>
                <a:sym typeface="微软雅黑" pitchFamily="34" charset="-122"/>
              </a:rPr>
              <a:t>456</a:t>
            </a:r>
          </a:p>
          <a:p>
            <a:pPr algn="just"/>
            <a:r>
              <a:rPr lang="en-US" altLang="zh-CN" sz="1400" dirty="0">
                <a:latin typeface="微软雅黑" pitchFamily="34" charset="-122"/>
                <a:ea typeface="微软雅黑" pitchFamily="34" charset="-122"/>
                <a:sym typeface="微软雅黑" pitchFamily="34" charset="-122"/>
              </a:rPr>
              <a:t>guile&gt; (char-&gt;integer #\a)   ;</a:t>
            </a:r>
            <a:r>
              <a:rPr lang="zh-CN" altLang="en-US" sz="1400" dirty="0">
                <a:latin typeface="微软雅黑" pitchFamily="34" charset="-122"/>
                <a:ea typeface="微软雅黑" pitchFamily="34" charset="-122"/>
                <a:sym typeface="微软雅黑" pitchFamily="34" charset="-122"/>
              </a:rPr>
              <a:t>字符转换为整型数，小写字母</a:t>
            </a:r>
            <a:r>
              <a:rPr lang="en-US" altLang="zh-CN" sz="1400" dirty="0">
                <a:latin typeface="微软雅黑" pitchFamily="34" charset="-122"/>
                <a:ea typeface="微软雅黑" pitchFamily="34" charset="-122"/>
                <a:sym typeface="微软雅黑" pitchFamily="34" charset="-122"/>
              </a:rPr>
              <a:t>a</a:t>
            </a:r>
            <a:r>
              <a:rPr lang="zh-CN" altLang="en-US" sz="1400" dirty="0">
                <a:latin typeface="微软雅黑" pitchFamily="34" charset="-122"/>
                <a:ea typeface="微软雅黑" pitchFamily="34" charset="-122"/>
                <a:sym typeface="微软雅黑" pitchFamily="34" charset="-122"/>
              </a:rPr>
              <a:t>的</a:t>
            </a:r>
            <a:r>
              <a:rPr lang="en-US" altLang="zh-CN" sz="1400" dirty="0">
                <a:latin typeface="微软雅黑" pitchFamily="34" charset="-122"/>
                <a:ea typeface="微软雅黑" pitchFamily="34" charset="-122"/>
                <a:sym typeface="微软雅黑" pitchFamily="34" charset="-122"/>
              </a:rPr>
              <a:t>ASCII</a:t>
            </a:r>
            <a:r>
              <a:rPr lang="zh-CN" altLang="en-US" sz="1400" dirty="0">
                <a:latin typeface="微软雅黑" pitchFamily="34" charset="-122"/>
                <a:ea typeface="微软雅黑" pitchFamily="34" charset="-122"/>
                <a:sym typeface="微软雅黑" pitchFamily="34" charset="-122"/>
              </a:rPr>
              <a:t>码值为</a:t>
            </a:r>
            <a:r>
              <a:rPr lang="en-US" altLang="zh-CN" sz="1400" dirty="0">
                <a:latin typeface="微软雅黑" pitchFamily="34" charset="-122"/>
                <a:ea typeface="微软雅黑" pitchFamily="34" charset="-122"/>
                <a:sym typeface="微软雅黑" pitchFamily="34" charset="-122"/>
              </a:rPr>
              <a:t>96</a:t>
            </a:r>
          </a:p>
          <a:p>
            <a:pPr algn="just"/>
            <a:r>
              <a:rPr lang="en-US" altLang="zh-CN" sz="1400" dirty="0">
                <a:latin typeface="微软雅黑" pitchFamily="34" charset="-122"/>
                <a:ea typeface="微软雅黑" pitchFamily="34" charset="-122"/>
                <a:sym typeface="微软雅黑" pitchFamily="34" charset="-122"/>
              </a:rPr>
              <a:t>97</a:t>
            </a:r>
          </a:p>
          <a:p>
            <a:pPr algn="just"/>
            <a:r>
              <a:rPr lang="en-US" altLang="zh-CN" sz="1400" dirty="0">
                <a:latin typeface="微软雅黑" pitchFamily="34" charset="-122"/>
                <a:ea typeface="微软雅黑" pitchFamily="34" charset="-122"/>
                <a:sym typeface="微软雅黑" pitchFamily="34" charset="-122"/>
              </a:rPr>
              <a:t>guile&gt; (char-&gt;integer #\A)  ;</a:t>
            </a:r>
            <a:r>
              <a:rPr lang="zh-CN" altLang="en-US" sz="1400" dirty="0">
                <a:latin typeface="微软雅黑" pitchFamily="34" charset="-122"/>
                <a:ea typeface="微软雅黑" pitchFamily="34" charset="-122"/>
                <a:sym typeface="微软雅黑" pitchFamily="34" charset="-122"/>
              </a:rPr>
              <a:t>大写字母</a:t>
            </a:r>
            <a:r>
              <a:rPr lang="en-US" altLang="zh-CN" sz="1400" dirty="0">
                <a:latin typeface="微软雅黑" pitchFamily="34" charset="-122"/>
                <a:ea typeface="微软雅黑" pitchFamily="34" charset="-122"/>
                <a:sym typeface="微软雅黑" pitchFamily="34" charset="-122"/>
              </a:rPr>
              <a:t>A</a:t>
            </a:r>
            <a:r>
              <a:rPr lang="zh-CN" altLang="en-US" sz="1400" dirty="0">
                <a:latin typeface="微软雅黑" pitchFamily="34" charset="-122"/>
                <a:ea typeface="微软雅黑" pitchFamily="34" charset="-122"/>
                <a:sym typeface="微软雅黑" pitchFamily="34" charset="-122"/>
              </a:rPr>
              <a:t>的值为</a:t>
            </a:r>
            <a:r>
              <a:rPr lang="en-US" altLang="zh-CN" sz="1400" dirty="0">
                <a:latin typeface="微软雅黑" pitchFamily="34" charset="-122"/>
                <a:ea typeface="微软雅黑" pitchFamily="34" charset="-122"/>
                <a:sym typeface="微软雅黑" pitchFamily="34" charset="-122"/>
              </a:rPr>
              <a:t>65</a:t>
            </a:r>
          </a:p>
          <a:p>
            <a:pPr algn="just"/>
            <a:r>
              <a:rPr lang="en-US" altLang="zh-CN" sz="1400" dirty="0">
                <a:latin typeface="微软雅黑" pitchFamily="34" charset="-122"/>
                <a:ea typeface="微软雅黑" pitchFamily="34" charset="-122"/>
                <a:sym typeface="微软雅黑" pitchFamily="34" charset="-122"/>
              </a:rPr>
              <a:t>65</a:t>
            </a:r>
          </a:p>
          <a:p>
            <a:pPr algn="just"/>
            <a:r>
              <a:rPr lang="en-US" altLang="zh-CN" sz="1400" dirty="0">
                <a:latin typeface="微软雅黑" pitchFamily="34" charset="-122"/>
                <a:ea typeface="微软雅黑" pitchFamily="34" charset="-122"/>
                <a:sym typeface="微软雅黑" pitchFamily="34" charset="-122"/>
              </a:rPr>
              <a:t>guile&gt; (integer-&gt;char 97)  ;</a:t>
            </a:r>
            <a:r>
              <a:rPr lang="zh-CN" altLang="en-US" sz="1400" dirty="0">
                <a:latin typeface="微软雅黑" pitchFamily="34" charset="-122"/>
                <a:ea typeface="微软雅黑" pitchFamily="34" charset="-122"/>
                <a:sym typeface="微软雅黑" pitchFamily="34" charset="-122"/>
              </a:rPr>
              <a:t>整型数转换为字符</a:t>
            </a:r>
          </a:p>
          <a:p>
            <a:pPr algn="just"/>
            <a:r>
              <a:rPr lang="en-US" altLang="zh-CN" sz="1400" dirty="0">
                <a:latin typeface="微软雅黑" pitchFamily="34" charset="-122"/>
                <a:ea typeface="微软雅黑" pitchFamily="34" charset="-122"/>
                <a:sym typeface="微软雅黑" pitchFamily="34" charset="-122"/>
              </a:rPr>
              <a:t>#\a</a:t>
            </a:r>
          </a:p>
          <a:p>
            <a:pPr algn="just"/>
            <a:r>
              <a:rPr lang="en-US" altLang="zh-CN" sz="1400" dirty="0">
                <a:latin typeface="微软雅黑" pitchFamily="34" charset="-122"/>
                <a:ea typeface="微软雅黑" pitchFamily="34" charset="-122"/>
                <a:sym typeface="微软雅黑" pitchFamily="34" charset="-122"/>
              </a:rPr>
              <a:t>guile&gt; (string-&gt;list "hello")   ;</a:t>
            </a:r>
            <a:r>
              <a:rPr lang="zh-CN" altLang="en-US" sz="1400" dirty="0">
                <a:latin typeface="微软雅黑" pitchFamily="34" charset="-122"/>
                <a:ea typeface="微软雅黑" pitchFamily="34" charset="-122"/>
                <a:sym typeface="微软雅黑" pitchFamily="34" charset="-122"/>
              </a:rPr>
              <a:t>字符串转换为列表</a:t>
            </a:r>
          </a:p>
          <a:p>
            <a:pPr algn="just"/>
            <a:r>
              <a:rPr lang="en-US" altLang="zh-CN" sz="1400" dirty="0">
                <a:latin typeface="微软雅黑" pitchFamily="34" charset="-122"/>
                <a:ea typeface="微软雅黑" pitchFamily="34" charset="-122"/>
                <a:sym typeface="微软雅黑" pitchFamily="34" charset="-122"/>
              </a:rPr>
              <a:t>(#\h #\e #\l #\l #\o) </a:t>
            </a:r>
          </a:p>
          <a:p>
            <a:pPr algn="just"/>
            <a:r>
              <a:rPr lang="en-US" altLang="zh-CN" sz="1400" dirty="0">
                <a:latin typeface="微软雅黑" pitchFamily="34" charset="-122"/>
                <a:ea typeface="微软雅黑" pitchFamily="34" charset="-122"/>
                <a:sym typeface="微软雅黑" pitchFamily="34" charset="-122"/>
              </a:rPr>
              <a:t>guile&gt; (list-&gt;string (make-list 4 #\a)) ; </a:t>
            </a:r>
            <a:r>
              <a:rPr lang="zh-CN" altLang="en-US" sz="1400" dirty="0">
                <a:latin typeface="微软雅黑" pitchFamily="34" charset="-122"/>
                <a:ea typeface="微软雅黑" pitchFamily="34" charset="-122"/>
                <a:sym typeface="微软雅黑" pitchFamily="34" charset="-122"/>
              </a:rPr>
              <a:t>列表转换为字符串</a:t>
            </a:r>
          </a:p>
          <a:p>
            <a:pPr algn="just"/>
            <a:r>
              <a:rPr lang="en-US" altLang="zh-CN" sz="1400" dirty="0">
                <a:latin typeface="微软雅黑" pitchFamily="34" charset="-122"/>
                <a:ea typeface="微软雅黑" pitchFamily="34" charset="-122"/>
                <a:sym typeface="微软雅黑" pitchFamily="34" charset="-122"/>
              </a:rPr>
              <a:t>"</a:t>
            </a:r>
            <a:r>
              <a:rPr lang="en-US" altLang="zh-CN" sz="1400" dirty="0" err="1">
                <a:latin typeface="微软雅黑" pitchFamily="34" charset="-122"/>
                <a:ea typeface="微软雅黑" pitchFamily="34" charset="-122"/>
                <a:sym typeface="微软雅黑" pitchFamily="34" charset="-122"/>
              </a:rPr>
              <a:t>aaaa</a:t>
            </a:r>
            <a:r>
              <a:rPr lang="en-US" altLang="zh-CN" sz="1400" dirty="0">
                <a:latin typeface="微软雅黑" pitchFamily="34" charset="-122"/>
                <a:ea typeface="微软雅黑" pitchFamily="34" charset="-122"/>
                <a:sym typeface="微软雅黑" pitchFamily="34" charset="-122"/>
              </a:rPr>
              <a:t>"</a:t>
            </a:r>
          </a:p>
          <a:p>
            <a:pPr algn="just"/>
            <a:r>
              <a:rPr lang="en-US" altLang="zh-CN" sz="1400" dirty="0">
                <a:latin typeface="微软雅黑" pitchFamily="34" charset="-122"/>
                <a:ea typeface="微软雅黑" pitchFamily="34" charset="-122"/>
                <a:sym typeface="微软雅黑" pitchFamily="34" charset="-122"/>
              </a:rPr>
              <a:t>guile&gt; (string-&gt;symbol "good")  ;</a:t>
            </a:r>
            <a:r>
              <a:rPr lang="zh-CN" altLang="en-US" sz="1400" dirty="0">
                <a:latin typeface="微软雅黑" pitchFamily="34" charset="-122"/>
                <a:ea typeface="微软雅黑" pitchFamily="34" charset="-122"/>
                <a:sym typeface="微软雅黑" pitchFamily="34" charset="-122"/>
              </a:rPr>
              <a:t>字符串转换为符号类型</a:t>
            </a:r>
          </a:p>
          <a:p>
            <a:pPr algn="just"/>
            <a:r>
              <a:rPr lang="en-US" altLang="zh-CN" sz="1400" dirty="0">
                <a:latin typeface="微软雅黑" pitchFamily="34" charset="-122"/>
                <a:ea typeface="微软雅黑" pitchFamily="34" charset="-122"/>
                <a:sym typeface="微软雅黑" pitchFamily="34" charset="-122"/>
              </a:rPr>
              <a:t>good</a:t>
            </a:r>
          </a:p>
          <a:p>
            <a:pPr algn="just"/>
            <a:r>
              <a:rPr lang="en-US" altLang="zh-CN" sz="1400" dirty="0">
                <a:latin typeface="微软雅黑" pitchFamily="34" charset="-122"/>
                <a:ea typeface="微软雅黑" pitchFamily="34" charset="-122"/>
                <a:sym typeface="微软雅黑" pitchFamily="34" charset="-122"/>
              </a:rPr>
              <a:t>guile&gt; (symbol-&gt;string 'better)  ;</a:t>
            </a:r>
            <a:r>
              <a:rPr lang="zh-CN" altLang="en-US" sz="1400" dirty="0">
                <a:latin typeface="微软雅黑" pitchFamily="34" charset="-122"/>
                <a:ea typeface="微软雅黑" pitchFamily="34" charset="-122"/>
                <a:sym typeface="微软雅黑" pitchFamily="34" charset="-122"/>
              </a:rPr>
              <a:t>符号类型转换为字符串</a:t>
            </a:r>
          </a:p>
          <a:p>
            <a:pPr algn="just"/>
            <a:r>
              <a:rPr lang="en-US" altLang="zh-CN" sz="1400" dirty="0">
                <a:latin typeface="微软雅黑" pitchFamily="34" charset="-122"/>
                <a:ea typeface="微软雅黑" pitchFamily="34" charset="-122"/>
                <a:sym typeface="微软雅黑" pitchFamily="34" charset="-122"/>
              </a:rPr>
              <a:t>"better"</a:t>
            </a:r>
          </a:p>
          <a:p>
            <a:pPr algn="just"/>
            <a:endParaRPr lang="en-US" altLang="zh-CN" sz="1400" dirty="0">
              <a:latin typeface="微软雅黑" pitchFamily="34" charset="-122"/>
              <a:ea typeface="微软雅黑" pitchFamily="34" charset="-122"/>
              <a:sym typeface="微软雅黑" pitchFamily="34" charset="-122"/>
            </a:endParaRPr>
          </a:p>
        </p:txBody>
      </p:sp>
      <p:sp>
        <p:nvSpPr>
          <p:cNvPr id="18"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类型判断</a:t>
            </a:r>
          </a:p>
        </p:txBody>
      </p:sp>
    </p:spTree>
    <p:extLst>
      <p:ext uri="{BB962C8B-B14F-4D97-AF65-F5344CB8AC3E}">
        <p14:creationId xmlns:p14="http://schemas.microsoft.com/office/powerpoint/2010/main" val="809050853"/>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45058" name="组合 2"/>
          <p:cNvGrpSpPr>
            <a:grpSpLocks/>
          </p:cNvGrpSpPr>
          <p:nvPr/>
        </p:nvGrpSpPr>
        <p:grpSpPr bwMode="auto">
          <a:xfrm>
            <a:off x="1689100" y="2568575"/>
            <a:ext cx="6527800" cy="1720850"/>
            <a:chOff x="0" y="0"/>
            <a:chExt cx="6024563" cy="1720986"/>
          </a:xfrm>
        </p:grpSpPr>
        <p:grpSp>
          <p:nvGrpSpPr>
            <p:cNvPr id="45059" name="组合 13"/>
            <p:cNvGrpSpPr>
              <a:grpSpLocks/>
            </p:cNvGrpSpPr>
            <p:nvPr/>
          </p:nvGrpSpPr>
          <p:grpSpPr bwMode="auto">
            <a:xfrm>
              <a:off x="0" y="0"/>
              <a:ext cx="6024563" cy="1720986"/>
              <a:chOff x="0" y="0"/>
              <a:chExt cx="6024563" cy="1720986"/>
            </a:xfrm>
          </p:grpSpPr>
          <p:grpSp>
            <p:nvGrpSpPr>
              <p:cNvPr id="45061" name="Group 4"/>
              <p:cNvGrpSpPr>
                <a:grpSpLocks/>
              </p:cNvGrpSpPr>
              <p:nvPr/>
            </p:nvGrpSpPr>
            <p:grpSpPr bwMode="auto">
              <a:xfrm>
                <a:off x="0" y="0"/>
                <a:ext cx="1847850" cy="1720986"/>
                <a:chOff x="0" y="0"/>
                <a:chExt cx="3219" cy="2998"/>
              </a:xfrm>
            </p:grpSpPr>
            <p:sp>
              <p:nvSpPr>
                <p:cNvPr id="45063" name="Freeform 6"/>
                <p:cNvSpPr>
                  <a:spLocks noChangeArrowheads="1"/>
                </p:cNvSpPr>
                <p:nvPr/>
              </p:nvSpPr>
              <p:spPr bwMode="auto">
                <a:xfrm>
                  <a:off x="0" y="0"/>
                  <a:ext cx="3219" cy="2998"/>
                </a:xfrm>
                <a:custGeom>
                  <a:avLst/>
                  <a:gdLst>
                    <a:gd name="T0" fmla="*/ 537 w 1360"/>
                    <a:gd name="T1" fmla="*/ 2266 h 1266"/>
                    <a:gd name="T2" fmla="*/ 537 w 1360"/>
                    <a:gd name="T3" fmla="*/ 2955 h 1266"/>
                    <a:gd name="T4" fmla="*/ 589 w 1360"/>
                    <a:gd name="T5" fmla="*/ 3012 h 1266"/>
                    <a:gd name="T6" fmla="*/ 689 w 1360"/>
                    <a:gd name="T7" fmla="*/ 3455 h 1266"/>
                    <a:gd name="T8" fmla="*/ 667 w 1360"/>
                    <a:gd name="T9" fmla="*/ 3528 h 1266"/>
                    <a:gd name="T10" fmla="*/ 824 w 1360"/>
                    <a:gd name="T11" fmla="*/ 5271 h 1266"/>
                    <a:gd name="T12" fmla="*/ 947 w 1360"/>
                    <a:gd name="T13" fmla="*/ 6695 h 1266"/>
                    <a:gd name="T14" fmla="*/ 980 w 1360"/>
                    <a:gd name="T15" fmla="*/ 7100 h 1266"/>
                    <a:gd name="T16" fmla="*/ 0 w 1360"/>
                    <a:gd name="T17" fmla="*/ 7100 h 1266"/>
                    <a:gd name="T18" fmla="*/ 33 w 1360"/>
                    <a:gd name="T19" fmla="*/ 6714 h 1266"/>
                    <a:gd name="T20" fmla="*/ 213 w 1360"/>
                    <a:gd name="T21" fmla="*/ 4549 h 1266"/>
                    <a:gd name="T22" fmla="*/ 303 w 1360"/>
                    <a:gd name="T23" fmla="*/ 3528 h 1266"/>
                    <a:gd name="T24" fmla="*/ 279 w 1360"/>
                    <a:gd name="T25" fmla="*/ 3438 h 1266"/>
                    <a:gd name="T26" fmla="*/ 398 w 1360"/>
                    <a:gd name="T27" fmla="*/ 3012 h 1266"/>
                    <a:gd name="T28" fmla="*/ 443 w 1360"/>
                    <a:gd name="T29" fmla="*/ 2944 h 1266"/>
                    <a:gd name="T30" fmla="*/ 443 w 1360"/>
                    <a:gd name="T31" fmla="*/ 2283 h 1266"/>
                    <a:gd name="T32" fmla="*/ 393 w 1360"/>
                    <a:gd name="T33" fmla="*/ 2198 h 1266"/>
                    <a:gd name="T34" fmla="*/ 173 w 1360"/>
                    <a:gd name="T35" fmla="*/ 2098 h 1266"/>
                    <a:gd name="T36" fmla="*/ 246 w 1360"/>
                    <a:gd name="T37" fmla="*/ 2053 h 1266"/>
                    <a:gd name="T38" fmla="*/ 3496 w 1360"/>
                    <a:gd name="T39" fmla="*/ 246 h 1266"/>
                    <a:gd name="T40" fmla="*/ 3877 w 1360"/>
                    <a:gd name="T41" fmla="*/ 28 h 1266"/>
                    <a:gd name="T42" fmla="*/ 4021 w 1360"/>
                    <a:gd name="T43" fmla="*/ 28 h 1266"/>
                    <a:gd name="T44" fmla="*/ 7030 w 1360"/>
                    <a:gd name="T45" fmla="*/ 1542 h 1266"/>
                    <a:gd name="T46" fmla="*/ 7619 w 1360"/>
                    <a:gd name="T47" fmla="*/ 1840 h 1266"/>
                    <a:gd name="T48" fmla="*/ 7295 w 1360"/>
                    <a:gd name="T49" fmla="*/ 2020 h 1266"/>
                    <a:gd name="T50" fmla="*/ 4050 w 1360"/>
                    <a:gd name="T51" fmla="*/ 3734 h 1266"/>
                    <a:gd name="T52" fmla="*/ 3853 w 1360"/>
                    <a:gd name="T53" fmla="*/ 3746 h 1266"/>
                    <a:gd name="T54" fmla="*/ 627 w 1360"/>
                    <a:gd name="T55" fmla="*/ 2304 h 1266"/>
                    <a:gd name="T56" fmla="*/ 537 w 1360"/>
                    <a:gd name="T57" fmla="*/ 2266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sp>
              <p:nvSpPr>
                <p:cNvPr id="45064" name="Freeform 7"/>
                <p:cNvSpPr>
                  <a:spLocks noChangeArrowheads="1"/>
                </p:cNvSpPr>
                <p:nvPr/>
              </p:nvSpPr>
              <p:spPr bwMode="auto">
                <a:xfrm>
                  <a:off x="665" y="1272"/>
                  <a:ext cx="2000" cy="947"/>
                </a:xfrm>
                <a:custGeom>
                  <a:avLst/>
                  <a:gdLst>
                    <a:gd name="T0" fmla="*/ 0 w 845"/>
                    <a:gd name="T1" fmla="*/ 824 h 400"/>
                    <a:gd name="T2" fmla="*/ 438 w 845"/>
                    <a:gd name="T3" fmla="*/ 180 h 400"/>
                    <a:gd name="T4" fmla="*/ 537 w 845"/>
                    <a:gd name="T5" fmla="*/ 156 h 400"/>
                    <a:gd name="T6" fmla="*/ 1467 w 845"/>
                    <a:gd name="T7" fmla="*/ 566 h 400"/>
                    <a:gd name="T8" fmla="*/ 2336 w 845"/>
                    <a:gd name="T9" fmla="*/ 952 h 400"/>
                    <a:gd name="T10" fmla="*/ 2431 w 845"/>
                    <a:gd name="T11" fmla="*/ 935 h 400"/>
                    <a:gd name="T12" fmla="*/ 4057 w 845"/>
                    <a:gd name="T13" fmla="*/ 73 h 400"/>
                    <a:gd name="T14" fmla="*/ 4196 w 845"/>
                    <a:gd name="T15" fmla="*/ 0 h 400"/>
                    <a:gd name="T16" fmla="*/ 4734 w 845"/>
                    <a:gd name="T17" fmla="*/ 803 h 400"/>
                    <a:gd name="T18" fmla="*/ 4163 w 845"/>
                    <a:gd name="T19" fmla="*/ 1160 h 400"/>
                    <a:gd name="T20" fmla="*/ 2509 w 845"/>
                    <a:gd name="T21" fmla="*/ 2202 h 400"/>
                    <a:gd name="T22" fmla="*/ 2357 w 845"/>
                    <a:gd name="T23" fmla="*/ 2209 h 400"/>
                    <a:gd name="T24" fmla="*/ 45 w 845"/>
                    <a:gd name="T25" fmla="*/ 857 h 400"/>
                    <a:gd name="T26" fmla="*/ 0 w 845"/>
                    <a:gd name="T27" fmla="*/ 824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grpSp>
          <p:sp>
            <p:nvSpPr>
              <p:cNvPr id="45062" name="文本框 12"/>
              <p:cNvSpPr>
                <a:spLocks noChangeArrowheads="1"/>
              </p:cNvSpPr>
              <p:nvPr/>
            </p:nvSpPr>
            <p:spPr bwMode="auto">
              <a:xfrm>
                <a:off x="2003425" y="130020"/>
                <a:ext cx="4021138" cy="1200329"/>
              </a:xfrm>
              <a:prstGeom prst="rect">
                <a:avLst/>
              </a:prstGeom>
              <a:noFill/>
              <a:ln w="9525">
                <a:noFill/>
                <a:miter lim="800000"/>
                <a:headEnd/>
                <a:tailEnd/>
              </a:ln>
            </p:spPr>
            <p:txBody>
              <a:bodyPr>
                <a:spAutoFit/>
              </a:bodyPr>
              <a:lstStyle/>
              <a:p>
                <a:r>
                  <a:rPr lang="zh-CN" altLang="en-US" sz="7200" b="1" dirty="0" smtClean="0">
                    <a:solidFill>
                      <a:schemeClr val="bg1"/>
                    </a:solidFill>
                    <a:latin typeface="微软雅黑" pitchFamily="34" charset="-122"/>
                    <a:ea typeface="微软雅黑" pitchFamily="34" charset="-122"/>
                    <a:sym typeface="微软雅黑" pitchFamily="34" charset="-122"/>
                  </a:rPr>
                  <a:t>过程定义*</a:t>
                </a:r>
                <a:endParaRPr lang="zh-CN" altLang="en-US" sz="7200" b="1" dirty="0">
                  <a:solidFill>
                    <a:schemeClr val="bg1"/>
                  </a:solidFill>
                  <a:latin typeface="微软雅黑" pitchFamily="34" charset="-122"/>
                  <a:ea typeface="微软雅黑" pitchFamily="34" charset="-122"/>
                  <a:sym typeface="微软雅黑" pitchFamily="34" charset="-122"/>
                </a:endParaRPr>
              </a:p>
            </p:txBody>
          </p:sp>
        </p:grpSp>
        <p:sp>
          <p:nvSpPr>
            <p:cNvPr id="45060" name="矩形 14"/>
            <p:cNvSpPr>
              <a:spLocks noChangeArrowheads="1"/>
            </p:cNvSpPr>
            <p:nvPr/>
          </p:nvSpPr>
          <p:spPr bwMode="auto">
            <a:xfrm>
              <a:off x="2066925" y="1248405"/>
              <a:ext cx="3856037" cy="369332"/>
            </a:xfrm>
            <a:prstGeom prst="rect">
              <a:avLst/>
            </a:prstGeom>
            <a:noFill/>
            <a:ln w="9525">
              <a:noFill/>
              <a:miter lim="800000"/>
              <a:headEnd/>
              <a:tailEnd/>
            </a:ln>
          </p:spPr>
          <p:txBody>
            <a:bodyPr>
              <a:spAutoFit/>
            </a:bodyPr>
            <a:lstStyle/>
            <a:p>
              <a:r>
                <a:rPr lang="en-US" altLang="zh-CN" sz="900">
                  <a:solidFill>
                    <a:schemeClr val="bg1"/>
                  </a:solidFill>
                  <a:latin typeface="微软雅黑" pitchFamily="34" charset="-122"/>
                  <a:ea typeface="微软雅黑" pitchFamily="34" charset="-122"/>
                  <a:sym typeface="微软雅黑" pitchFamily="34" charset="-122"/>
                </a:rPr>
                <a:t>It was the best of times, it was the worst of times; it was the age of wisdom, it was the age of foolishness.</a:t>
              </a:r>
              <a:r>
                <a:rPr lang="zh-CN" altLang="en-US" sz="900">
                  <a:solidFill>
                    <a:schemeClr val="bg1"/>
                  </a:solidFill>
                  <a:latin typeface="微软雅黑" pitchFamily="34" charset="-122"/>
                  <a:ea typeface="微软雅黑" pitchFamily="34" charset="-122"/>
                  <a:sym typeface="Arial" pitchFamily="34" charset="0"/>
                </a:rPr>
                <a:t> </a:t>
              </a:r>
              <a:endParaRPr lang="zh-CN" altLang="en-US" sz="900">
                <a:solidFill>
                  <a:schemeClr val="bg1"/>
                </a:solidFill>
                <a:latin typeface="Calibri" pitchFamily="34" charset="0"/>
                <a:cs typeface="Calibri" pitchFamily="34" charset="0"/>
                <a:sym typeface="Calibri" pitchFamily="34" charset="0"/>
              </a:endParaRPr>
            </a:p>
          </p:txBody>
        </p:sp>
      </p:grpSp>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7C233E"/>
              </a:solidFill>
            </a:endParaRPr>
          </a:p>
        </p:txBody>
      </p:sp>
      <p:sp>
        <p:nvSpPr>
          <p:cNvPr id="46083" name="矩形 3"/>
          <p:cNvSpPr>
            <a:spLocks noChangeArrowheads="1"/>
          </p:cNvSpPr>
          <p:nvPr/>
        </p:nvSpPr>
        <p:spPr bwMode="auto">
          <a:xfrm>
            <a:off x="5843588"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6084"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过程定义*</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6085"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6"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7"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88"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9"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6090"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1"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2"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8" name="文本框 38"/>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99" name="文本框 39"/>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4" name="矩形 17"/>
          <p:cNvSpPr>
            <a:spLocks noChangeArrowheads="1"/>
          </p:cNvSpPr>
          <p:nvPr/>
        </p:nvSpPr>
        <p:spPr bwMode="auto">
          <a:xfrm>
            <a:off x="1136404" y="2300378"/>
            <a:ext cx="7649008" cy="738664"/>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在</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语言中，过程相当于</a:t>
            </a:r>
            <a:r>
              <a:rPr lang="en-US" altLang="zh-CN" sz="1400" dirty="0">
                <a:solidFill>
                  <a:srgbClr val="666666"/>
                </a:solidFill>
                <a:latin typeface="微软雅黑" pitchFamily="34" charset="-122"/>
                <a:ea typeface="微软雅黑" pitchFamily="34" charset="-122"/>
                <a:sym typeface="微软雅黑" pitchFamily="34" charset="-122"/>
              </a:rPr>
              <a:t>C</a:t>
            </a:r>
            <a:r>
              <a:rPr lang="zh-CN" altLang="en-US" sz="1400" dirty="0">
                <a:solidFill>
                  <a:srgbClr val="666666"/>
                </a:solidFill>
                <a:latin typeface="微软雅黑" pitchFamily="34" charset="-122"/>
                <a:ea typeface="微软雅黑" pitchFamily="34" charset="-122"/>
                <a:sym typeface="微软雅黑" pitchFamily="34" charset="-122"/>
              </a:rPr>
              <a:t>语言中的函数，不同的是</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语言过程是一种数据类型，这也是为什么</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语言将程序和数据作为同一对象处理的原因。如果我们在</a:t>
            </a:r>
            <a:r>
              <a:rPr lang="en-US" altLang="zh-CN" sz="1400" dirty="0">
                <a:solidFill>
                  <a:srgbClr val="666666"/>
                </a:solidFill>
                <a:latin typeface="微软雅黑" pitchFamily="34" charset="-122"/>
                <a:ea typeface="微软雅黑" pitchFamily="34" charset="-122"/>
                <a:sym typeface="微软雅黑" pitchFamily="34" charset="-122"/>
              </a:rPr>
              <a:t>Guile</a:t>
            </a:r>
            <a:r>
              <a:rPr lang="zh-CN" altLang="en-US" sz="1400" dirty="0">
                <a:solidFill>
                  <a:srgbClr val="666666"/>
                </a:solidFill>
                <a:latin typeface="微软雅黑" pitchFamily="34" charset="-122"/>
                <a:ea typeface="微软雅黑" pitchFamily="34" charset="-122"/>
                <a:sym typeface="微软雅黑" pitchFamily="34" charset="-122"/>
              </a:rPr>
              <a:t>提示符下输入加号然后回车，会出现下面的情况：</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3448048"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过程（</a:t>
            </a:r>
            <a:r>
              <a:rPr lang="en-US" altLang="zh-CN" sz="2800" b="1" dirty="0">
                <a:solidFill>
                  <a:srgbClr val="E74E3E"/>
                </a:solidFill>
                <a:latin typeface="微软雅黑" pitchFamily="34" charset="-122"/>
                <a:ea typeface="微软雅黑" pitchFamily="34" charset="-122"/>
                <a:sym typeface="微软雅黑" pitchFamily="34" charset="-122"/>
              </a:rPr>
              <a:t>Procedure</a:t>
            </a:r>
            <a:r>
              <a:rPr lang="zh-CN" altLang="en-US" sz="2800" b="1" dirty="0">
                <a:solidFill>
                  <a:srgbClr val="E74E3E"/>
                </a:solidFill>
                <a:latin typeface="微软雅黑" pitchFamily="34" charset="-122"/>
                <a:ea typeface="微软雅黑" pitchFamily="34" charset="-122"/>
                <a:sym typeface="微软雅黑" pitchFamily="34" charset="-122"/>
              </a:rPr>
              <a:t>）</a:t>
            </a:r>
          </a:p>
        </p:txBody>
      </p:sp>
      <p:sp>
        <p:nvSpPr>
          <p:cNvPr id="26" name="矩形 17"/>
          <p:cNvSpPr>
            <a:spLocks noChangeArrowheads="1"/>
          </p:cNvSpPr>
          <p:nvPr/>
        </p:nvSpPr>
        <p:spPr bwMode="auto">
          <a:xfrm>
            <a:off x="1136404" y="3831214"/>
            <a:ext cx="7649008" cy="95410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这告诉我们</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是一个过程，而且是一个原始的过程，即 </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语言中最基础的过程，在</a:t>
            </a:r>
            <a:r>
              <a:rPr lang="en-US" altLang="zh-CN" sz="1400" dirty="0">
                <a:solidFill>
                  <a:srgbClr val="666666"/>
                </a:solidFill>
                <a:latin typeface="微软雅黑" pitchFamily="34" charset="-122"/>
                <a:ea typeface="微软雅黑" pitchFamily="34" charset="-122"/>
                <a:sym typeface="微软雅黑" pitchFamily="34" charset="-122"/>
              </a:rPr>
              <a:t>GUILE</a:t>
            </a:r>
            <a:r>
              <a:rPr lang="zh-CN" altLang="en-US" sz="1400" dirty="0">
                <a:solidFill>
                  <a:srgbClr val="666666"/>
                </a:solidFill>
                <a:latin typeface="微软雅黑" pitchFamily="34" charset="-122"/>
                <a:ea typeface="微软雅黑" pitchFamily="34" charset="-122"/>
                <a:sym typeface="微软雅黑" pitchFamily="34" charset="-122"/>
              </a:rPr>
              <a:t>中内部已经实现的过程，这和类型判断一样，如</a:t>
            </a:r>
            <a:r>
              <a:rPr lang="en-US" altLang="zh-CN" sz="1400" dirty="0" err="1">
                <a:solidFill>
                  <a:srgbClr val="666666"/>
                </a:solidFill>
                <a:latin typeface="微软雅黑" pitchFamily="34" charset="-122"/>
                <a:ea typeface="微软雅黑" pitchFamily="34" charset="-122"/>
                <a:sym typeface="微软雅黑" pitchFamily="34" charset="-122"/>
              </a:rPr>
              <a:t>boolean</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等，它们都是</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语言中最基本的定 义。注意：不同的</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语言实现环境，出现的提示信息可能不尽相同，但意义是一样的。</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17"/>
          <p:cNvSpPr>
            <a:spLocks noChangeArrowheads="1"/>
          </p:cNvSpPr>
          <p:nvPr/>
        </p:nvSpPr>
        <p:spPr bwMode="auto">
          <a:xfrm>
            <a:off x="1136404" y="4926389"/>
            <a:ext cx="7649008" cy="738664"/>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define</a:t>
            </a:r>
            <a:r>
              <a:rPr lang="zh-CN" altLang="en-US" sz="1400" dirty="0">
                <a:solidFill>
                  <a:srgbClr val="666666"/>
                </a:solidFill>
                <a:latin typeface="微软雅黑" pitchFamily="34" charset="-122"/>
                <a:ea typeface="微软雅黑" pitchFamily="34" charset="-122"/>
                <a:sym typeface="微软雅黑" pitchFamily="34" charset="-122"/>
              </a:rPr>
              <a:t>不仅可以定义变量，还可以定义过程，因在</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语言中过程（或函数）都是一种数据类型，所以都可以通过</a:t>
            </a:r>
            <a:r>
              <a:rPr lang="en-US" altLang="zh-CN" sz="1400" dirty="0">
                <a:solidFill>
                  <a:srgbClr val="666666"/>
                </a:solidFill>
                <a:latin typeface="微软雅黑" pitchFamily="34" charset="-122"/>
                <a:ea typeface="微软雅黑" pitchFamily="34" charset="-122"/>
                <a:sym typeface="微软雅黑" pitchFamily="34" charset="-122"/>
              </a:rPr>
              <a:t>define</a:t>
            </a:r>
            <a:r>
              <a:rPr lang="zh-CN" altLang="en-US" sz="1400" dirty="0">
                <a:solidFill>
                  <a:srgbClr val="666666"/>
                </a:solidFill>
                <a:latin typeface="微软雅黑" pitchFamily="34" charset="-122"/>
                <a:ea typeface="微软雅黑" pitchFamily="34" charset="-122"/>
                <a:sym typeface="微软雅黑" pitchFamily="34" charset="-122"/>
              </a:rPr>
              <a:t>来定义。不同的是标准的过程定义要使用</a:t>
            </a:r>
            <a:r>
              <a:rPr lang="en-US" altLang="zh-CN" sz="1400" dirty="0">
                <a:solidFill>
                  <a:srgbClr val="666666"/>
                </a:solidFill>
                <a:latin typeface="微软雅黑" pitchFamily="34" charset="-122"/>
                <a:ea typeface="微软雅黑" pitchFamily="34" charset="-122"/>
                <a:sym typeface="微软雅黑" pitchFamily="34" charset="-122"/>
              </a:rPr>
              <a:t>lambda</a:t>
            </a:r>
            <a:r>
              <a:rPr lang="zh-CN" altLang="en-US" sz="1400" dirty="0">
                <a:solidFill>
                  <a:srgbClr val="666666"/>
                </a:solidFill>
                <a:latin typeface="微软雅黑" pitchFamily="34" charset="-122"/>
                <a:ea typeface="微软雅黑" pitchFamily="34" charset="-122"/>
                <a:sym typeface="微软雅黑" pitchFamily="34" charset="-122"/>
              </a:rPr>
              <a:t>这一关键字来标识。</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8" name="矩形 27"/>
          <p:cNvSpPr>
            <a:spLocks noChangeArrowheads="1"/>
          </p:cNvSpPr>
          <p:nvPr/>
        </p:nvSpPr>
        <p:spPr bwMode="auto">
          <a:xfrm>
            <a:off x="1137058" y="3105106"/>
            <a:ext cx="7649008" cy="523220"/>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a:t>
            </a:r>
          </a:p>
          <a:p>
            <a:pPr algn="just"/>
            <a:r>
              <a:rPr lang="en-US" altLang="zh-CN" sz="1400" dirty="0">
                <a:latin typeface="微软雅黑" pitchFamily="34" charset="-122"/>
                <a:ea typeface="微软雅黑" pitchFamily="34" charset="-122"/>
                <a:sym typeface="微软雅黑" pitchFamily="34" charset="-122"/>
              </a:rPr>
              <a:t>#&lt;primitive-procedure +&gt;</a:t>
            </a:r>
            <a:endParaRPr lang="zh-CN" altLang="en-US" sz="1400" dirty="0">
              <a:latin typeface="微软雅黑" pitchFamily="34" charset="-122"/>
              <a:ea typeface="微软雅黑" pitchFamily="34" charset="-122"/>
              <a:sym typeface="微软雅黑" pitchFamily="34" charset="-122"/>
            </a:endParaRPr>
          </a:p>
        </p:txBody>
      </p:sp>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7C233E"/>
              </a:solidFill>
            </a:endParaRPr>
          </a:p>
        </p:txBody>
      </p:sp>
      <p:sp>
        <p:nvSpPr>
          <p:cNvPr id="46083" name="矩形 3"/>
          <p:cNvSpPr>
            <a:spLocks noChangeArrowheads="1"/>
          </p:cNvSpPr>
          <p:nvPr/>
        </p:nvSpPr>
        <p:spPr bwMode="auto">
          <a:xfrm>
            <a:off x="5843588"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6084"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过程定义*</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6085"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6"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7"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88"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9"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6090"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1"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2"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8" name="文本框 38"/>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99" name="文本框 39"/>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4" name="矩形 17"/>
          <p:cNvSpPr>
            <a:spLocks noChangeArrowheads="1"/>
          </p:cNvSpPr>
          <p:nvPr/>
        </p:nvSpPr>
        <p:spPr bwMode="auto">
          <a:xfrm>
            <a:off x="1136404" y="2382266"/>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语言中可以用</a:t>
            </a:r>
            <a:r>
              <a:rPr lang="en-US" altLang="zh-CN" sz="1400" dirty="0">
                <a:solidFill>
                  <a:srgbClr val="666666"/>
                </a:solidFill>
                <a:latin typeface="微软雅黑" pitchFamily="34" charset="-122"/>
                <a:ea typeface="微软雅黑" pitchFamily="34" charset="-122"/>
                <a:sym typeface="微软雅黑" pitchFamily="34" charset="-122"/>
              </a:rPr>
              <a:t>lambda</a:t>
            </a:r>
            <a:r>
              <a:rPr lang="zh-CN" altLang="en-US" sz="1400" dirty="0">
                <a:solidFill>
                  <a:srgbClr val="666666"/>
                </a:solidFill>
                <a:latin typeface="微软雅黑" pitchFamily="34" charset="-122"/>
                <a:ea typeface="微软雅黑" pitchFamily="34" charset="-122"/>
                <a:sym typeface="微软雅黑" pitchFamily="34" charset="-122"/>
              </a:rPr>
              <a:t>来定义过程，其格式如下：</a:t>
            </a:r>
          </a:p>
          <a:p>
            <a:pPr algn="just"/>
            <a:r>
              <a:rPr lang="en-US" altLang="zh-CN" sz="1400" dirty="0">
                <a:solidFill>
                  <a:srgbClr val="666666"/>
                </a:solidFill>
                <a:latin typeface="微软雅黑" pitchFamily="34" charset="-122"/>
                <a:ea typeface="微软雅黑" pitchFamily="34" charset="-122"/>
                <a:sym typeface="微软雅黑" pitchFamily="34" charset="-122"/>
              </a:rPr>
              <a:t>(define </a:t>
            </a:r>
            <a:r>
              <a:rPr lang="zh-CN" altLang="en-US" sz="1400" dirty="0">
                <a:solidFill>
                  <a:srgbClr val="666666"/>
                </a:solidFill>
                <a:latin typeface="微软雅黑" pitchFamily="34" charset="-122"/>
                <a:ea typeface="微软雅黑" pitchFamily="34" charset="-122"/>
                <a:sym typeface="微软雅黑" pitchFamily="34" charset="-122"/>
              </a:rPr>
              <a:t>过程名 </a:t>
            </a:r>
            <a:r>
              <a:rPr lang="en-US" altLang="zh-CN" sz="1400" dirty="0">
                <a:solidFill>
                  <a:srgbClr val="666666"/>
                </a:solidFill>
                <a:latin typeface="微软雅黑" pitchFamily="34" charset="-122"/>
                <a:ea typeface="微软雅黑" pitchFamily="34" charset="-122"/>
                <a:sym typeface="微软雅黑" pitchFamily="34" charset="-122"/>
              </a:rPr>
              <a:t>( lambda (</a:t>
            </a:r>
            <a:r>
              <a:rPr lang="zh-CN" altLang="en-US" sz="1400" dirty="0">
                <a:solidFill>
                  <a:srgbClr val="666666"/>
                </a:solidFill>
                <a:latin typeface="微软雅黑" pitchFamily="34" charset="-122"/>
                <a:ea typeface="微软雅黑" pitchFamily="34" charset="-122"/>
                <a:sym typeface="微软雅黑" pitchFamily="34" charset="-122"/>
              </a:rPr>
              <a:t>参数 </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操作过程 </a:t>
            </a:r>
            <a:r>
              <a:rPr lang="en-US" altLang="zh-CN" sz="1400" dirty="0">
                <a:solidFill>
                  <a:srgbClr val="666666"/>
                </a:solidFill>
                <a:latin typeface="微软雅黑" pitchFamily="34" charset="-122"/>
                <a:ea typeface="微软雅黑" pitchFamily="34" charset="-122"/>
                <a:sym typeface="微软雅黑" pitchFamily="34" charset="-122"/>
              </a:rPr>
              <a:t>...))) </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3448048" cy="523220"/>
          </a:xfrm>
          <a:prstGeom prst="rect">
            <a:avLst/>
          </a:prstGeom>
          <a:noFill/>
          <a:ln w="9525">
            <a:noFill/>
            <a:miter lim="800000"/>
            <a:headEnd/>
            <a:tailEnd/>
          </a:ln>
        </p:spPr>
        <p:txBody>
          <a:bodyPr wrap="square">
            <a:spAutoFit/>
          </a:bodyPr>
          <a:lstStyle/>
          <a:p>
            <a:r>
              <a:rPr lang="en-US" altLang="zh-CN" sz="2800" b="1" dirty="0">
                <a:solidFill>
                  <a:srgbClr val="E74E3E"/>
                </a:solidFill>
                <a:latin typeface="微软雅黑" pitchFamily="34" charset="-122"/>
                <a:ea typeface="微软雅黑" pitchFamily="34" charset="-122"/>
                <a:sym typeface="微软雅黑" pitchFamily="34" charset="-122"/>
              </a:rPr>
              <a:t>Lambda</a:t>
            </a:r>
            <a:r>
              <a:rPr lang="zh-CN" altLang="en-US" sz="2800" b="1" dirty="0">
                <a:solidFill>
                  <a:srgbClr val="E74E3E"/>
                </a:solidFill>
                <a:latin typeface="微软雅黑" pitchFamily="34" charset="-122"/>
                <a:ea typeface="微软雅黑" pitchFamily="34" charset="-122"/>
                <a:sym typeface="微软雅黑" pitchFamily="34" charset="-122"/>
              </a:rPr>
              <a:t>关键字</a:t>
            </a:r>
          </a:p>
        </p:txBody>
      </p:sp>
      <p:sp>
        <p:nvSpPr>
          <p:cNvPr id="26" name="矩形 17"/>
          <p:cNvSpPr>
            <a:spLocks noChangeArrowheads="1"/>
          </p:cNvSpPr>
          <p:nvPr/>
        </p:nvSpPr>
        <p:spPr bwMode="auto">
          <a:xfrm>
            <a:off x="1136404" y="3926750"/>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此过程需要一个参数，其功能为返回此参数加</a:t>
            </a:r>
            <a:r>
              <a:rPr lang="en-US" altLang="zh-CN" sz="1400" dirty="0">
                <a:solidFill>
                  <a:srgbClr val="666666"/>
                </a:solidFill>
                <a:latin typeface="微软雅黑" pitchFamily="34" charset="-122"/>
                <a:ea typeface="微软雅黑" pitchFamily="34" charset="-122"/>
                <a:sym typeface="微软雅黑" pitchFamily="34" charset="-122"/>
              </a:rPr>
              <a:t>5 </a:t>
            </a:r>
            <a:r>
              <a:rPr lang="zh-CN" altLang="en-US" sz="1400" dirty="0">
                <a:solidFill>
                  <a:srgbClr val="666666"/>
                </a:solidFill>
                <a:latin typeface="微软雅黑" pitchFamily="34" charset="-122"/>
                <a:ea typeface="微软雅黑" pitchFamily="34" charset="-122"/>
                <a:sym typeface="微软雅黑" pitchFamily="34" charset="-122"/>
              </a:rPr>
              <a:t>的值，如：</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17"/>
          <p:cNvSpPr>
            <a:spLocks noChangeArrowheads="1"/>
          </p:cNvSpPr>
          <p:nvPr/>
        </p:nvSpPr>
        <p:spPr bwMode="auto">
          <a:xfrm>
            <a:off x="1150505" y="4840287"/>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下面是简单的求平方过程</a:t>
            </a:r>
            <a:r>
              <a:rPr lang="en-US" altLang="zh-CN" sz="1400" dirty="0">
                <a:solidFill>
                  <a:srgbClr val="666666"/>
                </a:solidFill>
                <a:latin typeface="微软雅黑" pitchFamily="34" charset="-122"/>
                <a:ea typeface="微软雅黑" pitchFamily="34" charset="-122"/>
                <a:sym typeface="微软雅黑" pitchFamily="34" charset="-122"/>
              </a:rPr>
              <a:t>square</a:t>
            </a:r>
            <a:r>
              <a:rPr lang="zh-CN" altLang="en-US" sz="1400" dirty="0">
                <a:solidFill>
                  <a:srgbClr val="666666"/>
                </a:solidFill>
                <a:latin typeface="微软雅黑" pitchFamily="34" charset="-122"/>
                <a:ea typeface="微软雅黑" pitchFamily="34" charset="-122"/>
                <a:sym typeface="微软雅黑" pitchFamily="34" charset="-122"/>
              </a:rPr>
              <a:t>的定义：</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8" name="矩形 27"/>
          <p:cNvSpPr>
            <a:spLocks noChangeArrowheads="1"/>
          </p:cNvSpPr>
          <p:nvPr/>
        </p:nvSpPr>
        <p:spPr bwMode="auto">
          <a:xfrm>
            <a:off x="1137058" y="3419010"/>
            <a:ext cx="7649008" cy="30777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it-IT" altLang="zh-CN" sz="1400" dirty="0">
                <a:latin typeface="微软雅黑" pitchFamily="34" charset="-122"/>
                <a:ea typeface="微软雅黑" pitchFamily="34" charset="-122"/>
                <a:sym typeface="微软雅黑" pitchFamily="34" charset="-122"/>
              </a:rPr>
              <a:t>(define add5 (lambda (x) (+ x 5)))</a:t>
            </a:r>
            <a:endParaRPr lang="zh-CN" altLang="en-US" sz="1400" dirty="0">
              <a:latin typeface="微软雅黑" pitchFamily="34" charset="-122"/>
              <a:ea typeface="微软雅黑" pitchFamily="34" charset="-122"/>
              <a:sym typeface="微软雅黑" pitchFamily="34" charset="-122"/>
            </a:endParaRPr>
          </a:p>
        </p:txBody>
      </p:sp>
      <p:sp>
        <p:nvSpPr>
          <p:cNvPr id="20" name="矩形 17"/>
          <p:cNvSpPr>
            <a:spLocks noChangeArrowheads="1"/>
          </p:cNvSpPr>
          <p:nvPr/>
        </p:nvSpPr>
        <p:spPr bwMode="auto">
          <a:xfrm>
            <a:off x="1136404" y="3055151"/>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我们可以自定义一个简单的过程，如下：</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20"/>
          <p:cNvSpPr>
            <a:spLocks noChangeArrowheads="1"/>
          </p:cNvSpPr>
          <p:nvPr/>
        </p:nvSpPr>
        <p:spPr bwMode="auto">
          <a:xfrm>
            <a:off x="1137058" y="4267443"/>
            <a:ext cx="7649008" cy="30777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it-IT" altLang="zh-CN" sz="1400" dirty="0">
                <a:latin typeface="微软雅黑" pitchFamily="34" charset="-122"/>
                <a:ea typeface="微软雅黑" pitchFamily="34" charset="-122"/>
                <a:sym typeface="微软雅黑" pitchFamily="34" charset="-122"/>
              </a:rPr>
              <a:t>(add5 11) =&gt; 16</a:t>
            </a:r>
            <a:endParaRPr lang="zh-CN" altLang="en-US" sz="1400" dirty="0">
              <a:latin typeface="微软雅黑" pitchFamily="34" charset="-122"/>
              <a:ea typeface="微软雅黑" pitchFamily="34" charset="-122"/>
              <a:sym typeface="微软雅黑" pitchFamily="34" charset="-122"/>
            </a:endParaRPr>
          </a:p>
        </p:txBody>
      </p:sp>
      <p:sp>
        <p:nvSpPr>
          <p:cNvPr id="22" name="矩形 21"/>
          <p:cNvSpPr>
            <a:spLocks noChangeArrowheads="1"/>
          </p:cNvSpPr>
          <p:nvPr/>
        </p:nvSpPr>
        <p:spPr bwMode="auto">
          <a:xfrm>
            <a:off x="1137058" y="5184113"/>
            <a:ext cx="7649008" cy="30777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it-IT" altLang="zh-CN" sz="1400" dirty="0">
                <a:latin typeface="微软雅黑" pitchFamily="34" charset="-122"/>
                <a:ea typeface="微软雅黑" pitchFamily="34" charset="-122"/>
                <a:sym typeface="微软雅黑" pitchFamily="34" charset="-122"/>
              </a:rPr>
              <a:t>(define square (lambda (x)  (* x x)))</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186055381"/>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7C233E"/>
              </a:solidFill>
            </a:endParaRPr>
          </a:p>
        </p:txBody>
      </p:sp>
      <p:sp>
        <p:nvSpPr>
          <p:cNvPr id="46083" name="矩形 3"/>
          <p:cNvSpPr>
            <a:spLocks noChangeArrowheads="1"/>
          </p:cNvSpPr>
          <p:nvPr/>
        </p:nvSpPr>
        <p:spPr bwMode="auto">
          <a:xfrm>
            <a:off x="5843588"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6084"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过程定义*</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6085"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6"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7"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88"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9"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6090"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1"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2"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8" name="文本框 38"/>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99" name="文本框 39"/>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4" name="矩形 17"/>
          <p:cNvSpPr>
            <a:spLocks noChangeArrowheads="1"/>
          </p:cNvSpPr>
          <p:nvPr/>
        </p:nvSpPr>
        <p:spPr bwMode="auto">
          <a:xfrm>
            <a:off x="1136404" y="2163898"/>
            <a:ext cx="7649008" cy="95410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在</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语言中，也可以不用</a:t>
            </a:r>
            <a:r>
              <a:rPr lang="en-US" altLang="zh-CN" sz="1400" dirty="0">
                <a:solidFill>
                  <a:srgbClr val="666666"/>
                </a:solidFill>
                <a:latin typeface="微软雅黑" pitchFamily="34" charset="-122"/>
                <a:ea typeface="微软雅黑" pitchFamily="34" charset="-122"/>
                <a:sym typeface="微软雅黑" pitchFamily="34" charset="-122"/>
              </a:rPr>
              <a:t>lambda</a:t>
            </a:r>
            <a:r>
              <a:rPr lang="zh-CN" altLang="en-US" sz="1400" dirty="0">
                <a:solidFill>
                  <a:srgbClr val="666666"/>
                </a:solidFill>
                <a:latin typeface="微软雅黑" pitchFamily="34" charset="-122"/>
                <a:ea typeface="微软雅黑" pitchFamily="34" charset="-122"/>
                <a:sym typeface="微软雅黑" pitchFamily="34" charset="-122"/>
              </a:rPr>
              <a:t>，而直接用</a:t>
            </a:r>
            <a:r>
              <a:rPr lang="en-US" altLang="zh-CN" sz="1400" dirty="0">
                <a:solidFill>
                  <a:srgbClr val="666666"/>
                </a:solidFill>
                <a:latin typeface="微软雅黑" pitchFamily="34" charset="-122"/>
                <a:ea typeface="微软雅黑" pitchFamily="34" charset="-122"/>
                <a:sym typeface="微软雅黑" pitchFamily="34" charset="-122"/>
              </a:rPr>
              <a:t>define</a:t>
            </a:r>
            <a:r>
              <a:rPr lang="zh-CN" altLang="en-US" sz="1400" dirty="0">
                <a:solidFill>
                  <a:srgbClr val="666666"/>
                </a:solidFill>
                <a:latin typeface="微软雅黑" pitchFamily="34" charset="-122"/>
                <a:ea typeface="微软雅黑" pitchFamily="34" charset="-122"/>
                <a:sym typeface="微软雅黑" pitchFamily="34" charset="-122"/>
              </a:rPr>
              <a:t>来定义过程，它的格式为：</a:t>
            </a:r>
          </a:p>
          <a:p>
            <a:pPr algn="just"/>
            <a:r>
              <a:rPr lang="en-US" altLang="zh-CN" sz="1400" dirty="0">
                <a:solidFill>
                  <a:srgbClr val="666666"/>
                </a:solidFill>
                <a:latin typeface="微软雅黑" pitchFamily="34" charset="-122"/>
                <a:ea typeface="微软雅黑" pitchFamily="34" charset="-122"/>
                <a:sym typeface="微软雅黑" pitchFamily="34" charset="-122"/>
              </a:rPr>
              <a:t>(define (</a:t>
            </a:r>
            <a:r>
              <a:rPr lang="zh-CN" altLang="en-US" sz="1400" dirty="0">
                <a:solidFill>
                  <a:srgbClr val="666666"/>
                </a:solidFill>
                <a:latin typeface="微软雅黑" pitchFamily="34" charset="-122"/>
                <a:ea typeface="微软雅黑" pitchFamily="34" charset="-122"/>
                <a:sym typeface="微软雅黑" pitchFamily="34" charset="-122"/>
              </a:rPr>
              <a:t>过程名 参数</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过程内容 </a:t>
            </a:r>
            <a:r>
              <a:rPr lang="en-US" altLang="zh-CN" sz="1400" dirty="0">
                <a:solidFill>
                  <a:srgbClr val="666666"/>
                </a:solidFill>
                <a:latin typeface="微软雅黑" pitchFamily="34" charset="-122"/>
                <a:ea typeface="微软雅黑" pitchFamily="34" charset="-122"/>
                <a:sym typeface="微软雅黑" pitchFamily="34" charset="-122"/>
              </a:rPr>
              <a:t>…)) </a:t>
            </a:r>
            <a:endParaRPr lang="en-US" altLang="zh-CN" sz="1400" dirty="0" smtClean="0">
              <a:solidFill>
                <a:srgbClr val="666666"/>
              </a:solidFill>
              <a:latin typeface="微软雅黑" pitchFamily="34" charset="-122"/>
              <a:ea typeface="微软雅黑" pitchFamily="34" charset="-122"/>
              <a:sym typeface="微软雅黑" pitchFamily="34" charset="-122"/>
            </a:endParaRPr>
          </a:p>
          <a:p>
            <a:pPr algn="just"/>
            <a:endParaRPr lang="en-US" altLang="zh-CN" sz="1400" dirty="0">
              <a:solidFill>
                <a:srgbClr val="666666"/>
              </a:solidFill>
              <a:latin typeface="微软雅黑" pitchFamily="34" charset="-122"/>
              <a:ea typeface="微软雅黑" pitchFamily="34" charset="-122"/>
              <a:sym typeface="微软雅黑" pitchFamily="34" charset="-122"/>
            </a:endParaRPr>
          </a:p>
          <a:p>
            <a:pPr algn="just"/>
            <a:r>
              <a:rPr lang="zh-CN" altLang="en-US" sz="1400" dirty="0">
                <a:solidFill>
                  <a:srgbClr val="666666"/>
                </a:solidFill>
                <a:latin typeface="微软雅黑" pitchFamily="34" charset="-122"/>
                <a:ea typeface="微软雅黑" pitchFamily="34" charset="-122"/>
                <a:sym typeface="微软雅黑" pitchFamily="34" charset="-122"/>
              </a:rPr>
              <a:t>如下面操作：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4759276"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与</a:t>
            </a:r>
            <a:r>
              <a:rPr lang="en-US" altLang="zh-CN" sz="2800" b="1" dirty="0">
                <a:solidFill>
                  <a:srgbClr val="E74E3E"/>
                </a:solidFill>
                <a:latin typeface="微软雅黑" pitchFamily="34" charset="-122"/>
                <a:ea typeface="微软雅黑" pitchFamily="34" charset="-122"/>
                <a:sym typeface="微软雅黑" pitchFamily="34" charset="-122"/>
              </a:rPr>
              <a:t>lambda</a:t>
            </a:r>
            <a:r>
              <a:rPr lang="zh-CN" altLang="en-US" sz="2800" b="1" dirty="0">
                <a:solidFill>
                  <a:srgbClr val="E74E3E"/>
                </a:solidFill>
                <a:latin typeface="微软雅黑" pitchFamily="34" charset="-122"/>
                <a:ea typeface="微软雅黑" pitchFamily="34" charset="-122"/>
                <a:sym typeface="微软雅黑" pitchFamily="34" charset="-122"/>
              </a:rPr>
              <a:t>相同的另一种方式</a:t>
            </a:r>
          </a:p>
        </p:txBody>
      </p:sp>
      <p:sp>
        <p:nvSpPr>
          <p:cNvPr id="26" name="矩形 17"/>
          <p:cNvSpPr>
            <a:spLocks noChangeArrowheads="1"/>
          </p:cNvSpPr>
          <p:nvPr/>
        </p:nvSpPr>
        <p:spPr bwMode="auto">
          <a:xfrm>
            <a:off x="1136404" y="4357613"/>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再看下面的操作：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8" name="矩形 27"/>
          <p:cNvSpPr>
            <a:spLocks noChangeArrowheads="1"/>
          </p:cNvSpPr>
          <p:nvPr/>
        </p:nvSpPr>
        <p:spPr bwMode="auto">
          <a:xfrm>
            <a:off x="1137058" y="3159698"/>
            <a:ext cx="7649008" cy="95410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(define (add6 x) (+ x 6))</a:t>
            </a:r>
          </a:p>
          <a:p>
            <a:pPr algn="just"/>
            <a:r>
              <a:rPr lang="en-US" altLang="zh-CN" sz="1400" dirty="0" smtClean="0">
                <a:latin typeface="微软雅黑" pitchFamily="34" charset="-122"/>
                <a:ea typeface="微软雅黑" pitchFamily="34" charset="-122"/>
                <a:sym typeface="微软雅黑" pitchFamily="34" charset="-122"/>
              </a:rPr>
              <a:t>add6</a:t>
            </a:r>
            <a:endParaRPr lang="en-US" altLang="zh-CN" sz="1400" dirty="0">
              <a:latin typeface="微软雅黑" pitchFamily="34" charset="-122"/>
              <a:ea typeface="微软雅黑" pitchFamily="34" charset="-122"/>
              <a:sym typeface="微软雅黑" pitchFamily="34" charset="-122"/>
            </a:endParaRPr>
          </a:p>
          <a:p>
            <a:pPr algn="just"/>
            <a:r>
              <a:rPr lang="en-US" altLang="zh-CN" sz="1400" dirty="0" smtClean="0">
                <a:latin typeface="微软雅黑" pitchFamily="34" charset="-122"/>
                <a:ea typeface="微软雅黑" pitchFamily="34" charset="-122"/>
                <a:sym typeface="微软雅黑" pitchFamily="34" charset="-122"/>
              </a:rPr>
              <a:t>#&lt;</a:t>
            </a:r>
            <a:r>
              <a:rPr lang="en-US" altLang="zh-CN" sz="1400" dirty="0">
                <a:latin typeface="微软雅黑" pitchFamily="34" charset="-122"/>
                <a:ea typeface="微软雅黑" pitchFamily="34" charset="-122"/>
                <a:sym typeface="微软雅黑" pitchFamily="34" charset="-122"/>
              </a:rPr>
              <a:t>procedure: add6 (x)&gt; </a:t>
            </a:r>
            <a:r>
              <a:rPr lang="zh-CN" altLang="en-US" sz="1400" dirty="0">
                <a:latin typeface="微软雅黑" pitchFamily="34" charset="-122"/>
                <a:ea typeface="微软雅黑" pitchFamily="34" charset="-122"/>
                <a:sym typeface="微软雅黑" pitchFamily="34" charset="-122"/>
              </a:rPr>
              <a:t>说明</a:t>
            </a:r>
            <a:r>
              <a:rPr lang="en-US" altLang="zh-CN" sz="1400" dirty="0">
                <a:latin typeface="微软雅黑" pitchFamily="34" charset="-122"/>
                <a:ea typeface="微软雅黑" pitchFamily="34" charset="-122"/>
                <a:sym typeface="微软雅黑" pitchFamily="34" charset="-122"/>
              </a:rPr>
              <a:t>add6</a:t>
            </a:r>
            <a:r>
              <a:rPr lang="zh-CN" altLang="en-US" sz="1400" dirty="0">
                <a:latin typeface="微软雅黑" pitchFamily="34" charset="-122"/>
                <a:ea typeface="微软雅黑" pitchFamily="34" charset="-122"/>
                <a:sym typeface="微软雅黑" pitchFamily="34" charset="-122"/>
              </a:rPr>
              <a:t>是一个过程，它有一个参数</a:t>
            </a:r>
            <a:r>
              <a:rPr lang="en-US" altLang="zh-CN" sz="1400" dirty="0">
                <a:latin typeface="微软雅黑" pitchFamily="34" charset="-122"/>
                <a:ea typeface="微软雅黑" pitchFamily="34" charset="-122"/>
                <a:sym typeface="微软雅黑" pitchFamily="34" charset="-122"/>
              </a:rPr>
              <a:t>x</a:t>
            </a:r>
          </a:p>
          <a:p>
            <a:pPr algn="just"/>
            <a:r>
              <a:rPr lang="en-US" altLang="zh-CN" sz="1400" dirty="0" smtClean="0">
                <a:latin typeface="微软雅黑" pitchFamily="34" charset="-122"/>
                <a:ea typeface="微软雅黑" pitchFamily="34" charset="-122"/>
                <a:sym typeface="微软雅黑" pitchFamily="34" charset="-122"/>
              </a:rPr>
              <a:t>(</a:t>
            </a:r>
            <a:r>
              <a:rPr lang="en-US" altLang="zh-CN" sz="1400" dirty="0">
                <a:latin typeface="微软雅黑" pitchFamily="34" charset="-122"/>
                <a:ea typeface="微软雅黑" pitchFamily="34" charset="-122"/>
                <a:sym typeface="微软雅黑" pitchFamily="34" charset="-122"/>
              </a:rPr>
              <a:t>add6 23)    =&gt; 29</a:t>
            </a:r>
            <a:endParaRPr lang="zh-CN" altLang="en-US" sz="1400" dirty="0">
              <a:latin typeface="微软雅黑" pitchFamily="34" charset="-122"/>
              <a:ea typeface="微软雅黑" pitchFamily="34" charset="-122"/>
              <a:sym typeface="微软雅黑" pitchFamily="34" charset="-122"/>
            </a:endParaRPr>
          </a:p>
        </p:txBody>
      </p:sp>
      <p:sp>
        <p:nvSpPr>
          <p:cNvPr id="20" name="矩形 19"/>
          <p:cNvSpPr>
            <a:spLocks noChangeArrowheads="1"/>
          </p:cNvSpPr>
          <p:nvPr/>
        </p:nvSpPr>
        <p:spPr bwMode="auto">
          <a:xfrm>
            <a:off x="1137058" y="4719941"/>
            <a:ext cx="7649008" cy="2031325"/>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fun</a:t>
            </a:r>
          </a:p>
          <a:p>
            <a:pPr algn="just"/>
            <a:r>
              <a:rPr lang="en-US" altLang="zh-CN" sz="1400" dirty="0">
                <a:latin typeface="微软雅黑" pitchFamily="34" charset="-122"/>
                <a:ea typeface="微软雅黑" pitchFamily="34" charset="-122"/>
                <a:sym typeface="微软雅黑" pitchFamily="34" charset="-122"/>
              </a:rPr>
              <a:t>                (lambda(</a:t>
            </a:r>
            <a:r>
              <a:rPr lang="en-US" altLang="zh-CN" sz="1400" dirty="0" err="1">
                <a:latin typeface="微软雅黑" pitchFamily="34" charset="-122"/>
                <a:ea typeface="微软雅黑" pitchFamily="34" charset="-122"/>
                <a:sym typeface="微软雅黑" pitchFamily="34" charset="-122"/>
              </a:rPr>
              <a:t>proc</a:t>
            </a:r>
            <a:r>
              <a:rPr lang="en-US" altLang="zh-CN" sz="1400" dirty="0">
                <a:latin typeface="微软雅黑" pitchFamily="34" charset="-122"/>
                <a:ea typeface="微软雅黑" pitchFamily="34" charset="-122"/>
                <a:sym typeface="微软雅黑" pitchFamily="34" charset="-122"/>
              </a:rPr>
              <a:t> x y)</a:t>
            </a:r>
          </a:p>
          <a:p>
            <a:pPr algn="just"/>
            <a:r>
              <a:rPr lang="en-US" altLang="zh-CN" sz="1400" dirty="0">
                <a:latin typeface="微软雅黑" pitchFamily="34" charset="-122"/>
                <a:ea typeface="微软雅黑" pitchFamily="34" charset="-122"/>
                <a:sym typeface="微软雅黑" pitchFamily="34" charset="-122"/>
              </a:rPr>
              <a:t>                        (</a:t>
            </a:r>
            <a:r>
              <a:rPr lang="en-US" altLang="zh-CN" sz="1400" dirty="0" err="1">
                <a:latin typeface="微软雅黑" pitchFamily="34" charset="-122"/>
                <a:ea typeface="微软雅黑" pitchFamily="34" charset="-122"/>
                <a:sym typeface="微软雅黑" pitchFamily="34" charset="-122"/>
              </a:rPr>
              <a:t>proc</a:t>
            </a:r>
            <a:r>
              <a:rPr lang="en-US" altLang="zh-CN" sz="1400" dirty="0">
                <a:latin typeface="微软雅黑" pitchFamily="34" charset="-122"/>
                <a:ea typeface="微软雅黑" pitchFamily="34" charset="-122"/>
                <a:sym typeface="微软雅黑" pitchFamily="34" charset="-122"/>
              </a:rPr>
              <a:t> x y)))</a:t>
            </a:r>
          </a:p>
          <a:p>
            <a:pPr algn="just"/>
            <a:r>
              <a:rPr lang="en-US" altLang="zh-CN" sz="1400" dirty="0">
                <a:latin typeface="微软雅黑" pitchFamily="34" charset="-122"/>
                <a:ea typeface="微软雅黑" pitchFamily="34" charset="-122"/>
                <a:sym typeface="微软雅黑" pitchFamily="34" charset="-122"/>
              </a:rPr>
              <a:t>guile&gt; fun</a:t>
            </a:r>
          </a:p>
          <a:p>
            <a:pPr algn="just"/>
            <a:r>
              <a:rPr lang="en-US" altLang="zh-CN" sz="1400" dirty="0">
                <a:latin typeface="微软雅黑" pitchFamily="34" charset="-122"/>
                <a:ea typeface="微软雅黑" pitchFamily="34" charset="-122"/>
                <a:sym typeface="微软雅黑" pitchFamily="34" charset="-122"/>
              </a:rPr>
              <a:t>#&lt;procedure fun (</a:t>
            </a:r>
            <a:r>
              <a:rPr lang="en-US" altLang="zh-CN" sz="1400" dirty="0" err="1">
                <a:latin typeface="微软雅黑" pitchFamily="34" charset="-122"/>
                <a:ea typeface="微软雅黑" pitchFamily="34" charset="-122"/>
                <a:sym typeface="微软雅黑" pitchFamily="34" charset="-122"/>
              </a:rPr>
              <a:t>proc</a:t>
            </a:r>
            <a:r>
              <a:rPr lang="en-US" altLang="zh-CN" sz="1400" dirty="0">
                <a:latin typeface="微软雅黑" pitchFamily="34" charset="-122"/>
                <a:ea typeface="微软雅黑" pitchFamily="34" charset="-122"/>
                <a:sym typeface="微软雅黑" pitchFamily="34" charset="-122"/>
              </a:rPr>
              <a:t> x y)&gt;</a:t>
            </a:r>
          </a:p>
          <a:p>
            <a:pPr algn="just"/>
            <a:r>
              <a:rPr lang="en-US" altLang="zh-CN" sz="1400" dirty="0">
                <a:latin typeface="微软雅黑" pitchFamily="34" charset="-122"/>
                <a:ea typeface="微软雅黑" pitchFamily="34" charset="-122"/>
                <a:sym typeface="微软雅黑" pitchFamily="34" charset="-122"/>
              </a:rPr>
              <a:t>guile&gt; (fun * 5 6)</a:t>
            </a:r>
          </a:p>
          <a:p>
            <a:pPr algn="just"/>
            <a:r>
              <a:rPr lang="en-US" altLang="zh-CN" sz="1400" dirty="0">
                <a:latin typeface="微软雅黑" pitchFamily="34" charset="-122"/>
                <a:ea typeface="微软雅黑" pitchFamily="34" charset="-122"/>
                <a:sym typeface="微软雅黑" pitchFamily="34" charset="-122"/>
              </a:rPr>
              <a:t>30</a:t>
            </a:r>
          </a:p>
          <a:p>
            <a:pPr algn="just"/>
            <a:r>
              <a:rPr lang="en-US" altLang="zh-CN" sz="1400" dirty="0">
                <a:latin typeface="微软雅黑" pitchFamily="34" charset="-122"/>
                <a:ea typeface="微软雅黑" pitchFamily="34" charset="-122"/>
                <a:sym typeface="微软雅黑" pitchFamily="34" charset="-122"/>
              </a:rPr>
              <a:t>guile&gt; (fun / 30 3)</a:t>
            </a:r>
          </a:p>
          <a:p>
            <a:pPr algn="just"/>
            <a:r>
              <a:rPr lang="en-US" altLang="zh-CN" sz="1400" dirty="0">
                <a:latin typeface="微软雅黑" pitchFamily="34" charset="-122"/>
                <a:ea typeface="微软雅黑" pitchFamily="34" charset="-122"/>
                <a:sym typeface="微软雅黑" pitchFamily="34" charset="-122"/>
              </a:rPr>
              <a:t>10</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186055381"/>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7C233E"/>
              </a:solidFill>
            </a:endParaRPr>
          </a:p>
        </p:txBody>
      </p:sp>
      <p:sp>
        <p:nvSpPr>
          <p:cNvPr id="46083" name="矩形 3"/>
          <p:cNvSpPr>
            <a:spLocks noChangeArrowheads="1"/>
          </p:cNvSpPr>
          <p:nvPr/>
        </p:nvSpPr>
        <p:spPr bwMode="auto">
          <a:xfrm>
            <a:off x="5843588"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6084"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过程定义*</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6085"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6"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7"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88"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9"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6090"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1"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2"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8" name="文本框 38"/>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99" name="文本框 39"/>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3448048" cy="523220"/>
          </a:xfrm>
          <a:prstGeom prst="rect">
            <a:avLst/>
          </a:prstGeom>
          <a:noFill/>
          <a:ln w="9525">
            <a:noFill/>
            <a:miter lim="800000"/>
            <a:headEnd/>
            <a:tailEnd/>
          </a:ln>
        </p:spPr>
        <p:txBody>
          <a:bodyPr wrap="square">
            <a:spAutoFit/>
          </a:bodyPr>
          <a:lstStyle/>
          <a:p>
            <a:r>
              <a:rPr lang="zh-CN" altLang="en-US" sz="2800" b="1" dirty="0">
                <a:solidFill>
                  <a:srgbClr val="E74E3E"/>
                </a:solidFill>
                <a:latin typeface="微软雅黑" pitchFamily="34" charset="-122"/>
                <a:ea typeface="微软雅黑" pitchFamily="34" charset="-122"/>
                <a:sym typeface="微软雅黑" pitchFamily="34" charset="-122"/>
              </a:rPr>
              <a:t>更多的过程定义</a:t>
            </a:r>
          </a:p>
        </p:txBody>
      </p:sp>
      <p:sp>
        <p:nvSpPr>
          <p:cNvPr id="20" name="矩形 17"/>
          <p:cNvSpPr>
            <a:spLocks noChangeArrowheads="1"/>
          </p:cNvSpPr>
          <p:nvPr/>
        </p:nvSpPr>
        <p:spPr bwMode="auto">
          <a:xfrm>
            <a:off x="1136404" y="4554558"/>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继续上面操作，我们定义一个过程</a:t>
            </a:r>
            <a:r>
              <a:rPr lang="en-US" altLang="zh-CN" sz="1400" dirty="0">
                <a:solidFill>
                  <a:srgbClr val="666666"/>
                </a:solidFill>
                <a:latin typeface="微软雅黑" pitchFamily="34" charset="-122"/>
                <a:ea typeface="微软雅黑" pitchFamily="34" charset="-122"/>
                <a:sym typeface="微软雅黑" pitchFamily="34" charset="-122"/>
              </a:rPr>
              <a:t>add</a:t>
            </a:r>
            <a:r>
              <a:rPr lang="zh-CN" altLang="en-US" sz="1400" dirty="0">
                <a:solidFill>
                  <a:srgbClr val="666666"/>
                </a:solidFill>
                <a:latin typeface="微软雅黑" pitchFamily="34" charset="-122"/>
                <a:ea typeface="微软雅黑" pitchFamily="34" charset="-122"/>
                <a:sym typeface="微软雅黑" pitchFamily="34" charset="-122"/>
              </a:rPr>
              <a:t>，将</a:t>
            </a:r>
            <a:r>
              <a:rPr lang="en-US" altLang="zh-CN" sz="1400" dirty="0">
                <a:solidFill>
                  <a:srgbClr val="666666"/>
                </a:solidFill>
                <a:latin typeface="微软雅黑" pitchFamily="34" charset="-122"/>
                <a:ea typeface="微软雅黑" pitchFamily="34" charset="-122"/>
                <a:sym typeface="微软雅黑" pitchFamily="34" charset="-122"/>
              </a:rPr>
              <a:t>add</a:t>
            </a:r>
            <a:r>
              <a:rPr lang="zh-CN" altLang="en-US" sz="1400" dirty="0">
                <a:solidFill>
                  <a:srgbClr val="666666"/>
                </a:solidFill>
                <a:latin typeface="微软雅黑" pitchFamily="34" charset="-122"/>
                <a:ea typeface="微软雅黑" pitchFamily="34" charset="-122"/>
                <a:sym typeface="微软雅黑" pitchFamily="34" charset="-122"/>
              </a:rPr>
              <a:t>作为参数传递给</a:t>
            </a:r>
            <a:r>
              <a:rPr lang="en-US" altLang="zh-CN" sz="1400" dirty="0">
                <a:solidFill>
                  <a:srgbClr val="666666"/>
                </a:solidFill>
                <a:latin typeface="微软雅黑" pitchFamily="34" charset="-122"/>
                <a:ea typeface="微软雅黑" pitchFamily="34" charset="-122"/>
                <a:sym typeface="微软雅黑" pitchFamily="34" charset="-122"/>
              </a:rPr>
              <a:t>fun</a:t>
            </a:r>
            <a:r>
              <a:rPr lang="zh-CN" altLang="en-US" sz="1400" dirty="0">
                <a:solidFill>
                  <a:srgbClr val="666666"/>
                </a:solidFill>
                <a:latin typeface="微软雅黑" pitchFamily="34" charset="-122"/>
                <a:ea typeface="微软雅黑" pitchFamily="34" charset="-122"/>
                <a:sym typeface="微软雅黑" pitchFamily="34" charset="-122"/>
              </a:rPr>
              <a:t>过程，得出和</a:t>
            </a:r>
            <a:r>
              <a:rPr lang="en-US" altLang="zh-CN" sz="1400" dirty="0">
                <a:solidFill>
                  <a:srgbClr val="666666"/>
                </a:solidFill>
                <a:latin typeface="微软雅黑" pitchFamily="34" charset="-122"/>
                <a:ea typeface="微软雅黑" pitchFamily="34" charset="-122"/>
                <a:sym typeface="微软雅黑" pitchFamily="34" charset="-122"/>
              </a:rPr>
              <a:t>(fun + 100 200)</a:t>
            </a:r>
            <a:r>
              <a:rPr lang="zh-CN" altLang="en-US" sz="1400" dirty="0">
                <a:solidFill>
                  <a:srgbClr val="666666"/>
                </a:solidFill>
                <a:latin typeface="微软雅黑" pitchFamily="34" charset="-122"/>
                <a:ea typeface="微软雅黑" pitchFamily="34" charset="-122"/>
                <a:sym typeface="微软雅黑" pitchFamily="34" charset="-122"/>
              </a:rPr>
              <a:t>相同的结果。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17"/>
          <p:cNvSpPr>
            <a:spLocks noChangeArrowheads="1"/>
          </p:cNvSpPr>
          <p:nvPr/>
        </p:nvSpPr>
        <p:spPr bwMode="auto">
          <a:xfrm>
            <a:off x="1150505" y="5631871"/>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上面的 </a:t>
            </a:r>
            <a:r>
              <a:rPr lang="en-US" altLang="zh-CN" sz="1400" dirty="0">
                <a:solidFill>
                  <a:srgbClr val="666666"/>
                </a:solidFill>
                <a:latin typeface="微软雅黑" pitchFamily="34" charset="-122"/>
                <a:ea typeface="微软雅黑" pitchFamily="34" charset="-122"/>
                <a:sym typeface="微软雅黑" pitchFamily="34" charset="-122"/>
              </a:rPr>
              <a:t>(lambda(x) (+ x x)) </a:t>
            </a:r>
            <a:r>
              <a:rPr lang="zh-CN" altLang="en-US" sz="1400" dirty="0">
                <a:solidFill>
                  <a:srgbClr val="666666"/>
                </a:solidFill>
                <a:latin typeface="微软雅黑" pitchFamily="34" charset="-122"/>
                <a:ea typeface="微软雅黑" pitchFamily="34" charset="-122"/>
                <a:sym typeface="微软雅黑" pitchFamily="34" charset="-122"/>
              </a:rPr>
              <a:t>事实上是简单的过程定义，在后面直接加上操作参数</a:t>
            </a:r>
            <a:r>
              <a:rPr lang="en-US" altLang="zh-CN" sz="1400" dirty="0">
                <a:solidFill>
                  <a:srgbClr val="666666"/>
                </a:solidFill>
                <a:latin typeface="微软雅黑" pitchFamily="34" charset="-122"/>
                <a:ea typeface="微软雅黑" pitchFamily="34" charset="-122"/>
                <a:sym typeface="微软雅黑" pitchFamily="34" charset="-122"/>
              </a:rPr>
              <a:t>5</a:t>
            </a:r>
            <a:r>
              <a:rPr lang="zh-CN" altLang="en-US" sz="1400" dirty="0">
                <a:solidFill>
                  <a:srgbClr val="666666"/>
                </a:solidFill>
                <a:latin typeface="微软雅黑" pitchFamily="34" charset="-122"/>
                <a:ea typeface="微软雅黑" pitchFamily="34" charset="-122"/>
                <a:sym typeface="微软雅黑" pitchFamily="34" charset="-122"/>
              </a:rPr>
              <a:t>，得出结果</a:t>
            </a:r>
            <a:r>
              <a:rPr lang="en-US" altLang="zh-CN" sz="1400" dirty="0">
                <a:solidFill>
                  <a:srgbClr val="666666"/>
                </a:solidFill>
                <a:latin typeface="微软雅黑" pitchFamily="34" charset="-122"/>
                <a:ea typeface="微软雅黑" pitchFamily="34" charset="-122"/>
                <a:sym typeface="微软雅黑" pitchFamily="34" charset="-122"/>
              </a:rPr>
              <a:t>10</a:t>
            </a:r>
            <a:r>
              <a:rPr lang="zh-CN" altLang="en-US" sz="1400" dirty="0">
                <a:solidFill>
                  <a:srgbClr val="666666"/>
                </a:solidFill>
                <a:latin typeface="微软雅黑" pitchFamily="34" charset="-122"/>
                <a:ea typeface="微软雅黑" pitchFamily="34" charset="-122"/>
                <a:sym typeface="微软雅黑" pitchFamily="34" charset="-122"/>
              </a:rPr>
              <a:t>，这样实现了匿名过程，直接用过程定义来操作参数，得出运算结果。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2" name="矩形 21"/>
          <p:cNvSpPr>
            <a:spLocks noChangeArrowheads="1"/>
          </p:cNvSpPr>
          <p:nvPr/>
        </p:nvSpPr>
        <p:spPr bwMode="auto">
          <a:xfrm>
            <a:off x="1137058" y="2914034"/>
            <a:ext cx="7649008" cy="1600438"/>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it-IT" altLang="zh-CN" sz="1400" dirty="0">
                <a:latin typeface="微软雅黑" pitchFamily="34" charset="-122"/>
                <a:ea typeface="微软雅黑" pitchFamily="34" charset="-122"/>
                <a:sym typeface="微软雅黑" pitchFamily="34" charset="-122"/>
              </a:rPr>
              <a:t>guile&gt; (define add</a:t>
            </a:r>
          </a:p>
          <a:p>
            <a:pPr algn="just"/>
            <a:r>
              <a:rPr lang="it-IT" altLang="zh-CN" sz="1400" dirty="0">
                <a:latin typeface="微软雅黑" pitchFamily="34" charset="-122"/>
                <a:ea typeface="微软雅黑" pitchFamily="34" charset="-122"/>
                <a:sym typeface="微软雅黑" pitchFamily="34" charset="-122"/>
              </a:rPr>
              <a:t>                (lambda (x y)</a:t>
            </a:r>
          </a:p>
          <a:p>
            <a:pPr algn="just"/>
            <a:r>
              <a:rPr lang="it-IT" altLang="zh-CN" sz="1400" dirty="0">
                <a:latin typeface="微软雅黑" pitchFamily="34" charset="-122"/>
                <a:ea typeface="微软雅黑" pitchFamily="34" charset="-122"/>
                <a:sym typeface="微软雅黑" pitchFamily="34" charset="-122"/>
              </a:rPr>
              <a:t>                        (+ x y)))</a:t>
            </a:r>
          </a:p>
          <a:p>
            <a:pPr algn="just"/>
            <a:r>
              <a:rPr lang="it-IT" altLang="zh-CN" sz="1400" dirty="0">
                <a:latin typeface="微软雅黑" pitchFamily="34" charset="-122"/>
                <a:ea typeface="微软雅黑" pitchFamily="34" charset="-122"/>
                <a:sym typeface="微软雅黑" pitchFamily="34" charset="-122"/>
              </a:rPr>
              <a:t>guile&gt; add</a:t>
            </a:r>
          </a:p>
          <a:p>
            <a:pPr algn="just"/>
            <a:r>
              <a:rPr lang="it-IT" altLang="zh-CN" sz="1400" dirty="0">
                <a:latin typeface="微软雅黑" pitchFamily="34" charset="-122"/>
                <a:ea typeface="微软雅黑" pitchFamily="34" charset="-122"/>
                <a:sym typeface="微软雅黑" pitchFamily="34" charset="-122"/>
              </a:rPr>
              <a:t>#&lt;procedure add (x y)&gt;</a:t>
            </a:r>
          </a:p>
          <a:p>
            <a:pPr algn="just"/>
            <a:r>
              <a:rPr lang="it-IT" altLang="zh-CN" sz="1400" dirty="0">
                <a:latin typeface="微软雅黑" pitchFamily="34" charset="-122"/>
                <a:ea typeface="微软雅黑" pitchFamily="34" charset="-122"/>
                <a:sym typeface="微软雅黑" pitchFamily="34" charset="-122"/>
              </a:rPr>
              <a:t>guile&gt; (fun add 100 200)</a:t>
            </a:r>
          </a:p>
          <a:p>
            <a:pPr algn="just"/>
            <a:r>
              <a:rPr lang="it-IT" altLang="zh-CN" sz="1400" dirty="0">
                <a:latin typeface="微软雅黑" pitchFamily="34" charset="-122"/>
                <a:ea typeface="微软雅黑" pitchFamily="34" charset="-122"/>
                <a:sym typeface="微软雅黑" pitchFamily="34" charset="-122"/>
              </a:rPr>
              <a:t>300</a:t>
            </a:r>
            <a:endParaRPr lang="zh-CN" altLang="en-US" sz="1400" dirty="0">
              <a:latin typeface="微软雅黑" pitchFamily="34" charset="-122"/>
              <a:ea typeface="微软雅黑" pitchFamily="34" charset="-122"/>
              <a:sym typeface="微软雅黑" pitchFamily="34" charset="-122"/>
            </a:endParaRPr>
          </a:p>
        </p:txBody>
      </p:sp>
      <p:sp>
        <p:nvSpPr>
          <p:cNvPr id="23" name="矩形 17"/>
          <p:cNvSpPr>
            <a:spLocks noChangeArrowheads="1"/>
          </p:cNvSpPr>
          <p:nvPr/>
        </p:nvSpPr>
        <p:spPr bwMode="auto">
          <a:xfrm>
            <a:off x="1136404" y="2168031"/>
            <a:ext cx="7649008" cy="738664"/>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上面定义的过程</a:t>
            </a:r>
            <a:r>
              <a:rPr lang="en-US" altLang="zh-CN" sz="1400" dirty="0">
                <a:solidFill>
                  <a:srgbClr val="666666"/>
                </a:solidFill>
                <a:latin typeface="微软雅黑" pitchFamily="34" charset="-122"/>
                <a:ea typeface="微软雅黑" pitchFamily="34" charset="-122"/>
                <a:sym typeface="微软雅黑" pitchFamily="34" charset="-122"/>
              </a:rPr>
              <a:t>fun</a:t>
            </a:r>
            <a:r>
              <a:rPr lang="zh-CN" altLang="en-US" sz="1400" dirty="0">
                <a:solidFill>
                  <a:srgbClr val="666666"/>
                </a:solidFill>
                <a:latin typeface="微软雅黑" pitchFamily="34" charset="-122"/>
                <a:ea typeface="微软雅黑" pitchFamily="34" charset="-122"/>
                <a:sym typeface="微软雅黑" pitchFamily="34" charset="-122"/>
              </a:rPr>
              <a:t>有三个参数，其中第一个参数</a:t>
            </a:r>
            <a:r>
              <a:rPr lang="en-US" altLang="zh-CN" sz="1400" dirty="0" err="1">
                <a:solidFill>
                  <a:srgbClr val="666666"/>
                </a:solidFill>
                <a:latin typeface="微软雅黑" pitchFamily="34" charset="-122"/>
                <a:ea typeface="微软雅黑" pitchFamily="34" charset="-122"/>
                <a:sym typeface="微软雅黑" pitchFamily="34" charset="-122"/>
              </a:rPr>
              <a:t>proc</a:t>
            </a:r>
            <a:r>
              <a:rPr lang="zh-CN" altLang="en-US" sz="1400" dirty="0">
                <a:solidFill>
                  <a:srgbClr val="666666"/>
                </a:solidFill>
                <a:latin typeface="微软雅黑" pitchFamily="34" charset="-122"/>
                <a:ea typeface="微软雅黑" pitchFamily="34" charset="-122"/>
                <a:sym typeface="微软雅黑" pitchFamily="34" charset="-122"/>
              </a:rPr>
              <a:t>也是一个操作过程（因为在</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语言中过程也是一种数据，可以作为过程的参数），另外两个参数是数值，所以会出现上面的调用结果。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9" name="矩形 28"/>
          <p:cNvSpPr>
            <a:spLocks noChangeArrowheads="1"/>
          </p:cNvSpPr>
          <p:nvPr/>
        </p:nvSpPr>
        <p:spPr bwMode="auto">
          <a:xfrm>
            <a:off x="1137058" y="5099971"/>
            <a:ext cx="7649008" cy="523220"/>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it-IT" altLang="zh-CN" sz="1400" dirty="0">
                <a:latin typeface="微软雅黑" pitchFamily="34" charset="-122"/>
                <a:ea typeface="微软雅黑" pitchFamily="34" charset="-122"/>
                <a:sym typeface="微软雅黑" pitchFamily="34" charset="-122"/>
              </a:rPr>
              <a:t>guile&gt; ((lambda (x) (+ x x)) 5)</a:t>
            </a:r>
          </a:p>
          <a:p>
            <a:pPr algn="just"/>
            <a:r>
              <a:rPr lang="it-IT" altLang="zh-CN" sz="1400" dirty="0">
                <a:latin typeface="微软雅黑" pitchFamily="34" charset="-122"/>
                <a:ea typeface="微软雅黑" pitchFamily="34" charset="-122"/>
                <a:sym typeface="微软雅黑" pitchFamily="34" charset="-122"/>
              </a:rPr>
              <a:t>10</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186055381"/>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7C233E"/>
              </a:solidFill>
            </a:endParaRPr>
          </a:p>
        </p:txBody>
      </p:sp>
      <p:sp>
        <p:nvSpPr>
          <p:cNvPr id="46083" name="矩形 3"/>
          <p:cNvSpPr>
            <a:spLocks noChangeArrowheads="1"/>
          </p:cNvSpPr>
          <p:nvPr/>
        </p:nvSpPr>
        <p:spPr bwMode="auto">
          <a:xfrm>
            <a:off x="5843588"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6084"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过程定义*</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6085"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6"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7"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88"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9"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6090"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1"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2"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8" name="文本框 38"/>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99" name="文本框 39"/>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4" name="矩形 17"/>
          <p:cNvSpPr>
            <a:spLocks noChangeArrowheads="1"/>
          </p:cNvSpPr>
          <p:nvPr/>
        </p:nvSpPr>
        <p:spPr bwMode="auto">
          <a:xfrm>
            <a:off x="1136404" y="2300378"/>
            <a:ext cx="7649008" cy="738664"/>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通过上面的操作，相信你已初步了解了过程的用法。 既然过程是一种数据类型，所以将过程作为过程的参数是完全可以的。以下过程为判断参数是否为过程，给出一个参数，用 </a:t>
            </a:r>
            <a:r>
              <a:rPr lang="en-US" altLang="zh-CN" sz="1400" dirty="0">
                <a:solidFill>
                  <a:srgbClr val="666666"/>
                </a:solidFill>
                <a:latin typeface="微软雅黑" pitchFamily="34" charset="-122"/>
                <a:ea typeface="微软雅黑" pitchFamily="34" charset="-122"/>
                <a:sym typeface="微软雅黑" pitchFamily="34" charset="-122"/>
              </a:rPr>
              <a:t>procedure? </a:t>
            </a:r>
            <a:r>
              <a:rPr lang="zh-CN" altLang="en-US" sz="1400" dirty="0">
                <a:solidFill>
                  <a:srgbClr val="666666"/>
                </a:solidFill>
                <a:latin typeface="微软雅黑" pitchFamily="34" charset="-122"/>
                <a:ea typeface="微软雅黑" pitchFamily="34" charset="-122"/>
                <a:sym typeface="微软雅黑" pitchFamily="34" charset="-122"/>
              </a:rPr>
              <a:t>来判断参数是否为过程，采用</a:t>
            </a:r>
            <a:r>
              <a:rPr lang="en-US" altLang="zh-CN" sz="1400" dirty="0">
                <a:solidFill>
                  <a:srgbClr val="666666"/>
                </a:solidFill>
                <a:latin typeface="微软雅黑" pitchFamily="34" charset="-122"/>
                <a:ea typeface="微软雅黑" pitchFamily="34" charset="-122"/>
                <a:sym typeface="微软雅黑" pitchFamily="34" charset="-122"/>
              </a:rPr>
              <a:t>if</a:t>
            </a:r>
            <a:r>
              <a:rPr lang="zh-CN" altLang="en-US" sz="1400" dirty="0">
                <a:solidFill>
                  <a:srgbClr val="666666"/>
                </a:solidFill>
                <a:latin typeface="微软雅黑" pitchFamily="34" charset="-122"/>
                <a:ea typeface="微软雅黑" pitchFamily="34" charset="-122"/>
                <a:sym typeface="微软雅黑" pitchFamily="34" charset="-122"/>
              </a:rPr>
              <a:t>结构（关于</a:t>
            </a:r>
            <a:r>
              <a:rPr lang="en-US" altLang="zh-CN" sz="1400" dirty="0">
                <a:solidFill>
                  <a:srgbClr val="666666"/>
                </a:solidFill>
                <a:latin typeface="微软雅黑" pitchFamily="34" charset="-122"/>
                <a:ea typeface="微软雅黑" pitchFamily="34" charset="-122"/>
                <a:sym typeface="微软雅黑" pitchFamily="34" charset="-122"/>
              </a:rPr>
              <a:t>if</a:t>
            </a:r>
            <a:r>
              <a:rPr lang="zh-CN" altLang="en-US" sz="1400" dirty="0">
                <a:solidFill>
                  <a:srgbClr val="666666"/>
                </a:solidFill>
                <a:latin typeface="微软雅黑" pitchFamily="34" charset="-122"/>
                <a:ea typeface="微软雅黑" pitchFamily="34" charset="-122"/>
                <a:sym typeface="微软雅黑" pitchFamily="34" charset="-122"/>
              </a:rPr>
              <a:t>结构见下面的介绍）：</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3448048" cy="523220"/>
          </a:xfrm>
          <a:prstGeom prst="rect">
            <a:avLst/>
          </a:prstGeom>
          <a:noFill/>
          <a:ln w="9525">
            <a:noFill/>
            <a:miter lim="800000"/>
            <a:headEnd/>
            <a:tailEnd/>
          </a:ln>
        </p:spPr>
        <p:txBody>
          <a:bodyPr wrap="square">
            <a:spAutoFit/>
          </a:bodyPr>
          <a:lstStyle/>
          <a:p>
            <a:r>
              <a:rPr lang="zh-CN" altLang="en-US" sz="2800" b="1" dirty="0">
                <a:solidFill>
                  <a:srgbClr val="E74E3E"/>
                </a:solidFill>
                <a:latin typeface="微软雅黑" pitchFamily="34" charset="-122"/>
                <a:ea typeface="微软雅黑" pitchFamily="34" charset="-122"/>
                <a:sym typeface="微软雅黑" pitchFamily="34" charset="-122"/>
              </a:rPr>
              <a:t>更多的过程定义</a:t>
            </a:r>
          </a:p>
        </p:txBody>
      </p:sp>
      <p:sp>
        <p:nvSpPr>
          <p:cNvPr id="26" name="矩形 17"/>
          <p:cNvSpPr>
            <a:spLocks noChangeArrowheads="1"/>
          </p:cNvSpPr>
          <p:nvPr/>
        </p:nvSpPr>
        <p:spPr bwMode="auto">
          <a:xfrm>
            <a:off x="1150052" y="5114126"/>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上面的过程就体现了</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语言的参数自省（辨别）能力</a:t>
            </a:r>
            <a:r>
              <a:rPr lang="zh-CN" altLang="en-US" sz="1400" dirty="0" smtClean="0">
                <a:solidFill>
                  <a:srgbClr val="666666"/>
                </a:solidFill>
                <a:latin typeface="微软雅黑" pitchFamily="34" charset="-122"/>
                <a:ea typeface="微软雅黑" pitchFamily="34" charset="-122"/>
                <a:sym typeface="微软雅黑" pitchFamily="34" charset="-122"/>
              </a:rPr>
              <a:t>，</a:t>
            </a:r>
            <a:r>
              <a:rPr lang="en-US" altLang="zh-CN" sz="1400" dirty="0" smtClean="0">
                <a:solidFill>
                  <a:srgbClr val="666666"/>
                </a:solidFill>
                <a:latin typeface="微软雅黑" pitchFamily="34" charset="-122"/>
                <a:ea typeface="微软雅黑" pitchFamily="34" charset="-122"/>
                <a:sym typeface="微软雅黑" pitchFamily="34" charset="-122"/>
              </a:rPr>
              <a:t>'0'</a:t>
            </a:r>
            <a:r>
              <a:rPr lang="zh-CN" altLang="en-US" sz="1400" dirty="0" smtClean="0">
                <a:solidFill>
                  <a:srgbClr val="666666"/>
                </a:solidFill>
                <a:latin typeface="微软雅黑" pitchFamily="34" charset="-122"/>
                <a:ea typeface="微软雅黑" pitchFamily="34" charset="-122"/>
                <a:sym typeface="微软雅黑" pitchFamily="34" charset="-122"/>
              </a:rPr>
              <a:t>是</a:t>
            </a:r>
            <a:r>
              <a:rPr lang="zh-CN" altLang="en-US" sz="1400" dirty="0">
                <a:solidFill>
                  <a:srgbClr val="666666"/>
                </a:solidFill>
                <a:latin typeface="微软雅黑" pitchFamily="34" charset="-122"/>
                <a:ea typeface="微软雅黑" pitchFamily="34" charset="-122"/>
                <a:sym typeface="微软雅黑" pitchFamily="34" charset="-122"/>
              </a:rPr>
              <a:t>数字型，所以返回</a:t>
            </a:r>
            <a:r>
              <a:rPr lang="en-US" altLang="zh-CN" sz="1400" dirty="0" err="1">
                <a:solidFill>
                  <a:srgbClr val="666666"/>
                </a:solidFill>
                <a:latin typeface="微软雅黑" pitchFamily="34" charset="-122"/>
                <a:ea typeface="微软雅黑" pitchFamily="34" charset="-122"/>
                <a:sym typeface="微软雅黑" pitchFamily="34" charset="-122"/>
              </a:rPr>
              <a:t>notaprocedure</a:t>
            </a:r>
            <a:r>
              <a:rPr lang="zh-CN" altLang="en-US" sz="1400" dirty="0">
                <a:solidFill>
                  <a:srgbClr val="666666"/>
                </a:solidFill>
                <a:latin typeface="微软雅黑" pitchFamily="34" charset="-122"/>
                <a:ea typeface="微软雅黑" pitchFamily="34" charset="-122"/>
                <a:sym typeface="微软雅黑" pitchFamily="34" charset="-122"/>
              </a:rPr>
              <a:t>；</a:t>
            </a:r>
            <a:r>
              <a:rPr lang="zh-CN" altLang="en-US" sz="1400" dirty="0" smtClean="0">
                <a:solidFill>
                  <a:srgbClr val="666666"/>
                </a:solidFill>
                <a:latin typeface="微软雅黑" pitchFamily="34" charset="-122"/>
                <a:ea typeface="微软雅黑" pitchFamily="34" charset="-122"/>
                <a:sym typeface="微软雅黑" pitchFamily="34" charset="-122"/>
              </a:rPr>
              <a:t>而</a:t>
            </a:r>
            <a:r>
              <a:rPr lang="en-US" altLang="zh-CN" sz="1400" dirty="0" smtClean="0">
                <a:solidFill>
                  <a:srgbClr val="666666"/>
                </a:solidFill>
                <a:latin typeface="微软雅黑" pitchFamily="34" charset="-122"/>
                <a:ea typeface="微软雅黑" pitchFamily="34" charset="-122"/>
                <a:sym typeface="微软雅黑" pitchFamily="34" charset="-122"/>
              </a:rPr>
              <a:t>'+'</a:t>
            </a:r>
            <a:r>
              <a:rPr lang="zh-CN" altLang="en-US" sz="1400" dirty="0" smtClean="0">
                <a:solidFill>
                  <a:srgbClr val="666666"/>
                </a:solidFill>
                <a:latin typeface="微软雅黑" pitchFamily="34" charset="-122"/>
                <a:ea typeface="微软雅黑" pitchFamily="34" charset="-122"/>
                <a:sym typeface="微软雅黑" pitchFamily="34" charset="-122"/>
              </a:rPr>
              <a:t>是</a:t>
            </a:r>
            <a:r>
              <a:rPr lang="zh-CN" altLang="en-US" sz="1400" dirty="0">
                <a:solidFill>
                  <a:srgbClr val="666666"/>
                </a:solidFill>
                <a:latin typeface="微软雅黑" pitchFamily="34" charset="-122"/>
                <a:ea typeface="微软雅黑" pitchFamily="34" charset="-122"/>
                <a:sym typeface="微软雅黑" pitchFamily="34" charset="-122"/>
              </a:rPr>
              <a:t>一个最基础的操作过程，所以返回</a:t>
            </a:r>
            <a:r>
              <a:rPr lang="en-US" altLang="zh-CN" sz="1400" dirty="0" err="1">
                <a:solidFill>
                  <a:srgbClr val="666666"/>
                </a:solidFill>
                <a:latin typeface="微软雅黑" pitchFamily="34" charset="-122"/>
                <a:ea typeface="微软雅黑" pitchFamily="34" charset="-122"/>
                <a:sym typeface="微软雅黑" pitchFamily="34" charset="-122"/>
              </a:rPr>
              <a:t>isaprocedure</a:t>
            </a:r>
            <a:r>
              <a:rPr lang="zh-CN" altLang="en-US" sz="1400" dirty="0" smtClean="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8" name="矩形 27"/>
          <p:cNvSpPr>
            <a:spLocks noChangeArrowheads="1"/>
          </p:cNvSpPr>
          <p:nvPr/>
        </p:nvSpPr>
        <p:spPr bwMode="auto">
          <a:xfrm>
            <a:off x="1137058" y="3050514"/>
            <a:ext cx="7649008" cy="2031325"/>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it-IT" altLang="zh-CN" sz="1400" dirty="0">
                <a:latin typeface="微软雅黑" pitchFamily="34" charset="-122"/>
                <a:ea typeface="微软雅黑" pitchFamily="34" charset="-122"/>
                <a:sym typeface="微软雅黑" pitchFamily="34" charset="-122"/>
              </a:rPr>
              <a:t>guile&gt; (define isp</a:t>
            </a:r>
          </a:p>
          <a:p>
            <a:pPr algn="just"/>
            <a:r>
              <a:rPr lang="it-IT" altLang="zh-CN" sz="1400" dirty="0">
                <a:latin typeface="微软雅黑" pitchFamily="34" charset="-122"/>
                <a:ea typeface="微软雅黑" pitchFamily="34" charset="-122"/>
                <a:sym typeface="微软雅黑" pitchFamily="34" charset="-122"/>
              </a:rPr>
              <a:t>            (lambda (x)</a:t>
            </a:r>
          </a:p>
          <a:p>
            <a:pPr algn="just"/>
            <a:r>
              <a:rPr lang="it-IT" altLang="zh-CN" sz="1400" dirty="0">
                <a:latin typeface="微软雅黑" pitchFamily="34" charset="-122"/>
                <a:ea typeface="微软雅黑" pitchFamily="34" charset="-122"/>
                <a:sym typeface="微软雅黑" pitchFamily="34" charset="-122"/>
              </a:rPr>
              <a:t>                     (if (procedure? x) 'isaprocedure 'notaprocedure)))</a:t>
            </a:r>
          </a:p>
          <a:p>
            <a:pPr algn="just"/>
            <a:r>
              <a:rPr lang="it-IT" altLang="zh-CN" sz="1400" dirty="0">
                <a:latin typeface="微软雅黑" pitchFamily="34" charset="-122"/>
                <a:ea typeface="微软雅黑" pitchFamily="34" charset="-122"/>
                <a:sym typeface="微软雅黑" pitchFamily="34" charset="-122"/>
              </a:rPr>
              <a:t>guile&gt; isp</a:t>
            </a:r>
          </a:p>
          <a:p>
            <a:pPr algn="just"/>
            <a:r>
              <a:rPr lang="it-IT" altLang="zh-CN" sz="1400" dirty="0">
                <a:latin typeface="微软雅黑" pitchFamily="34" charset="-122"/>
                <a:ea typeface="微软雅黑" pitchFamily="34" charset="-122"/>
                <a:sym typeface="微软雅黑" pitchFamily="34" charset="-122"/>
              </a:rPr>
              <a:t>#&lt;procedure isp (x)&gt;</a:t>
            </a:r>
          </a:p>
          <a:p>
            <a:pPr algn="just"/>
            <a:r>
              <a:rPr lang="it-IT" altLang="zh-CN" sz="1400" dirty="0">
                <a:latin typeface="微软雅黑" pitchFamily="34" charset="-122"/>
                <a:ea typeface="微软雅黑" pitchFamily="34" charset="-122"/>
                <a:sym typeface="微软雅黑" pitchFamily="34" charset="-122"/>
              </a:rPr>
              <a:t>guile&gt; (isp 0)</a:t>
            </a:r>
          </a:p>
          <a:p>
            <a:pPr algn="just"/>
            <a:r>
              <a:rPr lang="it-IT" altLang="zh-CN" sz="1400" dirty="0">
                <a:latin typeface="微软雅黑" pitchFamily="34" charset="-122"/>
                <a:ea typeface="微软雅黑" pitchFamily="34" charset="-122"/>
                <a:sym typeface="微软雅黑" pitchFamily="34" charset="-122"/>
              </a:rPr>
              <a:t>notaprocedure</a:t>
            </a:r>
          </a:p>
          <a:p>
            <a:pPr algn="just"/>
            <a:r>
              <a:rPr lang="it-IT" altLang="zh-CN" sz="1400" dirty="0">
                <a:latin typeface="微软雅黑" pitchFamily="34" charset="-122"/>
                <a:ea typeface="微软雅黑" pitchFamily="34" charset="-122"/>
                <a:sym typeface="微软雅黑" pitchFamily="34" charset="-122"/>
              </a:rPr>
              <a:t>guile&gt; (isp +)</a:t>
            </a:r>
          </a:p>
          <a:p>
            <a:pPr algn="just"/>
            <a:r>
              <a:rPr lang="it-IT" altLang="zh-CN" sz="1400" dirty="0">
                <a:latin typeface="微软雅黑" pitchFamily="34" charset="-122"/>
                <a:ea typeface="微软雅黑" pitchFamily="34" charset="-122"/>
                <a:sym typeface="微软雅黑" pitchFamily="34" charset="-122"/>
              </a:rPr>
              <a:t>isaprocedure</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901577878"/>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7C233E"/>
              </a:solidFill>
            </a:endParaRPr>
          </a:p>
        </p:txBody>
      </p:sp>
      <p:sp>
        <p:nvSpPr>
          <p:cNvPr id="46083" name="矩形 3"/>
          <p:cNvSpPr>
            <a:spLocks noChangeArrowheads="1"/>
          </p:cNvSpPr>
          <p:nvPr/>
        </p:nvSpPr>
        <p:spPr bwMode="auto">
          <a:xfrm>
            <a:off x="5843588"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6084"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过程定义*</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6085"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6"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7"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88"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89"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6090"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1"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2"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6098" name="文本框 38"/>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6099" name="文本框 39"/>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4" name="矩形 17"/>
          <p:cNvSpPr>
            <a:spLocks noChangeArrowheads="1"/>
          </p:cNvSpPr>
          <p:nvPr/>
        </p:nvSpPr>
        <p:spPr bwMode="auto">
          <a:xfrm>
            <a:off x="1136404" y="2395914"/>
            <a:ext cx="7649008" cy="95410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在</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语言中，过程定义也可以嵌套，一般情况下，过程的内部过程定义只有在过程内部才有效，相当</a:t>
            </a:r>
            <a:r>
              <a:rPr lang="en-US" altLang="zh-CN" sz="1400" dirty="0">
                <a:solidFill>
                  <a:srgbClr val="666666"/>
                </a:solidFill>
                <a:latin typeface="微软雅黑" pitchFamily="34" charset="-122"/>
                <a:ea typeface="微软雅黑" pitchFamily="34" charset="-122"/>
                <a:sym typeface="微软雅黑" pitchFamily="34" charset="-122"/>
              </a:rPr>
              <a:t>C</a:t>
            </a:r>
            <a:r>
              <a:rPr lang="zh-CN" altLang="en-US" sz="1400" dirty="0">
                <a:solidFill>
                  <a:srgbClr val="666666"/>
                </a:solidFill>
                <a:latin typeface="微软雅黑" pitchFamily="34" charset="-122"/>
                <a:ea typeface="微软雅黑" pitchFamily="34" charset="-122"/>
                <a:sym typeface="微软雅黑" pitchFamily="34" charset="-122"/>
              </a:rPr>
              <a:t>语言中的局部变量。</a:t>
            </a:r>
          </a:p>
          <a:p>
            <a:pPr algn="just"/>
            <a:endParaRPr lang="zh-CN" altLang="en-US" sz="1400" dirty="0">
              <a:solidFill>
                <a:srgbClr val="666666"/>
              </a:solidFill>
              <a:latin typeface="微软雅黑" pitchFamily="34" charset="-122"/>
              <a:ea typeface="微软雅黑" pitchFamily="34" charset="-122"/>
              <a:sym typeface="微软雅黑" pitchFamily="34" charset="-122"/>
            </a:endParaRPr>
          </a:p>
          <a:p>
            <a:pPr algn="just"/>
            <a:r>
              <a:rPr lang="zh-CN" altLang="en-US" sz="1400" dirty="0">
                <a:solidFill>
                  <a:srgbClr val="666666"/>
                </a:solidFill>
                <a:latin typeface="微软雅黑" pitchFamily="34" charset="-122"/>
                <a:ea typeface="微软雅黑" pitchFamily="34" charset="-122"/>
                <a:sym typeface="微软雅黑" pitchFamily="34" charset="-122"/>
              </a:rPr>
              <a:t>如下面的代码的最终结果是</a:t>
            </a:r>
            <a:r>
              <a:rPr lang="en-US" altLang="zh-CN" sz="1400" dirty="0">
                <a:solidFill>
                  <a:srgbClr val="666666"/>
                </a:solidFill>
                <a:latin typeface="微软雅黑" pitchFamily="34" charset="-122"/>
                <a:ea typeface="微软雅黑" pitchFamily="34" charset="-122"/>
                <a:sym typeface="微软雅黑" pitchFamily="34" charset="-122"/>
              </a:rPr>
              <a:t>50</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3448048" cy="523220"/>
          </a:xfrm>
          <a:prstGeom prst="rect">
            <a:avLst/>
          </a:prstGeom>
          <a:noFill/>
          <a:ln w="9525">
            <a:noFill/>
            <a:miter lim="800000"/>
            <a:headEnd/>
            <a:tailEnd/>
          </a:ln>
        </p:spPr>
        <p:txBody>
          <a:bodyPr wrap="square">
            <a:spAutoFit/>
          </a:bodyPr>
          <a:lstStyle/>
          <a:p>
            <a:r>
              <a:rPr lang="zh-CN" altLang="en-US" sz="2800" b="1" dirty="0">
                <a:solidFill>
                  <a:srgbClr val="E74E3E"/>
                </a:solidFill>
                <a:latin typeface="微软雅黑" pitchFamily="34" charset="-122"/>
                <a:ea typeface="微软雅黑" pitchFamily="34" charset="-122"/>
                <a:sym typeface="微软雅黑" pitchFamily="34" charset="-122"/>
              </a:rPr>
              <a:t>过程的嵌套定义</a:t>
            </a:r>
          </a:p>
        </p:txBody>
      </p:sp>
      <p:sp>
        <p:nvSpPr>
          <p:cNvPr id="27" name="矩形 17"/>
          <p:cNvSpPr>
            <a:spLocks noChangeArrowheads="1"/>
          </p:cNvSpPr>
          <p:nvPr/>
        </p:nvSpPr>
        <p:spPr bwMode="auto">
          <a:xfrm>
            <a:off x="1136404" y="4912741"/>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此时过程</a:t>
            </a:r>
            <a:r>
              <a:rPr lang="en-US" altLang="zh-CN" sz="1400" dirty="0">
                <a:solidFill>
                  <a:srgbClr val="666666"/>
                </a:solidFill>
                <a:latin typeface="微软雅黑" pitchFamily="34" charset="-122"/>
                <a:ea typeface="微软雅黑" pitchFamily="34" charset="-122"/>
                <a:sym typeface="微软雅黑" pitchFamily="34" charset="-122"/>
              </a:rPr>
              <a:t>add</a:t>
            </a:r>
            <a:r>
              <a:rPr lang="zh-CN" altLang="en-US" sz="1400" dirty="0">
                <a:solidFill>
                  <a:srgbClr val="666666"/>
                </a:solidFill>
                <a:latin typeface="微软雅黑" pitchFamily="34" charset="-122"/>
                <a:ea typeface="微软雅黑" pitchFamily="34" charset="-122"/>
                <a:sym typeface="微软雅黑" pitchFamily="34" charset="-122"/>
              </a:rPr>
              <a:t>只在</a:t>
            </a:r>
            <a:r>
              <a:rPr lang="en-US" altLang="zh-CN" sz="1400" dirty="0">
                <a:solidFill>
                  <a:srgbClr val="666666"/>
                </a:solidFill>
                <a:latin typeface="微软雅黑" pitchFamily="34" charset="-122"/>
                <a:ea typeface="微软雅黑" pitchFamily="34" charset="-122"/>
                <a:sym typeface="微软雅黑" pitchFamily="34" charset="-122"/>
              </a:rPr>
              <a:t>fix</a:t>
            </a:r>
            <a:r>
              <a:rPr lang="zh-CN" altLang="en-US" sz="1400" dirty="0">
                <a:solidFill>
                  <a:srgbClr val="666666"/>
                </a:solidFill>
                <a:latin typeface="微软雅黑" pitchFamily="34" charset="-122"/>
                <a:ea typeface="微软雅黑" pitchFamily="34" charset="-122"/>
                <a:sym typeface="微软雅黑" pitchFamily="34" charset="-122"/>
              </a:rPr>
              <a:t>过程内部起做用，这事实上涉及了过程和变量的绑定，可以</a:t>
            </a:r>
            <a:r>
              <a:rPr lang="zh-CN" altLang="en-US" sz="1400" dirty="0" smtClean="0">
                <a:solidFill>
                  <a:srgbClr val="666666"/>
                </a:solidFill>
                <a:latin typeface="微软雅黑" pitchFamily="34" charset="-122"/>
                <a:ea typeface="微软雅黑" pitchFamily="34" charset="-122"/>
                <a:sym typeface="微软雅黑" pitchFamily="34" charset="-122"/>
              </a:rPr>
              <a:t>参考</a:t>
            </a:r>
            <a:r>
              <a:rPr lang="zh-CN" altLang="en-US" sz="1400" dirty="0">
                <a:solidFill>
                  <a:srgbClr val="666666"/>
                </a:solidFill>
                <a:latin typeface="微软雅黑" pitchFamily="34" charset="-122"/>
                <a:ea typeface="微软雅黑" pitchFamily="34" charset="-122"/>
                <a:sym typeface="微软雅黑" pitchFamily="34" charset="-122"/>
              </a:rPr>
              <a:t>关</a:t>
            </a:r>
            <a:r>
              <a:rPr lang="zh-CN" altLang="en-US" sz="1400" dirty="0" smtClean="0">
                <a:solidFill>
                  <a:srgbClr val="666666"/>
                </a:solidFill>
                <a:latin typeface="微软雅黑" pitchFamily="34" charset="-122"/>
                <a:ea typeface="微软雅黑" pitchFamily="34" charset="-122"/>
                <a:sym typeface="微软雅黑" pitchFamily="34" charset="-122"/>
              </a:rPr>
              <a:t>于</a:t>
            </a:r>
            <a:r>
              <a:rPr lang="zh-CN" altLang="en-US" sz="1400" dirty="0">
                <a:solidFill>
                  <a:srgbClr val="666666"/>
                </a:solidFill>
                <a:latin typeface="微软雅黑" pitchFamily="34" charset="-122"/>
                <a:ea typeface="微软雅黑" pitchFamily="34" charset="-122"/>
                <a:sym typeface="微软雅黑" pitchFamily="34" charset="-122"/>
              </a:rPr>
              <a:t>过程绑定（</a:t>
            </a:r>
            <a:r>
              <a:rPr lang="en-US" altLang="zh-CN" sz="1400" dirty="0">
                <a:solidFill>
                  <a:srgbClr val="666666"/>
                </a:solidFill>
                <a:latin typeface="微软雅黑" pitchFamily="34" charset="-122"/>
                <a:ea typeface="微软雅黑" pitchFamily="34" charset="-122"/>
                <a:sym typeface="微软雅黑" pitchFamily="34" charset="-122"/>
              </a:rPr>
              <a:t>let</a:t>
            </a:r>
            <a:r>
              <a:rPr lang="zh-CN" altLang="en-US" sz="1400" dirty="0">
                <a:solidFill>
                  <a:srgbClr val="666666"/>
                </a:solidFill>
                <a:latin typeface="微软雅黑" pitchFamily="34" charset="-122"/>
                <a:ea typeface="微软雅黑" pitchFamily="34" charset="-122"/>
                <a:sym typeface="微软雅黑" pitchFamily="34" charset="-122"/>
              </a:rPr>
              <a:t>，</a:t>
            </a:r>
            <a:r>
              <a:rPr lang="en-US" altLang="zh-CN" sz="1400" dirty="0">
                <a:solidFill>
                  <a:srgbClr val="666666"/>
                </a:solidFill>
                <a:latin typeface="微软雅黑" pitchFamily="34" charset="-122"/>
                <a:ea typeface="微软雅黑" pitchFamily="34" charset="-122"/>
                <a:sym typeface="微软雅黑" pitchFamily="34" charset="-122"/>
              </a:rPr>
              <a:t>let* </a:t>
            </a:r>
            <a:r>
              <a:rPr lang="zh-CN" altLang="en-US" sz="1400" dirty="0">
                <a:solidFill>
                  <a:srgbClr val="666666"/>
                </a:solidFill>
                <a:latin typeface="微软雅黑" pitchFamily="34" charset="-122"/>
                <a:ea typeface="微软雅黑" pitchFamily="34" charset="-122"/>
                <a:sym typeface="微软雅黑" pitchFamily="34" charset="-122"/>
              </a:rPr>
              <a:t>和</a:t>
            </a:r>
            <a:r>
              <a:rPr lang="en-US" altLang="zh-CN" sz="1400" dirty="0" err="1">
                <a:solidFill>
                  <a:srgbClr val="666666"/>
                </a:solidFill>
                <a:latin typeface="微软雅黑" pitchFamily="34" charset="-122"/>
                <a:ea typeface="微软雅黑" pitchFamily="34" charset="-122"/>
                <a:sym typeface="微软雅黑" pitchFamily="34" charset="-122"/>
              </a:rPr>
              <a:t>letrec</a:t>
            </a:r>
            <a:r>
              <a:rPr lang="zh-CN" altLang="en-US" sz="1400" dirty="0">
                <a:solidFill>
                  <a:srgbClr val="666666"/>
                </a:solidFill>
                <a:latin typeface="微软雅黑" pitchFamily="34" charset="-122"/>
                <a:ea typeface="微软雅黑" pitchFamily="34" charset="-122"/>
                <a:sym typeface="微软雅黑" pitchFamily="34" charset="-122"/>
              </a:rPr>
              <a:t>）的介绍。</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8" name="矩形 27"/>
          <p:cNvSpPr>
            <a:spLocks noChangeArrowheads="1"/>
          </p:cNvSpPr>
          <p:nvPr/>
        </p:nvSpPr>
        <p:spPr bwMode="auto">
          <a:xfrm>
            <a:off x="1137058" y="3378066"/>
            <a:ext cx="7649008" cy="1384995"/>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(define fix </a:t>
            </a:r>
          </a:p>
          <a:p>
            <a:pPr algn="just"/>
            <a:r>
              <a:rPr lang="en-US" altLang="zh-CN" sz="1400" dirty="0">
                <a:latin typeface="微软雅黑" pitchFamily="34" charset="-122"/>
                <a:ea typeface="微软雅黑" pitchFamily="34" charset="-122"/>
                <a:sym typeface="微软雅黑" pitchFamily="34" charset="-122"/>
              </a:rPr>
              <a:t>	(lambda (x y z)</a:t>
            </a:r>
          </a:p>
          <a:p>
            <a:pPr algn="just"/>
            <a:r>
              <a:rPr lang="en-US" altLang="zh-CN" sz="1400" dirty="0">
                <a:latin typeface="微软雅黑" pitchFamily="34" charset="-122"/>
                <a:ea typeface="微软雅黑" pitchFamily="34" charset="-122"/>
                <a:sym typeface="微软雅黑" pitchFamily="34" charset="-122"/>
              </a:rPr>
              <a:t>		(define add </a:t>
            </a:r>
          </a:p>
          <a:p>
            <a:pPr algn="just"/>
            <a:r>
              <a:rPr lang="en-US" altLang="zh-CN" sz="1400" dirty="0">
                <a:latin typeface="微软雅黑" pitchFamily="34" charset="-122"/>
                <a:ea typeface="微软雅黑" pitchFamily="34" charset="-122"/>
                <a:sym typeface="微软雅黑" pitchFamily="34" charset="-122"/>
              </a:rPr>
              <a:t>			(lambda (a b) (+ a b)))</a:t>
            </a:r>
          </a:p>
          <a:p>
            <a:pPr algn="just"/>
            <a:r>
              <a:rPr lang="en-US" altLang="zh-CN" sz="1400" dirty="0">
                <a:latin typeface="微软雅黑" pitchFamily="34" charset="-122"/>
                <a:ea typeface="微软雅黑" pitchFamily="34" charset="-122"/>
                <a:sym typeface="微软雅黑" pitchFamily="34" charset="-122"/>
              </a:rPr>
              <a:t>		(- x (add y z))))</a:t>
            </a:r>
          </a:p>
          <a:p>
            <a:pPr algn="just"/>
            <a:r>
              <a:rPr lang="en-US" altLang="zh-CN" sz="1400" dirty="0">
                <a:latin typeface="微软雅黑" pitchFamily="34" charset="-122"/>
                <a:ea typeface="微软雅黑" pitchFamily="34" charset="-122"/>
                <a:sym typeface="微软雅黑" pitchFamily="34" charset="-122"/>
              </a:rPr>
              <a:t>(display (fix 100 20 30))</a:t>
            </a:r>
            <a:endParaRPr lang="zh-CN" altLang="en-US" sz="1400"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186055381"/>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47106" name="组合 2"/>
          <p:cNvGrpSpPr>
            <a:grpSpLocks/>
          </p:cNvGrpSpPr>
          <p:nvPr/>
        </p:nvGrpSpPr>
        <p:grpSpPr bwMode="auto">
          <a:xfrm>
            <a:off x="1689100" y="2568575"/>
            <a:ext cx="6527800" cy="1720850"/>
            <a:chOff x="0" y="0"/>
            <a:chExt cx="6024563" cy="1720986"/>
          </a:xfrm>
        </p:grpSpPr>
        <p:grpSp>
          <p:nvGrpSpPr>
            <p:cNvPr id="47107" name="组合 13"/>
            <p:cNvGrpSpPr>
              <a:grpSpLocks/>
            </p:cNvGrpSpPr>
            <p:nvPr/>
          </p:nvGrpSpPr>
          <p:grpSpPr bwMode="auto">
            <a:xfrm>
              <a:off x="0" y="0"/>
              <a:ext cx="6024563" cy="1720986"/>
              <a:chOff x="0" y="0"/>
              <a:chExt cx="6024563" cy="1720986"/>
            </a:xfrm>
          </p:grpSpPr>
          <p:grpSp>
            <p:nvGrpSpPr>
              <p:cNvPr id="47109" name="Group 4"/>
              <p:cNvGrpSpPr>
                <a:grpSpLocks/>
              </p:cNvGrpSpPr>
              <p:nvPr/>
            </p:nvGrpSpPr>
            <p:grpSpPr bwMode="auto">
              <a:xfrm>
                <a:off x="0" y="0"/>
                <a:ext cx="1847850" cy="1720986"/>
                <a:chOff x="0" y="0"/>
                <a:chExt cx="3219" cy="2998"/>
              </a:xfrm>
            </p:grpSpPr>
            <p:sp>
              <p:nvSpPr>
                <p:cNvPr id="47111" name="Freeform 6"/>
                <p:cNvSpPr>
                  <a:spLocks noChangeArrowheads="1"/>
                </p:cNvSpPr>
                <p:nvPr/>
              </p:nvSpPr>
              <p:spPr bwMode="auto">
                <a:xfrm>
                  <a:off x="0" y="0"/>
                  <a:ext cx="3219" cy="2998"/>
                </a:xfrm>
                <a:custGeom>
                  <a:avLst/>
                  <a:gdLst>
                    <a:gd name="T0" fmla="*/ 537 w 1360"/>
                    <a:gd name="T1" fmla="*/ 2266 h 1266"/>
                    <a:gd name="T2" fmla="*/ 537 w 1360"/>
                    <a:gd name="T3" fmla="*/ 2955 h 1266"/>
                    <a:gd name="T4" fmla="*/ 589 w 1360"/>
                    <a:gd name="T5" fmla="*/ 3012 h 1266"/>
                    <a:gd name="T6" fmla="*/ 689 w 1360"/>
                    <a:gd name="T7" fmla="*/ 3455 h 1266"/>
                    <a:gd name="T8" fmla="*/ 667 w 1360"/>
                    <a:gd name="T9" fmla="*/ 3528 h 1266"/>
                    <a:gd name="T10" fmla="*/ 824 w 1360"/>
                    <a:gd name="T11" fmla="*/ 5271 h 1266"/>
                    <a:gd name="T12" fmla="*/ 947 w 1360"/>
                    <a:gd name="T13" fmla="*/ 6695 h 1266"/>
                    <a:gd name="T14" fmla="*/ 980 w 1360"/>
                    <a:gd name="T15" fmla="*/ 7100 h 1266"/>
                    <a:gd name="T16" fmla="*/ 0 w 1360"/>
                    <a:gd name="T17" fmla="*/ 7100 h 1266"/>
                    <a:gd name="T18" fmla="*/ 33 w 1360"/>
                    <a:gd name="T19" fmla="*/ 6714 h 1266"/>
                    <a:gd name="T20" fmla="*/ 213 w 1360"/>
                    <a:gd name="T21" fmla="*/ 4549 h 1266"/>
                    <a:gd name="T22" fmla="*/ 303 w 1360"/>
                    <a:gd name="T23" fmla="*/ 3528 h 1266"/>
                    <a:gd name="T24" fmla="*/ 279 w 1360"/>
                    <a:gd name="T25" fmla="*/ 3438 h 1266"/>
                    <a:gd name="T26" fmla="*/ 398 w 1360"/>
                    <a:gd name="T27" fmla="*/ 3012 h 1266"/>
                    <a:gd name="T28" fmla="*/ 443 w 1360"/>
                    <a:gd name="T29" fmla="*/ 2944 h 1266"/>
                    <a:gd name="T30" fmla="*/ 443 w 1360"/>
                    <a:gd name="T31" fmla="*/ 2283 h 1266"/>
                    <a:gd name="T32" fmla="*/ 393 w 1360"/>
                    <a:gd name="T33" fmla="*/ 2198 h 1266"/>
                    <a:gd name="T34" fmla="*/ 173 w 1360"/>
                    <a:gd name="T35" fmla="*/ 2098 h 1266"/>
                    <a:gd name="T36" fmla="*/ 246 w 1360"/>
                    <a:gd name="T37" fmla="*/ 2053 h 1266"/>
                    <a:gd name="T38" fmla="*/ 3496 w 1360"/>
                    <a:gd name="T39" fmla="*/ 246 h 1266"/>
                    <a:gd name="T40" fmla="*/ 3877 w 1360"/>
                    <a:gd name="T41" fmla="*/ 28 h 1266"/>
                    <a:gd name="T42" fmla="*/ 4021 w 1360"/>
                    <a:gd name="T43" fmla="*/ 28 h 1266"/>
                    <a:gd name="T44" fmla="*/ 7030 w 1360"/>
                    <a:gd name="T45" fmla="*/ 1542 h 1266"/>
                    <a:gd name="T46" fmla="*/ 7619 w 1360"/>
                    <a:gd name="T47" fmla="*/ 1840 h 1266"/>
                    <a:gd name="T48" fmla="*/ 7295 w 1360"/>
                    <a:gd name="T49" fmla="*/ 2020 h 1266"/>
                    <a:gd name="T50" fmla="*/ 4050 w 1360"/>
                    <a:gd name="T51" fmla="*/ 3734 h 1266"/>
                    <a:gd name="T52" fmla="*/ 3853 w 1360"/>
                    <a:gd name="T53" fmla="*/ 3746 h 1266"/>
                    <a:gd name="T54" fmla="*/ 627 w 1360"/>
                    <a:gd name="T55" fmla="*/ 2304 h 1266"/>
                    <a:gd name="T56" fmla="*/ 537 w 1360"/>
                    <a:gd name="T57" fmla="*/ 2266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sp>
              <p:nvSpPr>
                <p:cNvPr id="47112" name="Freeform 7"/>
                <p:cNvSpPr>
                  <a:spLocks noChangeArrowheads="1"/>
                </p:cNvSpPr>
                <p:nvPr/>
              </p:nvSpPr>
              <p:spPr bwMode="auto">
                <a:xfrm>
                  <a:off x="665" y="1272"/>
                  <a:ext cx="2000" cy="947"/>
                </a:xfrm>
                <a:custGeom>
                  <a:avLst/>
                  <a:gdLst>
                    <a:gd name="T0" fmla="*/ 0 w 845"/>
                    <a:gd name="T1" fmla="*/ 824 h 400"/>
                    <a:gd name="T2" fmla="*/ 438 w 845"/>
                    <a:gd name="T3" fmla="*/ 180 h 400"/>
                    <a:gd name="T4" fmla="*/ 537 w 845"/>
                    <a:gd name="T5" fmla="*/ 156 h 400"/>
                    <a:gd name="T6" fmla="*/ 1467 w 845"/>
                    <a:gd name="T7" fmla="*/ 566 h 400"/>
                    <a:gd name="T8" fmla="*/ 2336 w 845"/>
                    <a:gd name="T9" fmla="*/ 952 h 400"/>
                    <a:gd name="T10" fmla="*/ 2431 w 845"/>
                    <a:gd name="T11" fmla="*/ 935 h 400"/>
                    <a:gd name="T12" fmla="*/ 4057 w 845"/>
                    <a:gd name="T13" fmla="*/ 73 h 400"/>
                    <a:gd name="T14" fmla="*/ 4196 w 845"/>
                    <a:gd name="T15" fmla="*/ 0 h 400"/>
                    <a:gd name="T16" fmla="*/ 4734 w 845"/>
                    <a:gd name="T17" fmla="*/ 803 h 400"/>
                    <a:gd name="T18" fmla="*/ 4163 w 845"/>
                    <a:gd name="T19" fmla="*/ 1160 h 400"/>
                    <a:gd name="T20" fmla="*/ 2509 w 845"/>
                    <a:gd name="T21" fmla="*/ 2202 h 400"/>
                    <a:gd name="T22" fmla="*/ 2357 w 845"/>
                    <a:gd name="T23" fmla="*/ 2209 h 400"/>
                    <a:gd name="T24" fmla="*/ 45 w 845"/>
                    <a:gd name="T25" fmla="*/ 857 h 400"/>
                    <a:gd name="T26" fmla="*/ 0 w 845"/>
                    <a:gd name="T27" fmla="*/ 824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grpSp>
          <p:sp>
            <p:nvSpPr>
              <p:cNvPr id="47110" name="文本框 12"/>
              <p:cNvSpPr>
                <a:spLocks noChangeArrowheads="1"/>
              </p:cNvSpPr>
              <p:nvPr/>
            </p:nvSpPr>
            <p:spPr bwMode="auto">
              <a:xfrm>
                <a:off x="2003425" y="130020"/>
                <a:ext cx="4021138" cy="1200329"/>
              </a:xfrm>
              <a:prstGeom prst="rect">
                <a:avLst/>
              </a:prstGeom>
              <a:noFill/>
              <a:ln w="9525">
                <a:noFill/>
                <a:miter lim="800000"/>
                <a:headEnd/>
                <a:tailEnd/>
              </a:ln>
            </p:spPr>
            <p:txBody>
              <a:bodyPr>
                <a:spAutoFit/>
              </a:bodyPr>
              <a:lstStyle/>
              <a:p>
                <a:r>
                  <a:rPr lang="zh-CN" altLang="en-US" sz="7200" b="1" dirty="0" smtClean="0">
                    <a:solidFill>
                      <a:schemeClr val="bg1"/>
                    </a:solidFill>
                    <a:latin typeface="微软雅黑" pitchFamily="34" charset="-122"/>
                    <a:ea typeface="微软雅黑" pitchFamily="34" charset="-122"/>
                    <a:sym typeface="微软雅黑" pitchFamily="34" charset="-122"/>
                  </a:rPr>
                  <a:t>常用结构*</a:t>
                </a:r>
                <a:endParaRPr lang="zh-CN" altLang="en-US" sz="7200" b="1" dirty="0">
                  <a:solidFill>
                    <a:schemeClr val="bg1"/>
                  </a:solidFill>
                  <a:latin typeface="微软雅黑" pitchFamily="34" charset="-122"/>
                  <a:ea typeface="微软雅黑" pitchFamily="34" charset="-122"/>
                  <a:sym typeface="微软雅黑" pitchFamily="34" charset="-122"/>
                </a:endParaRPr>
              </a:p>
            </p:txBody>
          </p:sp>
        </p:grpSp>
        <p:sp>
          <p:nvSpPr>
            <p:cNvPr id="47108" name="矩形 14"/>
            <p:cNvSpPr>
              <a:spLocks noChangeArrowheads="1"/>
            </p:cNvSpPr>
            <p:nvPr/>
          </p:nvSpPr>
          <p:spPr bwMode="auto">
            <a:xfrm>
              <a:off x="2066925" y="1248405"/>
              <a:ext cx="3856037" cy="369332"/>
            </a:xfrm>
            <a:prstGeom prst="rect">
              <a:avLst/>
            </a:prstGeom>
            <a:noFill/>
            <a:ln w="9525">
              <a:noFill/>
              <a:miter lim="800000"/>
              <a:headEnd/>
              <a:tailEnd/>
            </a:ln>
          </p:spPr>
          <p:txBody>
            <a:bodyPr>
              <a:spAutoFit/>
            </a:bodyPr>
            <a:lstStyle/>
            <a:p>
              <a:r>
                <a:rPr lang="en-US" altLang="zh-CN" sz="900">
                  <a:solidFill>
                    <a:schemeClr val="bg1"/>
                  </a:solidFill>
                  <a:latin typeface="微软雅黑" pitchFamily="34" charset="-122"/>
                  <a:ea typeface="微软雅黑" pitchFamily="34" charset="-122"/>
                  <a:sym typeface="微软雅黑" pitchFamily="34" charset="-122"/>
                </a:rPr>
                <a:t>It was the best of times, it was the worst of times; it was the age of wisdom, it was the age of foolishness.</a:t>
              </a:r>
              <a:r>
                <a:rPr lang="zh-CN" altLang="en-US" sz="900">
                  <a:solidFill>
                    <a:schemeClr val="bg1"/>
                  </a:solidFill>
                  <a:latin typeface="微软雅黑" pitchFamily="34" charset="-122"/>
                  <a:ea typeface="微软雅黑" pitchFamily="34" charset="-122"/>
                  <a:sym typeface="Arial" pitchFamily="34" charset="0"/>
                </a:rPr>
                <a:t> </a:t>
              </a:r>
              <a:endParaRPr lang="zh-CN" altLang="en-US" sz="900">
                <a:solidFill>
                  <a:schemeClr val="bg1"/>
                </a:solidFill>
                <a:latin typeface="Calibri" pitchFamily="34" charset="0"/>
                <a:cs typeface="Calibri" pitchFamily="34" charset="0"/>
                <a:sym typeface="Calibri" pitchFamily="34" charset="0"/>
              </a:endParaRPr>
            </a:p>
          </p:txBody>
        </p:sp>
      </p:grpSp>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8131"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2" name="矩形 3"/>
          <p:cNvSpPr>
            <a:spLocks noChangeArrowheads="1"/>
          </p:cNvSpPr>
          <p:nvPr/>
        </p:nvSpPr>
        <p:spPr bwMode="auto">
          <a:xfrm>
            <a:off x="7366000"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8133"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4"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5"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36"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7" name="文本框 10"/>
          <p:cNvSpPr>
            <a:spLocks noChangeArrowheads="1"/>
          </p:cNvSpPr>
          <p:nvPr/>
        </p:nvSpPr>
        <p:spPr bwMode="auto">
          <a:xfrm>
            <a:off x="7334250" y="93663"/>
            <a:ext cx="1457325" cy="369887"/>
          </a:xfrm>
          <a:prstGeom prst="rect">
            <a:avLst/>
          </a:prstGeom>
          <a:noFill/>
          <a:ln w="9525">
            <a:noFill/>
            <a:miter lim="800000"/>
            <a:headEnd/>
            <a:tailEnd/>
          </a:ln>
        </p:spPr>
        <p:txBody>
          <a:bodyPr>
            <a:spAutoFit/>
          </a:bodyPr>
          <a:lstStyle/>
          <a:p>
            <a:pPr algn="ctr"/>
            <a:r>
              <a:rPr lang="zh-CN" altLang="en-US" dirty="0" smtClean="0">
                <a:solidFill>
                  <a:srgbClr val="666666"/>
                </a:solidFill>
                <a:latin typeface="微软雅黑" pitchFamily="34" charset="-122"/>
                <a:ea typeface="微软雅黑" pitchFamily="34" charset="-122"/>
                <a:sym typeface="微软雅黑" pitchFamily="34" charset="-122"/>
              </a:rPr>
              <a:t>常用结构*</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8138"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8139"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0"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1"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8" name="文本框 50"/>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pPr algn="ctr"/>
            <a:r>
              <a:rPr lang="zh-CN" altLang="en-US" sz="2800" b="1" dirty="0">
                <a:solidFill>
                  <a:srgbClr val="E74E3E"/>
                </a:solidFill>
                <a:latin typeface="微软雅黑" pitchFamily="34" charset="-122"/>
                <a:ea typeface="微软雅黑" pitchFamily="34" charset="-122"/>
                <a:sym typeface="微软雅黑" pitchFamily="34" charset="-122"/>
              </a:rPr>
              <a:t>顺序结构</a:t>
            </a:r>
          </a:p>
        </p:txBody>
      </p:sp>
      <p:sp>
        <p:nvSpPr>
          <p:cNvPr id="26" name="矩形 17"/>
          <p:cNvSpPr>
            <a:spLocks noChangeArrowheads="1"/>
          </p:cNvSpPr>
          <p:nvPr/>
        </p:nvSpPr>
        <p:spPr bwMode="auto">
          <a:xfrm>
            <a:off x="1136404" y="2750762"/>
            <a:ext cx="7649008" cy="95410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也可以说成由多个</a:t>
            </a:r>
            <a:r>
              <a:rPr lang="en-US" altLang="zh-CN" sz="1400" dirty="0">
                <a:solidFill>
                  <a:srgbClr val="666666"/>
                </a:solidFill>
                <a:latin typeface="微软雅黑" pitchFamily="34" charset="-122"/>
                <a:ea typeface="微软雅黑" pitchFamily="34" charset="-122"/>
                <a:sym typeface="微软雅黑" pitchFamily="34" charset="-122"/>
              </a:rPr>
              <a:t>form</a:t>
            </a:r>
            <a:r>
              <a:rPr lang="zh-CN" altLang="en-US" sz="1400" dirty="0">
                <a:solidFill>
                  <a:srgbClr val="666666"/>
                </a:solidFill>
                <a:latin typeface="微软雅黑" pitchFamily="34" charset="-122"/>
                <a:ea typeface="微软雅黑" pitchFamily="34" charset="-122"/>
                <a:sym typeface="微软雅黑" pitchFamily="34" charset="-122"/>
              </a:rPr>
              <a:t>组成的</a:t>
            </a:r>
            <a:r>
              <a:rPr lang="en-US" altLang="zh-CN" sz="1400" dirty="0">
                <a:solidFill>
                  <a:srgbClr val="666666"/>
                </a:solidFill>
                <a:latin typeface="微软雅黑" pitchFamily="34" charset="-122"/>
                <a:ea typeface="微软雅黑" pitchFamily="34" charset="-122"/>
                <a:sym typeface="微软雅黑" pitchFamily="34" charset="-122"/>
              </a:rPr>
              <a:t>form</a:t>
            </a:r>
            <a:r>
              <a:rPr lang="zh-CN" altLang="en-US" sz="1400" dirty="0">
                <a:solidFill>
                  <a:srgbClr val="666666"/>
                </a:solidFill>
                <a:latin typeface="微软雅黑" pitchFamily="34" charset="-122"/>
                <a:ea typeface="微软雅黑" pitchFamily="34" charset="-122"/>
                <a:sym typeface="微软雅黑" pitchFamily="34" charset="-122"/>
              </a:rPr>
              <a:t>，用</a:t>
            </a:r>
            <a:r>
              <a:rPr lang="en-US" altLang="zh-CN" sz="1400" dirty="0">
                <a:solidFill>
                  <a:srgbClr val="666666"/>
                </a:solidFill>
                <a:latin typeface="微软雅黑" pitchFamily="34" charset="-122"/>
                <a:ea typeface="微软雅黑" pitchFamily="34" charset="-122"/>
                <a:sym typeface="微软雅黑" pitchFamily="34" charset="-122"/>
              </a:rPr>
              <a:t>begin</a:t>
            </a:r>
            <a:r>
              <a:rPr lang="zh-CN" altLang="en-US" sz="1400" dirty="0">
                <a:solidFill>
                  <a:srgbClr val="666666"/>
                </a:solidFill>
                <a:latin typeface="微软雅黑" pitchFamily="34" charset="-122"/>
                <a:ea typeface="微软雅黑" pitchFamily="34" charset="-122"/>
                <a:sym typeface="微软雅黑" pitchFamily="34" charset="-122"/>
              </a:rPr>
              <a:t>来将多个</a:t>
            </a:r>
            <a:r>
              <a:rPr lang="en-US" altLang="zh-CN" sz="1400" dirty="0">
                <a:solidFill>
                  <a:srgbClr val="666666"/>
                </a:solidFill>
                <a:latin typeface="微软雅黑" pitchFamily="34" charset="-122"/>
                <a:ea typeface="微软雅黑" pitchFamily="34" charset="-122"/>
                <a:sym typeface="微软雅黑" pitchFamily="34" charset="-122"/>
              </a:rPr>
              <a:t>form</a:t>
            </a:r>
            <a:r>
              <a:rPr lang="zh-CN" altLang="en-US" sz="1400" dirty="0">
                <a:solidFill>
                  <a:srgbClr val="666666"/>
                </a:solidFill>
                <a:latin typeface="微软雅黑" pitchFamily="34" charset="-122"/>
                <a:ea typeface="微软雅黑" pitchFamily="34" charset="-122"/>
                <a:sym typeface="微软雅黑" pitchFamily="34" charset="-122"/>
              </a:rPr>
              <a:t>放在一对小括号内，最终形成一个</a:t>
            </a:r>
            <a:r>
              <a:rPr lang="en-US" altLang="zh-CN" sz="1400" dirty="0">
                <a:solidFill>
                  <a:srgbClr val="666666"/>
                </a:solidFill>
                <a:latin typeface="微软雅黑" pitchFamily="34" charset="-122"/>
                <a:ea typeface="微软雅黑" pitchFamily="34" charset="-122"/>
                <a:sym typeface="微软雅黑" pitchFamily="34" charset="-122"/>
              </a:rPr>
              <a:t>form</a:t>
            </a:r>
            <a:r>
              <a:rPr lang="zh-CN" altLang="en-US" sz="1400" dirty="0">
                <a:solidFill>
                  <a:srgbClr val="666666"/>
                </a:solidFill>
                <a:latin typeface="微软雅黑" pitchFamily="34" charset="-122"/>
                <a:ea typeface="微软雅黑" pitchFamily="34" charset="-122"/>
                <a:sym typeface="微软雅黑" pitchFamily="34" charset="-122"/>
              </a:rPr>
              <a:t>。格式为：</a:t>
            </a:r>
            <a:r>
              <a:rPr lang="en-US" altLang="zh-CN" sz="1400" dirty="0">
                <a:solidFill>
                  <a:srgbClr val="666666"/>
                </a:solidFill>
                <a:latin typeface="微软雅黑" pitchFamily="34" charset="-122"/>
                <a:ea typeface="微软雅黑" pitchFamily="34" charset="-122"/>
                <a:sym typeface="微软雅黑" pitchFamily="34" charset="-122"/>
              </a:rPr>
              <a:t>(begin form1 form2 …)</a:t>
            </a:r>
          </a:p>
          <a:p>
            <a:pPr algn="just"/>
            <a:endParaRPr lang="en-US" altLang="zh-CN" sz="1400" dirty="0">
              <a:solidFill>
                <a:srgbClr val="666666"/>
              </a:solidFill>
              <a:latin typeface="微软雅黑" pitchFamily="34" charset="-122"/>
              <a:ea typeface="微软雅黑" pitchFamily="34" charset="-122"/>
              <a:sym typeface="微软雅黑" pitchFamily="34" charset="-122"/>
            </a:endParaRPr>
          </a:p>
          <a:p>
            <a:pPr algn="just"/>
            <a:r>
              <a:rPr lang="zh-CN" altLang="en-US" sz="1400" dirty="0">
                <a:solidFill>
                  <a:srgbClr val="666666"/>
                </a:solidFill>
                <a:latin typeface="微软雅黑" pitchFamily="34" charset="-122"/>
                <a:ea typeface="微软雅黑" pitchFamily="34" charset="-122"/>
                <a:sym typeface="微软雅黑" pitchFamily="34" charset="-122"/>
              </a:rPr>
              <a:t>如用</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语言写成的经典的</a:t>
            </a:r>
            <a:r>
              <a:rPr lang="en-US" altLang="zh-CN" sz="1400" dirty="0" err="1">
                <a:solidFill>
                  <a:srgbClr val="666666"/>
                </a:solidFill>
                <a:latin typeface="微软雅黑" pitchFamily="34" charset="-122"/>
                <a:ea typeface="微软雅黑" pitchFamily="34" charset="-122"/>
                <a:sym typeface="微软雅黑" pitchFamily="34" charset="-122"/>
              </a:rPr>
              <a:t>helloworld</a:t>
            </a:r>
            <a:r>
              <a:rPr lang="zh-CN" altLang="en-US" sz="1400" dirty="0">
                <a:solidFill>
                  <a:srgbClr val="666666"/>
                </a:solidFill>
                <a:latin typeface="微软雅黑" pitchFamily="34" charset="-122"/>
                <a:ea typeface="微软雅黑" pitchFamily="34" charset="-122"/>
                <a:sym typeface="微软雅黑" pitchFamily="34" charset="-122"/>
              </a:rPr>
              <a:t>程序是如下样子的：</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26"/>
          <p:cNvSpPr>
            <a:spLocks noChangeArrowheads="1"/>
          </p:cNvSpPr>
          <p:nvPr/>
        </p:nvSpPr>
        <p:spPr bwMode="auto">
          <a:xfrm>
            <a:off x="1137058" y="3951282"/>
            <a:ext cx="7649008" cy="738664"/>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(begin </a:t>
            </a:r>
          </a:p>
          <a:p>
            <a:pPr algn="just"/>
            <a:r>
              <a:rPr lang="en-US" altLang="zh-CN" sz="1400" dirty="0">
                <a:latin typeface="微软雅黑" pitchFamily="34" charset="-122"/>
                <a:ea typeface="微软雅黑" pitchFamily="34" charset="-122"/>
                <a:sym typeface="微软雅黑" pitchFamily="34" charset="-122"/>
              </a:rPr>
              <a:t>	(display "Hello world!")  ; </a:t>
            </a:r>
            <a:r>
              <a:rPr lang="zh-CN" altLang="en-US" sz="1400" dirty="0">
                <a:latin typeface="微软雅黑" pitchFamily="34" charset="-122"/>
                <a:ea typeface="微软雅黑" pitchFamily="34" charset="-122"/>
                <a:sym typeface="微软雅黑" pitchFamily="34" charset="-122"/>
              </a:rPr>
              <a:t>输出</a:t>
            </a:r>
            <a:r>
              <a:rPr lang="en-US" altLang="zh-CN" sz="1400" dirty="0">
                <a:latin typeface="微软雅黑" pitchFamily="34" charset="-122"/>
                <a:ea typeface="微软雅黑" pitchFamily="34" charset="-122"/>
                <a:sym typeface="微软雅黑" pitchFamily="34" charset="-122"/>
              </a:rPr>
              <a:t>"Hello world!"</a:t>
            </a:r>
          </a:p>
          <a:p>
            <a:pPr algn="just"/>
            <a:r>
              <a:rPr lang="en-US" altLang="zh-CN" sz="1400" dirty="0">
                <a:latin typeface="微软雅黑" pitchFamily="34" charset="-122"/>
                <a:ea typeface="微软雅黑" pitchFamily="34" charset="-122"/>
                <a:sym typeface="微软雅黑" pitchFamily="34" charset="-122"/>
              </a:rPr>
              <a:t>	(newline))				; </a:t>
            </a:r>
            <a:r>
              <a:rPr lang="zh-CN" altLang="en-US" sz="1400" dirty="0">
                <a:latin typeface="微软雅黑" pitchFamily="34" charset="-122"/>
                <a:ea typeface="微软雅黑" pitchFamily="34" charset="-122"/>
                <a:sym typeface="微软雅黑" pitchFamily="34" charset="-122"/>
              </a:rPr>
              <a:t>换行</a:t>
            </a:r>
            <a:endParaRPr lang="en-US" altLang="zh-CN" sz="1400" dirty="0" smtClean="0">
              <a:latin typeface="微软雅黑" pitchFamily="34" charset="-122"/>
              <a:ea typeface="微软雅黑" pitchFamily="34" charset="-122"/>
              <a:sym typeface="微软雅黑" pitchFamily="34" charset="-122"/>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1"/>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30723" name="矩形 13"/>
          <p:cNvSpPr>
            <a:spLocks noChangeArrowheads="1"/>
          </p:cNvSpPr>
          <p:nvPr/>
        </p:nvSpPr>
        <p:spPr bwMode="auto">
          <a:xfrm>
            <a:off x="55563" y="96838"/>
            <a:ext cx="128270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30724" name="文本框 12"/>
          <p:cNvSpPr>
            <a:spLocks noChangeArrowheads="1"/>
          </p:cNvSpPr>
          <p:nvPr/>
        </p:nvSpPr>
        <p:spPr bwMode="auto">
          <a:xfrm>
            <a:off x="26988" y="93663"/>
            <a:ext cx="1387475"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历史背景</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30725" name="直接连接符 18"/>
          <p:cNvSpPr>
            <a:spLocks noChangeShapeType="1"/>
          </p:cNvSpPr>
          <p:nvPr/>
        </p:nvSpPr>
        <p:spPr bwMode="auto">
          <a:xfrm>
            <a:off x="1414463" y="93663"/>
            <a:ext cx="0" cy="363537"/>
          </a:xfrm>
          <a:prstGeom prst="line">
            <a:avLst/>
          </a:prstGeom>
          <a:noFill/>
          <a:ln w="6350">
            <a:solidFill>
              <a:schemeClr val="bg1"/>
            </a:solidFill>
            <a:prstDash val="dash"/>
            <a:bevel/>
            <a:headEnd/>
            <a:tailEnd/>
          </a:ln>
        </p:spPr>
        <p:txBody>
          <a:bodyPr/>
          <a:lstStyle/>
          <a:p>
            <a:endParaRPr lang="zh-CN" altLang="en-US"/>
          </a:p>
        </p:txBody>
      </p:sp>
      <p:sp>
        <p:nvSpPr>
          <p:cNvPr id="30726" name="文本框 23"/>
          <p:cNvSpPr>
            <a:spLocks noChangeArrowheads="1"/>
          </p:cNvSpPr>
          <p:nvPr/>
        </p:nvSpPr>
        <p:spPr bwMode="auto">
          <a:xfrm>
            <a:off x="14335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0727" name="文本框 24"/>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0728" name="文本框 2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0729" name="文本框 28"/>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0730" name="文本框 29"/>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0731" name="直接连接符 30"/>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30732" name="直接连接符 31"/>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30733" name="直接连接符 32"/>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30734" name="直接连接符 33"/>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30735" name="矩形 17"/>
          <p:cNvSpPr>
            <a:spLocks noChangeArrowheads="1"/>
          </p:cNvSpPr>
          <p:nvPr/>
        </p:nvSpPr>
        <p:spPr bwMode="auto">
          <a:xfrm>
            <a:off x="4135438" y="2447925"/>
            <a:ext cx="1379537" cy="307975"/>
          </a:xfrm>
          <a:prstGeom prst="rect">
            <a:avLst/>
          </a:prstGeom>
          <a:noFill/>
          <a:ln w="9525">
            <a:noFill/>
            <a:miter lim="800000"/>
            <a:headEnd/>
            <a:tailEnd/>
          </a:ln>
        </p:spPr>
        <p:txBody>
          <a:bodyPr>
            <a:spAutoFit/>
          </a:bodyPr>
          <a:lstStyle/>
          <a:p>
            <a:pPr algn="just"/>
            <a:r>
              <a:rPr lang="zh-CN" altLang="en-US" sz="1400">
                <a:solidFill>
                  <a:srgbClr val="666666"/>
                </a:solidFill>
                <a:latin typeface="微软雅黑" pitchFamily="34" charset="-122"/>
                <a:ea typeface="微软雅黑" pitchFamily="34" charset="-122"/>
                <a:sym typeface="微软雅黑" pitchFamily="34" charset="-122"/>
              </a:rPr>
              <a:t>点击添加文本</a:t>
            </a:r>
          </a:p>
        </p:txBody>
      </p:sp>
      <p:sp>
        <p:nvSpPr>
          <p:cNvPr id="30736" name="文本框 2"/>
          <p:cNvSpPr>
            <a:spLocks noChangeArrowheads="1"/>
          </p:cNvSpPr>
          <p:nvPr/>
        </p:nvSpPr>
        <p:spPr bwMode="auto">
          <a:xfrm>
            <a:off x="269875" y="1654175"/>
            <a:ext cx="1560513" cy="2216150"/>
          </a:xfrm>
          <a:prstGeom prst="rect">
            <a:avLst/>
          </a:prstGeom>
          <a:noFill/>
          <a:ln w="9525">
            <a:noFill/>
            <a:miter lim="800000"/>
            <a:headEnd/>
            <a:tailEnd/>
          </a:ln>
        </p:spPr>
        <p:txBody>
          <a:bodyPr>
            <a:spAutoFit/>
          </a:bodyPr>
          <a:lstStyle/>
          <a:p>
            <a:r>
              <a:rPr lang="en-US" altLang="zh-CN" sz="13800">
                <a:solidFill>
                  <a:srgbClr val="00B050"/>
                </a:solidFill>
                <a:latin typeface="Adobe 仿宋 Std R" pitchFamily="2" charset="-122"/>
                <a:ea typeface="Adobe 仿宋 Std R" pitchFamily="2" charset="-122"/>
                <a:sym typeface="Adobe 仿宋 Std R" pitchFamily="2" charset="-122"/>
              </a:rPr>
              <a:t>“</a:t>
            </a:r>
            <a:endParaRPr lang="zh-CN" altLang="en-US" sz="13800">
              <a:solidFill>
                <a:srgbClr val="00B050"/>
              </a:solidFill>
              <a:latin typeface="Adobe 仿宋 Std R" pitchFamily="2" charset="-122"/>
              <a:ea typeface="Adobe 仿宋 Std R" pitchFamily="2" charset="-122"/>
              <a:sym typeface="Adobe 仿宋 Std R" pitchFamily="2" charset="-122"/>
            </a:endParaRPr>
          </a:p>
        </p:txBody>
      </p:sp>
      <p:sp>
        <p:nvSpPr>
          <p:cNvPr id="30737" name="文本框 22"/>
          <p:cNvSpPr>
            <a:spLocks noChangeArrowheads="1"/>
          </p:cNvSpPr>
          <p:nvPr/>
        </p:nvSpPr>
        <p:spPr bwMode="auto">
          <a:xfrm>
            <a:off x="7518400" y="4641850"/>
            <a:ext cx="1560513" cy="2216150"/>
          </a:xfrm>
          <a:prstGeom prst="rect">
            <a:avLst/>
          </a:prstGeom>
          <a:noFill/>
          <a:ln w="9525">
            <a:noFill/>
            <a:miter lim="800000"/>
            <a:headEnd/>
            <a:tailEnd/>
          </a:ln>
        </p:spPr>
        <p:txBody>
          <a:bodyPr>
            <a:spAutoFit/>
          </a:bodyPr>
          <a:lstStyle/>
          <a:p>
            <a:r>
              <a:rPr lang="en-US" altLang="zh-CN" sz="13800">
                <a:solidFill>
                  <a:srgbClr val="00B050"/>
                </a:solidFill>
                <a:latin typeface="Adobe 仿宋 Std R" pitchFamily="2" charset="-122"/>
                <a:ea typeface="Adobe 仿宋 Std R" pitchFamily="2" charset="-122"/>
                <a:sym typeface="Adobe 仿宋 Std R" pitchFamily="2" charset="-122"/>
              </a:rPr>
              <a:t>”</a:t>
            </a:r>
            <a:endParaRPr lang="zh-CN" altLang="en-US" sz="13800">
              <a:solidFill>
                <a:srgbClr val="00B050"/>
              </a:solidFill>
              <a:latin typeface="Adobe 仿宋 Std R" pitchFamily="2" charset="-122"/>
              <a:ea typeface="Adobe 仿宋 Std R" pitchFamily="2" charset="-122"/>
              <a:sym typeface="Adobe 仿宋 Std R" pitchFamily="2" charset="-122"/>
            </a:endParaRPr>
          </a:p>
        </p:txBody>
      </p:sp>
      <p:sp>
        <p:nvSpPr>
          <p:cNvPr id="30738" name="矩形 17"/>
          <p:cNvSpPr>
            <a:spLocks noChangeArrowheads="1"/>
          </p:cNvSpPr>
          <p:nvPr/>
        </p:nvSpPr>
        <p:spPr bwMode="auto">
          <a:xfrm>
            <a:off x="4141788" y="2767013"/>
            <a:ext cx="1379537" cy="307975"/>
          </a:xfrm>
          <a:prstGeom prst="rect">
            <a:avLst/>
          </a:prstGeom>
          <a:noFill/>
          <a:ln w="9525">
            <a:noFill/>
            <a:miter lim="800000"/>
            <a:headEnd/>
            <a:tailEnd/>
          </a:ln>
        </p:spPr>
        <p:txBody>
          <a:bodyPr>
            <a:spAutoFit/>
          </a:bodyPr>
          <a:lstStyle/>
          <a:p>
            <a:pPr algn="just"/>
            <a:r>
              <a:rPr lang="zh-CN" altLang="en-US" sz="1400">
                <a:solidFill>
                  <a:srgbClr val="666666"/>
                </a:solidFill>
                <a:latin typeface="微软雅黑" pitchFamily="34" charset="-122"/>
                <a:ea typeface="微软雅黑" pitchFamily="34" charset="-122"/>
                <a:sym typeface="微软雅黑" pitchFamily="34" charset="-122"/>
              </a:rPr>
              <a:t>点击添加文本</a:t>
            </a:r>
          </a:p>
        </p:txBody>
      </p:sp>
      <p:sp>
        <p:nvSpPr>
          <p:cNvPr id="30739" name="矩形 17"/>
          <p:cNvSpPr>
            <a:spLocks noChangeArrowheads="1"/>
          </p:cNvSpPr>
          <p:nvPr/>
        </p:nvSpPr>
        <p:spPr bwMode="auto">
          <a:xfrm>
            <a:off x="4170363" y="3175000"/>
            <a:ext cx="1381125" cy="307975"/>
          </a:xfrm>
          <a:prstGeom prst="rect">
            <a:avLst/>
          </a:prstGeom>
          <a:noFill/>
          <a:ln w="9525">
            <a:noFill/>
            <a:miter lim="800000"/>
            <a:headEnd/>
            <a:tailEnd/>
          </a:ln>
        </p:spPr>
        <p:txBody>
          <a:bodyPr>
            <a:spAutoFit/>
          </a:bodyPr>
          <a:lstStyle/>
          <a:p>
            <a:pPr algn="just"/>
            <a:r>
              <a:rPr lang="zh-CN" altLang="en-US" sz="1400">
                <a:solidFill>
                  <a:srgbClr val="666666"/>
                </a:solidFill>
                <a:latin typeface="微软雅黑" pitchFamily="34" charset="-122"/>
                <a:ea typeface="微软雅黑" pitchFamily="34" charset="-122"/>
                <a:sym typeface="微软雅黑" pitchFamily="34" charset="-122"/>
              </a:rPr>
              <a:t>点击添加文本</a:t>
            </a:r>
          </a:p>
        </p:txBody>
      </p:sp>
      <p:sp>
        <p:nvSpPr>
          <p:cNvPr id="30740" name="矩形 17"/>
          <p:cNvSpPr>
            <a:spLocks noChangeArrowheads="1"/>
          </p:cNvSpPr>
          <p:nvPr/>
        </p:nvSpPr>
        <p:spPr bwMode="auto">
          <a:xfrm>
            <a:off x="4176713" y="3492500"/>
            <a:ext cx="1381125" cy="307975"/>
          </a:xfrm>
          <a:prstGeom prst="rect">
            <a:avLst/>
          </a:prstGeom>
          <a:noFill/>
          <a:ln w="9525">
            <a:noFill/>
            <a:miter lim="800000"/>
            <a:headEnd/>
            <a:tailEnd/>
          </a:ln>
        </p:spPr>
        <p:txBody>
          <a:bodyPr>
            <a:spAutoFit/>
          </a:bodyPr>
          <a:lstStyle/>
          <a:p>
            <a:pPr algn="just"/>
            <a:r>
              <a:rPr lang="zh-CN" altLang="en-US" sz="1400">
                <a:solidFill>
                  <a:srgbClr val="666666"/>
                </a:solidFill>
                <a:latin typeface="微软雅黑" pitchFamily="34" charset="-122"/>
                <a:ea typeface="微软雅黑" pitchFamily="34" charset="-122"/>
                <a:sym typeface="微软雅黑" pitchFamily="34" charset="-122"/>
              </a:rPr>
              <a:t>点击添加文本</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25" y="2122487"/>
            <a:ext cx="3048000" cy="3048000"/>
          </a:xfrm>
          <a:prstGeom prst="rect">
            <a:avLst/>
          </a:prstGeom>
        </p:spPr>
      </p:pic>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8131"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2" name="矩形 3"/>
          <p:cNvSpPr>
            <a:spLocks noChangeArrowheads="1"/>
          </p:cNvSpPr>
          <p:nvPr/>
        </p:nvSpPr>
        <p:spPr bwMode="auto">
          <a:xfrm>
            <a:off x="7366000"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8133"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4"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5"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36"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7" name="文本框 10"/>
          <p:cNvSpPr>
            <a:spLocks noChangeArrowheads="1"/>
          </p:cNvSpPr>
          <p:nvPr/>
        </p:nvSpPr>
        <p:spPr bwMode="auto">
          <a:xfrm>
            <a:off x="7334250" y="93663"/>
            <a:ext cx="1457325" cy="369887"/>
          </a:xfrm>
          <a:prstGeom prst="rect">
            <a:avLst/>
          </a:prstGeom>
          <a:noFill/>
          <a:ln w="9525">
            <a:noFill/>
            <a:miter lim="800000"/>
            <a:headEnd/>
            <a:tailEnd/>
          </a:ln>
        </p:spPr>
        <p:txBody>
          <a:bodyPr>
            <a:spAutoFit/>
          </a:bodyPr>
          <a:lstStyle/>
          <a:p>
            <a:pPr algn="ctr"/>
            <a:r>
              <a:rPr lang="zh-CN" altLang="en-US" dirty="0" smtClean="0">
                <a:solidFill>
                  <a:srgbClr val="666666"/>
                </a:solidFill>
                <a:latin typeface="微软雅黑" pitchFamily="34" charset="-122"/>
                <a:ea typeface="微软雅黑" pitchFamily="34" charset="-122"/>
                <a:sym typeface="微软雅黑" pitchFamily="34" charset="-122"/>
              </a:rPr>
              <a:t>常用结构*</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8138"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8139"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0"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1"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8" name="文本框 50"/>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r>
              <a:rPr lang="en-US" altLang="zh-CN" sz="2800" b="1" dirty="0">
                <a:solidFill>
                  <a:srgbClr val="E74E3E"/>
                </a:solidFill>
                <a:latin typeface="微软雅黑" pitchFamily="34" charset="-122"/>
                <a:ea typeface="微软雅黑" pitchFamily="34" charset="-122"/>
                <a:sym typeface="微软雅黑" pitchFamily="34" charset="-122"/>
              </a:rPr>
              <a:t>if</a:t>
            </a:r>
            <a:r>
              <a:rPr lang="zh-CN" altLang="en-US" sz="2800" b="1" dirty="0">
                <a:solidFill>
                  <a:srgbClr val="E74E3E"/>
                </a:solidFill>
                <a:latin typeface="微软雅黑" pitchFamily="34" charset="-122"/>
                <a:ea typeface="微软雅黑" pitchFamily="34" charset="-122"/>
                <a:sym typeface="微软雅黑" pitchFamily="34" charset="-122"/>
              </a:rPr>
              <a:t>结构</a:t>
            </a:r>
          </a:p>
        </p:txBody>
      </p:sp>
      <p:sp>
        <p:nvSpPr>
          <p:cNvPr id="26" name="矩形 17"/>
          <p:cNvSpPr>
            <a:spLocks noChangeArrowheads="1"/>
          </p:cNvSpPr>
          <p:nvPr/>
        </p:nvSpPr>
        <p:spPr bwMode="auto">
          <a:xfrm>
            <a:off x="1136404" y="2109306"/>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语言的</a:t>
            </a:r>
            <a:r>
              <a:rPr lang="en-US" altLang="zh-CN" sz="1400" dirty="0">
                <a:solidFill>
                  <a:srgbClr val="666666"/>
                </a:solidFill>
                <a:latin typeface="微软雅黑" pitchFamily="34" charset="-122"/>
                <a:ea typeface="微软雅黑" pitchFamily="34" charset="-122"/>
                <a:sym typeface="微软雅黑" pitchFamily="34" charset="-122"/>
              </a:rPr>
              <a:t>if</a:t>
            </a:r>
            <a:r>
              <a:rPr lang="zh-CN" altLang="en-US" sz="1400" dirty="0">
                <a:solidFill>
                  <a:srgbClr val="666666"/>
                </a:solidFill>
                <a:latin typeface="微软雅黑" pitchFamily="34" charset="-122"/>
                <a:ea typeface="微软雅黑" pitchFamily="34" charset="-122"/>
                <a:sym typeface="微软雅黑" pitchFamily="34" charset="-122"/>
              </a:rPr>
              <a:t>结构有两种格式，一种格式为：</a:t>
            </a:r>
            <a:r>
              <a:rPr lang="en-US" altLang="zh-CN" sz="1400" dirty="0">
                <a:solidFill>
                  <a:srgbClr val="666666"/>
                </a:solidFill>
                <a:latin typeface="微软雅黑" pitchFamily="34" charset="-122"/>
                <a:ea typeface="微软雅黑" pitchFamily="34" charset="-122"/>
                <a:sym typeface="微软雅黑" pitchFamily="34" charset="-122"/>
              </a:rPr>
              <a:t>(if </a:t>
            </a:r>
            <a:r>
              <a:rPr lang="zh-CN" altLang="en-US" sz="1400" dirty="0">
                <a:solidFill>
                  <a:srgbClr val="666666"/>
                </a:solidFill>
                <a:latin typeface="微软雅黑" pitchFamily="34" charset="-122"/>
                <a:ea typeface="微软雅黑" pitchFamily="34" charset="-122"/>
                <a:sym typeface="微软雅黑" pitchFamily="34" charset="-122"/>
              </a:rPr>
              <a:t>测试 过程</a:t>
            </a:r>
            <a:r>
              <a:rPr lang="en-US" altLang="zh-CN" sz="1400" dirty="0">
                <a:solidFill>
                  <a:srgbClr val="666666"/>
                </a:solidFill>
                <a:latin typeface="微软雅黑" pitchFamily="34" charset="-122"/>
                <a:ea typeface="微软雅黑" pitchFamily="34" charset="-122"/>
                <a:sym typeface="微软雅黑" pitchFamily="34" charset="-122"/>
              </a:rPr>
              <a:t>1 </a:t>
            </a:r>
            <a:r>
              <a:rPr lang="zh-CN" altLang="en-US" sz="1400" dirty="0">
                <a:solidFill>
                  <a:srgbClr val="666666"/>
                </a:solidFill>
                <a:latin typeface="微软雅黑" pitchFamily="34" charset="-122"/>
                <a:ea typeface="微软雅黑" pitchFamily="34" charset="-122"/>
                <a:sym typeface="微软雅黑" pitchFamily="34" charset="-122"/>
              </a:rPr>
              <a:t>过程</a:t>
            </a:r>
            <a:r>
              <a:rPr lang="en-US" altLang="zh-CN" sz="1400" dirty="0">
                <a:solidFill>
                  <a:srgbClr val="666666"/>
                </a:solidFill>
                <a:latin typeface="微软雅黑" pitchFamily="34" charset="-122"/>
                <a:ea typeface="微软雅黑" pitchFamily="34" charset="-122"/>
                <a:sym typeface="微软雅黑" pitchFamily="34" charset="-122"/>
              </a:rPr>
              <a:t>2)</a:t>
            </a:r>
            <a:r>
              <a:rPr lang="zh-CN" altLang="en-US" sz="1400" dirty="0">
                <a:solidFill>
                  <a:srgbClr val="666666"/>
                </a:solidFill>
                <a:latin typeface="微软雅黑" pitchFamily="34" charset="-122"/>
                <a:ea typeface="微软雅黑" pitchFamily="34" charset="-122"/>
                <a:sym typeface="微软雅黑" pitchFamily="34" charset="-122"/>
              </a:rPr>
              <a:t>，即测试条件成立则执行过程</a:t>
            </a:r>
            <a:r>
              <a:rPr lang="en-US" altLang="zh-CN" sz="1400" dirty="0">
                <a:solidFill>
                  <a:srgbClr val="666666"/>
                </a:solidFill>
                <a:latin typeface="微软雅黑" pitchFamily="34" charset="-122"/>
                <a:ea typeface="微软雅黑" pitchFamily="34" charset="-122"/>
                <a:sym typeface="微软雅黑" pitchFamily="34" charset="-122"/>
              </a:rPr>
              <a:t>1</a:t>
            </a:r>
            <a:r>
              <a:rPr lang="zh-CN" altLang="en-US" sz="1400" dirty="0">
                <a:solidFill>
                  <a:srgbClr val="666666"/>
                </a:solidFill>
                <a:latin typeface="微软雅黑" pitchFamily="34" charset="-122"/>
                <a:ea typeface="微软雅黑" pitchFamily="34" charset="-122"/>
                <a:sym typeface="微软雅黑" pitchFamily="34" charset="-122"/>
              </a:rPr>
              <a:t>，否则执行过程</a:t>
            </a:r>
            <a:r>
              <a:rPr lang="en-US" altLang="zh-CN" sz="1400" dirty="0">
                <a:solidFill>
                  <a:srgbClr val="666666"/>
                </a:solidFill>
                <a:latin typeface="微软雅黑" pitchFamily="34" charset="-122"/>
                <a:ea typeface="微软雅黑" pitchFamily="34" charset="-122"/>
                <a:sym typeface="微软雅黑" pitchFamily="34" charset="-122"/>
              </a:rPr>
              <a:t>2</a:t>
            </a:r>
            <a:r>
              <a:rPr lang="zh-CN" altLang="en-US" sz="1400" dirty="0">
                <a:solidFill>
                  <a:srgbClr val="666666"/>
                </a:solidFill>
                <a:latin typeface="微软雅黑" pitchFamily="34" charset="-122"/>
                <a:ea typeface="微软雅黑" pitchFamily="34" charset="-122"/>
                <a:sym typeface="微软雅黑" pitchFamily="34" charset="-122"/>
              </a:rPr>
              <a:t>。例如下面代码：</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26"/>
          <p:cNvSpPr>
            <a:spLocks noChangeArrowheads="1"/>
          </p:cNvSpPr>
          <p:nvPr/>
        </p:nvSpPr>
        <p:spPr bwMode="auto">
          <a:xfrm>
            <a:off x="1137058" y="2653328"/>
            <a:ext cx="7649008" cy="738664"/>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(if (= x 0) </a:t>
            </a:r>
          </a:p>
          <a:p>
            <a:pPr algn="just"/>
            <a:r>
              <a:rPr lang="en-US" altLang="zh-CN" sz="1400" dirty="0">
                <a:latin typeface="微软雅黑" pitchFamily="34" charset="-122"/>
                <a:ea typeface="微软雅黑" pitchFamily="34" charset="-122"/>
                <a:sym typeface="微软雅黑" pitchFamily="34" charset="-122"/>
              </a:rPr>
              <a:t>(display "is zero")</a:t>
            </a:r>
          </a:p>
          <a:p>
            <a:pPr algn="just"/>
            <a:r>
              <a:rPr lang="en-US" altLang="zh-CN" sz="1400" dirty="0">
                <a:latin typeface="微软雅黑" pitchFamily="34" charset="-122"/>
                <a:ea typeface="微软雅黑" pitchFamily="34" charset="-122"/>
                <a:sym typeface="微软雅黑" pitchFamily="34" charset="-122"/>
              </a:rPr>
              <a:t>(display "not zero"))</a:t>
            </a:r>
            <a:endParaRPr lang="en-US" altLang="zh-CN" sz="1400" dirty="0" smtClean="0">
              <a:latin typeface="微软雅黑" pitchFamily="34" charset="-122"/>
              <a:ea typeface="微软雅黑" pitchFamily="34" charset="-122"/>
              <a:sym typeface="微软雅黑" pitchFamily="34" charset="-122"/>
            </a:endParaRPr>
          </a:p>
        </p:txBody>
      </p:sp>
      <p:sp>
        <p:nvSpPr>
          <p:cNvPr id="18" name="矩形 17"/>
          <p:cNvSpPr>
            <a:spLocks noChangeArrowheads="1"/>
          </p:cNvSpPr>
          <p:nvPr/>
        </p:nvSpPr>
        <p:spPr bwMode="auto">
          <a:xfrm>
            <a:off x="1137058" y="3575265"/>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还有另一种格式：</a:t>
            </a:r>
            <a:r>
              <a:rPr lang="en-US" altLang="zh-CN" sz="1400" dirty="0">
                <a:solidFill>
                  <a:srgbClr val="666666"/>
                </a:solidFill>
                <a:latin typeface="微软雅黑" pitchFamily="34" charset="-122"/>
                <a:ea typeface="微软雅黑" pitchFamily="34" charset="-122"/>
                <a:sym typeface="微软雅黑" pitchFamily="34" charset="-122"/>
              </a:rPr>
              <a:t>(if </a:t>
            </a:r>
            <a:r>
              <a:rPr lang="zh-CN" altLang="en-US" sz="1400" dirty="0">
                <a:solidFill>
                  <a:srgbClr val="666666"/>
                </a:solidFill>
                <a:latin typeface="微软雅黑" pitchFamily="34" charset="-122"/>
                <a:ea typeface="微软雅黑" pitchFamily="34" charset="-122"/>
                <a:sym typeface="微软雅黑" pitchFamily="34" charset="-122"/>
              </a:rPr>
              <a:t>测试 过程</a:t>
            </a:r>
            <a:r>
              <a:rPr lang="en-US" altLang="zh-CN" sz="1400" dirty="0">
                <a:solidFill>
                  <a:srgbClr val="666666"/>
                </a:solidFill>
                <a:latin typeface="微软雅黑" pitchFamily="34" charset="-122"/>
                <a:ea typeface="微软雅黑" pitchFamily="34" charset="-122"/>
                <a:sym typeface="微软雅黑" pitchFamily="34" charset="-122"/>
              </a:rPr>
              <a:t>) </a:t>
            </a:r>
            <a:r>
              <a:rPr lang="zh-CN" altLang="en-US" sz="1400" dirty="0">
                <a:solidFill>
                  <a:srgbClr val="666666"/>
                </a:solidFill>
                <a:latin typeface="微软雅黑" pitchFamily="34" charset="-122"/>
                <a:ea typeface="微软雅黑" pitchFamily="34" charset="-122"/>
                <a:sym typeface="微软雅黑" pitchFamily="34" charset="-122"/>
              </a:rPr>
              <a:t>，即测试条件成立则执行过程。例如下面代码：</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39333" y="4369102"/>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根据类型判断来实现自省功能，下面代码判断给定的参数是否为字符串：</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0" name="矩形 19"/>
          <p:cNvSpPr>
            <a:spLocks noChangeArrowheads="1"/>
          </p:cNvSpPr>
          <p:nvPr/>
        </p:nvSpPr>
        <p:spPr bwMode="auto">
          <a:xfrm>
            <a:off x="1150505" y="6033423"/>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如执行 </a:t>
            </a:r>
            <a:r>
              <a:rPr lang="en-US" altLang="zh-CN" sz="1400" dirty="0">
                <a:solidFill>
                  <a:srgbClr val="666666"/>
                </a:solidFill>
                <a:latin typeface="微软雅黑" pitchFamily="34" charset="-122"/>
                <a:ea typeface="微软雅黑" pitchFamily="34" charset="-122"/>
                <a:sym typeface="微软雅黑" pitchFamily="34" charset="-122"/>
              </a:rPr>
              <a:t>(fun 123) </a:t>
            </a:r>
            <a:r>
              <a:rPr lang="zh-CN" altLang="en-US" sz="1400" dirty="0">
                <a:solidFill>
                  <a:srgbClr val="666666"/>
                </a:solidFill>
                <a:latin typeface="微软雅黑" pitchFamily="34" charset="-122"/>
                <a:ea typeface="微软雅黑" pitchFamily="34" charset="-122"/>
                <a:sym typeface="微软雅黑" pitchFamily="34" charset="-122"/>
              </a:rPr>
              <a:t>则返回值为</a:t>
            </a:r>
            <a:r>
              <a:rPr lang="en-US" altLang="zh-CN" sz="1400" dirty="0">
                <a:solidFill>
                  <a:srgbClr val="666666"/>
                </a:solidFill>
                <a:latin typeface="微软雅黑" pitchFamily="34" charset="-122"/>
                <a:ea typeface="微软雅黑" pitchFamily="34" charset="-122"/>
                <a:sym typeface="微软雅黑" pitchFamily="34" charset="-122"/>
              </a:rPr>
              <a:t>"not a string"</a:t>
            </a:r>
            <a:r>
              <a:rPr lang="zh-CN" altLang="en-US" sz="1400" dirty="0">
                <a:solidFill>
                  <a:srgbClr val="666666"/>
                </a:solidFill>
                <a:latin typeface="微软雅黑" pitchFamily="34" charset="-122"/>
                <a:ea typeface="微软雅黑" pitchFamily="34" charset="-122"/>
                <a:sym typeface="微软雅黑" pitchFamily="34" charset="-122"/>
              </a:rPr>
              <a:t>，这样的功能在</a:t>
            </a:r>
            <a:r>
              <a:rPr lang="en-US" altLang="zh-CN" sz="1400" dirty="0">
                <a:solidFill>
                  <a:srgbClr val="666666"/>
                </a:solidFill>
                <a:latin typeface="微软雅黑" pitchFamily="34" charset="-122"/>
                <a:ea typeface="微软雅黑" pitchFamily="34" charset="-122"/>
                <a:sym typeface="微软雅黑" pitchFamily="34" charset="-122"/>
              </a:rPr>
              <a:t>C++</a:t>
            </a:r>
            <a:r>
              <a:rPr lang="zh-CN" altLang="en-US" sz="1400" dirty="0">
                <a:solidFill>
                  <a:srgbClr val="666666"/>
                </a:solidFill>
                <a:latin typeface="微软雅黑" pitchFamily="34" charset="-122"/>
                <a:ea typeface="微软雅黑" pitchFamily="34" charset="-122"/>
                <a:sym typeface="微软雅黑" pitchFamily="34" charset="-122"/>
              </a:rPr>
              <a:t>或</a:t>
            </a:r>
            <a:r>
              <a:rPr lang="en-US" altLang="zh-CN" sz="1400" dirty="0">
                <a:solidFill>
                  <a:srgbClr val="666666"/>
                </a:solidFill>
                <a:latin typeface="微软雅黑" pitchFamily="34" charset="-122"/>
                <a:ea typeface="微软雅黑" pitchFamily="34" charset="-122"/>
                <a:sym typeface="微软雅黑" pitchFamily="34" charset="-122"/>
              </a:rPr>
              <a:t>JAVA</a:t>
            </a:r>
            <a:r>
              <a:rPr lang="zh-CN" altLang="en-US" sz="1400" dirty="0">
                <a:solidFill>
                  <a:srgbClr val="666666"/>
                </a:solidFill>
                <a:latin typeface="微软雅黑" pitchFamily="34" charset="-122"/>
                <a:ea typeface="微软雅黑" pitchFamily="34" charset="-122"/>
                <a:sym typeface="微软雅黑" pitchFamily="34" charset="-122"/>
              </a:rPr>
              <a:t>中实现的话可能会很费力气。</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20"/>
          <p:cNvSpPr>
            <a:spLocks noChangeArrowheads="1"/>
          </p:cNvSpPr>
          <p:nvPr/>
        </p:nvSpPr>
        <p:spPr bwMode="auto">
          <a:xfrm>
            <a:off x="1139333" y="3911195"/>
            <a:ext cx="7649008" cy="30777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(if (&lt; x 100) (display "lower than 100"))</a:t>
            </a:r>
            <a:endParaRPr lang="en-US" altLang="zh-CN" sz="1400" dirty="0" smtClean="0">
              <a:latin typeface="微软雅黑" pitchFamily="34" charset="-122"/>
              <a:ea typeface="微软雅黑" pitchFamily="34" charset="-122"/>
              <a:sym typeface="微软雅黑" pitchFamily="34" charset="-122"/>
            </a:endParaRPr>
          </a:p>
        </p:txBody>
      </p:sp>
      <p:sp>
        <p:nvSpPr>
          <p:cNvPr id="22" name="矩形 21"/>
          <p:cNvSpPr>
            <a:spLocks noChangeArrowheads="1"/>
          </p:cNvSpPr>
          <p:nvPr/>
        </p:nvSpPr>
        <p:spPr bwMode="auto">
          <a:xfrm>
            <a:off x="1136857" y="4725483"/>
            <a:ext cx="7649008" cy="1169551"/>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(define fun </a:t>
            </a:r>
          </a:p>
          <a:p>
            <a:pPr algn="just"/>
            <a:r>
              <a:rPr lang="en-US" altLang="zh-CN" sz="1400" dirty="0">
                <a:latin typeface="微软雅黑" pitchFamily="34" charset="-122"/>
                <a:ea typeface="微软雅黑" pitchFamily="34" charset="-122"/>
                <a:sym typeface="微软雅黑" pitchFamily="34" charset="-122"/>
              </a:rPr>
              <a:t>	(lambda ( x )</a:t>
            </a:r>
          </a:p>
          <a:p>
            <a:pPr algn="just"/>
            <a:r>
              <a:rPr lang="en-US" altLang="zh-CN" sz="1400" dirty="0">
                <a:latin typeface="微软雅黑" pitchFamily="34" charset="-122"/>
                <a:ea typeface="微软雅黑" pitchFamily="34" charset="-122"/>
                <a:sym typeface="微软雅黑" pitchFamily="34" charset="-122"/>
              </a:rPr>
              <a:t>		(if (string? x)</a:t>
            </a:r>
          </a:p>
          <a:p>
            <a:pPr algn="just"/>
            <a:r>
              <a:rPr lang="en-US" altLang="zh-CN" sz="1400" dirty="0">
                <a:latin typeface="微软雅黑" pitchFamily="34" charset="-122"/>
                <a:ea typeface="微软雅黑" pitchFamily="34" charset="-122"/>
                <a:sym typeface="微软雅黑" pitchFamily="34" charset="-122"/>
              </a:rPr>
              <a:t>			(display "is a string")</a:t>
            </a:r>
          </a:p>
          <a:p>
            <a:pPr algn="just"/>
            <a:r>
              <a:rPr lang="en-US" altLang="zh-CN" sz="1400" dirty="0">
                <a:latin typeface="微软雅黑" pitchFamily="34" charset="-122"/>
                <a:ea typeface="微软雅黑" pitchFamily="34" charset="-122"/>
                <a:sym typeface="微软雅黑" pitchFamily="34" charset="-122"/>
              </a:rPr>
              <a:t>			(display "not a string"))))</a:t>
            </a:r>
            <a:endParaRPr lang="en-US" altLang="zh-CN" sz="1400" dirty="0" smtClean="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8251544"/>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8131"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2" name="矩形 3"/>
          <p:cNvSpPr>
            <a:spLocks noChangeArrowheads="1"/>
          </p:cNvSpPr>
          <p:nvPr/>
        </p:nvSpPr>
        <p:spPr bwMode="auto">
          <a:xfrm>
            <a:off x="7366000"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8133"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4"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5"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36"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7" name="文本框 10"/>
          <p:cNvSpPr>
            <a:spLocks noChangeArrowheads="1"/>
          </p:cNvSpPr>
          <p:nvPr/>
        </p:nvSpPr>
        <p:spPr bwMode="auto">
          <a:xfrm>
            <a:off x="7334250" y="93663"/>
            <a:ext cx="1457325" cy="369887"/>
          </a:xfrm>
          <a:prstGeom prst="rect">
            <a:avLst/>
          </a:prstGeom>
          <a:noFill/>
          <a:ln w="9525">
            <a:noFill/>
            <a:miter lim="800000"/>
            <a:headEnd/>
            <a:tailEnd/>
          </a:ln>
        </p:spPr>
        <p:txBody>
          <a:bodyPr>
            <a:spAutoFit/>
          </a:bodyPr>
          <a:lstStyle/>
          <a:p>
            <a:pPr algn="ctr"/>
            <a:r>
              <a:rPr lang="zh-CN" altLang="en-US" dirty="0" smtClean="0">
                <a:solidFill>
                  <a:srgbClr val="666666"/>
                </a:solidFill>
                <a:latin typeface="微软雅黑" pitchFamily="34" charset="-122"/>
                <a:ea typeface="微软雅黑" pitchFamily="34" charset="-122"/>
                <a:sym typeface="微软雅黑" pitchFamily="34" charset="-122"/>
              </a:rPr>
              <a:t>常用结构*</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8138"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8139"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0"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1"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8" name="文本框 50"/>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1811359" cy="523220"/>
          </a:xfrm>
          <a:prstGeom prst="rect">
            <a:avLst/>
          </a:prstGeom>
          <a:noFill/>
          <a:ln w="9525">
            <a:noFill/>
            <a:miter lim="800000"/>
            <a:headEnd/>
            <a:tailEnd/>
          </a:ln>
        </p:spPr>
        <p:txBody>
          <a:bodyPr wrap="square">
            <a:spAutoFit/>
          </a:bodyPr>
          <a:lstStyle/>
          <a:p>
            <a:pPr algn="ctr"/>
            <a:r>
              <a:rPr lang="en-US" altLang="zh-CN" sz="2800" b="1" dirty="0" err="1">
                <a:solidFill>
                  <a:srgbClr val="E74E3E"/>
                </a:solidFill>
                <a:latin typeface="微软雅黑" pitchFamily="34" charset="-122"/>
                <a:ea typeface="微软雅黑" pitchFamily="34" charset="-122"/>
                <a:sym typeface="微软雅黑" pitchFamily="34" charset="-122"/>
              </a:rPr>
              <a:t>cond</a:t>
            </a:r>
            <a:r>
              <a:rPr lang="zh-CN" altLang="en-US" sz="2800" b="1" dirty="0">
                <a:solidFill>
                  <a:srgbClr val="E74E3E"/>
                </a:solidFill>
                <a:latin typeface="微软雅黑" pitchFamily="34" charset="-122"/>
                <a:ea typeface="微软雅黑" pitchFamily="34" charset="-122"/>
                <a:sym typeface="微软雅黑" pitchFamily="34" charset="-122"/>
              </a:rPr>
              <a:t>结构</a:t>
            </a:r>
          </a:p>
        </p:txBody>
      </p:sp>
      <p:sp>
        <p:nvSpPr>
          <p:cNvPr id="26" name="矩形 17"/>
          <p:cNvSpPr>
            <a:spLocks noChangeArrowheads="1"/>
          </p:cNvSpPr>
          <p:nvPr/>
        </p:nvSpPr>
        <p:spPr bwMode="auto">
          <a:xfrm>
            <a:off x="1136404" y="2122954"/>
            <a:ext cx="7649008" cy="307777"/>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语言中的</a:t>
            </a:r>
            <a:r>
              <a:rPr lang="en-US" altLang="zh-CN" sz="1400" dirty="0" err="1">
                <a:solidFill>
                  <a:srgbClr val="666666"/>
                </a:solidFill>
                <a:latin typeface="微软雅黑" pitchFamily="34" charset="-122"/>
                <a:ea typeface="微软雅黑" pitchFamily="34" charset="-122"/>
                <a:sym typeface="微软雅黑" pitchFamily="34" charset="-122"/>
              </a:rPr>
              <a:t>cond</a:t>
            </a:r>
            <a:r>
              <a:rPr lang="zh-CN" altLang="en-US" sz="1400" dirty="0">
                <a:solidFill>
                  <a:srgbClr val="666666"/>
                </a:solidFill>
                <a:latin typeface="微软雅黑" pitchFamily="34" charset="-122"/>
                <a:ea typeface="微软雅黑" pitchFamily="34" charset="-122"/>
                <a:sym typeface="微软雅黑" pitchFamily="34" charset="-122"/>
              </a:rPr>
              <a:t>结构类似于</a:t>
            </a:r>
            <a:r>
              <a:rPr lang="en-US" altLang="zh-CN" sz="1400" dirty="0">
                <a:solidFill>
                  <a:srgbClr val="666666"/>
                </a:solidFill>
                <a:latin typeface="微软雅黑" pitchFamily="34" charset="-122"/>
                <a:ea typeface="微软雅黑" pitchFamily="34" charset="-122"/>
                <a:sym typeface="微软雅黑" pitchFamily="34" charset="-122"/>
              </a:rPr>
              <a:t>C</a:t>
            </a:r>
            <a:r>
              <a:rPr lang="zh-CN" altLang="en-US" sz="1400" dirty="0">
                <a:solidFill>
                  <a:srgbClr val="666666"/>
                </a:solidFill>
                <a:latin typeface="微软雅黑" pitchFamily="34" charset="-122"/>
                <a:ea typeface="微软雅黑" pitchFamily="34" charset="-122"/>
                <a:sym typeface="微软雅黑" pitchFamily="34" charset="-122"/>
              </a:rPr>
              <a:t>语言中的</a:t>
            </a:r>
            <a:r>
              <a:rPr lang="en-US" altLang="zh-CN" sz="1400" dirty="0">
                <a:solidFill>
                  <a:srgbClr val="666666"/>
                </a:solidFill>
                <a:latin typeface="微软雅黑" pitchFamily="34" charset="-122"/>
                <a:ea typeface="微软雅黑" pitchFamily="34" charset="-122"/>
                <a:sym typeface="微软雅黑" pitchFamily="34" charset="-122"/>
              </a:rPr>
              <a:t>switch</a:t>
            </a:r>
            <a:r>
              <a:rPr lang="zh-CN" altLang="en-US" sz="1400" dirty="0">
                <a:solidFill>
                  <a:srgbClr val="666666"/>
                </a:solidFill>
                <a:latin typeface="微软雅黑" pitchFamily="34" charset="-122"/>
                <a:ea typeface="微软雅黑" pitchFamily="34" charset="-122"/>
                <a:sym typeface="微软雅黑" pitchFamily="34" charset="-122"/>
              </a:rPr>
              <a:t>结构，</a:t>
            </a:r>
            <a:r>
              <a:rPr lang="en-US" altLang="zh-CN" sz="1400" dirty="0" err="1">
                <a:solidFill>
                  <a:srgbClr val="666666"/>
                </a:solidFill>
                <a:latin typeface="微软雅黑" pitchFamily="34" charset="-122"/>
                <a:ea typeface="微软雅黑" pitchFamily="34" charset="-122"/>
                <a:sym typeface="微软雅黑" pitchFamily="34" charset="-122"/>
              </a:rPr>
              <a:t>cond</a:t>
            </a:r>
            <a:r>
              <a:rPr lang="zh-CN" altLang="en-US" sz="1400" dirty="0">
                <a:solidFill>
                  <a:srgbClr val="666666"/>
                </a:solidFill>
                <a:latin typeface="微软雅黑" pitchFamily="34" charset="-122"/>
                <a:ea typeface="微软雅黑" pitchFamily="34" charset="-122"/>
                <a:sym typeface="微软雅黑" pitchFamily="34" charset="-122"/>
              </a:rPr>
              <a:t>的格式为：</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26"/>
          <p:cNvSpPr>
            <a:spLocks noChangeArrowheads="1"/>
          </p:cNvSpPr>
          <p:nvPr/>
        </p:nvSpPr>
        <p:spPr bwMode="auto">
          <a:xfrm>
            <a:off x="1137058" y="2436354"/>
            <a:ext cx="7649008" cy="30777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a:t>
            </a:r>
            <a:r>
              <a:rPr lang="en-US" altLang="zh-CN" sz="1400" dirty="0" err="1">
                <a:latin typeface="微软雅黑" pitchFamily="34" charset="-122"/>
                <a:ea typeface="微软雅黑" pitchFamily="34" charset="-122"/>
                <a:sym typeface="微软雅黑" pitchFamily="34" charset="-122"/>
              </a:rPr>
              <a:t>cond</a:t>
            </a:r>
            <a:r>
              <a:rPr lang="en-US" altLang="zh-CN"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测试</a:t>
            </a:r>
            <a:r>
              <a:rPr lang="en-US" altLang="zh-CN"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操作</a:t>
            </a:r>
            <a:r>
              <a:rPr lang="en-US" altLang="zh-CN" sz="1400" dirty="0">
                <a:latin typeface="微软雅黑" pitchFamily="34" charset="-122"/>
                <a:ea typeface="微软雅黑" pitchFamily="34" charset="-122"/>
                <a:sym typeface="微软雅黑" pitchFamily="34" charset="-122"/>
              </a:rPr>
              <a:t>) … (else </a:t>
            </a:r>
            <a:r>
              <a:rPr lang="zh-CN" altLang="en-US" sz="1400" dirty="0">
                <a:latin typeface="微软雅黑" pitchFamily="34" charset="-122"/>
                <a:ea typeface="微软雅黑" pitchFamily="34" charset="-122"/>
                <a:sym typeface="微软雅黑" pitchFamily="34" charset="-122"/>
              </a:rPr>
              <a:t>操作</a:t>
            </a:r>
            <a:r>
              <a:rPr lang="en-US" altLang="zh-CN" sz="1400" dirty="0">
                <a:latin typeface="微软雅黑" pitchFamily="34" charset="-122"/>
                <a:ea typeface="微软雅黑" pitchFamily="34" charset="-122"/>
                <a:sym typeface="微软雅黑" pitchFamily="34" charset="-122"/>
              </a:rPr>
              <a:t>))</a:t>
            </a:r>
            <a:endParaRPr lang="en-US" altLang="zh-CN" sz="1400" dirty="0" smtClean="0">
              <a:latin typeface="微软雅黑" pitchFamily="34" charset="-122"/>
              <a:ea typeface="微软雅黑" pitchFamily="34" charset="-122"/>
              <a:sym typeface="微软雅黑" pitchFamily="34" charset="-122"/>
            </a:endParaRPr>
          </a:p>
        </p:txBody>
      </p:sp>
      <p:sp>
        <p:nvSpPr>
          <p:cNvPr id="18" name="矩形 17"/>
          <p:cNvSpPr>
            <a:spLocks noChangeArrowheads="1"/>
          </p:cNvSpPr>
          <p:nvPr/>
        </p:nvSpPr>
        <p:spPr bwMode="auto">
          <a:xfrm>
            <a:off x="1137058" y="2916792"/>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如下是在</a:t>
            </a:r>
            <a:r>
              <a:rPr lang="en-US" altLang="zh-CN" sz="1400" dirty="0">
                <a:solidFill>
                  <a:srgbClr val="666666"/>
                </a:solidFill>
                <a:latin typeface="微软雅黑" pitchFamily="34" charset="-122"/>
                <a:ea typeface="微软雅黑" pitchFamily="34" charset="-122"/>
                <a:sym typeface="微软雅黑" pitchFamily="34" charset="-122"/>
              </a:rPr>
              <a:t>Guile</a:t>
            </a:r>
            <a:r>
              <a:rPr lang="zh-CN" altLang="en-US" sz="1400" dirty="0">
                <a:solidFill>
                  <a:srgbClr val="666666"/>
                </a:solidFill>
                <a:latin typeface="微软雅黑" pitchFamily="34" charset="-122"/>
                <a:ea typeface="微软雅黑" pitchFamily="34" charset="-122"/>
                <a:sym typeface="微软雅黑" pitchFamily="34" charset="-122"/>
              </a:rPr>
              <a:t>中的操作：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28496" y="3230193"/>
            <a:ext cx="7649008" cy="2677656"/>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(define w (lambda (x)</a:t>
            </a:r>
          </a:p>
          <a:p>
            <a:pPr algn="just"/>
            <a:r>
              <a:rPr lang="en-US" altLang="zh-CN" sz="1400" dirty="0">
                <a:latin typeface="微软雅黑" pitchFamily="34" charset="-122"/>
                <a:ea typeface="微软雅黑" pitchFamily="34" charset="-122"/>
                <a:sym typeface="微软雅黑" pitchFamily="34" charset="-122"/>
              </a:rPr>
              <a:t>      (</a:t>
            </a:r>
            <a:r>
              <a:rPr lang="en-US" altLang="zh-CN" sz="1400" dirty="0" err="1">
                <a:latin typeface="微软雅黑" pitchFamily="34" charset="-122"/>
                <a:ea typeface="微软雅黑" pitchFamily="34" charset="-122"/>
                <a:sym typeface="微软雅黑" pitchFamily="34" charset="-122"/>
              </a:rPr>
              <a:t>cond</a:t>
            </a:r>
            <a:r>
              <a:rPr lang="en-US" altLang="zh-CN" sz="1400" dirty="0">
                <a:latin typeface="微软雅黑" pitchFamily="34" charset="-122"/>
                <a:ea typeface="微软雅黑" pitchFamily="34" charset="-122"/>
                <a:sym typeface="微软雅黑" pitchFamily="34" charset="-122"/>
              </a:rPr>
              <a:t> ((&lt; x 0) 'lower)</a:t>
            </a:r>
          </a:p>
          <a:p>
            <a:pPr algn="just"/>
            <a:r>
              <a:rPr lang="en-US" altLang="zh-CN" sz="1400" dirty="0">
                <a:latin typeface="微软雅黑" pitchFamily="34" charset="-122"/>
                <a:ea typeface="微软雅黑" pitchFamily="34" charset="-122"/>
                <a:sym typeface="微软雅黑" pitchFamily="34" charset="-122"/>
              </a:rPr>
              <a:t>           ((&gt; x 0) 'upper)</a:t>
            </a:r>
          </a:p>
          <a:p>
            <a:pPr algn="just"/>
            <a:r>
              <a:rPr lang="en-US" altLang="zh-CN" sz="1400" dirty="0">
                <a:latin typeface="微软雅黑" pitchFamily="34" charset="-122"/>
                <a:ea typeface="微软雅黑" pitchFamily="34" charset="-122"/>
                <a:sym typeface="微软雅黑" pitchFamily="34" charset="-122"/>
              </a:rPr>
              <a:t>           (else 'equal))))</a:t>
            </a:r>
          </a:p>
          <a:p>
            <a:pPr algn="just"/>
            <a:r>
              <a:rPr lang="en-US" altLang="zh-CN" sz="1400" dirty="0">
                <a:latin typeface="微软雅黑" pitchFamily="34" charset="-122"/>
                <a:ea typeface="微软雅黑" pitchFamily="34" charset="-122"/>
                <a:sym typeface="微软雅黑" pitchFamily="34" charset="-122"/>
              </a:rPr>
              <a:t>guile&gt; w</a:t>
            </a:r>
          </a:p>
          <a:p>
            <a:pPr algn="just"/>
            <a:r>
              <a:rPr lang="en-US" altLang="zh-CN" sz="1400" dirty="0">
                <a:latin typeface="微软雅黑" pitchFamily="34" charset="-122"/>
                <a:ea typeface="微软雅黑" pitchFamily="34" charset="-122"/>
                <a:sym typeface="微软雅黑" pitchFamily="34" charset="-122"/>
              </a:rPr>
              <a:t>#&lt;procedure w (x)&gt;</a:t>
            </a:r>
          </a:p>
          <a:p>
            <a:pPr algn="just"/>
            <a:r>
              <a:rPr lang="en-US" altLang="zh-CN" sz="1400" dirty="0">
                <a:latin typeface="微软雅黑" pitchFamily="34" charset="-122"/>
                <a:ea typeface="微软雅黑" pitchFamily="34" charset="-122"/>
                <a:sym typeface="微软雅黑" pitchFamily="34" charset="-122"/>
              </a:rPr>
              <a:t>guile&gt; (w 9)</a:t>
            </a:r>
          </a:p>
          <a:p>
            <a:pPr algn="just"/>
            <a:r>
              <a:rPr lang="en-US" altLang="zh-CN" sz="1400" dirty="0">
                <a:latin typeface="微软雅黑" pitchFamily="34" charset="-122"/>
                <a:ea typeface="微软雅黑" pitchFamily="34" charset="-122"/>
                <a:sym typeface="微软雅黑" pitchFamily="34" charset="-122"/>
              </a:rPr>
              <a:t>upper</a:t>
            </a:r>
          </a:p>
          <a:p>
            <a:pPr algn="just"/>
            <a:r>
              <a:rPr lang="en-US" altLang="zh-CN" sz="1400" dirty="0">
                <a:latin typeface="微软雅黑" pitchFamily="34" charset="-122"/>
                <a:ea typeface="微软雅黑" pitchFamily="34" charset="-122"/>
                <a:sym typeface="微软雅黑" pitchFamily="34" charset="-122"/>
              </a:rPr>
              <a:t>guile&gt; (w -8)</a:t>
            </a:r>
          </a:p>
          <a:p>
            <a:pPr algn="just"/>
            <a:r>
              <a:rPr lang="en-US" altLang="zh-CN" sz="1400" dirty="0">
                <a:latin typeface="微软雅黑" pitchFamily="34" charset="-122"/>
                <a:ea typeface="微软雅黑" pitchFamily="34" charset="-122"/>
                <a:sym typeface="微软雅黑" pitchFamily="34" charset="-122"/>
              </a:rPr>
              <a:t>lower</a:t>
            </a:r>
          </a:p>
          <a:p>
            <a:pPr algn="just"/>
            <a:r>
              <a:rPr lang="en-US" altLang="zh-CN" sz="1400" dirty="0">
                <a:latin typeface="微软雅黑" pitchFamily="34" charset="-122"/>
                <a:ea typeface="微软雅黑" pitchFamily="34" charset="-122"/>
                <a:sym typeface="微软雅黑" pitchFamily="34" charset="-122"/>
              </a:rPr>
              <a:t>guile&gt; (w 0)</a:t>
            </a:r>
          </a:p>
          <a:p>
            <a:pPr algn="just"/>
            <a:r>
              <a:rPr lang="en-US" altLang="zh-CN" sz="1400" dirty="0">
                <a:latin typeface="微软雅黑" pitchFamily="34" charset="-122"/>
                <a:ea typeface="微软雅黑" pitchFamily="34" charset="-122"/>
                <a:sym typeface="微软雅黑" pitchFamily="34" charset="-122"/>
              </a:rPr>
              <a:t>equal</a:t>
            </a:r>
            <a:endParaRPr lang="en-US" altLang="zh-CN" sz="1400" dirty="0" smtClean="0">
              <a:latin typeface="微软雅黑" pitchFamily="34" charset="-122"/>
              <a:ea typeface="微软雅黑" pitchFamily="34" charset="-122"/>
              <a:sym typeface="微软雅黑" pitchFamily="34" charset="-122"/>
            </a:endParaRPr>
          </a:p>
        </p:txBody>
      </p:sp>
      <p:sp>
        <p:nvSpPr>
          <p:cNvPr id="20" name="矩形 19"/>
          <p:cNvSpPr>
            <a:spLocks noChangeArrowheads="1"/>
          </p:cNvSpPr>
          <p:nvPr/>
        </p:nvSpPr>
        <p:spPr bwMode="auto">
          <a:xfrm>
            <a:off x="1128496" y="6058068"/>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上面程序代码中，我们定义了过程</a:t>
            </a:r>
            <a:r>
              <a:rPr lang="en-US" altLang="zh-CN" sz="1400" dirty="0">
                <a:solidFill>
                  <a:srgbClr val="666666"/>
                </a:solidFill>
                <a:latin typeface="微软雅黑" pitchFamily="34" charset="-122"/>
                <a:ea typeface="微软雅黑" pitchFamily="34" charset="-122"/>
                <a:sym typeface="微软雅黑" pitchFamily="34" charset="-122"/>
              </a:rPr>
              <a:t>w</a:t>
            </a:r>
            <a:r>
              <a:rPr lang="zh-CN" altLang="en-US" sz="1400" dirty="0">
                <a:solidFill>
                  <a:srgbClr val="666666"/>
                </a:solidFill>
                <a:latin typeface="微软雅黑" pitchFamily="34" charset="-122"/>
                <a:ea typeface="微软雅黑" pitchFamily="34" charset="-122"/>
                <a:sym typeface="微软雅黑" pitchFamily="34" charset="-122"/>
              </a:rPr>
              <a:t>，它有一个参数</a:t>
            </a:r>
            <a:r>
              <a:rPr lang="en-US" altLang="zh-CN" sz="1400" dirty="0">
                <a:solidFill>
                  <a:srgbClr val="666666"/>
                </a:solidFill>
                <a:latin typeface="微软雅黑" pitchFamily="34" charset="-122"/>
                <a:ea typeface="微软雅黑" pitchFamily="34" charset="-122"/>
                <a:sym typeface="微软雅黑" pitchFamily="34" charset="-122"/>
              </a:rPr>
              <a:t>x</a:t>
            </a:r>
            <a:r>
              <a:rPr lang="zh-CN" altLang="en-US" sz="1400" dirty="0">
                <a:solidFill>
                  <a:srgbClr val="666666"/>
                </a:solidFill>
                <a:latin typeface="微软雅黑" pitchFamily="34" charset="-122"/>
                <a:ea typeface="微软雅黑" pitchFamily="34" charset="-122"/>
                <a:sym typeface="微软雅黑" pitchFamily="34" charset="-122"/>
              </a:rPr>
              <a:t>，如果</a:t>
            </a:r>
            <a:r>
              <a:rPr lang="en-US" altLang="zh-CN" sz="1400" dirty="0">
                <a:solidFill>
                  <a:srgbClr val="666666"/>
                </a:solidFill>
                <a:latin typeface="微软雅黑" pitchFamily="34" charset="-122"/>
                <a:ea typeface="微软雅黑" pitchFamily="34" charset="-122"/>
                <a:sym typeface="微软雅黑" pitchFamily="34" charset="-122"/>
              </a:rPr>
              <a:t>x</a:t>
            </a:r>
            <a:r>
              <a:rPr lang="zh-CN" altLang="en-US" sz="1400" dirty="0">
                <a:solidFill>
                  <a:srgbClr val="666666"/>
                </a:solidFill>
                <a:latin typeface="微软雅黑" pitchFamily="34" charset="-122"/>
                <a:ea typeface="微软雅黑" pitchFamily="34" charset="-122"/>
                <a:sym typeface="微软雅黑" pitchFamily="34" charset="-122"/>
              </a:rPr>
              <a:t>的值大于</a:t>
            </a:r>
            <a:r>
              <a:rPr lang="en-US" altLang="zh-CN" sz="1400" dirty="0">
                <a:solidFill>
                  <a:srgbClr val="666666"/>
                </a:solidFill>
                <a:latin typeface="微软雅黑" pitchFamily="34" charset="-122"/>
                <a:ea typeface="微软雅黑" pitchFamily="34" charset="-122"/>
                <a:sym typeface="微软雅黑" pitchFamily="34" charset="-122"/>
              </a:rPr>
              <a:t>0</a:t>
            </a:r>
            <a:r>
              <a:rPr lang="zh-CN" altLang="en-US" sz="1400" dirty="0">
                <a:solidFill>
                  <a:srgbClr val="666666"/>
                </a:solidFill>
                <a:latin typeface="微软雅黑" pitchFamily="34" charset="-122"/>
                <a:ea typeface="微软雅黑" pitchFamily="34" charset="-122"/>
                <a:sym typeface="微软雅黑" pitchFamily="34" charset="-122"/>
              </a:rPr>
              <a:t>，则返回符号</a:t>
            </a:r>
            <a:r>
              <a:rPr lang="en-US" altLang="zh-CN" sz="1400" dirty="0">
                <a:solidFill>
                  <a:srgbClr val="666666"/>
                </a:solidFill>
                <a:latin typeface="微软雅黑" pitchFamily="34" charset="-122"/>
                <a:ea typeface="微软雅黑" pitchFamily="34" charset="-122"/>
                <a:sym typeface="微软雅黑" pitchFamily="34" charset="-122"/>
              </a:rPr>
              <a:t>upper</a:t>
            </a:r>
            <a:r>
              <a:rPr lang="zh-CN" altLang="en-US" sz="1400" dirty="0">
                <a:solidFill>
                  <a:srgbClr val="666666"/>
                </a:solidFill>
                <a:latin typeface="微软雅黑" pitchFamily="34" charset="-122"/>
                <a:ea typeface="微软雅黑" pitchFamily="34" charset="-122"/>
                <a:sym typeface="微软雅黑" pitchFamily="34" charset="-122"/>
              </a:rPr>
              <a:t>，如</a:t>
            </a:r>
            <a:r>
              <a:rPr lang="en-US" altLang="zh-CN" sz="1400" dirty="0">
                <a:solidFill>
                  <a:srgbClr val="666666"/>
                </a:solidFill>
                <a:latin typeface="微软雅黑" pitchFamily="34" charset="-122"/>
                <a:ea typeface="微软雅黑" pitchFamily="34" charset="-122"/>
                <a:sym typeface="微软雅黑" pitchFamily="34" charset="-122"/>
              </a:rPr>
              <a:t>x</a:t>
            </a:r>
            <a:r>
              <a:rPr lang="zh-CN" altLang="en-US" sz="1400" dirty="0">
                <a:solidFill>
                  <a:srgbClr val="666666"/>
                </a:solidFill>
                <a:latin typeface="微软雅黑" pitchFamily="34" charset="-122"/>
                <a:ea typeface="微软雅黑" pitchFamily="34" charset="-122"/>
                <a:sym typeface="微软雅黑" pitchFamily="34" charset="-122"/>
              </a:rPr>
              <a:t>的值小于</a:t>
            </a:r>
            <a:r>
              <a:rPr lang="en-US" altLang="zh-CN" sz="1400" dirty="0">
                <a:solidFill>
                  <a:srgbClr val="666666"/>
                </a:solidFill>
                <a:latin typeface="微软雅黑" pitchFamily="34" charset="-122"/>
                <a:ea typeface="微软雅黑" pitchFamily="34" charset="-122"/>
                <a:sym typeface="微软雅黑" pitchFamily="34" charset="-122"/>
              </a:rPr>
              <a:t>0</a:t>
            </a:r>
            <a:r>
              <a:rPr lang="zh-CN" altLang="en-US" sz="1400" dirty="0">
                <a:solidFill>
                  <a:srgbClr val="666666"/>
                </a:solidFill>
                <a:latin typeface="微软雅黑" pitchFamily="34" charset="-122"/>
                <a:ea typeface="微软雅黑" pitchFamily="34" charset="-122"/>
                <a:sym typeface="微软雅黑" pitchFamily="34" charset="-122"/>
              </a:rPr>
              <a:t>则返回符号</a:t>
            </a:r>
            <a:r>
              <a:rPr lang="en-US" altLang="zh-CN" sz="1400" dirty="0">
                <a:solidFill>
                  <a:srgbClr val="666666"/>
                </a:solidFill>
                <a:latin typeface="微软雅黑" pitchFamily="34" charset="-122"/>
                <a:ea typeface="微软雅黑" pitchFamily="34" charset="-122"/>
                <a:sym typeface="微软雅黑" pitchFamily="34" charset="-122"/>
              </a:rPr>
              <a:t>lower</a:t>
            </a:r>
            <a:r>
              <a:rPr lang="zh-CN" altLang="en-US" sz="1400" dirty="0">
                <a:solidFill>
                  <a:srgbClr val="666666"/>
                </a:solidFill>
                <a:latin typeface="微软雅黑" pitchFamily="34" charset="-122"/>
                <a:ea typeface="微软雅黑" pitchFamily="34" charset="-122"/>
                <a:sym typeface="微软雅黑" pitchFamily="34" charset="-122"/>
              </a:rPr>
              <a:t>，如</a:t>
            </a:r>
            <a:r>
              <a:rPr lang="en-US" altLang="zh-CN" sz="1400" dirty="0">
                <a:solidFill>
                  <a:srgbClr val="666666"/>
                </a:solidFill>
                <a:latin typeface="微软雅黑" pitchFamily="34" charset="-122"/>
                <a:ea typeface="微软雅黑" pitchFamily="34" charset="-122"/>
                <a:sym typeface="微软雅黑" pitchFamily="34" charset="-122"/>
              </a:rPr>
              <a:t>x </a:t>
            </a:r>
            <a:r>
              <a:rPr lang="zh-CN" altLang="en-US" sz="1400" dirty="0">
                <a:solidFill>
                  <a:srgbClr val="666666"/>
                </a:solidFill>
                <a:latin typeface="微软雅黑" pitchFamily="34" charset="-122"/>
                <a:ea typeface="微软雅黑" pitchFamily="34" charset="-122"/>
                <a:sym typeface="微软雅黑" pitchFamily="34" charset="-122"/>
              </a:rPr>
              <a:t>的值为</a:t>
            </a:r>
            <a:r>
              <a:rPr lang="en-US" altLang="zh-CN" sz="1400" dirty="0">
                <a:solidFill>
                  <a:srgbClr val="666666"/>
                </a:solidFill>
                <a:latin typeface="微软雅黑" pitchFamily="34" charset="-122"/>
                <a:ea typeface="微软雅黑" pitchFamily="34" charset="-122"/>
                <a:sym typeface="微软雅黑" pitchFamily="34" charset="-122"/>
              </a:rPr>
              <a:t>0</a:t>
            </a:r>
            <a:r>
              <a:rPr lang="zh-CN" altLang="en-US" sz="1400" dirty="0">
                <a:solidFill>
                  <a:srgbClr val="666666"/>
                </a:solidFill>
                <a:latin typeface="微软雅黑" pitchFamily="34" charset="-122"/>
                <a:ea typeface="微软雅黑" pitchFamily="34" charset="-122"/>
                <a:sym typeface="微软雅黑" pitchFamily="34" charset="-122"/>
              </a:rPr>
              <a:t>则返回符号</a:t>
            </a:r>
            <a:r>
              <a:rPr lang="en-US" altLang="zh-CN" sz="1400" dirty="0">
                <a:solidFill>
                  <a:srgbClr val="666666"/>
                </a:solidFill>
                <a:latin typeface="微软雅黑" pitchFamily="34" charset="-122"/>
                <a:ea typeface="微软雅黑" pitchFamily="34" charset="-122"/>
                <a:sym typeface="微软雅黑" pitchFamily="34" charset="-122"/>
              </a:rPr>
              <a:t>equal</a:t>
            </a:r>
            <a:r>
              <a:rPr lang="zh-CN" altLang="en-US" sz="1400" dirty="0">
                <a:solidFill>
                  <a:srgbClr val="666666"/>
                </a:solidFill>
                <a:latin typeface="微软雅黑" pitchFamily="34" charset="-122"/>
                <a:ea typeface="微软雅黑" pitchFamily="34" charset="-122"/>
                <a:sym typeface="微软雅黑" pitchFamily="34" charset="-122"/>
              </a:rPr>
              <a:t>。</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8251544"/>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8131"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2" name="矩形 3"/>
          <p:cNvSpPr>
            <a:spLocks noChangeArrowheads="1"/>
          </p:cNvSpPr>
          <p:nvPr/>
        </p:nvSpPr>
        <p:spPr bwMode="auto">
          <a:xfrm>
            <a:off x="7366000"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8133"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4"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5"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36"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7" name="文本框 10"/>
          <p:cNvSpPr>
            <a:spLocks noChangeArrowheads="1"/>
          </p:cNvSpPr>
          <p:nvPr/>
        </p:nvSpPr>
        <p:spPr bwMode="auto">
          <a:xfrm>
            <a:off x="7334250" y="93663"/>
            <a:ext cx="1457325" cy="369887"/>
          </a:xfrm>
          <a:prstGeom prst="rect">
            <a:avLst/>
          </a:prstGeom>
          <a:noFill/>
          <a:ln w="9525">
            <a:noFill/>
            <a:miter lim="800000"/>
            <a:headEnd/>
            <a:tailEnd/>
          </a:ln>
        </p:spPr>
        <p:txBody>
          <a:bodyPr>
            <a:spAutoFit/>
          </a:bodyPr>
          <a:lstStyle/>
          <a:p>
            <a:pPr algn="ctr"/>
            <a:r>
              <a:rPr lang="zh-CN" altLang="en-US" dirty="0" smtClean="0">
                <a:solidFill>
                  <a:srgbClr val="666666"/>
                </a:solidFill>
                <a:latin typeface="微软雅黑" pitchFamily="34" charset="-122"/>
                <a:ea typeface="微软雅黑" pitchFamily="34" charset="-122"/>
                <a:sym typeface="微软雅黑" pitchFamily="34" charset="-122"/>
              </a:rPr>
              <a:t>常用结构*</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8138"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8139"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0"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1"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8" name="文本框 50"/>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1927223" cy="523220"/>
          </a:xfrm>
          <a:prstGeom prst="rect">
            <a:avLst/>
          </a:prstGeom>
          <a:noFill/>
          <a:ln w="9525">
            <a:noFill/>
            <a:miter lim="800000"/>
            <a:headEnd/>
            <a:tailEnd/>
          </a:ln>
        </p:spPr>
        <p:txBody>
          <a:bodyPr wrap="square">
            <a:spAutoFit/>
          </a:bodyPr>
          <a:lstStyle/>
          <a:p>
            <a:r>
              <a:rPr lang="en-US" altLang="zh-CN" sz="2800" b="1" dirty="0">
                <a:solidFill>
                  <a:srgbClr val="E74E3E"/>
                </a:solidFill>
                <a:latin typeface="微软雅黑" pitchFamily="34" charset="-122"/>
                <a:ea typeface="微软雅黑" pitchFamily="34" charset="-122"/>
                <a:sym typeface="微软雅黑" pitchFamily="34" charset="-122"/>
              </a:rPr>
              <a:t>case</a:t>
            </a:r>
            <a:r>
              <a:rPr lang="zh-CN" altLang="en-US" sz="2800" b="1" dirty="0">
                <a:solidFill>
                  <a:srgbClr val="E74E3E"/>
                </a:solidFill>
                <a:latin typeface="微软雅黑" pitchFamily="34" charset="-122"/>
                <a:ea typeface="微软雅黑" pitchFamily="34" charset="-122"/>
                <a:sym typeface="微软雅黑" pitchFamily="34" charset="-122"/>
              </a:rPr>
              <a:t>结构</a:t>
            </a:r>
          </a:p>
        </p:txBody>
      </p:sp>
      <p:sp>
        <p:nvSpPr>
          <p:cNvPr id="18" name="矩形 17"/>
          <p:cNvSpPr>
            <a:spLocks noChangeArrowheads="1"/>
          </p:cNvSpPr>
          <p:nvPr/>
        </p:nvSpPr>
        <p:spPr bwMode="auto">
          <a:xfrm>
            <a:off x="1136404" y="2641578"/>
            <a:ext cx="7649008" cy="307777"/>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case</a:t>
            </a:r>
            <a:r>
              <a:rPr lang="zh-CN" altLang="en-US" sz="1400" dirty="0">
                <a:solidFill>
                  <a:srgbClr val="666666"/>
                </a:solidFill>
                <a:latin typeface="微软雅黑" pitchFamily="34" charset="-122"/>
                <a:ea typeface="微软雅黑" pitchFamily="34" charset="-122"/>
                <a:sym typeface="微软雅黑" pitchFamily="34" charset="-122"/>
              </a:rPr>
              <a:t>结构和</a:t>
            </a:r>
            <a:r>
              <a:rPr lang="en-US" altLang="zh-CN" sz="1400" dirty="0" err="1">
                <a:solidFill>
                  <a:srgbClr val="666666"/>
                </a:solidFill>
                <a:latin typeface="微软雅黑" pitchFamily="34" charset="-122"/>
                <a:ea typeface="微软雅黑" pitchFamily="34" charset="-122"/>
                <a:sym typeface="微软雅黑" pitchFamily="34" charset="-122"/>
              </a:rPr>
              <a:t>cond</a:t>
            </a:r>
            <a:r>
              <a:rPr lang="zh-CN" altLang="en-US" sz="1400" dirty="0">
                <a:solidFill>
                  <a:srgbClr val="666666"/>
                </a:solidFill>
                <a:latin typeface="微软雅黑" pitchFamily="34" charset="-122"/>
                <a:ea typeface="微软雅黑" pitchFamily="34" charset="-122"/>
                <a:sym typeface="微软雅黑" pitchFamily="34" charset="-122"/>
              </a:rPr>
              <a:t>结构有点类似，它的格式为：</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37058" y="2982274"/>
            <a:ext cx="7649008" cy="30777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(case (</a:t>
            </a:r>
            <a:r>
              <a:rPr lang="zh-CN" altLang="en-US" sz="1400" dirty="0">
                <a:latin typeface="微软雅黑" pitchFamily="34" charset="-122"/>
                <a:ea typeface="微软雅黑" pitchFamily="34" charset="-122"/>
                <a:sym typeface="微软雅黑" pitchFamily="34" charset="-122"/>
              </a:rPr>
              <a:t>表达式</a:t>
            </a:r>
            <a:r>
              <a:rPr lang="en-US" altLang="zh-CN"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值</a:t>
            </a:r>
            <a:r>
              <a:rPr lang="en-US" altLang="zh-CN"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操作</a:t>
            </a:r>
            <a:r>
              <a:rPr lang="en-US" altLang="zh-CN" sz="1400" dirty="0">
                <a:latin typeface="微软雅黑" pitchFamily="34" charset="-122"/>
                <a:ea typeface="微软雅黑" pitchFamily="34" charset="-122"/>
                <a:sym typeface="微软雅黑" pitchFamily="34" charset="-122"/>
              </a:rPr>
              <a:t>)) ... (else </a:t>
            </a:r>
            <a:r>
              <a:rPr lang="zh-CN" altLang="en-US" sz="1400" dirty="0">
                <a:latin typeface="微软雅黑" pitchFamily="34" charset="-122"/>
                <a:ea typeface="微软雅黑" pitchFamily="34" charset="-122"/>
                <a:sym typeface="微软雅黑" pitchFamily="34" charset="-122"/>
              </a:rPr>
              <a:t>操作</a:t>
            </a:r>
            <a:r>
              <a:rPr lang="en-US" altLang="zh-CN" sz="1400" dirty="0">
                <a:latin typeface="微软雅黑" pitchFamily="34" charset="-122"/>
                <a:ea typeface="微软雅黑" pitchFamily="34" charset="-122"/>
                <a:sym typeface="微软雅黑" pitchFamily="34" charset="-122"/>
              </a:rPr>
              <a:t>)))</a:t>
            </a:r>
            <a:endParaRPr lang="en-US" altLang="zh-CN" sz="1400" dirty="0" smtClean="0">
              <a:latin typeface="微软雅黑" pitchFamily="34" charset="-122"/>
              <a:ea typeface="微软雅黑" pitchFamily="34" charset="-122"/>
              <a:sym typeface="微软雅黑" pitchFamily="34" charset="-122"/>
            </a:endParaRPr>
          </a:p>
        </p:txBody>
      </p:sp>
      <p:sp>
        <p:nvSpPr>
          <p:cNvPr id="20" name="矩形 19"/>
          <p:cNvSpPr>
            <a:spLocks noChangeArrowheads="1"/>
          </p:cNvSpPr>
          <p:nvPr/>
        </p:nvSpPr>
        <p:spPr bwMode="auto">
          <a:xfrm>
            <a:off x="1137058" y="3435416"/>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case</a:t>
            </a:r>
            <a:r>
              <a:rPr lang="zh-CN" altLang="en-US" sz="1400" dirty="0">
                <a:solidFill>
                  <a:srgbClr val="666666"/>
                </a:solidFill>
                <a:latin typeface="微软雅黑" pitchFamily="34" charset="-122"/>
                <a:ea typeface="微软雅黑" pitchFamily="34" charset="-122"/>
                <a:sym typeface="微软雅黑" pitchFamily="34" charset="-122"/>
              </a:rPr>
              <a:t>结构中的值可以是复合类型数据，如列表，向量表等，只要列表中含有表达式的这个结果，则进行相应的操作，如下面的代码：</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1" name="矩形 20"/>
          <p:cNvSpPr>
            <a:spLocks noChangeArrowheads="1"/>
          </p:cNvSpPr>
          <p:nvPr/>
        </p:nvSpPr>
        <p:spPr bwMode="auto">
          <a:xfrm>
            <a:off x="1128496" y="3994481"/>
            <a:ext cx="7649008" cy="738664"/>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(case (* 2 3)</a:t>
            </a:r>
          </a:p>
          <a:p>
            <a:pPr algn="just"/>
            <a:r>
              <a:rPr lang="en-US" altLang="zh-CN" sz="1400" dirty="0">
                <a:latin typeface="微软雅黑" pitchFamily="34" charset="-122"/>
                <a:ea typeface="微软雅黑" pitchFamily="34" charset="-122"/>
                <a:sym typeface="微软雅黑" pitchFamily="34" charset="-122"/>
              </a:rPr>
              <a:t>  ((2 3 5 7) 'prime)</a:t>
            </a:r>
          </a:p>
          <a:p>
            <a:pPr algn="just"/>
            <a:r>
              <a:rPr lang="en-US" altLang="zh-CN" sz="1400" dirty="0">
                <a:latin typeface="微软雅黑" pitchFamily="34" charset="-122"/>
                <a:ea typeface="微软雅黑" pitchFamily="34" charset="-122"/>
                <a:sym typeface="微软雅黑" pitchFamily="34" charset="-122"/>
              </a:rPr>
              <a:t>  ((1 4 6 8 9) 'composite))</a:t>
            </a:r>
            <a:endParaRPr lang="en-US" altLang="zh-CN" sz="1400" dirty="0" smtClean="0">
              <a:latin typeface="微软雅黑" pitchFamily="34" charset="-122"/>
              <a:ea typeface="微软雅黑" pitchFamily="34" charset="-122"/>
              <a:sym typeface="微软雅黑" pitchFamily="34" charset="-122"/>
            </a:endParaRPr>
          </a:p>
        </p:txBody>
      </p:sp>
      <p:sp>
        <p:nvSpPr>
          <p:cNvPr id="22" name="矩形 21"/>
          <p:cNvSpPr>
            <a:spLocks noChangeArrowheads="1"/>
          </p:cNvSpPr>
          <p:nvPr/>
        </p:nvSpPr>
        <p:spPr bwMode="auto">
          <a:xfrm>
            <a:off x="1128496" y="4884369"/>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上面的例子返回结果是</a:t>
            </a:r>
            <a:r>
              <a:rPr lang="en-US" altLang="zh-CN" sz="1400" dirty="0">
                <a:solidFill>
                  <a:srgbClr val="666666"/>
                </a:solidFill>
                <a:latin typeface="微软雅黑" pitchFamily="34" charset="-122"/>
                <a:ea typeface="微软雅黑" pitchFamily="34" charset="-122"/>
                <a:sym typeface="微软雅黑" pitchFamily="34" charset="-122"/>
              </a:rPr>
              <a:t>composite</a:t>
            </a:r>
            <a:r>
              <a:rPr lang="zh-CN" altLang="en-US" sz="1400" dirty="0">
                <a:solidFill>
                  <a:srgbClr val="666666"/>
                </a:solidFill>
                <a:latin typeface="微软雅黑" pitchFamily="34" charset="-122"/>
                <a:ea typeface="微软雅黑" pitchFamily="34" charset="-122"/>
                <a:sym typeface="微软雅黑" pitchFamily="34" charset="-122"/>
              </a:rPr>
              <a:t>，因为列表</a:t>
            </a:r>
            <a:r>
              <a:rPr lang="en-US" altLang="zh-CN" sz="1400" dirty="0">
                <a:solidFill>
                  <a:srgbClr val="666666"/>
                </a:solidFill>
                <a:latin typeface="微软雅黑" pitchFamily="34" charset="-122"/>
                <a:ea typeface="微软雅黑" pitchFamily="34" charset="-122"/>
                <a:sym typeface="微软雅黑" pitchFamily="34" charset="-122"/>
              </a:rPr>
              <a:t>(1 4 6 8 9)</a:t>
            </a:r>
            <a:r>
              <a:rPr lang="zh-CN" altLang="en-US" sz="1400" dirty="0">
                <a:solidFill>
                  <a:srgbClr val="666666"/>
                </a:solidFill>
                <a:latin typeface="微软雅黑" pitchFamily="34" charset="-122"/>
                <a:ea typeface="微软雅黑" pitchFamily="34" charset="-122"/>
                <a:sym typeface="微软雅黑" pitchFamily="34" charset="-122"/>
              </a:rPr>
              <a:t>中含有表达式</a:t>
            </a:r>
            <a:r>
              <a:rPr lang="en-US" altLang="zh-CN" sz="1400" dirty="0">
                <a:solidFill>
                  <a:srgbClr val="666666"/>
                </a:solidFill>
                <a:latin typeface="微软雅黑" pitchFamily="34" charset="-122"/>
                <a:ea typeface="微软雅黑" pitchFamily="34" charset="-122"/>
                <a:sym typeface="微软雅黑" pitchFamily="34" charset="-122"/>
              </a:rPr>
              <a:t>(* 2 3)</a:t>
            </a:r>
            <a:r>
              <a:rPr lang="zh-CN" altLang="en-US" sz="1400" dirty="0">
                <a:solidFill>
                  <a:srgbClr val="666666"/>
                </a:solidFill>
                <a:latin typeface="微软雅黑" pitchFamily="34" charset="-122"/>
                <a:ea typeface="微软雅黑" pitchFamily="34" charset="-122"/>
                <a:sym typeface="微软雅黑" pitchFamily="34" charset="-122"/>
              </a:rPr>
              <a:t>的结果</a:t>
            </a:r>
            <a:r>
              <a:rPr lang="en-US" altLang="zh-CN" sz="1400" dirty="0">
                <a:solidFill>
                  <a:srgbClr val="666666"/>
                </a:solidFill>
                <a:latin typeface="微软雅黑" pitchFamily="34" charset="-122"/>
                <a:ea typeface="微软雅黑" pitchFamily="34" charset="-122"/>
                <a:sym typeface="微软雅黑" pitchFamily="34" charset="-122"/>
              </a:rPr>
              <a:t>6</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8251544"/>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8131"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2" name="矩形 3"/>
          <p:cNvSpPr>
            <a:spLocks noChangeArrowheads="1"/>
          </p:cNvSpPr>
          <p:nvPr/>
        </p:nvSpPr>
        <p:spPr bwMode="auto">
          <a:xfrm>
            <a:off x="7366000"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8133"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4"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5"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36"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7" name="文本框 10"/>
          <p:cNvSpPr>
            <a:spLocks noChangeArrowheads="1"/>
          </p:cNvSpPr>
          <p:nvPr/>
        </p:nvSpPr>
        <p:spPr bwMode="auto">
          <a:xfrm>
            <a:off x="7334250" y="93663"/>
            <a:ext cx="1457325" cy="369887"/>
          </a:xfrm>
          <a:prstGeom prst="rect">
            <a:avLst/>
          </a:prstGeom>
          <a:noFill/>
          <a:ln w="9525">
            <a:noFill/>
            <a:miter lim="800000"/>
            <a:headEnd/>
            <a:tailEnd/>
          </a:ln>
        </p:spPr>
        <p:txBody>
          <a:bodyPr>
            <a:spAutoFit/>
          </a:bodyPr>
          <a:lstStyle/>
          <a:p>
            <a:pPr algn="ctr"/>
            <a:r>
              <a:rPr lang="zh-CN" altLang="en-US" dirty="0" smtClean="0">
                <a:solidFill>
                  <a:srgbClr val="666666"/>
                </a:solidFill>
                <a:latin typeface="微软雅黑" pitchFamily="34" charset="-122"/>
                <a:ea typeface="微软雅黑" pitchFamily="34" charset="-122"/>
                <a:sym typeface="微软雅黑" pitchFamily="34" charset="-122"/>
              </a:rPr>
              <a:t>常用结构*</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8138"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8139"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0"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1"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8" name="文本框 50"/>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pPr algn="ctr"/>
            <a:r>
              <a:rPr lang="en-US" altLang="zh-CN" sz="2800" b="1" dirty="0">
                <a:solidFill>
                  <a:srgbClr val="E74E3E"/>
                </a:solidFill>
                <a:latin typeface="微软雅黑" pitchFamily="34" charset="-122"/>
                <a:ea typeface="微软雅黑" pitchFamily="34" charset="-122"/>
                <a:sym typeface="微软雅黑" pitchFamily="34" charset="-122"/>
              </a:rPr>
              <a:t>and</a:t>
            </a:r>
            <a:r>
              <a:rPr lang="zh-CN" altLang="en-US" sz="2800" b="1" dirty="0">
                <a:solidFill>
                  <a:srgbClr val="E74E3E"/>
                </a:solidFill>
                <a:latin typeface="微软雅黑" pitchFamily="34" charset="-122"/>
                <a:ea typeface="微软雅黑" pitchFamily="34" charset="-122"/>
                <a:sym typeface="微软雅黑" pitchFamily="34" charset="-122"/>
              </a:rPr>
              <a:t>结构</a:t>
            </a:r>
          </a:p>
        </p:txBody>
      </p:sp>
      <p:sp>
        <p:nvSpPr>
          <p:cNvPr id="26" name="矩形 17"/>
          <p:cNvSpPr>
            <a:spLocks noChangeArrowheads="1"/>
          </p:cNvSpPr>
          <p:nvPr/>
        </p:nvSpPr>
        <p:spPr bwMode="auto">
          <a:xfrm>
            <a:off x="1136404" y="2300378"/>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and</a:t>
            </a:r>
            <a:r>
              <a:rPr lang="zh-CN" altLang="en-US" sz="1400" dirty="0">
                <a:solidFill>
                  <a:srgbClr val="666666"/>
                </a:solidFill>
                <a:latin typeface="微软雅黑" pitchFamily="34" charset="-122"/>
                <a:ea typeface="微软雅黑" pitchFamily="34" charset="-122"/>
                <a:sym typeface="微软雅黑" pitchFamily="34" charset="-122"/>
              </a:rPr>
              <a:t>结构与逻辑与运算操作类似，</a:t>
            </a:r>
            <a:r>
              <a:rPr lang="en-US" altLang="zh-CN" sz="1400" dirty="0">
                <a:solidFill>
                  <a:srgbClr val="666666"/>
                </a:solidFill>
                <a:latin typeface="微软雅黑" pitchFamily="34" charset="-122"/>
                <a:ea typeface="微软雅黑" pitchFamily="34" charset="-122"/>
                <a:sym typeface="微软雅黑" pitchFamily="34" charset="-122"/>
              </a:rPr>
              <a:t>and</a:t>
            </a:r>
            <a:r>
              <a:rPr lang="zh-CN" altLang="en-US" sz="1400" dirty="0">
                <a:solidFill>
                  <a:srgbClr val="666666"/>
                </a:solidFill>
                <a:latin typeface="微软雅黑" pitchFamily="34" charset="-122"/>
                <a:ea typeface="微软雅黑" pitchFamily="34" charset="-122"/>
                <a:sym typeface="微软雅黑" pitchFamily="34" charset="-122"/>
              </a:rPr>
              <a:t>后可以有多个参数，只有它后面的参数的表达式的值都为</a:t>
            </a:r>
            <a:r>
              <a:rPr lang="en-US" altLang="zh-CN" sz="1400" dirty="0">
                <a:solidFill>
                  <a:srgbClr val="666666"/>
                </a:solidFill>
                <a:latin typeface="微软雅黑" pitchFamily="34" charset="-122"/>
                <a:ea typeface="微软雅黑" pitchFamily="34" charset="-122"/>
                <a:sym typeface="微软雅黑" pitchFamily="34" charset="-122"/>
              </a:rPr>
              <a:t>#t</a:t>
            </a:r>
            <a:r>
              <a:rPr lang="zh-CN" altLang="en-US" sz="1400" dirty="0">
                <a:solidFill>
                  <a:srgbClr val="666666"/>
                </a:solidFill>
                <a:latin typeface="微软雅黑" pitchFamily="34" charset="-122"/>
                <a:ea typeface="微软雅黑" pitchFamily="34" charset="-122"/>
                <a:sym typeface="微软雅黑" pitchFamily="34" charset="-122"/>
              </a:rPr>
              <a:t>时，它的返回值才为</a:t>
            </a:r>
            <a:r>
              <a:rPr lang="en-US" altLang="zh-CN" sz="1400" dirty="0">
                <a:solidFill>
                  <a:srgbClr val="666666"/>
                </a:solidFill>
                <a:latin typeface="微软雅黑" pitchFamily="34" charset="-122"/>
                <a:ea typeface="微软雅黑" pitchFamily="34" charset="-122"/>
                <a:sym typeface="微软雅黑" pitchFamily="34" charset="-122"/>
              </a:rPr>
              <a:t>#t</a:t>
            </a:r>
            <a:r>
              <a:rPr lang="zh-CN" altLang="en-US" sz="1400" dirty="0">
                <a:solidFill>
                  <a:srgbClr val="666666"/>
                </a:solidFill>
                <a:latin typeface="微软雅黑" pitchFamily="34" charset="-122"/>
                <a:ea typeface="微软雅黑" pitchFamily="34" charset="-122"/>
                <a:sym typeface="微软雅黑" pitchFamily="34" charset="-122"/>
              </a:rPr>
              <a:t>，否则为</a:t>
            </a:r>
            <a:r>
              <a:rPr lang="en-US" altLang="zh-CN" sz="1400" dirty="0">
                <a:solidFill>
                  <a:srgbClr val="666666"/>
                </a:solidFill>
                <a:latin typeface="微软雅黑" pitchFamily="34" charset="-122"/>
                <a:ea typeface="微软雅黑" pitchFamily="34" charset="-122"/>
                <a:sym typeface="微软雅黑" pitchFamily="34" charset="-122"/>
              </a:rPr>
              <a:t>#f</a:t>
            </a:r>
            <a:r>
              <a:rPr lang="zh-CN" altLang="en-US" sz="1400" dirty="0">
                <a:solidFill>
                  <a:srgbClr val="666666"/>
                </a:solidFill>
                <a:latin typeface="微软雅黑" pitchFamily="34" charset="-122"/>
                <a:ea typeface="微软雅黑" pitchFamily="34" charset="-122"/>
                <a:sym typeface="微软雅黑" pitchFamily="34" charset="-122"/>
              </a:rPr>
              <a:t>。看下面的操作：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26"/>
          <p:cNvSpPr>
            <a:spLocks noChangeArrowheads="1"/>
          </p:cNvSpPr>
          <p:nvPr/>
        </p:nvSpPr>
        <p:spPr bwMode="auto">
          <a:xfrm>
            <a:off x="1137058" y="2818498"/>
            <a:ext cx="7649008" cy="1384995"/>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(and (</a:t>
            </a:r>
            <a:r>
              <a:rPr lang="en-US" altLang="zh-CN" sz="1400" dirty="0" err="1">
                <a:latin typeface="微软雅黑" pitchFamily="34" charset="-122"/>
                <a:ea typeface="微软雅黑" pitchFamily="34" charset="-122"/>
                <a:sym typeface="微软雅黑" pitchFamily="34" charset="-122"/>
              </a:rPr>
              <a:t>boolean</a:t>
            </a:r>
            <a:r>
              <a:rPr lang="en-US" altLang="zh-CN" sz="1400" dirty="0">
                <a:latin typeface="微软雅黑" pitchFamily="34" charset="-122"/>
                <a:ea typeface="微软雅黑" pitchFamily="34" charset="-122"/>
                <a:sym typeface="微软雅黑" pitchFamily="34" charset="-122"/>
              </a:rPr>
              <a:t>? #f) (&lt; 8 12))</a:t>
            </a:r>
          </a:p>
          <a:p>
            <a:pPr algn="just"/>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guile&gt; (and (</a:t>
            </a:r>
            <a:r>
              <a:rPr lang="en-US" altLang="zh-CN" sz="1400" dirty="0" err="1">
                <a:latin typeface="微软雅黑" pitchFamily="34" charset="-122"/>
                <a:ea typeface="微软雅黑" pitchFamily="34" charset="-122"/>
                <a:sym typeface="微软雅黑" pitchFamily="34" charset="-122"/>
              </a:rPr>
              <a:t>boolean</a:t>
            </a:r>
            <a:r>
              <a:rPr lang="en-US" altLang="zh-CN" sz="1400" dirty="0">
                <a:latin typeface="微软雅黑" pitchFamily="34" charset="-122"/>
                <a:ea typeface="微软雅黑" pitchFamily="34" charset="-122"/>
                <a:sym typeface="微软雅黑" pitchFamily="34" charset="-122"/>
              </a:rPr>
              <a:t>? 2) (&lt; 8 12))</a:t>
            </a:r>
          </a:p>
          <a:p>
            <a:pPr algn="just"/>
            <a:r>
              <a:rPr lang="en-US" altLang="zh-CN" sz="1400" dirty="0">
                <a:latin typeface="微软雅黑" pitchFamily="34" charset="-122"/>
                <a:ea typeface="微软雅黑" pitchFamily="34" charset="-122"/>
                <a:sym typeface="微软雅黑" pitchFamily="34" charset="-122"/>
              </a:rPr>
              <a:t>#f</a:t>
            </a:r>
          </a:p>
          <a:p>
            <a:pPr algn="just"/>
            <a:r>
              <a:rPr lang="en-US" altLang="zh-CN" sz="1400" dirty="0">
                <a:latin typeface="微软雅黑" pitchFamily="34" charset="-122"/>
                <a:ea typeface="微软雅黑" pitchFamily="34" charset="-122"/>
                <a:sym typeface="微软雅黑" pitchFamily="34" charset="-122"/>
              </a:rPr>
              <a:t>guile&gt; (and (</a:t>
            </a:r>
            <a:r>
              <a:rPr lang="en-US" altLang="zh-CN" sz="1400" dirty="0" err="1">
                <a:latin typeface="微软雅黑" pitchFamily="34" charset="-122"/>
                <a:ea typeface="微软雅黑" pitchFamily="34" charset="-122"/>
                <a:sym typeface="微软雅黑" pitchFamily="34" charset="-122"/>
              </a:rPr>
              <a:t>boolean</a:t>
            </a:r>
            <a:r>
              <a:rPr lang="en-US" altLang="zh-CN" sz="1400" dirty="0">
                <a:latin typeface="微软雅黑" pitchFamily="34" charset="-122"/>
                <a:ea typeface="微软雅黑" pitchFamily="34" charset="-122"/>
                <a:sym typeface="微软雅黑" pitchFamily="34" charset="-122"/>
              </a:rPr>
              <a:t>? 2) (&gt; 8 12))</a:t>
            </a:r>
          </a:p>
          <a:p>
            <a:pPr algn="just"/>
            <a:r>
              <a:rPr lang="en-US" altLang="zh-CN" sz="1400" dirty="0">
                <a:latin typeface="微软雅黑" pitchFamily="34" charset="-122"/>
                <a:ea typeface="微软雅黑" pitchFamily="34" charset="-122"/>
                <a:sym typeface="微软雅黑" pitchFamily="34" charset="-122"/>
              </a:rPr>
              <a:t>#f</a:t>
            </a:r>
            <a:endParaRPr lang="en-US" altLang="zh-CN" sz="1400" dirty="0" smtClean="0">
              <a:latin typeface="微软雅黑" pitchFamily="34" charset="-122"/>
              <a:ea typeface="微软雅黑" pitchFamily="34" charset="-122"/>
              <a:sym typeface="微软雅黑" pitchFamily="34" charset="-122"/>
            </a:endParaRPr>
          </a:p>
        </p:txBody>
      </p:sp>
      <p:sp>
        <p:nvSpPr>
          <p:cNvPr id="18" name="矩形 17"/>
          <p:cNvSpPr>
            <a:spLocks noChangeArrowheads="1"/>
          </p:cNvSpPr>
          <p:nvPr/>
        </p:nvSpPr>
        <p:spPr bwMode="auto">
          <a:xfrm>
            <a:off x="1127842" y="4418057"/>
            <a:ext cx="7649008" cy="307777"/>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如果表达式的值都不是</a:t>
            </a:r>
            <a:r>
              <a:rPr lang="en-US" altLang="zh-CN" sz="1400" dirty="0" err="1">
                <a:solidFill>
                  <a:srgbClr val="666666"/>
                </a:solidFill>
                <a:latin typeface="微软雅黑" pitchFamily="34" charset="-122"/>
                <a:ea typeface="微软雅黑" pitchFamily="34" charset="-122"/>
                <a:sym typeface="微软雅黑" pitchFamily="34" charset="-122"/>
              </a:rPr>
              <a:t>boolean</a:t>
            </a:r>
            <a:r>
              <a:rPr lang="zh-CN" altLang="en-US" sz="1400" dirty="0">
                <a:solidFill>
                  <a:srgbClr val="666666"/>
                </a:solidFill>
                <a:latin typeface="微软雅黑" pitchFamily="34" charset="-122"/>
                <a:ea typeface="微软雅黑" pitchFamily="34" charset="-122"/>
                <a:sym typeface="微软雅黑" pitchFamily="34" charset="-122"/>
              </a:rPr>
              <a:t>型的话，返回最后一个表达式的值，如下面的操作：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19" name="矩形 18"/>
          <p:cNvSpPr>
            <a:spLocks noChangeArrowheads="1"/>
          </p:cNvSpPr>
          <p:nvPr/>
        </p:nvSpPr>
        <p:spPr bwMode="auto">
          <a:xfrm>
            <a:off x="1128496" y="4745105"/>
            <a:ext cx="7649008" cy="1384995"/>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(and (list 1 2 3) (vector 'a 'b 'c))</a:t>
            </a:r>
          </a:p>
          <a:p>
            <a:pPr algn="just"/>
            <a:r>
              <a:rPr lang="en-US" altLang="zh-CN" sz="1400" dirty="0">
                <a:latin typeface="微软雅黑" pitchFamily="34" charset="-122"/>
                <a:ea typeface="微软雅黑" pitchFamily="34" charset="-122"/>
                <a:sym typeface="微软雅黑" pitchFamily="34" charset="-122"/>
              </a:rPr>
              <a:t>#(a b c)</a:t>
            </a:r>
          </a:p>
          <a:p>
            <a:pPr algn="just"/>
            <a:r>
              <a:rPr lang="en-US" altLang="zh-CN" sz="1400" dirty="0">
                <a:latin typeface="微软雅黑" pitchFamily="34" charset="-122"/>
                <a:ea typeface="微软雅黑" pitchFamily="34" charset="-122"/>
                <a:sym typeface="微软雅黑" pitchFamily="34" charset="-122"/>
              </a:rPr>
              <a:t>guile&gt; (and 1 2 3 4 )</a:t>
            </a:r>
          </a:p>
          <a:p>
            <a:pPr algn="just"/>
            <a:r>
              <a:rPr lang="en-US" altLang="zh-CN" sz="1400" dirty="0">
                <a:latin typeface="微软雅黑" pitchFamily="34" charset="-122"/>
                <a:ea typeface="微软雅黑" pitchFamily="34" charset="-122"/>
                <a:sym typeface="微软雅黑" pitchFamily="34" charset="-122"/>
              </a:rPr>
              <a:t>4</a:t>
            </a:r>
          </a:p>
          <a:p>
            <a:pPr algn="just"/>
            <a:r>
              <a:rPr lang="en-US" altLang="zh-CN" sz="1400" dirty="0">
                <a:latin typeface="微软雅黑" pitchFamily="34" charset="-122"/>
                <a:ea typeface="微软雅黑" pitchFamily="34" charset="-122"/>
                <a:sym typeface="微软雅黑" pitchFamily="34" charset="-122"/>
              </a:rPr>
              <a:t>guile&gt; (and 'e 'd 'c 'b 'a)</a:t>
            </a:r>
          </a:p>
          <a:p>
            <a:pPr algn="just"/>
            <a:r>
              <a:rPr lang="en-US" altLang="zh-CN" sz="1400" dirty="0">
                <a:latin typeface="微软雅黑" pitchFamily="34" charset="-122"/>
                <a:ea typeface="微软雅黑" pitchFamily="34" charset="-122"/>
                <a:sym typeface="微软雅黑" pitchFamily="34" charset="-122"/>
              </a:rPr>
              <a:t>a</a:t>
            </a:r>
            <a:endParaRPr lang="en-US" altLang="zh-CN" sz="1400" dirty="0" smtClean="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8251544"/>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48131" name="文本框 4"/>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2" name="矩形 3"/>
          <p:cNvSpPr>
            <a:spLocks noChangeArrowheads="1"/>
          </p:cNvSpPr>
          <p:nvPr/>
        </p:nvSpPr>
        <p:spPr bwMode="auto">
          <a:xfrm>
            <a:off x="7366000" y="96838"/>
            <a:ext cx="1339850" cy="357187"/>
          </a:xfrm>
          <a:prstGeom prst="rect">
            <a:avLst/>
          </a:prstGeom>
          <a:solidFill>
            <a:schemeClr val="bg1"/>
          </a:solidFill>
          <a:ln w="12700">
            <a:noFill/>
            <a:bevel/>
            <a:headEnd/>
            <a:tailEnd/>
          </a:ln>
        </p:spPr>
        <p:txBody>
          <a:bodyPr anchor="ctr"/>
          <a:lstStyle/>
          <a:p>
            <a:pPr algn="ctr"/>
            <a:endParaRPr lang="zh-CN" altLang="zh-CN">
              <a:solidFill>
                <a:srgbClr val="666666"/>
              </a:solidFill>
            </a:endParaRPr>
          </a:p>
        </p:txBody>
      </p:sp>
      <p:sp>
        <p:nvSpPr>
          <p:cNvPr id="48133" name="文本框 5"/>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4" name="文本框 6"/>
          <p:cNvSpPr>
            <a:spLocks noChangeArrowheads="1"/>
          </p:cNvSpPr>
          <p:nvPr/>
        </p:nvSpPr>
        <p:spPr bwMode="auto">
          <a:xfrm>
            <a:off x="1417638" y="93663"/>
            <a:ext cx="1373187"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5" name="直接连接符 8"/>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36" name="文本框 9"/>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8137" name="文本框 10"/>
          <p:cNvSpPr>
            <a:spLocks noChangeArrowheads="1"/>
          </p:cNvSpPr>
          <p:nvPr/>
        </p:nvSpPr>
        <p:spPr bwMode="auto">
          <a:xfrm>
            <a:off x="7334250" y="93663"/>
            <a:ext cx="1457325" cy="369887"/>
          </a:xfrm>
          <a:prstGeom prst="rect">
            <a:avLst/>
          </a:prstGeom>
          <a:noFill/>
          <a:ln w="9525">
            <a:noFill/>
            <a:miter lim="800000"/>
            <a:headEnd/>
            <a:tailEnd/>
          </a:ln>
        </p:spPr>
        <p:txBody>
          <a:bodyPr>
            <a:spAutoFit/>
          </a:bodyPr>
          <a:lstStyle/>
          <a:p>
            <a:pPr algn="ctr"/>
            <a:r>
              <a:rPr lang="zh-CN" altLang="en-US" dirty="0" smtClean="0">
                <a:solidFill>
                  <a:srgbClr val="666666"/>
                </a:solidFill>
                <a:latin typeface="微软雅黑" pitchFamily="34" charset="-122"/>
                <a:ea typeface="微软雅黑" pitchFamily="34" charset="-122"/>
                <a:sym typeface="微软雅黑" pitchFamily="34" charset="-122"/>
              </a:rPr>
              <a:t>常用结构*</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48138" name="直接连接符 11"/>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48139" name="直接连接符 12"/>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0" name="直接连接符 13"/>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1" name="直接连接符 14"/>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48148" name="文本框 50"/>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25" name="文本框 59"/>
          <p:cNvSpPr>
            <a:spLocks noChangeArrowheads="1"/>
          </p:cNvSpPr>
          <p:nvPr/>
        </p:nvSpPr>
        <p:spPr bwMode="auto">
          <a:xfrm>
            <a:off x="863602" y="1510372"/>
            <a:ext cx="1664445" cy="523220"/>
          </a:xfrm>
          <a:prstGeom prst="rect">
            <a:avLst/>
          </a:prstGeom>
          <a:noFill/>
          <a:ln w="9525">
            <a:noFill/>
            <a:miter lim="800000"/>
            <a:headEnd/>
            <a:tailEnd/>
          </a:ln>
        </p:spPr>
        <p:txBody>
          <a:bodyPr wrap="square">
            <a:spAutoFit/>
          </a:bodyPr>
          <a:lstStyle/>
          <a:p>
            <a:r>
              <a:rPr lang="en-US" altLang="zh-CN" sz="2800" b="1" dirty="0">
                <a:solidFill>
                  <a:srgbClr val="E74E3E"/>
                </a:solidFill>
                <a:latin typeface="微软雅黑" pitchFamily="34" charset="-122"/>
                <a:ea typeface="微软雅黑" pitchFamily="34" charset="-122"/>
                <a:sym typeface="微软雅黑" pitchFamily="34" charset="-122"/>
              </a:rPr>
              <a:t>or</a:t>
            </a:r>
            <a:r>
              <a:rPr lang="zh-CN" altLang="en-US" sz="2800" b="1" dirty="0">
                <a:solidFill>
                  <a:srgbClr val="E74E3E"/>
                </a:solidFill>
                <a:latin typeface="微软雅黑" pitchFamily="34" charset="-122"/>
                <a:ea typeface="微软雅黑" pitchFamily="34" charset="-122"/>
                <a:sym typeface="微软雅黑" pitchFamily="34" charset="-122"/>
              </a:rPr>
              <a:t>结构</a:t>
            </a:r>
          </a:p>
        </p:txBody>
      </p:sp>
      <p:sp>
        <p:nvSpPr>
          <p:cNvPr id="26" name="矩形 17"/>
          <p:cNvSpPr>
            <a:spLocks noChangeArrowheads="1"/>
          </p:cNvSpPr>
          <p:nvPr/>
        </p:nvSpPr>
        <p:spPr bwMode="auto">
          <a:xfrm>
            <a:off x="1136404" y="2450506"/>
            <a:ext cx="7649008"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or</a:t>
            </a:r>
            <a:r>
              <a:rPr lang="zh-CN" altLang="en-US" sz="1400" dirty="0">
                <a:solidFill>
                  <a:srgbClr val="666666"/>
                </a:solidFill>
                <a:latin typeface="微软雅黑" pitchFamily="34" charset="-122"/>
                <a:ea typeface="微软雅黑" pitchFamily="34" charset="-122"/>
                <a:sym typeface="微软雅黑" pitchFamily="34" charset="-122"/>
              </a:rPr>
              <a:t>结构与逻辑或运算操作类似，</a:t>
            </a:r>
            <a:r>
              <a:rPr lang="en-US" altLang="zh-CN" sz="1400" dirty="0">
                <a:solidFill>
                  <a:srgbClr val="666666"/>
                </a:solidFill>
                <a:latin typeface="微软雅黑" pitchFamily="34" charset="-122"/>
                <a:ea typeface="微软雅黑" pitchFamily="34" charset="-122"/>
                <a:sym typeface="微软雅黑" pitchFamily="34" charset="-122"/>
              </a:rPr>
              <a:t>or</a:t>
            </a:r>
            <a:r>
              <a:rPr lang="zh-CN" altLang="en-US" sz="1400" dirty="0">
                <a:solidFill>
                  <a:srgbClr val="666666"/>
                </a:solidFill>
                <a:latin typeface="微软雅黑" pitchFamily="34" charset="-122"/>
                <a:ea typeface="微软雅黑" pitchFamily="34" charset="-122"/>
                <a:sym typeface="微软雅黑" pitchFamily="34" charset="-122"/>
              </a:rPr>
              <a:t>后可以有多个参数，只要其中有一个参数的表达式值为</a:t>
            </a:r>
            <a:r>
              <a:rPr lang="en-US" altLang="zh-CN" sz="1400" dirty="0">
                <a:solidFill>
                  <a:srgbClr val="666666"/>
                </a:solidFill>
                <a:latin typeface="微软雅黑" pitchFamily="34" charset="-122"/>
                <a:ea typeface="微软雅黑" pitchFamily="34" charset="-122"/>
                <a:sym typeface="微软雅黑" pitchFamily="34" charset="-122"/>
              </a:rPr>
              <a:t>#t</a:t>
            </a:r>
            <a:r>
              <a:rPr lang="zh-CN" altLang="en-US" sz="1400" dirty="0">
                <a:solidFill>
                  <a:srgbClr val="666666"/>
                </a:solidFill>
                <a:latin typeface="微软雅黑" pitchFamily="34" charset="-122"/>
                <a:ea typeface="微软雅黑" pitchFamily="34" charset="-122"/>
                <a:sym typeface="微软雅黑" pitchFamily="34" charset="-122"/>
              </a:rPr>
              <a:t>，其结果就为</a:t>
            </a:r>
            <a:r>
              <a:rPr lang="en-US" altLang="zh-CN" sz="1400" dirty="0">
                <a:solidFill>
                  <a:srgbClr val="666666"/>
                </a:solidFill>
                <a:latin typeface="微软雅黑" pitchFamily="34" charset="-122"/>
                <a:ea typeface="微软雅黑" pitchFamily="34" charset="-122"/>
                <a:sym typeface="微软雅黑" pitchFamily="34" charset="-122"/>
              </a:rPr>
              <a:t>#t</a:t>
            </a:r>
            <a:r>
              <a:rPr lang="zh-CN" altLang="en-US" sz="1400" dirty="0">
                <a:solidFill>
                  <a:srgbClr val="666666"/>
                </a:solidFill>
                <a:latin typeface="微软雅黑" pitchFamily="34" charset="-122"/>
                <a:ea typeface="微软雅黑" pitchFamily="34" charset="-122"/>
                <a:sym typeface="微软雅黑" pitchFamily="34" charset="-122"/>
              </a:rPr>
              <a:t>，只有全为</a:t>
            </a:r>
            <a:r>
              <a:rPr lang="en-US" altLang="zh-CN" sz="1400" dirty="0">
                <a:solidFill>
                  <a:srgbClr val="666666"/>
                </a:solidFill>
                <a:latin typeface="微软雅黑" pitchFamily="34" charset="-122"/>
                <a:ea typeface="微软雅黑" pitchFamily="34" charset="-122"/>
                <a:sym typeface="微软雅黑" pitchFamily="34" charset="-122"/>
              </a:rPr>
              <a:t>#f</a:t>
            </a:r>
            <a:r>
              <a:rPr lang="zh-CN" altLang="en-US" sz="1400" dirty="0">
                <a:solidFill>
                  <a:srgbClr val="666666"/>
                </a:solidFill>
                <a:latin typeface="微软雅黑" pitchFamily="34" charset="-122"/>
                <a:ea typeface="微软雅黑" pitchFamily="34" charset="-122"/>
                <a:sym typeface="微软雅黑" pitchFamily="34" charset="-122"/>
              </a:rPr>
              <a:t>时其结果才为</a:t>
            </a:r>
            <a:r>
              <a:rPr lang="en-US" altLang="zh-CN" sz="1400" dirty="0">
                <a:solidFill>
                  <a:srgbClr val="666666"/>
                </a:solidFill>
                <a:latin typeface="微软雅黑" pitchFamily="34" charset="-122"/>
                <a:ea typeface="微软雅黑" pitchFamily="34" charset="-122"/>
                <a:sym typeface="微软雅黑" pitchFamily="34" charset="-122"/>
              </a:rPr>
              <a:t>#f</a:t>
            </a:r>
            <a:r>
              <a:rPr lang="zh-CN" altLang="en-US" sz="1400" dirty="0">
                <a:solidFill>
                  <a:srgbClr val="666666"/>
                </a:solidFill>
                <a:latin typeface="微软雅黑" pitchFamily="34" charset="-122"/>
                <a:ea typeface="微软雅黑" pitchFamily="34" charset="-122"/>
                <a:sym typeface="微软雅黑" pitchFamily="34" charset="-122"/>
              </a:rPr>
              <a:t>。如下面的操作：</a:t>
            </a:r>
            <a:endParaRPr lang="en-US" altLang="zh-CN" sz="1400" dirty="0" smtClean="0">
              <a:solidFill>
                <a:srgbClr val="666666"/>
              </a:solidFill>
              <a:latin typeface="微软雅黑" pitchFamily="34" charset="-122"/>
              <a:ea typeface="微软雅黑" pitchFamily="34" charset="-122"/>
              <a:sym typeface="微软雅黑" pitchFamily="34" charset="-122"/>
            </a:endParaRPr>
          </a:p>
        </p:txBody>
      </p:sp>
      <p:sp>
        <p:nvSpPr>
          <p:cNvPr id="27" name="矩形 26"/>
          <p:cNvSpPr>
            <a:spLocks noChangeArrowheads="1"/>
          </p:cNvSpPr>
          <p:nvPr/>
        </p:nvSpPr>
        <p:spPr bwMode="auto">
          <a:xfrm>
            <a:off x="1137058" y="3077815"/>
            <a:ext cx="7649008" cy="2677656"/>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guile&gt; (or #f #t)</a:t>
            </a:r>
          </a:p>
          <a:p>
            <a:pPr algn="just"/>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guile&gt; (or #f #f)</a:t>
            </a:r>
          </a:p>
          <a:p>
            <a:pPr algn="just"/>
            <a:r>
              <a:rPr lang="en-US" altLang="zh-CN" sz="1400" dirty="0">
                <a:latin typeface="微软雅黑" pitchFamily="34" charset="-122"/>
                <a:ea typeface="微软雅黑" pitchFamily="34" charset="-122"/>
                <a:sym typeface="微软雅黑" pitchFamily="34" charset="-122"/>
              </a:rPr>
              <a:t>#f</a:t>
            </a:r>
          </a:p>
          <a:p>
            <a:pPr algn="just"/>
            <a:r>
              <a:rPr lang="en-US" altLang="zh-CN" sz="1400" dirty="0">
                <a:latin typeface="微软雅黑" pitchFamily="34" charset="-122"/>
                <a:ea typeface="微软雅黑" pitchFamily="34" charset="-122"/>
                <a:sym typeface="微软雅黑" pitchFamily="34" charset="-122"/>
              </a:rPr>
              <a:t>guile&gt; (or (rational? 22/7) (&lt; 8 12))</a:t>
            </a:r>
          </a:p>
          <a:p>
            <a:pPr algn="just"/>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guile&gt; (rational? 22/7)</a:t>
            </a:r>
          </a:p>
          <a:p>
            <a:pPr algn="just"/>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guile&gt; (real? 22/7)</a:t>
            </a:r>
          </a:p>
          <a:p>
            <a:pPr algn="just"/>
            <a:r>
              <a:rPr lang="en-US" altLang="zh-CN" sz="1400" dirty="0">
                <a:latin typeface="微软雅黑" pitchFamily="34" charset="-122"/>
                <a:ea typeface="微软雅黑" pitchFamily="34" charset="-122"/>
                <a:sym typeface="微软雅黑" pitchFamily="34" charset="-122"/>
              </a:rPr>
              <a:t>#t</a:t>
            </a:r>
          </a:p>
          <a:p>
            <a:pPr algn="just"/>
            <a:r>
              <a:rPr lang="en-US" altLang="zh-CN" sz="1400" dirty="0">
                <a:latin typeface="微软雅黑" pitchFamily="34" charset="-122"/>
                <a:ea typeface="微软雅黑" pitchFamily="34" charset="-122"/>
                <a:sym typeface="微软雅黑" pitchFamily="34" charset="-122"/>
              </a:rPr>
              <a:t>guile&gt; (or (real? 4+5i) (integer? 3.22))</a:t>
            </a:r>
          </a:p>
          <a:p>
            <a:pPr algn="just"/>
            <a:r>
              <a:rPr lang="en-US" altLang="zh-CN" sz="1400" dirty="0">
                <a:latin typeface="微软雅黑" pitchFamily="34" charset="-122"/>
                <a:ea typeface="微软雅黑" pitchFamily="34" charset="-122"/>
                <a:sym typeface="微软雅黑" pitchFamily="34" charset="-122"/>
              </a:rPr>
              <a:t>#f</a:t>
            </a:r>
            <a:endParaRPr lang="en-US" altLang="zh-CN" sz="1400" dirty="0" smtClean="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8251544"/>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1"/>
          <p:cNvSpPr>
            <a:spLocks noChangeArrowheads="1"/>
          </p:cNvSpPr>
          <p:nvPr/>
        </p:nvSpPr>
        <p:spPr bwMode="auto">
          <a:xfrm>
            <a:off x="2517775" y="3744913"/>
            <a:ext cx="4870450" cy="938212"/>
          </a:xfrm>
          <a:prstGeom prst="rect">
            <a:avLst/>
          </a:prstGeom>
          <a:solidFill>
            <a:srgbClr val="E74E3E"/>
          </a:solidFill>
          <a:ln w="12700">
            <a:noFill/>
            <a:bevel/>
            <a:headEnd/>
            <a:tailEnd/>
          </a:ln>
        </p:spPr>
        <p:txBody>
          <a:bodyPr anchor="ctr"/>
          <a:lstStyle/>
          <a:p>
            <a:pPr algn="ctr"/>
            <a:r>
              <a:rPr lang="en-US" altLang="zh-CN" sz="6600" b="1">
                <a:solidFill>
                  <a:srgbClr val="FFFFFF"/>
                </a:solidFill>
                <a:latin typeface="微软雅黑" pitchFamily="34" charset="-122"/>
                <a:ea typeface="微软雅黑" pitchFamily="34" charset="-122"/>
                <a:sym typeface="微软雅黑" pitchFamily="34" charset="-122"/>
              </a:rPr>
              <a:t>THANKS</a:t>
            </a:r>
            <a:endParaRPr lang="zh-CN" altLang="en-US" sz="6600" b="1">
              <a:solidFill>
                <a:srgbClr val="FFFFFF"/>
              </a:solidFill>
              <a:latin typeface="微软雅黑" pitchFamily="34" charset="-122"/>
              <a:ea typeface="微软雅黑" pitchFamily="34" charset="-122"/>
              <a:sym typeface="微软雅黑" pitchFamily="34" charset="-122"/>
            </a:endParaRPr>
          </a:p>
        </p:txBody>
      </p:sp>
      <p:grpSp>
        <p:nvGrpSpPr>
          <p:cNvPr id="49155" name="组合 4"/>
          <p:cNvGrpSpPr>
            <a:grpSpLocks/>
          </p:cNvGrpSpPr>
          <p:nvPr/>
        </p:nvGrpSpPr>
        <p:grpSpPr bwMode="auto">
          <a:xfrm>
            <a:off x="3260725" y="4759325"/>
            <a:ext cx="3384550" cy="460375"/>
            <a:chOff x="0" y="0"/>
            <a:chExt cx="3124200" cy="461665"/>
          </a:xfrm>
        </p:grpSpPr>
        <p:sp>
          <p:nvSpPr>
            <p:cNvPr id="49159" name="矩形 2"/>
            <p:cNvSpPr>
              <a:spLocks noChangeArrowheads="1"/>
            </p:cNvSpPr>
            <p:nvPr/>
          </p:nvSpPr>
          <p:spPr bwMode="auto">
            <a:xfrm>
              <a:off x="0" y="14932"/>
              <a:ext cx="1244600" cy="431800"/>
            </a:xfrm>
            <a:prstGeom prst="rect">
              <a:avLst/>
            </a:prstGeom>
            <a:solidFill>
              <a:srgbClr val="00B050"/>
            </a:solidFill>
            <a:ln w="12700">
              <a:noFill/>
              <a:bevel/>
              <a:headEnd/>
              <a:tailEnd/>
            </a:ln>
          </p:spPr>
          <p:txBody>
            <a:bodyPr anchor="ctr"/>
            <a:lstStyle/>
            <a:p>
              <a:pPr algn="ctr"/>
              <a:r>
                <a:rPr lang="en-US" altLang="zh-CN" sz="2400" b="1">
                  <a:solidFill>
                    <a:srgbClr val="FFFFFF"/>
                  </a:solidFill>
                  <a:latin typeface="微软雅黑" pitchFamily="34" charset="-122"/>
                  <a:ea typeface="微软雅黑" pitchFamily="34" charset="-122"/>
                  <a:sym typeface="微软雅黑" pitchFamily="34" charset="-122"/>
                </a:rPr>
                <a:t>NAME</a:t>
              </a:r>
              <a:endParaRPr lang="zh-CN" altLang="en-US" sz="2400" b="1">
                <a:solidFill>
                  <a:srgbClr val="FFFFFF"/>
                </a:solidFill>
                <a:latin typeface="微软雅黑" pitchFamily="34" charset="-122"/>
                <a:ea typeface="微软雅黑" pitchFamily="34" charset="-122"/>
                <a:sym typeface="微软雅黑" pitchFamily="34" charset="-122"/>
              </a:endParaRPr>
            </a:p>
          </p:txBody>
        </p:sp>
        <p:sp>
          <p:nvSpPr>
            <p:cNvPr id="49160" name="文本框 3"/>
            <p:cNvSpPr>
              <a:spLocks noChangeArrowheads="1"/>
            </p:cNvSpPr>
            <p:nvPr/>
          </p:nvSpPr>
          <p:spPr bwMode="auto">
            <a:xfrm>
              <a:off x="1460500" y="0"/>
              <a:ext cx="1663700" cy="461665"/>
            </a:xfrm>
            <a:prstGeom prst="rect">
              <a:avLst/>
            </a:prstGeom>
            <a:noFill/>
            <a:ln w="9525">
              <a:noFill/>
              <a:miter lim="800000"/>
              <a:headEnd/>
              <a:tailEnd/>
            </a:ln>
          </p:spPr>
          <p:txBody>
            <a:bodyPr>
              <a:spAutoFit/>
            </a:bodyPr>
            <a:lstStyle/>
            <a:p>
              <a:pPr algn="ctr"/>
              <a:r>
                <a:rPr lang="en-US" altLang="zh-CN" sz="2400" b="1">
                  <a:solidFill>
                    <a:srgbClr val="E74E3E"/>
                  </a:solidFill>
                  <a:latin typeface="微软雅黑" pitchFamily="34" charset="-122"/>
                  <a:ea typeface="微软雅黑" pitchFamily="34" charset="-122"/>
                  <a:sym typeface="微软雅黑" pitchFamily="34" charset="-122"/>
                </a:rPr>
                <a:t>DAMEN</a:t>
              </a:r>
              <a:endParaRPr lang="zh-CN" altLang="en-US" sz="2400" b="1">
                <a:solidFill>
                  <a:srgbClr val="E74E3E"/>
                </a:solidFill>
                <a:latin typeface="微软雅黑" pitchFamily="34" charset="-122"/>
                <a:ea typeface="微软雅黑" pitchFamily="34" charset="-122"/>
                <a:sym typeface="微软雅黑" pitchFamily="34" charset="-122"/>
              </a:endParaRPr>
            </a:p>
          </p:txBody>
        </p:sp>
      </p:grpSp>
      <p:grpSp>
        <p:nvGrpSpPr>
          <p:cNvPr id="49156" name="Group 4"/>
          <p:cNvGrpSpPr>
            <a:grpSpLocks/>
          </p:cNvGrpSpPr>
          <p:nvPr/>
        </p:nvGrpSpPr>
        <p:grpSpPr bwMode="auto">
          <a:xfrm>
            <a:off x="3951288" y="1638300"/>
            <a:ext cx="2003425" cy="1720850"/>
            <a:chOff x="0" y="0"/>
            <a:chExt cx="3219" cy="2998"/>
          </a:xfrm>
        </p:grpSpPr>
        <p:sp>
          <p:nvSpPr>
            <p:cNvPr id="49157" name="Freeform 6"/>
            <p:cNvSpPr>
              <a:spLocks noChangeArrowheads="1"/>
            </p:cNvSpPr>
            <p:nvPr/>
          </p:nvSpPr>
          <p:spPr bwMode="auto">
            <a:xfrm>
              <a:off x="0" y="0"/>
              <a:ext cx="3219" cy="2998"/>
            </a:xfrm>
            <a:custGeom>
              <a:avLst/>
              <a:gdLst>
                <a:gd name="T0" fmla="*/ 537 w 1360"/>
                <a:gd name="T1" fmla="*/ 2266 h 1266"/>
                <a:gd name="T2" fmla="*/ 537 w 1360"/>
                <a:gd name="T3" fmla="*/ 2955 h 1266"/>
                <a:gd name="T4" fmla="*/ 589 w 1360"/>
                <a:gd name="T5" fmla="*/ 3012 h 1266"/>
                <a:gd name="T6" fmla="*/ 689 w 1360"/>
                <a:gd name="T7" fmla="*/ 3455 h 1266"/>
                <a:gd name="T8" fmla="*/ 667 w 1360"/>
                <a:gd name="T9" fmla="*/ 3528 h 1266"/>
                <a:gd name="T10" fmla="*/ 824 w 1360"/>
                <a:gd name="T11" fmla="*/ 5271 h 1266"/>
                <a:gd name="T12" fmla="*/ 947 w 1360"/>
                <a:gd name="T13" fmla="*/ 6695 h 1266"/>
                <a:gd name="T14" fmla="*/ 980 w 1360"/>
                <a:gd name="T15" fmla="*/ 7100 h 1266"/>
                <a:gd name="T16" fmla="*/ 0 w 1360"/>
                <a:gd name="T17" fmla="*/ 7100 h 1266"/>
                <a:gd name="T18" fmla="*/ 33 w 1360"/>
                <a:gd name="T19" fmla="*/ 6714 h 1266"/>
                <a:gd name="T20" fmla="*/ 213 w 1360"/>
                <a:gd name="T21" fmla="*/ 4549 h 1266"/>
                <a:gd name="T22" fmla="*/ 303 w 1360"/>
                <a:gd name="T23" fmla="*/ 3528 h 1266"/>
                <a:gd name="T24" fmla="*/ 279 w 1360"/>
                <a:gd name="T25" fmla="*/ 3438 h 1266"/>
                <a:gd name="T26" fmla="*/ 398 w 1360"/>
                <a:gd name="T27" fmla="*/ 3012 h 1266"/>
                <a:gd name="T28" fmla="*/ 443 w 1360"/>
                <a:gd name="T29" fmla="*/ 2944 h 1266"/>
                <a:gd name="T30" fmla="*/ 443 w 1360"/>
                <a:gd name="T31" fmla="*/ 2283 h 1266"/>
                <a:gd name="T32" fmla="*/ 393 w 1360"/>
                <a:gd name="T33" fmla="*/ 2198 h 1266"/>
                <a:gd name="T34" fmla="*/ 173 w 1360"/>
                <a:gd name="T35" fmla="*/ 2098 h 1266"/>
                <a:gd name="T36" fmla="*/ 246 w 1360"/>
                <a:gd name="T37" fmla="*/ 2053 h 1266"/>
                <a:gd name="T38" fmla="*/ 3496 w 1360"/>
                <a:gd name="T39" fmla="*/ 246 h 1266"/>
                <a:gd name="T40" fmla="*/ 3877 w 1360"/>
                <a:gd name="T41" fmla="*/ 28 h 1266"/>
                <a:gd name="T42" fmla="*/ 4021 w 1360"/>
                <a:gd name="T43" fmla="*/ 28 h 1266"/>
                <a:gd name="T44" fmla="*/ 7030 w 1360"/>
                <a:gd name="T45" fmla="*/ 1542 h 1266"/>
                <a:gd name="T46" fmla="*/ 7619 w 1360"/>
                <a:gd name="T47" fmla="*/ 1840 h 1266"/>
                <a:gd name="T48" fmla="*/ 7295 w 1360"/>
                <a:gd name="T49" fmla="*/ 2020 h 1266"/>
                <a:gd name="T50" fmla="*/ 4050 w 1360"/>
                <a:gd name="T51" fmla="*/ 3734 h 1266"/>
                <a:gd name="T52" fmla="*/ 3853 w 1360"/>
                <a:gd name="T53" fmla="*/ 3746 h 1266"/>
                <a:gd name="T54" fmla="*/ 627 w 1360"/>
                <a:gd name="T55" fmla="*/ 2304 h 1266"/>
                <a:gd name="T56" fmla="*/ 537 w 1360"/>
                <a:gd name="T57" fmla="*/ 2266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E74E3E"/>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sp>
          <p:nvSpPr>
            <p:cNvPr id="49158" name="Freeform 7"/>
            <p:cNvSpPr>
              <a:spLocks noChangeArrowheads="1"/>
            </p:cNvSpPr>
            <p:nvPr/>
          </p:nvSpPr>
          <p:spPr bwMode="auto">
            <a:xfrm>
              <a:off x="665" y="1272"/>
              <a:ext cx="2000" cy="947"/>
            </a:xfrm>
            <a:custGeom>
              <a:avLst/>
              <a:gdLst>
                <a:gd name="T0" fmla="*/ 0 w 845"/>
                <a:gd name="T1" fmla="*/ 824 h 400"/>
                <a:gd name="T2" fmla="*/ 438 w 845"/>
                <a:gd name="T3" fmla="*/ 180 h 400"/>
                <a:gd name="T4" fmla="*/ 537 w 845"/>
                <a:gd name="T5" fmla="*/ 156 h 400"/>
                <a:gd name="T6" fmla="*/ 1467 w 845"/>
                <a:gd name="T7" fmla="*/ 566 h 400"/>
                <a:gd name="T8" fmla="*/ 2336 w 845"/>
                <a:gd name="T9" fmla="*/ 952 h 400"/>
                <a:gd name="T10" fmla="*/ 2431 w 845"/>
                <a:gd name="T11" fmla="*/ 935 h 400"/>
                <a:gd name="T12" fmla="*/ 4057 w 845"/>
                <a:gd name="T13" fmla="*/ 73 h 400"/>
                <a:gd name="T14" fmla="*/ 4196 w 845"/>
                <a:gd name="T15" fmla="*/ 0 h 400"/>
                <a:gd name="T16" fmla="*/ 4734 w 845"/>
                <a:gd name="T17" fmla="*/ 803 h 400"/>
                <a:gd name="T18" fmla="*/ 4163 w 845"/>
                <a:gd name="T19" fmla="*/ 1160 h 400"/>
                <a:gd name="T20" fmla="*/ 2509 w 845"/>
                <a:gd name="T21" fmla="*/ 2202 h 400"/>
                <a:gd name="T22" fmla="*/ 2357 w 845"/>
                <a:gd name="T23" fmla="*/ 2209 h 400"/>
                <a:gd name="T24" fmla="*/ 45 w 845"/>
                <a:gd name="T25" fmla="*/ 857 h 400"/>
                <a:gd name="T26" fmla="*/ 0 w 845"/>
                <a:gd name="T27" fmla="*/ 824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E74E3E"/>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5"/>
          <p:cNvSpPr>
            <a:spLocks noChangeArrowheads="1"/>
          </p:cNvSpPr>
          <p:nvPr/>
        </p:nvSpPr>
        <p:spPr bwMode="auto">
          <a:xfrm>
            <a:off x="1354138" y="1560513"/>
            <a:ext cx="1209675" cy="1322387"/>
          </a:xfrm>
          <a:prstGeom prst="rect">
            <a:avLst/>
          </a:prstGeom>
          <a:noFill/>
          <a:ln w="9525">
            <a:noFill/>
            <a:miter lim="800000"/>
            <a:headEnd/>
            <a:tailEnd/>
          </a:ln>
        </p:spPr>
        <p:txBody>
          <a:bodyPr>
            <a:spAutoFit/>
          </a:bodyPr>
          <a:lstStyle/>
          <a:p>
            <a:pPr algn="ctr"/>
            <a:r>
              <a:rPr lang="en-US" altLang="zh-CN" sz="8000" b="1">
                <a:solidFill>
                  <a:srgbClr val="E74E3E"/>
                </a:solidFill>
                <a:latin typeface="微软雅黑" pitchFamily="34" charset="-122"/>
                <a:ea typeface="微软雅黑" pitchFamily="34" charset="-122"/>
                <a:sym typeface="微软雅黑" pitchFamily="34" charset="-122"/>
              </a:rPr>
              <a:t>1</a:t>
            </a:r>
            <a:endParaRPr lang="zh-CN" altLang="en-US" sz="8000" b="1">
              <a:solidFill>
                <a:srgbClr val="E74E3E"/>
              </a:solidFill>
              <a:latin typeface="微软雅黑" pitchFamily="34" charset="-122"/>
              <a:ea typeface="微软雅黑" pitchFamily="34" charset="-122"/>
              <a:sym typeface="微软雅黑" pitchFamily="34" charset="-122"/>
            </a:endParaRPr>
          </a:p>
        </p:txBody>
      </p:sp>
      <p:sp>
        <p:nvSpPr>
          <p:cNvPr id="31747" name="文本框 36"/>
          <p:cNvSpPr>
            <a:spLocks noChangeArrowheads="1"/>
          </p:cNvSpPr>
          <p:nvPr/>
        </p:nvSpPr>
        <p:spPr bwMode="auto">
          <a:xfrm>
            <a:off x="1354138" y="2844800"/>
            <a:ext cx="1209675" cy="1323975"/>
          </a:xfrm>
          <a:prstGeom prst="rect">
            <a:avLst/>
          </a:prstGeom>
          <a:noFill/>
          <a:ln w="9525">
            <a:noFill/>
            <a:miter lim="800000"/>
            <a:headEnd/>
            <a:tailEnd/>
          </a:ln>
        </p:spPr>
        <p:txBody>
          <a:bodyPr>
            <a:spAutoFit/>
          </a:bodyPr>
          <a:lstStyle/>
          <a:p>
            <a:pPr algn="ctr"/>
            <a:r>
              <a:rPr lang="en-US" altLang="zh-CN" sz="8000" b="1">
                <a:solidFill>
                  <a:srgbClr val="00B050"/>
                </a:solidFill>
                <a:latin typeface="微软雅黑" pitchFamily="34" charset="-122"/>
                <a:ea typeface="微软雅黑" pitchFamily="34" charset="-122"/>
                <a:sym typeface="微软雅黑" pitchFamily="34" charset="-122"/>
              </a:rPr>
              <a:t>2</a:t>
            </a:r>
            <a:endParaRPr lang="zh-CN" altLang="en-US" sz="8000" b="1">
              <a:solidFill>
                <a:srgbClr val="00B050"/>
              </a:solidFill>
              <a:latin typeface="微软雅黑" pitchFamily="34" charset="-122"/>
              <a:ea typeface="微软雅黑" pitchFamily="34" charset="-122"/>
              <a:sym typeface="微软雅黑" pitchFamily="34" charset="-122"/>
            </a:endParaRPr>
          </a:p>
        </p:txBody>
      </p:sp>
      <p:sp>
        <p:nvSpPr>
          <p:cNvPr id="31748" name="文本框 37"/>
          <p:cNvSpPr>
            <a:spLocks noChangeArrowheads="1"/>
          </p:cNvSpPr>
          <p:nvPr/>
        </p:nvSpPr>
        <p:spPr bwMode="auto">
          <a:xfrm>
            <a:off x="1354138" y="4129088"/>
            <a:ext cx="1209675" cy="1322387"/>
          </a:xfrm>
          <a:prstGeom prst="rect">
            <a:avLst/>
          </a:prstGeom>
          <a:noFill/>
          <a:ln w="9525">
            <a:noFill/>
            <a:miter lim="800000"/>
            <a:headEnd/>
            <a:tailEnd/>
          </a:ln>
        </p:spPr>
        <p:txBody>
          <a:bodyPr>
            <a:spAutoFit/>
          </a:bodyPr>
          <a:lstStyle/>
          <a:p>
            <a:pPr algn="ctr"/>
            <a:r>
              <a:rPr lang="en-US" altLang="zh-CN" sz="8000" b="1">
                <a:solidFill>
                  <a:srgbClr val="E74E3E"/>
                </a:solidFill>
                <a:latin typeface="微软雅黑" pitchFamily="34" charset="-122"/>
                <a:ea typeface="微软雅黑" pitchFamily="34" charset="-122"/>
                <a:sym typeface="微软雅黑" pitchFamily="34" charset="-122"/>
              </a:rPr>
              <a:t>3</a:t>
            </a:r>
            <a:endParaRPr lang="zh-CN" altLang="en-US" sz="8000" b="1">
              <a:solidFill>
                <a:srgbClr val="E74E3E"/>
              </a:solidFill>
              <a:latin typeface="微软雅黑" pitchFamily="34" charset="-122"/>
              <a:ea typeface="微软雅黑" pitchFamily="34" charset="-122"/>
              <a:sym typeface="微软雅黑" pitchFamily="34" charset="-122"/>
            </a:endParaRPr>
          </a:p>
        </p:txBody>
      </p:sp>
      <p:sp>
        <p:nvSpPr>
          <p:cNvPr id="31749" name="矩形 26"/>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31750" name="矩形 27"/>
          <p:cNvSpPr>
            <a:spLocks noChangeArrowheads="1"/>
          </p:cNvSpPr>
          <p:nvPr/>
        </p:nvSpPr>
        <p:spPr bwMode="auto">
          <a:xfrm>
            <a:off x="55563" y="96838"/>
            <a:ext cx="128270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31751" name="文本框 34"/>
          <p:cNvSpPr>
            <a:spLocks noChangeArrowheads="1"/>
          </p:cNvSpPr>
          <p:nvPr/>
        </p:nvSpPr>
        <p:spPr bwMode="auto">
          <a:xfrm>
            <a:off x="26988" y="93663"/>
            <a:ext cx="1387475"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历史背景</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31752" name="直接连接符 39"/>
          <p:cNvSpPr>
            <a:spLocks noChangeShapeType="1"/>
          </p:cNvSpPr>
          <p:nvPr/>
        </p:nvSpPr>
        <p:spPr bwMode="auto">
          <a:xfrm>
            <a:off x="1414463" y="93663"/>
            <a:ext cx="0" cy="363537"/>
          </a:xfrm>
          <a:prstGeom prst="line">
            <a:avLst/>
          </a:prstGeom>
          <a:noFill/>
          <a:ln w="6350">
            <a:solidFill>
              <a:schemeClr val="bg1"/>
            </a:solidFill>
            <a:prstDash val="dash"/>
            <a:bevel/>
            <a:headEnd/>
            <a:tailEnd/>
          </a:ln>
        </p:spPr>
        <p:txBody>
          <a:bodyPr/>
          <a:lstStyle/>
          <a:p>
            <a:endParaRPr lang="zh-CN" altLang="en-US"/>
          </a:p>
        </p:txBody>
      </p:sp>
      <p:sp>
        <p:nvSpPr>
          <p:cNvPr id="31753" name="文本框 40"/>
          <p:cNvSpPr>
            <a:spLocks noChangeArrowheads="1"/>
          </p:cNvSpPr>
          <p:nvPr/>
        </p:nvSpPr>
        <p:spPr bwMode="auto">
          <a:xfrm>
            <a:off x="14335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1754" name="文本框 41"/>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1755" name="文本框 42"/>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1756" name="文本框 43"/>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1757" name="文本框 44"/>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1758" name="直接连接符 45"/>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31759" name="直接连接符 46"/>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31760" name="直接连接符 49"/>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31761" name="直接连接符 50"/>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31762" name="矩形 17"/>
          <p:cNvSpPr>
            <a:spLocks noChangeArrowheads="1"/>
          </p:cNvSpPr>
          <p:nvPr/>
        </p:nvSpPr>
        <p:spPr bwMode="auto">
          <a:xfrm>
            <a:off x="2563813" y="2108200"/>
            <a:ext cx="6389687"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cs typeface="Arial" pitchFamily="34" charset="0"/>
                <a:sym typeface="微软雅黑" pitchFamily="34" charset="-122"/>
              </a:rPr>
              <a:t>Scheme</a:t>
            </a:r>
            <a:r>
              <a:rPr lang="zh-CN" altLang="en-US" sz="1400" dirty="0">
                <a:solidFill>
                  <a:srgbClr val="666666"/>
                </a:solidFill>
                <a:latin typeface="微软雅黑" pitchFamily="34" charset="-122"/>
                <a:ea typeface="微软雅黑" pitchFamily="34" charset="-122"/>
                <a:cs typeface="Arial" pitchFamily="34" charset="0"/>
                <a:sym typeface="微软雅黑" pitchFamily="34" charset="-122"/>
              </a:rPr>
              <a:t>是一种函数式编程语言，是</a:t>
            </a:r>
            <a:r>
              <a:rPr lang="en-US" altLang="zh-CN" sz="1400" dirty="0">
                <a:solidFill>
                  <a:srgbClr val="666666"/>
                </a:solidFill>
                <a:latin typeface="微软雅黑" pitchFamily="34" charset="-122"/>
                <a:ea typeface="微软雅黑" pitchFamily="34" charset="-122"/>
                <a:cs typeface="Arial" pitchFamily="34" charset="0"/>
                <a:sym typeface="微软雅黑" pitchFamily="34" charset="-122"/>
              </a:rPr>
              <a:t>Lisp</a:t>
            </a:r>
            <a:r>
              <a:rPr lang="zh-CN" altLang="en-US" sz="1400" dirty="0">
                <a:solidFill>
                  <a:srgbClr val="666666"/>
                </a:solidFill>
                <a:latin typeface="微软雅黑" pitchFamily="34" charset="-122"/>
                <a:ea typeface="微软雅黑" pitchFamily="34" charset="-122"/>
                <a:cs typeface="Arial" pitchFamily="34" charset="0"/>
                <a:sym typeface="微软雅黑" pitchFamily="34" charset="-122"/>
              </a:rPr>
              <a:t>的两种主要方言之一（另一种为</a:t>
            </a:r>
            <a:r>
              <a:rPr lang="en-US" altLang="zh-CN" sz="1400" dirty="0">
                <a:solidFill>
                  <a:srgbClr val="666666"/>
                </a:solidFill>
                <a:latin typeface="微软雅黑" pitchFamily="34" charset="-122"/>
                <a:ea typeface="微软雅黑" pitchFamily="34" charset="-122"/>
                <a:cs typeface="Arial" pitchFamily="34" charset="0"/>
                <a:sym typeface="微软雅黑" pitchFamily="34" charset="-122"/>
              </a:rPr>
              <a:t>Common Lisp</a:t>
            </a:r>
            <a:r>
              <a:rPr lang="zh-CN" altLang="en-US" sz="1400" dirty="0">
                <a:solidFill>
                  <a:srgbClr val="666666"/>
                </a:solidFill>
                <a:latin typeface="微软雅黑" pitchFamily="34" charset="-122"/>
                <a:ea typeface="微软雅黑" pitchFamily="34" charset="-122"/>
                <a:cs typeface="Arial" pitchFamily="34" charset="0"/>
                <a:sym typeface="微软雅黑" pitchFamily="34" charset="-122"/>
              </a:rPr>
              <a:t>）</a:t>
            </a:r>
          </a:p>
        </p:txBody>
      </p:sp>
      <p:sp>
        <p:nvSpPr>
          <p:cNvPr id="31763" name="矩形 17"/>
          <p:cNvSpPr>
            <a:spLocks noChangeArrowheads="1"/>
          </p:cNvSpPr>
          <p:nvPr/>
        </p:nvSpPr>
        <p:spPr bwMode="auto">
          <a:xfrm>
            <a:off x="2563814" y="3217863"/>
            <a:ext cx="6389686" cy="307777"/>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诞生于</a:t>
            </a:r>
            <a:r>
              <a:rPr lang="en-US" altLang="zh-CN" sz="1400" dirty="0">
                <a:solidFill>
                  <a:srgbClr val="666666"/>
                </a:solidFill>
                <a:latin typeface="微软雅黑" pitchFamily="34" charset="-122"/>
                <a:ea typeface="微软雅黑" pitchFamily="34" charset="-122"/>
                <a:sym typeface="微软雅黑" pitchFamily="34" charset="-122"/>
              </a:rPr>
              <a:t>1975</a:t>
            </a:r>
            <a:r>
              <a:rPr lang="zh-CN" altLang="en-US" sz="1400" dirty="0">
                <a:solidFill>
                  <a:srgbClr val="666666"/>
                </a:solidFill>
                <a:latin typeface="微软雅黑" pitchFamily="34" charset="-122"/>
                <a:ea typeface="微软雅黑" pitchFamily="34" charset="-122"/>
                <a:sym typeface="微软雅黑" pitchFamily="34" charset="-122"/>
              </a:rPr>
              <a:t>年的</a:t>
            </a:r>
            <a:r>
              <a:rPr lang="en-US" altLang="zh-CN" sz="1400" dirty="0">
                <a:solidFill>
                  <a:srgbClr val="666666"/>
                </a:solidFill>
                <a:latin typeface="微软雅黑" pitchFamily="34" charset="-122"/>
                <a:ea typeface="微软雅黑" pitchFamily="34" charset="-122"/>
                <a:sym typeface="微软雅黑" pitchFamily="34" charset="-122"/>
              </a:rPr>
              <a:t>MIT</a:t>
            </a:r>
            <a:endParaRPr lang="zh-CN" altLang="en-US" sz="1400" dirty="0">
              <a:solidFill>
                <a:srgbClr val="666666"/>
              </a:solidFill>
              <a:latin typeface="微软雅黑" pitchFamily="34" charset="-122"/>
              <a:ea typeface="微软雅黑" pitchFamily="34" charset="-122"/>
              <a:sym typeface="微软雅黑" pitchFamily="34" charset="-122"/>
            </a:endParaRPr>
          </a:p>
        </p:txBody>
      </p:sp>
      <p:sp>
        <p:nvSpPr>
          <p:cNvPr id="31764" name="矩形 17"/>
          <p:cNvSpPr>
            <a:spLocks noChangeArrowheads="1"/>
          </p:cNvSpPr>
          <p:nvPr/>
        </p:nvSpPr>
        <p:spPr bwMode="auto">
          <a:xfrm>
            <a:off x="2563813" y="4540250"/>
            <a:ext cx="6389687" cy="523220"/>
          </a:xfrm>
          <a:prstGeom prst="rect">
            <a:avLst/>
          </a:prstGeom>
          <a:noFill/>
          <a:ln w="9525">
            <a:noFill/>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在国外的计算机教育领域内却是有着广泛应用的，有很多人学的第一门计算机语言就是</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a:t>
            </a: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33794" name="组合 2"/>
          <p:cNvGrpSpPr>
            <a:grpSpLocks/>
          </p:cNvGrpSpPr>
          <p:nvPr/>
        </p:nvGrpSpPr>
        <p:grpSpPr bwMode="auto">
          <a:xfrm>
            <a:off x="1689100" y="2568575"/>
            <a:ext cx="6527800" cy="1720850"/>
            <a:chOff x="0" y="0"/>
            <a:chExt cx="6024563" cy="1720986"/>
          </a:xfrm>
        </p:grpSpPr>
        <p:grpSp>
          <p:nvGrpSpPr>
            <p:cNvPr id="33795" name="组合 13"/>
            <p:cNvGrpSpPr>
              <a:grpSpLocks/>
            </p:cNvGrpSpPr>
            <p:nvPr/>
          </p:nvGrpSpPr>
          <p:grpSpPr bwMode="auto">
            <a:xfrm>
              <a:off x="0" y="0"/>
              <a:ext cx="6024563" cy="1720986"/>
              <a:chOff x="0" y="0"/>
              <a:chExt cx="6024563" cy="1720986"/>
            </a:xfrm>
          </p:grpSpPr>
          <p:grpSp>
            <p:nvGrpSpPr>
              <p:cNvPr id="33797" name="Group 4"/>
              <p:cNvGrpSpPr>
                <a:grpSpLocks/>
              </p:cNvGrpSpPr>
              <p:nvPr/>
            </p:nvGrpSpPr>
            <p:grpSpPr bwMode="auto">
              <a:xfrm>
                <a:off x="0" y="0"/>
                <a:ext cx="1847850" cy="1720986"/>
                <a:chOff x="0" y="0"/>
                <a:chExt cx="3219" cy="2998"/>
              </a:xfrm>
            </p:grpSpPr>
            <p:sp>
              <p:nvSpPr>
                <p:cNvPr id="33799" name="Freeform 6"/>
                <p:cNvSpPr>
                  <a:spLocks noChangeArrowheads="1"/>
                </p:cNvSpPr>
                <p:nvPr/>
              </p:nvSpPr>
              <p:spPr bwMode="auto">
                <a:xfrm>
                  <a:off x="0" y="0"/>
                  <a:ext cx="3219" cy="2998"/>
                </a:xfrm>
                <a:custGeom>
                  <a:avLst/>
                  <a:gdLst>
                    <a:gd name="T0" fmla="*/ 537 w 1360"/>
                    <a:gd name="T1" fmla="*/ 2266 h 1266"/>
                    <a:gd name="T2" fmla="*/ 537 w 1360"/>
                    <a:gd name="T3" fmla="*/ 2955 h 1266"/>
                    <a:gd name="T4" fmla="*/ 589 w 1360"/>
                    <a:gd name="T5" fmla="*/ 3012 h 1266"/>
                    <a:gd name="T6" fmla="*/ 689 w 1360"/>
                    <a:gd name="T7" fmla="*/ 3455 h 1266"/>
                    <a:gd name="T8" fmla="*/ 667 w 1360"/>
                    <a:gd name="T9" fmla="*/ 3528 h 1266"/>
                    <a:gd name="T10" fmla="*/ 824 w 1360"/>
                    <a:gd name="T11" fmla="*/ 5271 h 1266"/>
                    <a:gd name="T12" fmla="*/ 947 w 1360"/>
                    <a:gd name="T13" fmla="*/ 6695 h 1266"/>
                    <a:gd name="T14" fmla="*/ 980 w 1360"/>
                    <a:gd name="T15" fmla="*/ 7100 h 1266"/>
                    <a:gd name="T16" fmla="*/ 0 w 1360"/>
                    <a:gd name="T17" fmla="*/ 7100 h 1266"/>
                    <a:gd name="T18" fmla="*/ 33 w 1360"/>
                    <a:gd name="T19" fmla="*/ 6714 h 1266"/>
                    <a:gd name="T20" fmla="*/ 213 w 1360"/>
                    <a:gd name="T21" fmla="*/ 4549 h 1266"/>
                    <a:gd name="T22" fmla="*/ 303 w 1360"/>
                    <a:gd name="T23" fmla="*/ 3528 h 1266"/>
                    <a:gd name="T24" fmla="*/ 279 w 1360"/>
                    <a:gd name="T25" fmla="*/ 3438 h 1266"/>
                    <a:gd name="T26" fmla="*/ 398 w 1360"/>
                    <a:gd name="T27" fmla="*/ 3012 h 1266"/>
                    <a:gd name="T28" fmla="*/ 443 w 1360"/>
                    <a:gd name="T29" fmla="*/ 2944 h 1266"/>
                    <a:gd name="T30" fmla="*/ 443 w 1360"/>
                    <a:gd name="T31" fmla="*/ 2283 h 1266"/>
                    <a:gd name="T32" fmla="*/ 393 w 1360"/>
                    <a:gd name="T33" fmla="*/ 2198 h 1266"/>
                    <a:gd name="T34" fmla="*/ 173 w 1360"/>
                    <a:gd name="T35" fmla="*/ 2098 h 1266"/>
                    <a:gd name="T36" fmla="*/ 246 w 1360"/>
                    <a:gd name="T37" fmla="*/ 2053 h 1266"/>
                    <a:gd name="T38" fmla="*/ 3496 w 1360"/>
                    <a:gd name="T39" fmla="*/ 246 h 1266"/>
                    <a:gd name="T40" fmla="*/ 3877 w 1360"/>
                    <a:gd name="T41" fmla="*/ 28 h 1266"/>
                    <a:gd name="T42" fmla="*/ 4021 w 1360"/>
                    <a:gd name="T43" fmla="*/ 28 h 1266"/>
                    <a:gd name="T44" fmla="*/ 7030 w 1360"/>
                    <a:gd name="T45" fmla="*/ 1542 h 1266"/>
                    <a:gd name="T46" fmla="*/ 7619 w 1360"/>
                    <a:gd name="T47" fmla="*/ 1840 h 1266"/>
                    <a:gd name="T48" fmla="*/ 7295 w 1360"/>
                    <a:gd name="T49" fmla="*/ 2020 h 1266"/>
                    <a:gd name="T50" fmla="*/ 4050 w 1360"/>
                    <a:gd name="T51" fmla="*/ 3734 h 1266"/>
                    <a:gd name="T52" fmla="*/ 3853 w 1360"/>
                    <a:gd name="T53" fmla="*/ 3746 h 1266"/>
                    <a:gd name="T54" fmla="*/ 627 w 1360"/>
                    <a:gd name="T55" fmla="*/ 2304 h 1266"/>
                    <a:gd name="T56" fmla="*/ 537 w 1360"/>
                    <a:gd name="T57" fmla="*/ 2266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sp>
              <p:nvSpPr>
                <p:cNvPr id="33800" name="Freeform 7"/>
                <p:cNvSpPr>
                  <a:spLocks noChangeArrowheads="1"/>
                </p:cNvSpPr>
                <p:nvPr/>
              </p:nvSpPr>
              <p:spPr bwMode="auto">
                <a:xfrm>
                  <a:off x="665" y="1272"/>
                  <a:ext cx="2000" cy="947"/>
                </a:xfrm>
                <a:custGeom>
                  <a:avLst/>
                  <a:gdLst>
                    <a:gd name="T0" fmla="*/ 0 w 845"/>
                    <a:gd name="T1" fmla="*/ 824 h 400"/>
                    <a:gd name="T2" fmla="*/ 438 w 845"/>
                    <a:gd name="T3" fmla="*/ 180 h 400"/>
                    <a:gd name="T4" fmla="*/ 537 w 845"/>
                    <a:gd name="T5" fmla="*/ 156 h 400"/>
                    <a:gd name="T6" fmla="*/ 1467 w 845"/>
                    <a:gd name="T7" fmla="*/ 566 h 400"/>
                    <a:gd name="T8" fmla="*/ 2336 w 845"/>
                    <a:gd name="T9" fmla="*/ 952 h 400"/>
                    <a:gd name="T10" fmla="*/ 2431 w 845"/>
                    <a:gd name="T11" fmla="*/ 935 h 400"/>
                    <a:gd name="T12" fmla="*/ 4057 w 845"/>
                    <a:gd name="T13" fmla="*/ 73 h 400"/>
                    <a:gd name="T14" fmla="*/ 4196 w 845"/>
                    <a:gd name="T15" fmla="*/ 0 h 400"/>
                    <a:gd name="T16" fmla="*/ 4734 w 845"/>
                    <a:gd name="T17" fmla="*/ 803 h 400"/>
                    <a:gd name="T18" fmla="*/ 4163 w 845"/>
                    <a:gd name="T19" fmla="*/ 1160 h 400"/>
                    <a:gd name="T20" fmla="*/ 2509 w 845"/>
                    <a:gd name="T21" fmla="*/ 2202 h 400"/>
                    <a:gd name="T22" fmla="*/ 2357 w 845"/>
                    <a:gd name="T23" fmla="*/ 2209 h 400"/>
                    <a:gd name="T24" fmla="*/ 45 w 845"/>
                    <a:gd name="T25" fmla="*/ 857 h 400"/>
                    <a:gd name="T26" fmla="*/ 0 w 845"/>
                    <a:gd name="T27" fmla="*/ 824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grpSp>
          <p:sp>
            <p:nvSpPr>
              <p:cNvPr id="33798" name="文本框 12"/>
              <p:cNvSpPr>
                <a:spLocks noChangeArrowheads="1"/>
              </p:cNvSpPr>
              <p:nvPr/>
            </p:nvSpPr>
            <p:spPr bwMode="auto">
              <a:xfrm>
                <a:off x="2003425" y="130020"/>
                <a:ext cx="4021138" cy="1200329"/>
              </a:xfrm>
              <a:prstGeom prst="rect">
                <a:avLst/>
              </a:prstGeom>
              <a:noFill/>
              <a:ln w="9525">
                <a:noFill/>
                <a:miter lim="800000"/>
                <a:headEnd/>
                <a:tailEnd/>
              </a:ln>
            </p:spPr>
            <p:txBody>
              <a:bodyPr>
                <a:spAutoFit/>
              </a:bodyPr>
              <a:lstStyle/>
              <a:p>
                <a:r>
                  <a:rPr lang="zh-CN" altLang="en-US" sz="7200" b="1" dirty="0" smtClean="0">
                    <a:solidFill>
                      <a:schemeClr val="bg1"/>
                    </a:solidFill>
                    <a:latin typeface="微软雅黑" pitchFamily="34" charset="-122"/>
                    <a:ea typeface="微软雅黑" pitchFamily="34" charset="-122"/>
                    <a:sym typeface="微软雅黑" pitchFamily="34" charset="-122"/>
                  </a:rPr>
                  <a:t>语言特点</a:t>
                </a:r>
                <a:endParaRPr lang="zh-CN" altLang="en-US" sz="7200" b="1" dirty="0">
                  <a:solidFill>
                    <a:schemeClr val="bg1"/>
                  </a:solidFill>
                  <a:latin typeface="微软雅黑" pitchFamily="34" charset="-122"/>
                  <a:ea typeface="微软雅黑" pitchFamily="34" charset="-122"/>
                  <a:sym typeface="微软雅黑" pitchFamily="34" charset="-122"/>
                </a:endParaRPr>
              </a:p>
            </p:txBody>
          </p:sp>
        </p:grpSp>
        <p:sp>
          <p:nvSpPr>
            <p:cNvPr id="33796" name="矩形 14"/>
            <p:cNvSpPr>
              <a:spLocks noChangeArrowheads="1"/>
            </p:cNvSpPr>
            <p:nvPr/>
          </p:nvSpPr>
          <p:spPr bwMode="auto">
            <a:xfrm>
              <a:off x="2066925" y="1248405"/>
              <a:ext cx="3856037" cy="369332"/>
            </a:xfrm>
            <a:prstGeom prst="rect">
              <a:avLst/>
            </a:prstGeom>
            <a:noFill/>
            <a:ln w="9525">
              <a:noFill/>
              <a:miter lim="800000"/>
              <a:headEnd/>
              <a:tailEnd/>
            </a:ln>
          </p:spPr>
          <p:txBody>
            <a:bodyPr>
              <a:spAutoFit/>
            </a:bodyPr>
            <a:lstStyle/>
            <a:p>
              <a:r>
                <a:rPr lang="en-US" altLang="zh-CN" sz="900">
                  <a:solidFill>
                    <a:schemeClr val="bg1"/>
                  </a:solidFill>
                  <a:latin typeface="微软雅黑" pitchFamily="34" charset="-122"/>
                  <a:ea typeface="微软雅黑" pitchFamily="34" charset="-122"/>
                  <a:sym typeface="微软雅黑" pitchFamily="34" charset="-122"/>
                </a:rPr>
                <a:t>It was the best of times, it was the worst of times; it was the age of wisdom, it was the age of foolishness.</a:t>
              </a:r>
              <a:r>
                <a:rPr lang="zh-CN" altLang="en-US" sz="900">
                  <a:solidFill>
                    <a:schemeClr val="bg1"/>
                  </a:solidFill>
                  <a:latin typeface="微软雅黑" pitchFamily="34" charset="-122"/>
                  <a:ea typeface="微软雅黑" pitchFamily="34" charset="-122"/>
                  <a:sym typeface="Arial" pitchFamily="34" charset="0"/>
                </a:rPr>
                <a:t> </a:t>
              </a:r>
              <a:endParaRPr lang="zh-CN" altLang="en-US" sz="900">
                <a:solidFill>
                  <a:schemeClr val="bg1"/>
                </a:solidFill>
                <a:latin typeface="Calibri" pitchFamily="34" charset="0"/>
                <a:cs typeface="Calibri" pitchFamily="34" charset="0"/>
                <a:sym typeface="Calibri" pitchFamily="34" charset="0"/>
              </a:endParaRPr>
            </a:p>
          </p:txBody>
        </p:sp>
      </p:gr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1" name="矩形 38"/>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35852" name="矩形 39"/>
          <p:cNvSpPr>
            <a:spLocks noChangeArrowheads="1"/>
          </p:cNvSpPr>
          <p:nvPr/>
        </p:nvSpPr>
        <p:spPr bwMode="auto">
          <a:xfrm>
            <a:off x="1420813"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35853" name="文本框 40"/>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5854" name="直接连接符 41"/>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35855" name="文本框 42"/>
          <p:cNvSpPr>
            <a:spLocks noChangeArrowheads="1"/>
          </p:cNvSpPr>
          <p:nvPr/>
        </p:nvSpPr>
        <p:spPr bwMode="auto">
          <a:xfrm>
            <a:off x="1411288" y="93663"/>
            <a:ext cx="1357312" cy="369887"/>
          </a:xfrm>
          <a:prstGeom prst="rect">
            <a:avLst/>
          </a:prstGeom>
          <a:noFill/>
          <a:ln w="9525">
            <a:noFill/>
            <a:miter lim="800000"/>
            <a:headEnd/>
            <a:tailEnd/>
          </a:ln>
        </p:spPr>
        <p:txBody>
          <a:bodyPr>
            <a:spAutoFit/>
          </a:bodyPr>
          <a:lstStyle/>
          <a:p>
            <a:pPr algn="ctr"/>
            <a:r>
              <a:rPr lang="zh-CN" altLang="en-US" dirty="0" smtClean="0">
                <a:solidFill>
                  <a:srgbClr val="666666"/>
                </a:solidFill>
                <a:latin typeface="微软雅黑" pitchFamily="34" charset="-122"/>
                <a:ea typeface="微软雅黑" pitchFamily="34" charset="-122"/>
                <a:sym typeface="微软雅黑" pitchFamily="34" charset="-122"/>
              </a:rPr>
              <a:t>语言特点</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35856" name="文本框 43"/>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基本概念</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5857" name="文本框 44"/>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5858" name="文本框 45"/>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5859" name="文本框 46"/>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5860" name="直接连接符 47"/>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35861" name="直接连接符 48"/>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35862" name="直接连接符 49"/>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35863" name="直接连接符 50"/>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15" name="矩形 17"/>
          <p:cNvSpPr>
            <a:spLocks noChangeArrowheads="1"/>
          </p:cNvSpPr>
          <p:nvPr/>
        </p:nvSpPr>
        <p:spPr bwMode="auto">
          <a:xfrm>
            <a:off x="1128496" y="1504950"/>
            <a:ext cx="7649008" cy="830997"/>
          </a:xfrm>
          <a:prstGeom prst="rect">
            <a:avLst/>
          </a:prstGeom>
          <a:noFill/>
          <a:ln w="9525">
            <a:noFill/>
            <a:miter lim="800000"/>
            <a:headEnd/>
            <a:tailEnd/>
          </a:ln>
        </p:spPr>
        <p:txBody>
          <a:bodyPr wrap="square">
            <a:spAutoFit/>
          </a:bodyPr>
          <a:lstStyle/>
          <a:p>
            <a:pPr algn="just"/>
            <a:r>
              <a:rPr lang="en-US" altLang="zh-CN" sz="1600" dirty="0" smtClean="0">
                <a:solidFill>
                  <a:srgbClr val="666666"/>
                </a:solidFill>
                <a:latin typeface="微软雅黑" pitchFamily="34" charset="-122"/>
                <a:ea typeface="微软雅黑" pitchFamily="34" charset="-122"/>
                <a:sym typeface="微软雅黑" pitchFamily="34" charset="-122"/>
              </a:rPr>
              <a:t>Scheme</a:t>
            </a:r>
            <a:r>
              <a:rPr lang="zh-CN" altLang="en-US" sz="1600" dirty="0" smtClean="0">
                <a:solidFill>
                  <a:srgbClr val="666666"/>
                </a:solidFill>
                <a:latin typeface="微软雅黑" pitchFamily="34" charset="-122"/>
                <a:ea typeface="微软雅黑" pitchFamily="34" charset="-122"/>
                <a:sym typeface="微软雅黑" pitchFamily="34" charset="-122"/>
              </a:rPr>
              <a:t>语言是</a:t>
            </a:r>
            <a:r>
              <a:rPr lang="zh-CN" altLang="en-US" sz="1600" dirty="0">
                <a:solidFill>
                  <a:srgbClr val="666666"/>
                </a:solidFill>
                <a:latin typeface="微软雅黑" pitchFamily="34" charset="-122"/>
                <a:ea typeface="微软雅黑" pitchFamily="34" charset="-122"/>
                <a:sym typeface="微软雅黑" pitchFamily="34" charset="-122"/>
              </a:rPr>
              <a:t>一个小巧而又强大的语言，作为一个多用途的编程语言，它可以作为脚本语言使用，也可以作为应用软件的扩展语言来使用，它具有元语言特性，还有很多独到的特色</a:t>
            </a:r>
            <a:r>
              <a:rPr lang="en-US" altLang="zh-CN" sz="1600" dirty="0">
                <a:solidFill>
                  <a:srgbClr val="666666"/>
                </a:solidFill>
                <a:latin typeface="微软雅黑" pitchFamily="34" charset="-122"/>
                <a:ea typeface="微软雅黑" pitchFamily="34" charset="-122"/>
                <a:sym typeface="微软雅黑" pitchFamily="34" charset="-122"/>
              </a:rPr>
              <a:t>,</a:t>
            </a:r>
            <a:r>
              <a:rPr lang="zh-CN" altLang="en-US" sz="1600" dirty="0">
                <a:solidFill>
                  <a:srgbClr val="666666"/>
                </a:solidFill>
                <a:latin typeface="微软雅黑" pitchFamily="34" charset="-122"/>
                <a:ea typeface="微软雅黑" pitchFamily="34" charset="-122"/>
                <a:sym typeface="微软雅黑" pitchFamily="34" charset="-122"/>
              </a:rPr>
              <a:t>以致于它被称为编程语言中的</a:t>
            </a:r>
            <a:r>
              <a:rPr lang="en-US" altLang="zh-CN" sz="1600" dirty="0">
                <a:solidFill>
                  <a:srgbClr val="666666"/>
                </a:solidFill>
                <a:latin typeface="微软雅黑" pitchFamily="34" charset="-122"/>
                <a:ea typeface="微软雅黑" pitchFamily="34" charset="-122"/>
                <a:sym typeface="微软雅黑" pitchFamily="34" charset="-122"/>
              </a:rPr>
              <a:t>"</a:t>
            </a:r>
            <a:r>
              <a:rPr lang="zh-CN" altLang="en-US" sz="1600" dirty="0">
                <a:solidFill>
                  <a:srgbClr val="666666"/>
                </a:solidFill>
                <a:latin typeface="微软雅黑" pitchFamily="34" charset="-122"/>
                <a:ea typeface="微软雅黑" pitchFamily="34" charset="-122"/>
                <a:sym typeface="微软雅黑" pitchFamily="34" charset="-122"/>
              </a:rPr>
              <a:t>皇后</a:t>
            </a:r>
            <a:r>
              <a:rPr lang="en-US" altLang="zh-CN" sz="1600" dirty="0">
                <a:solidFill>
                  <a:srgbClr val="666666"/>
                </a:solidFill>
                <a:latin typeface="微软雅黑" pitchFamily="34" charset="-122"/>
                <a:ea typeface="微软雅黑" pitchFamily="34" charset="-122"/>
                <a:sym typeface="微软雅黑" pitchFamily="34" charset="-122"/>
              </a:rPr>
              <a:t>"</a:t>
            </a:r>
            <a:r>
              <a:rPr lang="zh-CN" altLang="en-US" sz="1600" dirty="0" smtClean="0">
                <a:solidFill>
                  <a:srgbClr val="666666"/>
                </a:solidFill>
                <a:latin typeface="微软雅黑" pitchFamily="34" charset="-122"/>
                <a:ea typeface="微软雅黑" pitchFamily="34" charset="-122"/>
                <a:sym typeface="微软雅黑" pitchFamily="34" charset="-122"/>
              </a:rPr>
              <a:t>。</a:t>
            </a:r>
            <a:endParaRPr lang="zh-CN" altLang="en-US" sz="1600" dirty="0">
              <a:solidFill>
                <a:srgbClr val="666666"/>
              </a:solidFill>
              <a:latin typeface="微软雅黑" pitchFamily="34" charset="-122"/>
              <a:ea typeface="微软雅黑" pitchFamily="34" charset="-122"/>
              <a:sym typeface="微软雅黑" pitchFamily="34" charset="-122"/>
            </a:endParaRPr>
          </a:p>
        </p:txBody>
      </p:sp>
      <p:sp>
        <p:nvSpPr>
          <p:cNvPr id="18" name="矩形 17"/>
          <p:cNvSpPr>
            <a:spLocks noChangeArrowheads="1"/>
          </p:cNvSpPr>
          <p:nvPr/>
        </p:nvSpPr>
        <p:spPr bwMode="auto">
          <a:xfrm>
            <a:off x="1128496" y="3199413"/>
            <a:ext cx="7649008" cy="2554545"/>
          </a:xfrm>
          <a:prstGeom prst="rect">
            <a:avLst/>
          </a:prstGeom>
          <a:noFill/>
          <a:ln w="9525">
            <a:noFill/>
            <a:miter lim="800000"/>
            <a:headEnd/>
            <a:tailEnd/>
          </a:ln>
        </p:spPr>
        <p:txBody>
          <a:bodyPr wrap="square">
            <a:spAutoFit/>
          </a:bodyPr>
          <a:lstStyle/>
          <a:p>
            <a:pPr algn="just"/>
            <a:r>
              <a:rPr lang="zh-CN" altLang="en-US" sz="1600" dirty="0">
                <a:solidFill>
                  <a:srgbClr val="666666"/>
                </a:solidFill>
                <a:latin typeface="微软雅黑" pitchFamily="34" charset="-122"/>
                <a:ea typeface="微软雅黑" pitchFamily="34" charset="-122"/>
                <a:sym typeface="微软雅黑" pitchFamily="34" charset="-122"/>
              </a:rPr>
              <a:t>下面是洪峰对</a:t>
            </a:r>
            <a:r>
              <a:rPr lang="en-US" altLang="zh-CN" sz="1600" dirty="0">
                <a:solidFill>
                  <a:srgbClr val="666666"/>
                </a:solidFill>
                <a:latin typeface="微软雅黑" pitchFamily="34" charset="-122"/>
                <a:ea typeface="微软雅黑" pitchFamily="34" charset="-122"/>
                <a:sym typeface="微软雅黑" pitchFamily="34" charset="-122"/>
              </a:rPr>
              <a:t>Scheme</a:t>
            </a:r>
            <a:r>
              <a:rPr lang="zh-CN" altLang="en-US" sz="1600" dirty="0">
                <a:solidFill>
                  <a:srgbClr val="666666"/>
                </a:solidFill>
                <a:latin typeface="微软雅黑" pitchFamily="34" charset="-122"/>
                <a:ea typeface="微软雅黑" pitchFamily="34" charset="-122"/>
                <a:sym typeface="微软雅黑" pitchFamily="34" charset="-122"/>
              </a:rPr>
              <a:t>语言的编程特色的归纳：</a:t>
            </a:r>
          </a:p>
          <a:p>
            <a:pPr algn="just"/>
            <a:endParaRPr lang="zh-CN" altLang="en-US" sz="1600" dirty="0">
              <a:solidFill>
                <a:srgbClr val="666666"/>
              </a:solidFill>
              <a:latin typeface="微软雅黑" pitchFamily="34" charset="-122"/>
              <a:ea typeface="微软雅黑" pitchFamily="34" charset="-122"/>
              <a:sym typeface="微软雅黑" pitchFamily="34" charset="-122"/>
            </a:endParaRPr>
          </a:p>
          <a:p>
            <a:pPr algn="just"/>
            <a:r>
              <a:rPr lang="zh-CN" altLang="en-US" sz="1600" dirty="0">
                <a:solidFill>
                  <a:srgbClr val="666666"/>
                </a:solidFill>
                <a:latin typeface="微软雅黑" pitchFamily="34" charset="-122"/>
                <a:ea typeface="微软雅黑" pitchFamily="34" charset="-122"/>
                <a:sym typeface="微软雅黑" pitchFamily="34" charset="-122"/>
              </a:rPr>
              <a:t>    词法定界（</a:t>
            </a:r>
            <a:r>
              <a:rPr lang="en-US" altLang="zh-CN" sz="1600" dirty="0">
                <a:solidFill>
                  <a:srgbClr val="666666"/>
                </a:solidFill>
                <a:latin typeface="微软雅黑" pitchFamily="34" charset="-122"/>
                <a:ea typeface="微软雅黑" pitchFamily="34" charset="-122"/>
                <a:sym typeface="微软雅黑" pitchFamily="34" charset="-122"/>
              </a:rPr>
              <a:t>Lexical Scoping</a:t>
            </a:r>
            <a:r>
              <a:rPr lang="zh-CN" altLang="en-US" sz="1600" dirty="0">
                <a:solidFill>
                  <a:srgbClr val="666666"/>
                </a:solidFill>
                <a:latin typeface="微软雅黑" pitchFamily="34" charset="-122"/>
                <a:ea typeface="微软雅黑" pitchFamily="34" charset="-122"/>
                <a:sym typeface="微软雅黑" pitchFamily="34" charset="-122"/>
              </a:rPr>
              <a:t>）</a:t>
            </a:r>
          </a:p>
          <a:p>
            <a:pPr algn="just"/>
            <a:r>
              <a:rPr lang="zh-CN" altLang="en-US" sz="1600" dirty="0">
                <a:solidFill>
                  <a:srgbClr val="666666"/>
                </a:solidFill>
                <a:latin typeface="微软雅黑" pitchFamily="34" charset="-122"/>
                <a:ea typeface="微软雅黑" pitchFamily="34" charset="-122"/>
                <a:sym typeface="微软雅黑" pitchFamily="34" charset="-122"/>
              </a:rPr>
              <a:t>    动态类型（</a:t>
            </a:r>
            <a:r>
              <a:rPr lang="en-US" altLang="zh-CN" sz="1600" dirty="0">
                <a:solidFill>
                  <a:srgbClr val="666666"/>
                </a:solidFill>
                <a:latin typeface="微软雅黑" pitchFamily="34" charset="-122"/>
                <a:ea typeface="微软雅黑" pitchFamily="34" charset="-122"/>
                <a:sym typeface="微软雅黑" pitchFamily="34" charset="-122"/>
              </a:rPr>
              <a:t>Dynamic Typing</a:t>
            </a:r>
            <a:r>
              <a:rPr lang="zh-CN" altLang="en-US" sz="1600" dirty="0">
                <a:solidFill>
                  <a:srgbClr val="666666"/>
                </a:solidFill>
                <a:latin typeface="微软雅黑" pitchFamily="34" charset="-122"/>
                <a:ea typeface="微软雅黑" pitchFamily="34" charset="-122"/>
                <a:sym typeface="微软雅黑" pitchFamily="34" charset="-122"/>
              </a:rPr>
              <a:t>）</a:t>
            </a:r>
          </a:p>
          <a:p>
            <a:pPr algn="just"/>
            <a:r>
              <a:rPr lang="zh-CN" altLang="en-US" sz="1600" dirty="0">
                <a:solidFill>
                  <a:srgbClr val="666666"/>
                </a:solidFill>
                <a:latin typeface="微软雅黑" pitchFamily="34" charset="-122"/>
                <a:ea typeface="微软雅黑" pitchFamily="34" charset="-122"/>
                <a:sym typeface="微软雅黑" pitchFamily="34" charset="-122"/>
              </a:rPr>
              <a:t>    良好的可扩展性</a:t>
            </a:r>
          </a:p>
          <a:p>
            <a:pPr algn="just"/>
            <a:r>
              <a:rPr lang="zh-CN" altLang="en-US" sz="1600" dirty="0">
                <a:solidFill>
                  <a:srgbClr val="666666"/>
                </a:solidFill>
                <a:latin typeface="微软雅黑" pitchFamily="34" charset="-122"/>
                <a:ea typeface="微软雅黑" pitchFamily="34" charset="-122"/>
                <a:sym typeface="微软雅黑" pitchFamily="34" charset="-122"/>
              </a:rPr>
              <a:t>    尾递归（</a:t>
            </a:r>
            <a:r>
              <a:rPr lang="en-US" altLang="zh-CN" sz="1600" dirty="0">
                <a:solidFill>
                  <a:srgbClr val="666666"/>
                </a:solidFill>
                <a:latin typeface="微软雅黑" pitchFamily="34" charset="-122"/>
                <a:ea typeface="微软雅黑" pitchFamily="34" charset="-122"/>
                <a:sym typeface="微软雅黑" pitchFamily="34" charset="-122"/>
              </a:rPr>
              <a:t>Tail Recursive</a:t>
            </a:r>
            <a:r>
              <a:rPr lang="zh-CN" altLang="en-US" sz="1600" dirty="0">
                <a:solidFill>
                  <a:srgbClr val="666666"/>
                </a:solidFill>
                <a:latin typeface="微软雅黑" pitchFamily="34" charset="-122"/>
                <a:ea typeface="微软雅黑" pitchFamily="34" charset="-122"/>
                <a:sym typeface="微软雅黑" pitchFamily="34" charset="-122"/>
              </a:rPr>
              <a:t>）</a:t>
            </a:r>
          </a:p>
          <a:p>
            <a:pPr algn="just"/>
            <a:r>
              <a:rPr lang="zh-CN" altLang="en-US" sz="1600" dirty="0">
                <a:solidFill>
                  <a:srgbClr val="666666"/>
                </a:solidFill>
                <a:latin typeface="微软雅黑" pitchFamily="34" charset="-122"/>
                <a:ea typeface="微软雅黑" pitchFamily="34" charset="-122"/>
                <a:sym typeface="微软雅黑" pitchFamily="34" charset="-122"/>
              </a:rPr>
              <a:t>    函数可以作为值返回</a:t>
            </a:r>
          </a:p>
          <a:p>
            <a:pPr algn="just"/>
            <a:r>
              <a:rPr lang="zh-CN" altLang="en-US" sz="1600" dirty="0">
                <a:solidFill>
                  <a:srgbClr val="666666"/>
                </a:solidFill>
                <a:latin typeface="微软雅黑" pitchFamily="34" charset="-122"/>
                <a:ea typeface="微软雅黑" pitchFamily="34" charset="-122"/>
                <a:sym typeface="微软雅黑" pitchFamily="34" charset="-122"/>
              </a:rPr>
              <a:t>    支持一流的计算连续</a:t>
            </a:r>
          </a:p>
          <a:p>
            <a:pPr algn="just"/>
            <a:r>
              <a:rPr lang="zh-CN" altLang="en-US" sz="1600" dirty="0">
                <a:solidFill>
                  <a:srgbClr val="666666"/>
                </a:solidFill>
                <a:latin typeface="微软雅黑" pitchFamily="34" charset="-122"/>
                <a:ea typeface="微软雅黑" pitchFamily="34" charset="-122"/>
                <a:sym typeface="微软雅黑" pitchFamily="34" charset="-122"/>
              </a:rPr>
              <a:t>    传值调用（</a:t>
            </a:r>
            <a:r>
              <a:rPr lang="en-US" altLang="zh-CN" sz="1600" dirty="0">
                <a:solidFill>
                  <a:srgbClr val="666666"/>
                </a:solidFill>
                <a:latin typeface="微软雅黑" pitchFamily="34" charset="-122"/>
                <a:ea typeface="微软雅黑" pitchFamily="34" charset="-122"/>
                <a:sym typeface="微软雅黑" pitchFamily="34" charset="-122"/>
              </a:rPr>
              <a:t>passing-by-value</a:t>
            </a:r>
            <a:r>
              <a:rPr lang="zh-CN" altLang="en-US" sz="1600" dirty="0">
                <a:solidFill>
                  <a:srgbClr val="666666"/>
                </a:solidFill>
                <a:latin typeface="微软雅黑" pitchFamily="34" charset="-122"/>
                <a:ea typeface="微软雅黑" pitchFamily="34" charset="-122"/>
                <a:sym typeface="微软雅黑" pitchFamily="34" charset="-122"/>
              </a:rPr>
              <a:t>）</a:t>
            </a:r>
          </a:p>
          <a:p>
            <a:pPr algn="just"/>
            <a:r>
              <a:rPr lang="zh-CN" altLang="en-US" sz="1600" dirty="0">
                <a:solidFill>
                  <a:srgbClr val="666666"/>
                </a:solidFill>
                <a:latin typeface="微软雅黑" pitchFamily="34" charset="-122"/>
                <a:ea typeface="微软雅黑" pitchFamily="34" charset="-122"/>
                <a:sym typeface="微软雅黑" pitchFamily="34" charset="-122"/>
              </a:rPr>
              <a:t>    算术运算相对独立</a:t>
            </a:r>
          </a:p>
        </p:txBody>
      </p:sp>
    </p:spTree>
    <p:extLst>
      <p:ext uri="{BB962C8B-B14F-4D97-AF65-F5344CB8AC3E}">
        <p14:creationId xmlns:p14="http://schemas.microsoft.com/office/powerpoint/2010/main" val="138714746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36866" name="组合 2"/>
          <p:cNvGrpSpPr>
            <a:grpSpLocks/>
          </p:cNvGrpSpPr>
          <p:nvPr/>
        </p:nvGrpSpPr>
        <p:grpSpPr bwMode="auto">
          <a:xfrm>
            <a:off x="1689100" y="2568575"/>
            <a:ext cx="6527800" cy="1720850"/>
            <a:chOff x="0" y="0"/>
            <a:chExt cx="6024563" cy="1720986"/>
          </a:xfrm>
        </p:grpSpPr>
        <p:grpSp>
          <p:nvGrpSpPr>
            <p:cNvPr id="36867" name="组合 13"/>
            <p:cNvGrpSpPr>
              <a:grpSpLocks/>
            </p:cNvGrpSpPr>
            <p:nvPr/>
          </p:nvGrpSpPr>
          <p:grpSpPr bwMode="auto">
            <a:xfrm>
              <a:off x="0" y="0"/>
              <a:ext cx="6024563" cy="1720986"/>
              <a:chOff x="0" y="0"/>
              <a:chExt cx="6024563" cy="1720986"/>
            </a:xfrm>
          </p:grpSpPr>
          <p:grpSp>
            <p:nvGrpSpPr>
              <p:cNvPr id="36869" name="Group 4"/>
              <p:cNvGrpSpPr>
                <a:grpSpLocks/>
              </p:cNvGrpSpPr>
              <p:nvPr/>
            </p:nvGrpSpPr>
            <p:grpSpPr bwMode="auto">
              <a:xfrm>
                <a:off x="0" y="0"/>
                <a:ext cx="1847850" cy="1720986"/>
                <a:chOff x="0" y="0"/>
                <a:chExt cx="3219" cy="2998"/>
              </a:xfrm>
            </p:grpSpPr>
            <p:sp>
              <p:nvSpPr>
                <p:cNvPr id="36871" name="Freeform 6"/>
                <p:cNvSpPr>
                  <a:spLocks noChangeArrowheads="1"/>
                </p:cNvSpPr>
                <p:nvPr/>
              </p:nvSpPr>
              <p:spPr bwMode="auto">
                <a:xfrm>
                  <a:off x="0" y="0"/>
                  <a:ext cx="3219" cy="2998"/>
                </a:xfrm>
                <a:custGeom>
                  <a:avLst/>
                  <a:gdLst>
                    <a:gd name="T0" fmla="*/ 537 w 1360"/>
                    <a:gd name="T1" fmla="*/ 2266 h 1266"/>
                    <a:gd name="T2" fmla="*/ 537 w 1360"/>
                    <a:gd name="T3" fmla="*/ 2955 h 1266"/>
                    <a:gd name="T4" fmla="*/ 589 w 1360"/>
                    <a:gd name="T5" fmla="*/ 3012 h 1266"/>
                    <a:gd name="T6" fmla="*/ 689 w 1360"/>
                    <a:gd name="T7" fmla="*/ 3455 h 1266"/>
                    <a:gd name="T8" fmla="*/ 667 w 1360"/>
                    <a:gd name="T9" fmla="*/ 3528 h 1266"/>
                    <a:gd name="T10" fmla="*/ 824 w 1360"/>
                    <a:gd name="T11" fmla="*/ 5271 h 1266"/>
                    <a:gd name="T12" fmla="*/ 947 w 1360"/>
                    <a:gd name="T13" fmla="*/ 6695 h 1266"/>
                    <a:gd name="T14" fmla="*/ 980 w 1360"/>
                    <a:gd name="T15" fmla="*/ 7100 h 1266"/>
                    <a:gd name="T16" fmla="*/ 0 w 1360"/>
                    <a:gd name="T17" fmla="*/ 7100 h 1266"/>
                    <a:gd name="T18" fmla="*/ 33 w 1360"/>
                    <a:gd name="T19" fmla="*/ 6714 h 1266"/>
                    <a:gd name="T20" fmla="*/ 213 w 1360"/>
                    <a:gd name="T21" fmla="*/ 4549 h 1266"/>
                    <a:gd name="T22" fmla="*/ 303 w 1360"/>
                    <a:gd name="T23" fmla="*/ 3528 h 1266"/>
                    <a:gd name="T24" fmla="*/ 279 w 1360"/>
                    <a:gd name="T25" fmla="*/ 3438 h 1266"/>
                    <a:gd name="T26" fmla="*/ 398 w 1360"/>
                    <a:gd name="T27" fmla="*/ 3012 h 1266"/>
                    <a:gd name="T28" fmla="*/ 443 w 1360"/>
                    <a:gd name="T29" fmla="*/ 2944 h 1266"/>
                    <a:gd name="T30" fmla="*/ 443 w 1360"/>
                    <a:gd name="T31" fmla="*/ 2283 h 1266"/>
                    <a:gd name="T32" fmla="*/ 393 w 1360"/>
                    <a:gd name="T33" fmla="*/ 2198 h 1266"/>
                    <a:gd name="T34" fmla="*/ 173 w 1360"/>
                    <a:gd name="T35" fmla="*/ 2098 h 1266"/>
                    <a:gd name="T36" fmla="*/ 246 w 1360"/>
                    <a:gd name="T37" fmla="*/ 2053 h 1266"/>
                    <a:gd name="T38" fmla="*/ 3496 w 1360"/>
                    <a:gd name="T39" fmla="*/ 246 h 1266"/>
                    <a:gd name="T40" fmla="*/ 3877 w 1360"/>
                    <a:gd name="T41" fmla="*/ 28 h 1266"/>
                    <a:gd name="T42" fmla="*/ 4021 w 1360"/>
                    <a:gd name="T43" fmla="*/ 28 h 1266"/>
                    <a:gd name="T44" fmla="*/ 7030 w 1360"/>
                    <a:gd name="T45" fmla="*/ 1542 h 1266"/>
                    <a:gd name="T46" fmla="*/ 7619 w 1360"/>
                    <a:gd name="T47" fmla="*/ 1840 h 1266"/>
                    <a:gd name="T48" fmla="*/ 7295 w 1360"/>
                    <a:gd name="T49" fmla="*/ 2020 h 1266"/>
                    <a:gd name="T50" fmla="*/ 4050 w 1360"/>
                    <a:gd name="T51" fmla="*/ 3734 h 1266"/>
                    <a:gd name="T52" fmla="*/ 3853 w 1360"/>
                    <a:gd name="T53" fmla="*/ 3746 h 1266"/>
                    <a:gd name="T54" fmla="*/ 627 w 1360"/>
                    <a:gd name="T55" fmla="*/ 2304 h 1266"/>
                    <a:gd name="T56" fmla="*/ 537 w 1360"/>
                    <a:gd name="T57" fmla="*/ 2266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sp>
              <p:nvSpPr>
                <p:cNvPr id="36872" name="Freeform 7"/>
                <p:cNvSpPr>
                  <a:spLocks noChangeArrowheads="1"/>
                </p:cNvSpPr>
                <p:nvPr/>
              </p:nvSpPr>
              <p:spPr bwMode="auto">
                <a:xfrm>
                  <a:off x="665" y="1272"/>
                  <a:ext cx="2000" cy="947"/>
                </a:xfrm>
                <a:custGeom>
                  <a:avLst/>
                  <a:gdLst>
                    <a:gd name="T0" fmla="*/ 0 w 845"/>
                    <a:gd name="T1" fmla="*/ 824 h 400"/>
                    <a:gd name="T2" fmla="*/ 438 w 845"/>
                    <a:gd name="T3" fmla="*/ 180 h 400"/>
                    <a:gd name="T4" fmla="*/ 537 w 845"/>
                    <a:gd name="T5" fmla="*/ 156 h 400"/>
                    <a:gd name="T6" fmla="*/ 1467 w 845"/>
                    <a:gd name="T7" fmla="*/ 566 h 400"/>
                    <a:gd name="T8" fmla="*/ 2336 w 845"/>
                    <a:gd name="T9" fmla="*/ 952 h 400"/>
                    <a:gd name="T10" fmla="*/ 2431 w 845"/>
                    <a:gd name="T11" fmla="*/ 935 h 400"/>
                    <a:gd name="T12" fmla="*/ 4057 w 845"/>
                    <a:gd name="T13" fmla="*/ 73 h 400"/>
                    <a:gd name="T14" fmla="*/ 4196 w 845"/>
                    <a:gd name="T15" fmla="*/ 0 h 400"/>
                    <a:gd name="T16" fmla="*/ 4734 w 845"/>
                    <a:gd name="T17" fmla="*/ 803 h 400"/>
                    <a:gd name="T18" fmla="*/ 4163 w 845"/>
                    <a:gd name="T19" fmla="*/ 1160 h 400"/>
                    <a:gd name="T20" fmla="*/ 2509 w 845"/>
                    <a:gd name="T21" fmla="*/ 2202 h 400"/>
                    <a:gd name="T22" fmla="*/ 2357 w 845"/>
                    <a:gd name="T23" fmla="*/ 2209 h 400"/>
                    <a:gd name="T24" fmla="*/ 45 w 845"/>
                    <a:gd name="T25" fmla="*/ 857 h 400"/>
                    <a:gd name="T26" fmla="*/ 0 w 845"/>
                    <a:gd name="T27" fmla="*/ 824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w="9525">
                  <a:noFill/>
                  <a:bevel/>
                  <a:headEnd/>
                  <a:tailEnd/>
                </a:ln>
              </p:spPr>
              <p:txBody>
                <a:bodyPr/>
                <a:lstStyle/>
                <a:p>
                  <a:endParaRPr lang="zh-CN" altLang="zh-CN">
                    <a:solidFill>
                      <a:srgbClr val="000000"/>
                    </a:solidFill>
                    <a:latin typeface="Calibri" pitchFamily="34" charset="0"/>
                    <a:cs typeface="Calibri" pitchFamily="34" charset="0"/>
                    <a:sym typeface="Calibri" pitchFamily="34" charset="0"/>
                  </a:endParaRPr>
                </a:p>
              </p:txBody>
            </p:sp>
          </p:grpSp>
          <p:sp>
            <p:nvSpPr>
              <p:cNvPr id="36870" name="文本框 12"/>
              <p:cNvSpPr>
                <a:spLocks noChangeArrowheads="1"/>
              </p:cNvSpPr>
              <p:nvPr/>
            </p:nvSpPr>
            <p:spPr bwMode="auto">
              <a:xfrm>
                <a:off x="2003425" y="130020"/>
                <a:ext cx="4021138" cy="1200329"/>
              </a:xfrm>
              <a:prstGeom prst="rect">
                <a:avLst/>
              </a:prstGeom>
              <a:noFill/>
              <a:ln w="9525">
                <a:noFill/>
                <a:miter lim="800000"/>
                <a:headEnd/>
                <a:tailEnd/>
              </a:ln>
            </p:spPr>
            <p:txBody>
              <a:bodyPr>
                <a:spAutoFit/>
              </a:bodyPr>
              <a:lstStyle/>
              <a:p>
                <a:r>
                  <a:rPr lang="zh-CN" altLang="en-US" sz="7200" b="1" dirty="0" smtClean="0">
                    <a:solidFill>
                      <a:schemeClr val="bg1"/>
                    </a:solidFill>
                    <a:latin typeface="微软雅黑" pitchFamily="34" charset="-122"/>
                    <a:ea typeface="微软雅黑" pitchFamily="34" charset="-122"/>
                    <a:sym typeface="微软雅黑" pitchFamily="34" charset="-122"/>
                  </a:rPr>
                  <a:t>基本概念</a:t>
                </a:r>
                <a:endParaRPr lang="zh-CN" altLang="en-US" sz="7200" b="1" dirty="0">
                  <a:solidFill>
                    <a:schemeClr val="bg1"/>
                  </a:solidFill>
                  <a:latin typeface="微软雅黑" pitchFamily="34" charset="-122"/>
                  <a:ea typeface="微软雅黑" pitchFamily="34" charset="-122"/>
                  <a:sym typeface="微软雅黑" pitchFamily="34" charset="-122"/>
                </a:endParaRPr>
              </a:p>
            </p:txBody>
          </p:sp>
        </p:grpSp>
        <p:sp>
          <p:nvSpPr>
            <p:cNvPr id="36868" name="矩形 14"/>
            <p:cNvSpPr>
              <a:spLocks noChangeArrowheads="1"/>
            </p:cNvSpPr>
            <p:nvPr/>
          </p:nvSpPr>
          <p:spPr bwMode="auto">
            <a:xfrm>
              <a:off x="2066925" y="1248405"/>
              <a:ext cx="3856037" cy="369332"/>
            </a:xfrm>
            <a:prstGeom prst="rect">
              <a:avLst/>
            </a:prstGeom>
            <a:noFill/>
            <a:ln w="9525">
              <a:noFill/>
              <a:miter lim="800000"/>
              <a:headEnd/>
              <a:tailEnd/>
            </a:ln>
          </p:spPr>
          <p:txBody>
            <a:bodyPr>
              <a:spAutoFit/>
            </a:bodyPr>
            <a:lstStyle/>
            <a:p>
              <a:r>
                <a:rPr lang="en-US" altLang="zh-CN" sz="900">
                  <a:solidFill>
                    <a:schemeClr val="bg1"/>
                  </a:solidFill>
                  <a:latin typeface="微软雅黑" pitchFamily="34" charset="-122"/>
                  <a:ea typeface="微软雅黑" pitchFamily="34" charset="-122"/>
                  <a:sym typeface="微软雅黑" pitchFamily="34" charset="-122"/>
                </a:rPr>
                <a:t>It was the best of times, it was the worst of times; it was the age of wisdom, it was the age of foolishness.</a:t>
              </a:r>
              <a:r>
                <a:rPr lang="zh-CN" altLang="en-US" sz="900">
                  <a:solidFill>
                    <a:schemeClr val="bg1"/>
                  </a:solidFill>
                  <a:latin typeface="微软雅黑" pitchFamily="34" charset="-122"/>
                  <a:ea typeface="微软雅黑" pitchFamily="34" charset="-122"/>
                  <a:sym typeface="Arial" pitchFamily="34" charset="0"/>
                </a:rPr>
                <a:t> </a:t>
              </a:r>
              <a:endParaRPr lang="zh-CN" altLang="en-US" sz="900">
                <a:solidFill>
                  <a:schemeClr val="bg1"/>
                </a:solidFill>
                <a:latin typeface="Calibri" pitchFamily="34" charset="0"/>
                <a:cs typeface="Calibri" pitchFamily="34" charset="0"/>
                <a:sym typeface="Calibri" pitchFamily="34" charset="0"/>
              </a:endParaRPr>
            </a:p>
          </p:txBody>
        </p:sp>
      </p:gr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
          <p:cNvSpPr>
            <a:spLocks noChangeArrowheads="1"/>
          </p:cNvSpPr>
          <p:nvPr/>
        </p:nvSpPr>
        <p:spPr bwMode="auto">
          <a:xfrm>
            <a:off x="0" y="0"/>
            <a:ext cx="9906000" cy="557213"/>
          </a:xfrm>
          <a:prstGeom prst="rect">
            <a:avLst/>
          </a:prstGeom>
          <a:solidFill>
            <a:srgbClr val="E74E3E"/>
          </a:solidFill>
          <a:ln w="12700">
            <a:noFill/>
            <a:bevel/>
            <a:headEnd/>
            <a:tailEnd/>
          </a:ln>
        </p:spPr>
        <p:txBody>
          <a:bodyPr anchor="ctr"/>
          <a:lstStyle/>
          <a:p>
            <a:pPr algn="ctr"/>
            <a:endParaRPr lang="zh-CN" altLang="zh-CN">
              <a:solidFill>
                <a:srgbClr val="FFFFFF"/>
              </a:solidFill>
            </a:endParaRPr>
          </a:p>
        </p:txBody>
      </p:sp>
      <p:sp>
        <p:nvSpPr>
          <p:cNvPr id="37891" name="文本框 4"/>
          <p:cNvSpPr>
            <a:spLocks noChangeArrowheads="1"/>
          </p:cNvSpPr>
          <p:nvPr/>
        </p:nvSpPr>
        <p:spPr bwMode="auto">
          <a:xfrm>
            <a:off x="1411288" y="93663"/>
            <a:ext cx="1357312" cy="369887"/>
          </a:xfrm>
          <a:prstGeom prst="rect">
            <a:avLst/>
          </a:prstGeom>
          <a:noFill/>
          <a:ln w="9525">
            <a:noFill/>
            <a:miter lim="800000"/>
            <a:headEnd/>
            <a:tailEnd/>
          </a:ln>
        </p:spPr>
        <p:txBody>
          <a:bodyPr>
            <a:spAutoFit/>
          </a:bodyPr>
          <a:lstStyle/>
          <a:p>
            <a:pPr algn="ctr"/>
            <a:r>
              <a:rPr lang="zh-CN" altLang="en-US" dirty="0" smtClean="0">
                <a:solidFill>
                  <a:schemeClr val="bg1"/>
                </a:solidFill>
                <a:latin typeface="微软雅黑" pitchFamily="34" charset="-122"/>
                <a:ea typeface="微软雅黑" pitchFamily="34" charset="-122"/>
                <a:sym typeface="微软雅黑" pitchFamily="34" charset="-122"/>
              </a:rPr>
              <a:t>语言特点</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7892" name="矩形 5"/>
          <p:cNvSpPr>
            <a:spLocks noChangeArrowheads="1"/>
          </p:cNvSpPr>
          <p:nvPr/>
        </p:nvSpPr>
        <p:spPr bwMode="auto">
          <a:xfrm>
            <a:off x="2906713" y="96838"/>
            <a:ext cx="1339850" cy="357187"/>
          </a:xfrm>
          <a:prstGeom prst="rect">
            <a:avLst/>
          </a:prstGeom>
          <a:solidFill>
            <a:schemeClr val="bg1"/>
          </a:solidFill>
          <a:ln w="12700">
            <a:noFill/>
            <a:bevel/>
            <a:headEnd/>
            <a:tailEnd/>
          </a:ln>
        </p:spPr>
        <p:txBody>
          <a:bodyPr anchor="ctr"/>
          <a:lstStyle/>
          <a:p>
            <a:pPr algn="ctr"/>
            <a:endParaRPr lang="zh-CN" altLang="zh-CN">
              <a:solidFill>
                <a:srgbClr val="FFFFFF"/>
              </a:solidFill>
            </a:endParaRPr>
          </a:p>
        </p:txBody>
      </p:sp>
      <p:sp>
        <p:nvSpPr>
          <p:cNvPr id="37893" name="直接连接符 7"/>
          <p:cNvSpPr>
            <a:spLocks noChangeShapeType="1"/>
          </p:cNvSpPr>
          <p:nvPr/>
        </p:nvSpPr>
        <p:spPr bwMode="auto">
          <a:xfrm>
            <a:off x="1358900" y="93663"/>
            <a:ext cx="0" cy="363537"/>
          </a:xfrm>
          <a:prstGeom prst="line">
            <a:avLst/>
          </a:prstGeom>
          <a:noFill/>
          <a:ln w="6350">
            <a:solidFill>
              <a:schemeClr val="bg1"/>
            </a:solidFill>
            <a:prstDash val="dash"/>
            <a:bevel/>
            <a:headEnd/>
            <a:tailEnd/>
          </a:ln>
        </p:spPr>
        <p:txBody>
          <a:bodyPr/>
          <a:lstStyle/>
          <a:p>
            <a:endParaRPr lang="zh-CN" altLang="en-US"/>
          </a:p>
        </p:txBody>
      </p:sp>
      <p:sp>
        <p:nvSpPr>
          <p:cNvPr id="37894" name="文本框 8"/>
          <p:cNvSpPr>
            <a:spLocks noChangeArrowheads="1"/>
          </p:cNvSpPr>
          <p:nvPr/>
        </p:nvSpPr>
        <p:spPr bwMode="auto">
          <a:xfrm>
            <a:off x="2908300" y="93663"/>
            <a:ext cx="1403350" cy="369887"/>
          </a:xfrm>
          <a:prstGeom prst="rect">
            <a:avLst/>
          </a:prstGeom>
          <a:noFill/>
          <a:ln w="9525">
            <a:noFill/>
            <a:miter lim="800000"/>
            <a:headEnd/>
            <a:tailEnd/>
          </a:ln>
        </p:spPr>
        <p:txBody>
          <a:bodyPr>
            <a:spAutoFit/>
          </a:bodyPr>
          <a:lstStyle/>
          <a:p>
            <a:r>
              <a:rPr lang="zh-CN" altLang="en-US" dirty="0" smtClean="0">
                <a:solidFill>
                  <a:srgbClr val="666666"/>
                </a:solidFill>
                <a:latin typeface="微软雅黑" pitchFamily="34" charset="-122"/>
                <a:ea typeface="微软雅黑" pitchFamily="34" charset="-122"/>
                <a:sym typeface="微软雅黑" pitchFamily="34" charset="-122"/>
              </a:rPr>
              <a:t>基本概念</a:t>
            </a:r>
            <a:endParaRPr lang="zh-CN" altLang="en-US" dirty="0">
              <a:solidFill>
                <a:srgbClr val="666666"/>
              </a:solidFill>
              <a:latin typeface="微软雅黑" pitchFamily="34" charset="-122"/>
              <a:ea typeface="微软雅黑" pitchFamily="34" charset="-122"/>
              <a:sym typeface="微软雅黑" pitchFamily="34" charset="-122"/>
            </a:endParaRPr>
          </a:p>
        </p:txBody>
      </p:sp>
      <p:sp>
        <p:nvSpPr>
          <p:cNvPr id="37895" name="文本框 9"/>
          <p:cNvSpPr>
            <a:spLocks noChangeArrowheads="1"/>
          </p:cNvSpPr>
          <p:nvPr/>
        </p:nvSpPr>
        <p:spPr bwMode="auto">
          <a:xfrm>
            <a:off x="43799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数据类型</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7896" name="文本框 10"/>
          <p:cNvSpPr>
            <a:spLocks noChangeArrowheads="1"/>
          </p:cNvSpPr>
          <p:nvPr/>
        </p:nvSpPr>
        <p:spPr bwMode="auto">
          <a:xfrm>
            <a:off x="5854700"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过程定义*</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7897" name="直接连接符 12"/>
          <p:cNvSpPr>
            <a:spLocks noChangeShapeType="1"/>
          </p:cNvSpPr>
          <p:nvPr/>
        </p:nvSpPr>
        <p:spPr bwMode="auto">
          <a:xfrm>
            <a:off x="2824163" y="93663"/>
            <a:ext cx="1587" cy="363537"/>
          </a:xfrm>
          <a:prstGeom prst="line">
            <a:avLst/>
          </a:prstGeom>
          <a:noFill/>
          <a:ln w="6350">
            <a:solidFill>
              <a:schemeClr val="bg1"/>
            </a:solidFill>
            <a:prstDash val="dash"/>
            <a:bevel/>
            <a:headEnd/>
            <a:tailEnd/>
          </a:ln>
        </p:spPr>
        <p:txBody>
          <a:bodyPr/>
          <a:lstStyle/>
          <a:p>
            <a:endParaRPr lang="zh-CN" altLang="en-US"/>
          </a:p>
        </p:txBody>
      </p:sp>
      <p:sp>
        <p:nvSpPr>
          <p:cNvPr id="37898" name="直接连接符 13"/>
          <p:cNvSpPr>
            <a:spLocks noChangeShapeType="1"/>
          </p:cNvSpPr>
          <p:nvPr/>
        </p:nvSpPr>
        <p:spPr bwMode="auto">
          <a:xfrm>
            <a:off x="4311650" y="93663"/>
            <a:ext cx="0" cy="363537"/>
          </a:xfrm>
          <a:prstGeom prst="line">
            <a:avLst/>
          </a:prstGeom>
          <a:noFill/>
          <a:ln w="6350">
            <a:solidFill>
              <a:schemeClr val="bg1"/>
            </a:solidFill>
            <a:prstDash val="dash"/>
            <a:bevel/>
            <a:headEnd/>
            <a:tailEnd/>
          </a:ln>
        </p:spPr>
        <p:txBody>
          <a:bodyPr/>
          <a:lstStyle/>
          <a:p>
            <a:endParaRPr lang="zh-CN" altLang="en-US"/>
          </a:p>
        </p:txBody>
      </p:sp>
      <p:sp>
        <p:nvSpPr>
          <p:cNvPr id="37899" name="直接连接符 14"/>
          <p:cNvSpPr>
            <a:spLocks noChangeShapeType="1"/>
          </p:cNvSpPr>
          <p:nvPr/>
        </p:nvSpPr>
        <p:spPr bwMode="auto">
          <a:xfrm>
            <a:off x="5751513" y="93663"/>
            <a:ext cx="0" cy="363537"/>
          </a:xfrm>
          <a:prstGeom prst="line">
            <a:avLst/>
          </a:prstGeom>
          <a:noFill/>
          <a:ln w="6350">
            <a:solidFill>
              <a:schemeClr val="bg1"/>
            </a:solidFill>
            <a:prstDash val="dash"/>
            <a:bevel/>
            <a:headEnd/>
            <a:tailEnd/>
          </a:ln>
        </p:spPr>
        <p:txBody>
          <a:bodyPr/>
          <a:lstStyle/>
          <a:p>
            <a:endParaRPr lang="zh-CN" altLang="en-US"/>
          </a:p>
        </p:txBody>
      </p:sp>
      <p:sp>
        <p:nvSpPr>
          <p:cNvPr id="37900" name="直接连接符 15"/>
          <p:cNvSpPr>
            <a:spLocks noChangeShapeType="1"/>
          </p:cNvSpPr>
          <p:nvPr/>
        </p:nvSpPr>
        <p:spPr bwMode="auto">
          <a:xfrm>
            <a:off x="7258050" y="93663"/>
            <a:ext cx="0" cy="363537"/>
          </a:xfrm>
          <a:prstGeom prst="line">
            <a:avLst/>
          </a:prstGeom>
          <a:noFill/>
          <a:ln w="6350">
            <a:solidFill>
              <a:schemeClr val="bg1"/>
            </a:solidFill>
            <a:prstDash val="dash"/>
            <a:bevel/>
            <a:headEnd/>
            <a:tailEnd/>
          </a:ln>
        </p:spPr>
        <p:txBody>
          <a:bodyPr/>
          <a:lstStyle/>
          <a:p>
            <a:endParaRPr lang="zh-CN" altLang="en-US"/>
          </a:p>
        </p:txBody>
      </p:sp>
      <p:sp>
        <p:nvSpPr>
          <p:cNvPr id="37905" name="文本框 59"/>
          <p:cNvSpPr>
            <a:spLocks noChangeArrowheads="1"/>
          </p:cNvSpPr>
          <p:nvPr/>
        </p:nvSpPr>
        <p:spPr bwMode="auto">
          <a:xfrm>
            <a:off x="498939" y="1203487"/>
            <a:ext cx="1719922" cy="646331"/>
          </a:xfrm>
          <a:prstGeom prst="rect">
            <a:avLst/>
          </a:prstGeom>
          <a:noFill/>
          <a:ln w="9525">
            <a:noFill/>
            <a:miter lim="800000"/>
            <a:headEnd/>
            <a:tailEnd/>
          </a:ln>
        </p:spPr>
        <p:txBody>
          <a:bodyPr wrap="square">
            <a:spAutoFit/>
          </a:bodyPr>
          <a:lstStyle/>
          <a:p>
            <a:pPr algn="ctr"/>
            <a:r>
              <a:rPr lang="zh-CN" altLang="en-US" sz="3600" b="1" dirty="0">
                <a:solidFill>
                  <a:srgbClr val="E74E3E"/>
                </a:solidFill>
                <a:latin typeface="微软雅黑" pitchFamily="34" charset="-122"/>
                <a:ea typeface="微软雅黑" pitchFamily="34" charset="-122"/>
                <a:sym typeface="微软雅黑" pitchFamily="34" charset="-122"/>
              </a:rPr>
              <a:t>注释</a:t>
            </a:r>
          </a:p>
        </p:txBody>
      </p:sp>
      <p:sp>
        <p:nvSpPr>
          <p:cNvPr id="37909" name="文本框 79"/>
          <p:cNvSpPr>
            <a:spLocks noChangeArrowheads="1"/>
          </p:cNvSpPr>
          <p:nvPr/>
        </p:nvSpPr>
        <p:spPr bwMode="auto">
          <a:xfrm>
            <a:off x="0" y="93663"/>
            <a:ext cx="1389063"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历史背景</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7910" name="文本框 80"/>
          <p:cNvSpPr>
            <a:spLocks noChangeArrowheads="1"/>
          </p:cNvSpPr>
          <p:nvPr/>
        </p:nvSpPr>
        <p:spPr bwMode="auto">
          <a:xfrm>
            <a:off x="7326313" y="93663"/>
            <a:ext cx="1403350" cy="369887"/>
          </a:xfrm>
          <a:prstGeom prst="rect">
            <a:avLst/>
          </a:prstGeom>
          <a:noFill/>
          <a:ln w="9525">
            <a:noFill/>
            <a:miter lim="800000"/>
            <a:headEnd/>
            <a:tailEnd/>
          </a:ln>
        </p:spPr>
        <p:txBody>
          <a:bodyPr>
            <a:spAutoFit/>
          </a:bodyPr>
          <a:lstStyle/>
          <a:p>
            <a:r>
              <a:rPr lang="zh-CN" altLang="en-US" dirty="0" smtClean="0">
                <a:solidFill>
                  <a:schemeClr val="bg1"/>
                </a:solidFill>
                <a:latin typeface="微软雅黑" pitchFamily="34" charset="-122"/>
                <a:ea typeface="微软雅黑" pitchFamily="34" charset="-122"/>
                <a:sym typeface="微软雅黑" pitchFamily="34" charset="-122"/>
              </a:rPr>
              <a:t>常用结构*</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37911" name="矩形 17"/>
          <p:cNvSpPr>
            <a:spLocks noChangeArrowheads="1"/>
          </p:cNvSpPr>
          <p:nvPr/>
        </p:nvSpPr>
        <p:spPr bwMode="auto">
          <a:xfrm>
            <a:off x="1128496" y="2969231"/>
            <a:ext cx="7649008" cy="306388"/>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solidFill>
                  <a:srgbClr val="666666"/>
                </a:solidFill>
                <a:latin typeface="微软雅黑" pitchFamily="34" charset="-122"/>
                <a:ea typeface="微软雅黑" pitchFamily="34" charset="-122"/>
                <a:sym typeface="微软雅黑" pitchFamily="34" charset="-122"/>
              </a:rPr>
              <a:t>	</a:t>
            </a:r>
            <a:r>
              <a:rPr lang="en-US" altLang="zh-CN" sz="1400" dirty="0">
                <a:latin typeface="微软雅黑" pitchFamily="34" charset="-122"/>
                <a:ea typeface="微软雅黑" pitchFamily="34" charset="-122"/>
                <a:sym typeface="微软雅黑" pitchFamily="34" charset="-122"/>
              </a:rPr>
              <a:t>; this is a scheme comment line.</a:t>
            </a:r>
            <a:endParaRPr lang="zh-CN" altLang="en-US" sz="1400" dirty="0">
              <a:latin typeface="微软雅黑" pitchFamily="34" charset="-122"/>
              <a:ea typeface="微软雅黑" pitchFamily="34" charset="-122"/>
              <a:sym typeface="微软雅黑" pitchFamily="34" charset="-122"/>
            </a:endParaRPr>
          </a:p>
        </p:txBody>
      </p:sp>
      <p:sp>
        <p:nvSpPr>
          <p:cNvPr id="52" name="矩形 17"/>
          <p:cNvSpPr>
            <a:spLocks noChangeArrowheads="1"/>
          </p:cNvSpPr>
          <p:nvPr/>
        </p:nvSpPr>
        <p:spPr bwMode="auto">
          <a:xfrm>
            <a:off x="1128496" y="2278288"/>
            <a:ext cx="7649008" cy="523220"/>
          </a:xfrm>
          <a:prstGeom prst="rect">
            <a:avLst/>
          </a:prstGeom>
          <a:noFill/>
          <a:ln w="9525">
            <a:noFill/>
            <a:miter lim="800000"/>
            <a:headEnd/>
            <a:tailEnd/>
          </a:ln>
        </p:spPr>
        <p:txBody>
          <a:bodyPr wrap="square">
            <a:spAutoFit/>
          </a:bodyPr>
          <a:lstStyle/>
          <a:p>
            <a:pPr algn="just"/>
            <a:r>
              <a:rPr lang="en-US" altLang="zh-CN" sz="1400" dirty="0" smtClean="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语言中的注释是单行注释，以分号</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开始一直到行尾结束，其中间的内容为注释，在程序运行时不做处理，如：</a:t>
            </a:r>
          </a:p>
        </p:txBody>
      </p:sp>
      <p:sp>
        <p:nvSpPr>
          <p:cNvPr id="54" name="矩形 17"/>
          <p:cNvSpPr>
            <a:spLocks noChangeArrowheads="1"/>
          </p:cNvSpPr>
          <p:nvPr/>
        </p:nvSpPr>
        <p:spPr bwMode="auto">
          <a:xfrm>
            <a:off x="1128496" y="3477496"/>
            <a:ext cx="7649008" cy="523220"/>
          </a:xfrm>
          <a:prstGeom prst="rect">
            <a:avLst/>
          </a:prstGeom>
          <a:noFill/>
          <a:ln w="9525">
            <a:noFill/>
            <a:miter lim="800000"/>
            <a:headEnd/>
            <a:tailEnd/>
          </a:ln>
        </p:spPr>
        <p:txBody>
          <a:bodyPr wrap="square">
            <a:spAutoFit/>
          </a:bodyPr>
          <a:lstStyle/>
          <a:p>
            <a:pPr algn="just"/>
            <a:r>
              <a:rPr lang="zh-CN" altLang="en-US" sz="1400" dirty="0">
                <a:solidFill>
                  <a:srgbClr val="666666"/>
                </a:solidFill>
                <a:latin typeface="微软雅黑" pitchFamily="34" charset="-122"/>
                <a:ea typeface="微软雅黑" pitchFamily="34" charset="-122"/>
                <a:sym typeface="微软雅黑" pitchFamily="34" charset="-122"/>
              </a:rPr>
              <a:t>标准的</a:t>
            </a:r>
            <a:r>
              <a:rPr lang="en-US" altLang="zh-CN" sz="1400" dirty="0">
                <a:solidFill>
                  <a:srgbClr val="666666"/>
                </a:solidFill>
                <a:latin typeface="微软雅黑" pitchFamily="34" charset="-122"/>
                <a:ea typeface="微软雅黑" pitchFamily="34" charset="-122"/>
                <a:sym typeface="微软雅黑" pitchFamily="34" charset="-122"/>
              </a:rPr>
              <a:t>Scheme</a:t>
            </a:r>
            <a:r>
              <a:rPr lang="zh-CN" altLang="en-US" sz="1400" dirty="0">
                <a:solidFill>
                  <a:srgbClr val="666666"/>
                </a:solidFill>
                <a:latin typeface="微软雅黑" pitchFamily="34" charset="-122"/>
                <a:ea typeface="微软雅黑" pitchFamily="34" charset="-122"/>
                <a:sym typeface="微软雅黑" pitchFamily="34" charset="-122"/>
              </a:rPr>
              <a:t>语言定义中没有多行注释，不过在它的实现中几乎都有。在</a:t>
            </a:r>
            <a:r>
              <a:rPr lang="en-US" altLang="zh-CN" sz="1400" dirty="0">
                <a:solidFill>
                  <a:srgbClr val="666666"/>
                </a:solidFill>
                <a:latin typeface="微软雅黑" pitchFamily="34" charset="-122"/>
                <a:ea typeface="微软雅黑" pitchFamily="34" charset="-122"/>
                <a:sym typeface="微软雅黑" pitchFamily="34" charset="-122"/>
              </a:rPr>
              <a:t>Guile</a:t>
            </a:r>
            <a:r>
              <a:rPr lang="zh-CN" altLang="en-US" sz="1400" dirty="0">
                <a:solidFill>
                  <a:srgbClr val="666666"/>
                </a:solidFill>
                <a:latin typeface="微软雅黑" pitchFamily="34" charset="-122"/>
                <a:ea typeface="微软雅黑" pitchFamily="34" charset="-122"/>
                <a:sym typeface="微软雅黑" pitchFamily="34" charset="-122"/>
              </a:rPr>
              <a:t>中就有多行注释，以符号组合</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开始，以相反的另一符号组合</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结束，其中内容为注释，如：</a:t>
            </a:r>
          </a:p>
        </p:txBody>
      </p:sp>
      <p:sp>
        <p:nvSpPr>
          <p:cNvPr id="55" name="矩形 17"/>
          <p:cNvSpPr>
            <a:spLocks noChangeArrowheads="1"/>
          </p:cNvSpPr>
          <p:nvPr/>
        </p:nvSpPr>
        <p:spPr bwMode="auto">
          <a:xfrm>
            <a:off x="1128496" y="4160989"/>
            <a:ext cx="7649008" cy="954107"/>
          </a:xfrm>
          <a:prstGeom prst="rect">
            <a:avLst/>
          </a:prstGeom>
          <a:solidFill>
            <a:schemeClr val="bg2"/>
          </a:solidFill>
          <a:ln w="12700">
            <a:solidFill>
              <a:schemeClr val="accent5"/>
            </a:solidFill>
            <a:prstDash val="solid"/>
            <a:miter lim="800000"/>
            <a:headEnd/>
            <a:tailEnd/>
          </a:ln>
        </p:spPr>
        <p:txBody>
          <a:bodyPr wrap="square">
            <a:spAutoFit/>
          </a:bodyPr>
          <a:lstStyle/>
          <a:p>
            <a:pPr algn="just"/>
            <a:r>
              <a:rPr lang="en-US" altLang="zh-CN" sz="1400" dirty="0">
                <a:latin typeface="微软雅黑" pitchFamily="34" charset="-122"/>
                <a:ea typeface="微软雅黑" pitchFamily="34" charset="-122"/>
                <a:sym typeface="微软雅黑" pitchFamily="34" charset="-122"/>
              </a:rPr>
              <a:t>#!</a:t>
            </a:r>
          </a:p>
          <a:p>
            <a:pPr algn="just"/>
            <a:r>
              <a:rPr lang="en-US" altLang="zh-CN" sz="1400" dirty="0">
                <a:latin typeface="微软雅黑" pitchFamily="34" charset="-122"/>
                <a:ea typeface="微软雅黑" pitchFamily="34" charset="-122"/>
                <a:sym typeface="微软雅黑" pitchFamily="34" charset="-122"/>
              </a:rPr>
              <a:t>there are scheme comment area.</a:t>
            </a:r>
          </a:p>
          <a:p>
            <a:pPr algn="just"/>
            <a:r>
              <a:rPr lang="en-US" altLang="zh-CN" sz="1400" dirty="0">
                <a:latin typeface="微软雅黑" pitchFamily="34" charset="-122"/>
                <a:ea typeface="微软雅黑" pitchFamily="34" charset="-122"/>
                <a:sym typeface="微软雅黑" pitchFamily="34" charset="-122"/>
              </a:rPr>
              <a:t>you can write </a:t>
            </a:r>
            <a:r>
              <a:rPr lang="en-US" altLang="zh-CN" sz="1400" dirty="0" err="1">
                <a:latin typeface="微软雅黑" pitchFamily="34" charset="-122"/>
                <a:ea typeface="微软雅黑" pitchFamily="34" charset="-122"/>
                <a:sym typeface="微软雅黑" pitchFamily="34" charset="-122"/>
              </a:rPr>
              <a:t>mulity</a:t>
            </a:r>
            <a:r>
              <a:rPr lang="en-US" altLang="zh-CN" sz="1400" dirty="0">
                <a:latin typeface="微软雅黑" pitchFamily="34" charset="-122"/>
                <a:ea typeface="微软雅黑" pitchFamily="34" charset="-122"/>
                <a:sym typeface="微软雅黑" pitchFamily="34" charset="-122"/>
              </a:rPr>
              <a:t> lines here . </a:t>
            </a:r>
          </a:p>
          <a:p>
            <a:pPr algn="just"/>
            <a:r>
              <a:rPr lang="en-US" altLang="zh-CN" sz="1400" dirty="0">
                <a:latin typeface="微软雅黑" pitchFamily="34" charset="-122"/>
                <a:ea typeface="微软雅黑" pitchFamily="34" charset="-122"/>
                <a:sym typeface="微软雅黑" pitchFamily="34" charset="-122"/>
              </a:rPr>
              <a:t>!#</a:t>
            </a:r>
            <a:endParaRPr lang="zh-CN" altLang="en-US" sz="1400" dirty="0">
              <a:latin typeface="微软雅黑" pitchFamily="34" charset="-122"/>
              <a:ea typeface="微软雅黑" pitchFamily="34" charset="-122"/>
              <a:sym typeface="微软雅黑" pitchFamily="34" charset="-122"/>
            </a:endParaRPr>
          </a:p>
        </p:txBody>
      </p:sp>
      <p:sp>
        <p:nvSpPr>
          <p:cNvPr id="57" name="矩形 17"/>
          <p:cNvSpPr>
            <a:spLocks noChangeArrowheads="1"/>
          </p:cNvSpPr>
          <p:nvPr/>
        </p:nvSpPr>
        <p:spPr bwMode="auto">
          <a:xfrm>
            <a:off x="1128496" y="5292041"/>
            <a:ext cx="7649008" cy="306388"/>
          </a:xfrm>
          <a:prstGeom prst="rect">
            <a:avLst/>
          </a:prstGeom>
          <a:noFill/>
          <a:ln w="9525">
            <a:noFill/>
            <a:miter lim="800000"/>
            <a:headEnd/>
            <a:tailEnd/>
          </a:ln>
        </p:spPr>
        <p:txBody>
          <a:bodyPr wrap="square">
            <a:spAutoFit/>
          </a:bodyPr>
          <a:lstStyle/>
          <a:p>
            <a:pPr algn="just"/>
            <a:r>
              <a:rPr lang="zh-CN" altLang="en-US" sz="1400" dirty="0" smtClean="0">
                <a:solidFill>
                  <a:srgbClr val="666666"/>
                </a:solidFill>
                <a:latin typeface="微软雅黑" pitchFamily="34" charset="-122"/>
                <a:ea typeface="微软雅黑" pitchFamily="34" charset="-122"/>
                <a:sym typeface="微软雅黑" pitchFamily="34" charset="-122"/>
              </a:rPr>
              <a:t>注意</a:t>
            </a:r>
            <a:r>
              <a:rPr lang="zh-CN" altLang="en-US" sz="1400" dirty="0">
                <a:solidFill>
                  <a:srgbClr val="666666"/>
                </a:solidFill>
                <a:latin typeface="微软雅黑" pitchFamily="34" charset="-122"/>
                <a:ea typeface="微软雅黑" pitchFamily="34" charset="-122"/>
                <a:sym typeface="微软雅黑" pitchFamily="34" charset="-122"/>
              </a:rPr>
              <a:t>的是，符号组合</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和</a:t>
            </a:r>
            <a:r>
              <a:rPr lang="en-US" altLang="zh-CN" sz="1400" dirty="0">
                <a:solidFill>
                  <a:srgbClr val="666666"/>
                </a:solidFill>
                <a:latin typeface="微软雅黑" pitchFamily="34" charset="-122"/>
                <a:ea typeface="微软雅黑" pitchFamily="34" charset="-122"/>
                <a:sym typeface="微软雅黑" pitchFamily="34" charset="-122"/>
              </a:rPr>
              <a:t>"!#"</a:t>
            </a:r>
            <a:r>
              <a:rPr lang="zh-CN" altLang="en-US" sz="1400" dirty="0">
                <a:solidFill>
                  <a:srgbClr val="666666"/>
                </a:solidFill>
                <a:latin typeface="微软雅黑" pitchFamily="34" charset="-122"/>
                <a:ea typeface="微软雅黑" pitchFamily="34" charset="-122"/>
                <a:sym typeface="微软雅黑" pitchFamily="34" charset="-122"/>
              </a:rPr>
              <a:t>一定分做两行来写。</a:t>
            </a:r>
          </a:p>
        </p:txBody>
      </p:sp>
    </p:spTree>
  </p:cSld>
  <p:clrMapOvr>
    <a:masterClrMapping/>
  </p:clrMapOvr>
  <p:transition>
    <p:wipe/>
  </p:transition>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3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356</TotalTime>
  <Pages>0</Pages>
  <Words>7786</Words>
  <Characters>0</Characters>
  <Application>Microsoft Office PowerPoint</Application>
  <DocSecurity>0</DocSecurity>
  <PresentationFormat>A4 Paper (210x297 mm)</PresentationFormat>
  <Lines>0</Lines>
  <Paragraphs>690</Paragraphs>
  <Slides>45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Adobe 仿宋 Std R</vt:lpstr>
      <vt:lpstr>宋体</vt:lpstr>
      <vt:lpstr>微软雅黑</vt:lpstr>
      <vt:lpstr>Arial</vt:lpstr>
      <vt:lpstr>Calibri</vt:lpstr>
      <vt:lpstr>Calibri Light</vt:lpstr>
      <vt:lpstr>Office 主题</vt:lpstr>
      <vt:lpstr>3_Office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贾雨葶</cp:lastModifiedBy>
  <cp:revision>177</cp:revision>
  <dcterms:created xsi:type="dcterms:W3CDTF">2015-02-19T23:46:00Z</dcterms:created>
  <dcterms:modified xsi:type="dcterms:W3CDTF">2015-07-05T14:20:04Z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2052-9.1.0.4993</vt:lpwstr>
  </property>
</Properties>
</file>