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heme/theme3.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20"/>
  </p:notesMasterIdLst>
  <p:sldIdLst>
    <p:sldId id="262" r:id="rId3"/>
    <p:sldId id="263" r:id="rId4"/>
    <p:sldId id="292" r:id="rId5"/>
    <p:sldId id="272" r:id="rId6"/>
    <p:sldId id="302" r:id="rId7"/>
    <p:sldId id="275" r:id="rId8"/>
    <p:sldId id="284" r:id="rId9"/>
    <p:sldId id="293" r:id="rId10"/>
    <p:sldId id="295" r:id="rId11"/>
    <p:sldId id="297" r:id="rId12"/>
    <p:sldId id="298" r:id="rId13"/>
    <p:sldId id="296" r:id="rId14"/>
    <p:sldId id="290" r:id="rId15"/>
    <p:sldId id="299" r:id="rId16"/>
    <p:sldId id="300" r:id="rId17"/>
    <p:sldId id="301" r:id="rId18"/>
    <p:sldId id="271"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5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0284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249640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0.xml"/><Relationship Id="rId7"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3.png"/><Relationship Id="rId5" Type="http://schemas.openxmlformats.org/officeDocument/2006/relationships/tags" Target="../tags/tag38.xml"/><Relationship Id="rId10" Type="http://schemas.openxmlformats.org/officeDocument/2006/relationships/image" Target="../media/image2.png"/><Relationship Id="rId4" Type="http://schemas.openxmlformats.org/officeDocument/2006/relationships/tags" Target="../tags/tag37.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2.png"/><Relationship Id="rId5" Type="http://schemas.openxmlformats.org/officeDocument/2006/relationships/tags" Target="../tags/tag46.xml"/><Relationship Id="rId10" Type="http://schemas.openxmlformats.org/officeDocument/2006/relationships/slideMaster" Target="../slideMasters/slideMaster1.xml"/><Relationship Id="rId4" Type="http://schemas.openxmlformats.org/officeDocument/2006/relationships/tags" Target="../tags/tag45.xml"/><Relationship Id="rId9" Type="http://schemas.openxmlformats.org/officeDocument/2006/relationships/tags" Target="../tags/tag50.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3.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2.png"/><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3.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2.png"/><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image" Target="../media/image2.png"/><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6.png"/><Relationship Id="rId5" Type="http://schemas.openxmlformats.org/officeDocument/2006/relationships/tags" Target="../tags/tag84.xml"/><Relationship Id="rId10" Type="http://schemas.openxmlformats.org/officeDocument/2006/relationships/image" Target="../media/image5.png"/><Relationship Id="rId4" Type="http://schemas.openxmlformats.org/officeDocument/2006/relationships/tags" Target="../tags/tag83.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1.png"/><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svg"/><Relationship Id="rId3" Type="http://schemas.openxmlformats.org/officeDocument/2006/relationships/tags" Target="../tags/tag98.xml"/><Relationship Id="rId7" Type="http://schemas.openxmlformats.org/officeDocument/2006/relationships/image" Target="../media/image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Master" Target="../slideMasters/slideMaster2.xml"/><Relationship Id="rId5" Type="http://schemas.openxmlformats.org/officeDocument/2006/relationships/tags" Target="../tags/tag100.xml"/><Relationship Id="rId10" Type="http://schemas.openxmlformats.org/officeDocument/2006/relationships/image" Target="../media/image3.png"/><Relationship Id="rId4" Type="http://schemas.openxmlformats.org/officeDocument/2006/relationships/tags" Target="../tags/tag99.xml"/><Relationship Id="rId9"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2.png"/><Relationship Id="rId5" Type="http://schemas.openxmlformats.org/officeDocument/2006/relationships/image" Target="../media/image1.sv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sv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10" Type="http://schemas.openxmlformats.org/officeDocument/2006/relationships/image" Target="../media/image3.png"/><Relationship Id="rId4" Type="http://schemas.openxmlformats.org/officeDocument/2006/relationships/tags" Target="../tags/tag12.xml"/><Relationship Id="rId9"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7.xml"/><Relationship Id="rId7" Type="http://schemas.openxmlformats.org/officeDocument/2006/relationships/slideMaster" Target="../slideMasters/slideMaster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9"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28.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3.png"/><Relationship Id="rId5" Type="http://schemas.openxmlformats.org/officeDocument/2006/relationships/tags" Target="../tags/tag125.xml"/><Relationship Id="rId10" Type="http://schemas.openxmlformats.org/officeDocument/2006/relationships/image" Target="../media/image2.png"/><Relationship Id="rId4" Type="http://schemas.openxmlformats.org/officeDocument/2006/relationships/tags" Target="../tags/tag124.xml"/><Relationship Id="rId9"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3.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2.png"/><Relationship Id="rId5" Type="http://schemas.openxmlformats.org/officeDocument/2006/relationships/tags" Target="../tags/tag133.xml"/><Relationship Id="rId10" Type="http://schemas.openxmlformats.org/officeDocument/2006/relationships/slideMaster" Target="../slideMasters/slideMaster2.xml"/><Relationship Id="rId4" Type="http://schemas.openxmlformats.org/officeDocument/2006/relationships/tags" Target="../tags/tag132.xml"/><Relationship Id="rId9" Type="http://schemas.openxmlformats.org/officeDocument/2006/relationships/tags" Target="../tags/tag137.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3.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image" Target="../media/image2.png"/><Relationship Id="rId5" Type="http://schemas.openxmlformats.org/officeDocument/2006/relationships/tags" Target="../tags/tag142.xml"/><Relationship Id="rId10" Type="http://schemas.openxmlformats.org/officeDocument/2006/relationships/slideMaster" Target="../slideMasters/slideMaster2.xml"/><Relationship Id="rId4" Type="http://schemas.openxmlformats.org/officeDocument/2006/relationships/tags" Target="../tags/tag141.xml"/><Relationship Id="rId9" Type="http://schemas.openxmlformats.org/officeDocument/2006/relationships/tags" Target="../tags/tag146.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image" Target="../media/image3.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2.png"/><Relationship Id="rId5" Type="http://schemas.openxmlformats.org/officeDocument/2006/relationships/tags" Target="../tags/tag151.xml"/><Relationship Id="rId10" Type="http://schemas.openxmlformats.org/officeDocument/2006/relationships/slideMaster" Target="../slideMasters/slideMaster2.xml"/><Relationship Id="rId4" Type="http://schemas.openxmlformats.org/officeDocument/2006/relationships/tags" Target="../tags/tag150.xml"/><Relationship Id="rId9" Type="http://schemas.openxmlformats.org/officeDocument/2006/relationships/tags" Target="../tags/tag155.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image" Target="../media/image2.png"/><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slideMaster" Target="../slideMasters/slideMaster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image" Target="../media/image6.png"/><Relationship Id="rId5" Type="http://schemas.openxmlformats.org/officeDocument/2006/relationships/tags" Target="../tags/tag171.xml"/><Relationship Id="rId10" Type="http://schemas.openxmlformats.org/officeDocument/2006/relationships/image" Target="../media/image5.png"/><Relationship Id="rId4" Type="http://schemas.openxmlformats.org/officeDocument/2006/relationships/tags" Target="../tags/tag170.xml"/><Relationship Id="rId9"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png"/><Relationship Id="rId5" Type="http://schemas.openxmlformats.org/officeDocument/2006/relationships/image" Target="../media/image1.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2" name="副标题 3"/>
          <p:cNvSpPr>
            <a:spLocks noGrp="1"/>
          </p:cNvSpPr>
          <p:nvPr>
            <p:ph type="subTitle" idx="3" hasCustomPrompt="1"/>
            <p:custDataLst>
              <p:tags r:id="rId2"/>
            </p:custDataLst>
          </p:nvPr>
        </p:nvSpPr>
        <p:spPr>
          <a:xfrm>
            <a:off x="1652270" y="3473668"/>
            <a:ext cx="8890064" cy="1156533"/>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4"/>
          <p:cNvSpPr>
            <a:spLocks noGrp="1"/>
          </p:cNvSpPr>
          <p:nvPr>
            <p:ph type="ctrTitle" idx="2" hasCustomPrompt="1"/>
            <p:custDataLst>
              <p:tags r:id="rId3"/>
            </p:custDataLst>
          </p:nvPr>
        </p:nvSpPr>
        <p:spPr>
          <a:xfrm>
            <a:off x="1652270" y="2227797"/>
            <a:ext cx="8890064" cy="11125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225"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2" name="图片 1"/>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6" name="标题 1"/>
          <p:cNvSpPr>
            <a:spLocks noGrp="1"/>
          </p:cNvSpPr>
          <p:nvPr>
            <p:ph type="title" hasCustomPrompt="1"/>
            <p:custDataLst>
              <p:tags r:id="rId2"/>
            </p:custDataLst>
          </p:nvPr>
        </p:nvSpPr>
        <p:spPr>
          <a:xfrm>
            <a:off x="2921000" y="1938216"/>
            <a:ext cx="6350000" cy="1200150"/>
          </a:xfrm>
        </p:spPr>
        <p:txBody>
          <a:bodyPr vert="horz" wrap="square" lIns="0" tIns="0" rIns="0" bIns="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0" y="0"/>
            <a:ext cx="720090" cy="720090"/>
          </a:xfrm>
          <a:prstGeom prst="rect">
            <a:avLst/>
          </a:prstGeom>
        </p:spPr>
      </p:pic>
      <p:pic>
        <p:nvPicPr>
          <p:cNvPr id="6" name="图片 5"/>
          <p:cNvPicPr>
            <a:picLocks noChangeAspect="1"/>
          </p:cNvPicPr>
          <p:nvPr>
            <p:custDataLst>
              <p:tags r:id="rId2"/>
            </p:custDataLst>
          </p:nvPr>
        </p:nvPicPr>
        <p:blipFill>
          <a:blip r:embed="rId9"/>
          <a:stretch>
            <a:fillRect/>
          </a:stretch>
        </p:blipFill>
        <p:spPr>
          <a:xfrm>
            <a:off x="11471910" y="613791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 name="图片 5"/>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11471910" y="0"/>
            <a:ext cx="720090"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3"/>
          <a:stretch>
            <a:fillRect/>
          </a:stretch>
        </p:blipFill>
        <p:spPr>
          <a:xfrm>
            <a:off x="11471910" y="6137910"/>
            <a:ext cx="720090" cy="720090"/>
          </a:xfrm>
          <a:prstGeom prst="rect">
            <a:avLst/>
          </a:prstGeom>
        </p:spPr>
      </p:pic>
      <p:pic>
        <p:nvPicPr>
          <p:cNvPr id="6" name="图片 5"/>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2" name="副标题 3"/>
          <p:cNvSpPr>
            <a:spLocks noGrp="1"/>
          </p:cNvSpPr>
          <p:nvPr>
            <p:ph type="subTitle" idx="3" hasCustomPrompt="1"/>
            <p:custDataLst>
              <p:tags r:id="rId2"/>
            </p:custDataLst>
          </p:nvPr>
        </p:nvSpPr>
        <p:spPr>
          <a:xfrm>
            <a:off x="1652270" y="3473668"/>
            <a:ext cx="8890064" cy="1156533"/>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4"/>
          <p:cNvSpPr>
            <a:spLocks noGrp="1"/>
          </p:cNvSpPr>
          <p:nvPr>
            <p:ph type="ctrTitle" idx="2" hasCustomPrompt="1"/>
            <p:custDataLst>
              <p:tags r:id="rId3"/>
            </p:custDataLst>
          </p:nvPr>
        </p:nvSpPr>
        <p:spPr>
          <a:xfrm>
            <a:off x="1652270" y="2227797"/>
            <a:ext cx="8890064" cy="11125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225"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7" name="图片 6"/>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7" name="图片 6"/>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1"/>
            </p:custDataLst>
          </p:nvPr>
        </p:nvPicPr>
        <p:blipFill>
          <a:blip r:embed="rId7">
            <a:extLst>
              <a:ext uri="{96DAC541-7B7A-43D3-8B79-37D633B846F1}">
                <asvg:svgBlip xmlns="" xmlns:asvg="http://schemas.microsoft.com/office/drawing/2016/SVG/main" r:embed="rId8"/>
              </a:ext>
            </a:extLst>
          </a:blip>
          <a:stretch>
            <a:fillRect/>
          </a:stretch>
        </p:blipFill>
        <p:spPr>
          <a:xfrm>
            <a:off x="215153" y="1963930"/>
            <a:ext cx="3235350" cy="2930129"/>
          </a:xfrm>
          <a:prstGeom prst="rect">
            <a:avLst/>
          </a:prstGeom>
        </p:spPr>
      </p:pic>
      <p:pic>
        <p:nvPicPr>
          <p:cNvPr id="2" name="图片 1"/>
          <p:cNvPicPr>
            <a:picLocks noChangeAspect="1"/>
          </p:cNvPicPr>
          <p:nvPr>
            <p:custDataLst>
              <p:tags r:id="rId2"/>
            </p:custDataLst>
          </p:nvPr>
        </p:nvPicPr>
        <p:blipFill>
          <a:blip r:embed="rId9"/>
          <a:stretch>
            <a:fillRect/>
          </a:stretch>
        </p:blipFill>
        <p:spPr>
          <a:xfrm>
            <a:off x="11471910" y="6137910"/>
            <a:ext cx="720090" cy="720090"/>
          </a:xfrm>
          <a:prstGeom prst="rect">
            <a:avLst/>
          </a:prstGeom>
        </p:spPr>
      </p:pic>
      <p:pic>
        <p:nvPicPr>
          <p:cNvPr id="7" name="图片 6"/>
          <p:cNvPicPr>
            <a:picLocks noChangeAspect="1"/>
          </p:cNvPicPr>
          <p:nvPr>
            <p:custDataLst>
              <p:tags r:id="rId3"/>
            </p:custDataLst>
          </p:nvPr>
        </p:nvPicPr>
        <p:blipFill>
          <a:blip r:embed="rId10"/>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8"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9"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8" name="图片 7"/>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0" name="图片 9"/>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1"/>
            </p:custDataLst>
          </p:nvPr>
        </p:nvPicPr>
        <p:blipFill>
          <a:blip r:embed="rId4">
            <a:extLst>
              <a:ext uri="{96DAC541-7B7A-43D3-8B79-37D633B846F1}">
                <asvg:svgBlip xmlns="" xmlns:asvg="http://schemas.microsoft.com/office/drawing/2016/SVG/main" r:embed="rId5"/>
              </a:ext>
            </a:extLst>
          </a:blip>
          <a:stretch>
            <a:fillRect/>
          </a:stretch>
        </p:blipFill>
        <p:spPr>
          <a:xfrm>
            <a:off x="7498080" y="1441474"/>
            <a:ext cx="4389120" cy="3975052"/>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8" name="图片 7"/>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2021/4/26</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7" name="图片 6"/>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2" name="图片 1"/>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6" name="标题 1"/>
          <p:cNvSpPr>
            <a:spLocks noGrp="1"/>
          </p:cNvSpPr>
          <p:nvPr>
            <p:ph type="title" hasCustomPrompt="1"/>
            <p:custDataLst>
              <p:tags r:id="rId2"/>
            </p:custDataLst>
          </p:nvPr>
        </p:nvSpPr>
        <p:spPr>
          <a:xfrm>
            <a:off x="2921000" y="1938216"/>
            <a:ext cx="6350000" cy="1200150"/>
          </a:xfrm>
        </p:spPr>
        <p:txBody>
          <a:bodyPr vert="horz" wrap="square" lIns="0" tIns="0" rIns="0" bIns="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1"/>
            </p:custDataLst>
          </p:nvPr>
        </p:nvPicPr>
        <p:blipFill>
          <a:blip r:embed="rId7">
            <a:extLst>
              <a:ext uri="{96DAC541-7B7A-43D3-8B79-37D633B846F1}">
                <asvg:svgBlip xmlns="" xmlns:asvg="http://schemas.microsoft.com/office/drawing/2016/SVG/main" r:embed="rId8"/>
              </a:ext>
            </a:extLst>
          </a:blip>
          <a:stretch>
            <a:fillRect/>
          </a:stretch>
        </p:blipFill>
        <p:spPr>
          <a:xfrm>
            <a:off x="215153" y="1963930"/>
            <a:ext cx="3235350" cy="2930129"/>
          </a:xfrm>
          <a:prstGeom prst="rect">
            <a:avLst/>
          </a:prstGeom>
        </p:spPr>
      </p:pic>
      <p:pic>
        <p:nvPicPr>
          <p:cNvPr id="2" name="图片 1"/>
          <p:cNvPicPr>
            <a:picLocks noChangeAspect="1"/>
          </p:cNvPicPr>
          <p:nvPr>
            <p:custDataLst>
              <p:tags r:id="rId2"/>
            </p:custDataLst>
          </p:nvPr>
        </p:nvPicPr>
        <p:blipFill>
          <a:blip r:embed="rId9"/>
          <a:stretch>
            <a:fillRect/>
          </a:stretch>
        </p:blipFill>
        <p:spPr>
          <a:xfrm>
            <a:off x="11471910" y="6137910"/>
            <a:ext cx="720090" cy="720090"/>
          </a:xfrm>
          <a:prstGeom prst="rect">
            <a:avLst/>
          </a:prstGeom>
        </p:spPr>
      </p:pic>
      <p:pic>
        <p:nvPicPr>
          <p:cNvPr id="7" name="图片 6"/>
          <p:cNvPicPr>
            <a:picLocks noChangeAspect="1"/>
          </p:cNvPicPr>
          <p:nvPr>
            <p:custDataLst>
              <p:tags r:id="rId3"/>
            </p:custDataLst>
          </p:nvPr>
        </p:nvPicPr>
        <p:blipFill>
          <a:blip r:embed="rId10"/>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8"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9"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0" y="0"/>
            <a:ext cx="720090" cy="720090"/>
          </a:xfrm>
          <a:prstGeom prst="rect">
            <a:avLst/>
          </a:prstGeom>
        </p:spPr>
      </p:pic>
      <p:pic>
        <p:nvPicPr>
          <p:cNvPr id="6" name="图片 5"/>
          <p:cNvPicPr>
            <a:picLocks noChangeAspect="1"/>
          </p:cNvPicPr>
          <p:nvPr>
            <p:custDataLst>
              <p:tags r:id="rId2"/>
            </p:custDataLst>
          </p:nvPr>
        </p:nvPicPr>
        <p:blipFill>
          <a:blip r:embed="rId9"/>
          <a:stretch>
            <a:fillRect/>
          </a:stretch>
        </p:blipFill>
        <p:spPr>
          <a:xfrm>
            <a:off x="11471910" y="613791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 name="图片 5"/>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11471910" y="0"/>
            <a:ext cx="720090"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3"/>
          <a:stretch>
            <a:fillRect/>
          </a:stretch>
        </p:blipFill>
        <p:spPr>
          <a:xfrm>
            <a:off x="11471910" y="6137910"/>
            <a:ext cx="720090" cy="720090"/>
          </a:xfrm>
          <a:prstGeom prst="rect">
            <a:avLst/>
          </a:prstGeom>
        </p:spPr>
      </p:pic>
      <p:pic>
        <p:nvPicPr>
          <p:cNvPr id="6" name="图片 5"/>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8" name="图片 7"/>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10" name="图片 9"/>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1"/>
            </p:custDataLst>
          </p:nvPr>
        </p:nvPicPr>
        <p:blipFill>
          <a:blip r:embed="rId4">
            <a:extLst>
              <a:ext uri="{96DAC541-7B7A-43D3-8B79-37D633B846F1}">
                <asvg:svgBlip xmlns="" xmlns:asvg="http://schemas.microsoft.com/office/drawing/2016/SVG/main" r:embed="rId5"/>
              </a:ext>
            </a:extLst>
          </a:blip>
          <a:stretch>
            <a:fillRect/>
          </a:stretch>
        </p:blipFill>
        <p:spPr>
          <a:xfrm>
            <a:off x="7498080" y="1441474"/>
            <a:ext cx="4389120" cy="3975052"/>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8" name="图片 7"/>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2021/4/26</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stretch>
            <a:fillRect/>
          </a:stretch>
        </p:blipFill>
        <p:spPr>
          <a:xfrm>
            <a:off x="0" y="0"/>
            <a:ext cx="720090" cy="720090"/>
          </a:xfrm>
          <a:prstGeom prst="rect">
            <a:avLst/>
          </a:prstGeom>
        </p:spPr>
      </p:pic>
      <p:pic>
        <p:nvPicPr>
          <p:cNvPr id="7" name="图片 6"/>
          <p:cNvPicPr>
            <a:picLocks noChangeAspect="1"/>
          </p:cNvPicPr>
          <p:nvPr>
            <p:custDataLst>
              <p:tags r:id="rId2"/>
            </p:custDataLst>
          </p:nvPr>
        </p:nvPicPr>
        <p:blipFill>
          <a:blip r:embed="rId5"/>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8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8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2021/4/26</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oupling_(computer_programming)" TargetMode="External"/><Relationship Id="rId2" Type="http://schemas.openxmlformats.org/officeDocument/2006/relationships/slideLayout" Target="../slideLayouts/slideLayout7.xml"/><Relationship Id="rId1" Type="http://schemas.openxmlformats.org/officeDocument/2006/relationships/tags" Target="../tags/tag19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9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19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98.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4"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85.xml"/><Relationship Id="rId3" Type="http://schemas.openxmlformats.org/officeDocument/2006/relationships/tags" Target="../tags/tag180.xml"/><Relationship Id="rId7" Type="http://schemas.openxmlformats.org/officeDocument/2006/relationships/tags" Target="../tags/tag184.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notesSlide" Target="../notesSlides/notesSlide1.xml"/><Relationship Id="rId5" Type="http://schemas.openxmlformats.org/officeDocument/2006/relationships/tags" Target="../tags/tag182.xml"/><Relationship Id="rId10" Type="http://schemas.openxmlformats.org/officeDocument/2006/relationships/slideLayout" Target="../slideLayouts/slideLayout24.xml"/><Relationship Id="rId4" Type="http://schemas.openxmlformats.org/officeDocument/2006/relationships/tags" Target="../tags/tag181.xml"/><Relationship Id="rId9" Type="http://schemas.openxmlformats.org/officeDocument/2006/relationships/tags" Target="../tags/tag18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5.xml"/><Relationship Id="rId1" Type="http://schemas.openxmlformats.org/officeDocument/2006/relationships/tags" Target="../tags/tag18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8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8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9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3"/>
            <p:custDataLst>
              <p:tags r:id="rId2"/>
            </p:custDataLst>
          </p:nvPr>
        </p:nvSpPr>
        <p:spPr>
          <a:xfrm>
            <a:off x="1652270" y="3687853"/>
            <a:ext cx="8890064" cy="1123046"/>
          </a:xfrm>
        </p:spPr>
        <p:txBody>
          <a:bodyPr/>
          <a:lstStyle/>
          <a:p>
            <a:r>
              <a:rPr lang="zh-CN" altLang="en-US" dirty="0" smtClean="0"/>
              <a:t>张力</a:t>
            </a:r>
            <a:endParaRPr lang="zh-CN" altLang="en-US" dirty="0">
              <a:solidFill>
                <a:schemeClr val="dk1">
                  <a:lumMod val="65000"/>
                  <a:lumOff val="35000"/>
                </a:schemeClr>
              </a:solidFill>
            </a:endParaRPr>
          </a:p>
        </p:txBody>
      </p:sp>
      <p:sp>
        <p:nvSpPr>
          <p:cNvPr id="3" name="标题 2"/>
          <p:cNvSpPr>
            <a:spLocks noGrp="1"/>
          </p:cNvSpPr>
          <p:nvPr>
            <p:ph type="ctrTitle" idx="2"/>
            <p:custDataLst>
              <p:tags r:id="rId3"/>
            </p:custDataLst>
          </p:nvPr>
        </p:nvSpPr>
        <p:spPr/>
        <p:txBody>
          <a:bodyPr>
            <a:normAutofit fontScale="90000"/>
          </a:bodyPr>
          <a:lstStyle/>
          <a:p>
            <a:r>
              <a:rPr lang="en-US" altLang="zh-CN" dirty="0"/>
              <a:t/>
            </a:r>
            <a:br>
              <a:rPr lang="en-US" altLang="zh-CN" dirty="0"/>
            </a:br>
            <a:r>
              <a:rPr lang="zh-CN" altLang="en-US" sz="4900" dirty="0" smtClean="0"/>
              <a:t>前端中的同步和异步</a:t>
            </a:r>
            <a:endParaRPr lang="en-US" altLang="zh-CN" sz="4900" dirty="0">
              <a:solidFill>
                <a:srgbClr val="FF0000"/>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5195" y="272962"/>
            <a:ext cx="9422130" cy="369332"/>
          </a:xfrm>
          <a:prstGeom prst="rect">
            <a:avLst/>
          </a:prstGeom>
          <a:noFill/>
        </p:spPr>
        <p:txBody>
          <a:bodyPr wrap="square" rtlCol="0" anchor="t">
            <a:spAutoFit/>
          </a:bodyPr>
          <a:lstStyle/>
          <a:p>
            <a:r>
              <a:rPr lang="zh-CN" altLang="en-US" b="1" dirty="0" smtClean="0"/>
              <a:t>异步编程</a:t>
            </a:r>
            <a:endParaRPr lang="zh-CN" altLang="en-US" b="1" dirty="0"/>
          </a:p>
        </p:txBody>
      </p:sp>
      <p:sp>
        <p:nvSpPr>
          <p:cNvPr id="2" name="文本框 1"/>
          <p:cNvSpPr txBox="1"/>
          <p:nvPr/>
        </p:nvSpPr>
        <p:spPr>
          <a:xfrm>
            <a:off x="925195" y="732537"/>
            <a:ext cx="9034272" cy="1754326"/>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我们知道</a:t>
            </a:r>
            <a:r>
              <a:rPr lang="en-US" altLang="zh-CN" dirty="0" err="1">
                <a:latin typeface="仿宋" panose="02010609060101010101" pitchFamily="49" charset="-122"/>
                <a:ea typeface="仿宋" panose="02010609060101010101" pitchFamily="49" charset="-122"/>
              </a:rPr>
              <a:t>Javascript</a:t>
            </a:r>
            <a:r>
              <a:rPr lang="zh-CN" altLang="en-US" dirty="0">
                <a:latin typeface="仿宋" panose="02010609060101010101" pitchFamily="49" charset="-122"/>
                <a:ea typeface="仿宋" panose="02010609060101010101" pitchFamily="49" charset="-122"/>
              </a:rPr>
              <a:t>语言的执行环境</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单线程</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也就是指一次只能完成一件任务。如果有多个任务，就必须排队，前面一个任务完成，再执行后面一个任务。这种模式虽然实现起来比较简单，执行环境相对单纯，但是只要有一个任务耗时很长，后面的任务都必须排队等着，会拖延整个程序的执行。常见的浏览器无响应（假死），往往就是因为某一段</a:t>
            </a:r>
            <a:r>
              <a:rPr lang="en-US" altLang="zh-CN" dirty="0" err="1">
                <a:latin typeface="仿宋" panose="02010609060101010101" pitchFamily="49" charset="-122"/>
                <a:ea typeface="仿宋" panose="02010609060101010101" pitchFamily="49" charset="-122"/>
              </a:rPr>
              <a:t>Javascript</a:t>
            </a:r>
            <a:r>
              <a:rPr lang="zh-CN" altLang="en-US" dirty="0">
                <a:latin typeface="仿宋" panose="02010609060101010101" pitchFamily="49" charset="-122"/>
                <a:ea typeface="仿宋" panose="02010609060101010101" pitchFamily="49" charset="-122"/>
              </a:rPr>
              <a:t>代码长时间运行（比如死循环），导致整个页面卡在这个地方，其他任务无法</a:t>
            </a:r>
            <a:r>
              <a:rPr lang="zh-CN" altLang="en-US" dirty="0" smtClean="0">
                <a:latin typeface="仿宋" panose="02010609060101010101" pitchFamily="49" charset="-122"/>
                <a:ea typeface="仿宋" panose="02010609060101010101" pitchFamily="49" charset="-122"/>
              </a:rPr>
              <a:t>执行，这也就有了我们所说的异步任务，异步编程。</a:t>
            </a:r>
            <a:endParaRPr lang="zh-CN" altLang="en-US" dirty="0">
              <a:latin typeface="仿宋" panose="02010609060101010101" pitchFamily="49" charset="-122"/>
              <a:ea typeface="仿宋" panose="02010609060101010101" pitchFamily="49" charset="-122"/>
            </a:endParaRPr>
          </a:p>
        </p:txBody>
      </p:sp>
      <p:sp>
        <p:nvSpPr>
          <p:cNvPr id="5" name="文本框 4"/>
          <p:cNvSpPr txBox="1"/>
          <p:nvPr/>
        </p:nvSpPr>
        <p:spPr>
          <a:xfrm>
            <a:off x="925195" y="2579164"/>
            <a:ext cx="3023616" cy="365760"/>
          </a:xfrm>
          <a:prstGeom prst="rect">
            <a:avLst/>
          </a:prstGeom>
          <a:noFill/>
        </p:spPr>
        <p:txBody>
          <a:bodyPr wrap="square" rtlCol="0">
            <a:spAutoFit/>
          </a:bodyPr>
          <a:lstStyle/>
          <a:p>
            <a:r>
              <a:rPr lang="en-US" altLang="zh-CN" b="1" dirty="0" err="1" smtClean="0"/>
              <a:t>Js</a:t>
            </a:r>
            <a:r>
              <a:rPr lang="zh-CN" altLang="en-US" b="1" dirty="0"/>
              <a:t>中</a:t>
            </a:r>
            <a:r>
              <a:rPr lang="zh-CN" altLang="en-US" b="1" dirty="0" smtClean="0"/>
              <a:t>异步编程</a:t>
            </a:r>
            <a:endParaRPr lang="zh-CN" altLang="en-US" dirty="0"/>
          </a:p>
        </p:txBody>
      </p:sp>
      <p:sp>
        <p:nvSpPr>
          <p:cNvPr id="6" name="文本框 5"/>
          <p:cNvSpPr txBox="1"/>
          <p:nvPr/>
        </p:nvSpPr>
        <p:spPr>
          <a:xfrm>
            <a:off x="925195" y="2944924"/>
            <a:ext cx="7766304" cy="923330"/>
          </a:xfrm>
          <a:prstGeom prst="rect">
            <a:avLst/>
          </a:prstGeom>
          <a:noFill/>
        </p:spPr>
        <p:txBody>
          <a:bodyPr wrap="square" rtlCol="0">
            <a:spAutoFit/>
          </a:bodyPr>
          <a:lstStyle/>
          <a:p>
            <a:r>
              <a:rPr lang="en-US" altLang="zh-CN" dirty="0" smtClean="0">
                <a:latin typeface="仿宋" panose="02010609060101010101" pitchFamily="49" charset="-122"/>
                <a:ea typeface="仿宋" panose="02010609060101010101" pitchFamily="49" charset="-122"/>
              </a:rPr>
              <a:t>1.</a:t>
            </a:r>
            <a:r>
              <a:rPr lang="zh-CN" altLang="en-US" b="1" dirty="0" smtClean="0">
                <a:latin typeface="仿宋" panose="02010609060101010101" pitchFamily="49" charset="-122"/>
                <a:ea typeface="仿宋" panose="02010609060101010101" pitchFamily="49" charset="-122"/>
              </a:rPr>
              <a:t>回调函数</a:t>
            </a:r>
            <a:r>
              <a:rPr lang="zh-CN" altLang="en-US" dirty="0" smtClean="0">
                <a:latin typeface="仿宋" panose="02010609060101010101" pitchFamily="49" charset="-122"/>
                <a:ea typeface="仿宋" panose="02010609060101010101" pitchFamily="49" charset="-122"/>
              </a:rPr>
              <a:t>（这是异步编程最基本的方法）</a:t>
            </a:r>
            <a:endParaRPr lang="en-US" altLang="zh-CN"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假定有两函数</a:t>
            </a:r>
            <a:r>
              <a:rPr lang="en-US" altLang="zh-CN" dirty="0" smtClean="0">
                <a:latin typeface="仿宋" panose="02010609060101010101" pitchFamily="49" charset="-122"/>
                <a:ea typeface="仿宋" panose="02010609060101010101" pitchFamily="49" charset="-122"/>
              </a:rPr>
              <a:t>f1</a:t>
            </a:r>
            <a:r>
              <a:rPr lang="zh-CN" altLang="en-US" dirty="0" smtClean="0">
                <a:latin typeface="仿宋" panose="02010609060101010101" pitchFamily="49" charset="-122"/>
                <a:ea typeface="仿宋" panose="02010609060101010101" pitchFamily="49" charset="-122"/>
              </a:rPr>
              <a:t>和</a:t>
            </a:r>
            <a:r>
              <a:rPr lang="en-US" altLang="zh-CN" dirty="0" smtClean="0">
                <a:latin typeface="仿宋" panose="02010609060101010101" pitchFamily="49" charset="-122"/>
                <a:ea typeface="仿宋" panose="02010609060101010101" pitchFamily="49" charset="-122"/>
              </a:rPr>
              <a:t>f2</a:t>
            </a:r>
            <a:r>
              <a:rPr lang="zh-CN" altLang="en-US" dirty="0" smtClean="0">
                <a:latin typeface="仿宋" panose="02010609060101010101" pitchFamily="49" charset="-122"/>
                <a:ea typeface="仿宋" panose="02010609060101010101" pitchFamily="49" charset="-122"/>
              </a:rPr>
              <a:t>，后者等待前者的执行结果，</a:t>
            </a:r>
            <a:r>
              <a:rPr lang="en-US" altLang="zh-CN" dirty="0" smtClean="0">
                <a:latin typeface="仿宋" panose="02010609060101010101" pitchFamily="49" charset="-122"/>
                <a:ea typeface="仿宋" panose="02010609060101010101" pitchFamily="49" charset="-122"/>
              </a:rPr>
              <a:t>f1();  f2();</a:t>
            </a:r>
          </a:p>
          <a:p>
            <a:r>
              <a:rPr lang="zh-CN" altLang="en-US" dirty="0" smtClean="0">
                <a:latin typeface="仿宋" panose="02010609060101010101" pitchFamily="49" charset="-122"/>
                <a:ea typeface="仿宋" panose="02010609060101010101" pitchFamily="49" charset="-122"/>
              </a:rPr>
              <a:t>如果</a:t>
            </a:r>
            <a:r>
              <a:rPr lang="en-US" altLang="zh-CN" dirty="0" smtClean="0">
                <a:latin typeface="仿宋" panose="02010609060101010101" pitchFamily="49" charset="-122"/>
                <a:ea typeface="仿宋" panose="02010609060101010101" pitchFamily="49" charset="-122"/>
              </a:rPr>
              <a:t>f1</a:t>
            </a:r>
            <a:r>
              <a:rPr lang="zh-CN" altLang="en-US" dirty="0" smtClean="0">
                <a:latin typeface="仿宋" panose="02010609060101010101" pitchFamily="49" charset="-122"/>
                <a:ea typeface="仿宋" panose="02010609060101010101" pitchFamily="49" charset="-122"/>
              </a:rPr>
              <a:t>是一个很耗时的任务</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可以考虑改写</a:t>
            </a:r>
            <a:r>
              <a:rPr lang="en-US" altLang="zh-CN" dirty="0" smtClean="0">
                <a:latin typeface="仿宋" panose="02010609060101010101" pitchFamily="49" charset="-122"/>
                <a:ea typeface="仿宋" panose="02010609060101010101" pitchFamily="49" charset="-122"/>
              </a:rPr>
              <a:t>f1,</a:t>
            </a:r>
            <a:r>
              <a:rPr lang="zh-CN" altLang="en-US" dirty="0" smtClean="0">
                <a:latin typeface="仿宋" panose="02010609060101010101" pitchFamily="49" charset="-122"/>
                <a:ea typeface="仿宋" panose="02010609060101010101" pitchFamily="49" charset="-122"/>
              </a:rPr>
              <a:t>把</a:t>
            </a:r>
            <a:r>
              <a:rPr lang="en-US" altLang="zh-CN" dirty="0" smtClean="0">
                <a:latin typeface="仿宋" panose="02010609060101010101" pitchFamily="49" charset="-122"/>
                <a:ea typeface="仿宋" panose="02010609060101010101" pitchFamily="49" charset="-122"/>
              </a:rPr>
              <a:t>f2</a:t>
            </a:r>
            <a:r>
              <a:rPr lang="zh-CN" altLang="en-US" dirty="0" smtClean="0">
                <a:latin typeface="仿宋" panose="02010609060101010101" pitchFamily="49" charset="-122"/>
                <a:ea typeface="仿宋" panose="02010609060101010101" pitchFamily="49" charset="-122"/>
              </a:rPr>
              <a:t>写</a:t>
            </a:r>
            <a:r>
              <a:rPr lang="en-US" altLang="zh-CN" dirty="0" smtClean="0">
                <a:latin typeface="仿宋" panose="02010609060101010101" pitchFamily="49" charset="-122"/>
                <a:ea typeface="仿宋" panose="02010609060101010101" pitchFamily="49" charset="-122"/>
              </a:rPr>
              <a:t>f1</a:t>
            </a:r>
            <a:r>
              <a:rPr lang="zh-CN" altLang="en-US" dirty="0" smtClean="0">
                <a:latin typeface="仿宋" panose="02010609060101010101" pitchFamily="49" charset="-122"/>
                <a:ea typeface="仿宋" panose="02010609060101010101" pitchFamily="49" charset="-122"/>
              </a:rPr>
              <a:t>的回调函数</a:t>
            </a:r>
            <a:endParaRPr lang="en-US" altLang="zh-CN" dirty="0">
              <a:latin typeface="仿宋" panose="02010609060101010101" pitchFamily="49" charset="-122"/>
              <a:ea typeface="仿宋" panose="02010609060101010101" pitchFamily="49" charset="-122"/>
            </a:endParaRPr>
          </a:p>
        </p:txBody>
      </p:sp>
      <p:sp>
        <p:nvSpPr>
          <p:cNvPr id="8" name="文本框 7"/>
          <p:cNvSpPr txBox="1"/>
          <p:nvPr/>
        </p:nvSpPr>
        <p:spPr>
          <a:xfrm>
            <a:off x="5230368" y="4008500"/>
            <a:ext cx="4998720" cy="369332"/>
          </a:xfrm>
          <a:prstGeom prst="rect">
            <a:avLst/>
          </a:prstGeom>
          <a:noFill/>
        </p:spPr>
        <p:txBody>
          <a:bodyPr wrap="square" rtlCol="0">
            <a:spAutoFit/>
          </a:bodyPr>
          <a:lstStyle/>
          <a:p>
            <a:r>
              <a:rPr lang="zh-CN" altLang="en-US" dirty="0" smtClean="0">
                <a:latin typeface="仿宋" panose="02010609060101010101" pitchFamily="49" charset="-122"/>
                <a:ea typeface="仿宋" panose="02010609060101010101" pitchFamily="49" charset="-122"/>
              </a:rPr>
              <a:t>执行代码就是变成下面这样： </a:t>
            </a:r>
            <a:r>
              <a:rPr lang="en-US" altLang="zh-CN" dirty="0" smtClean="0">
                <a:latin typeface="仿宋" panose="02010609060101010101" pitchFamily="49" charset="-122"/>
                <a:ea typeface="仿宋" panose="02010609060101010101" pitchFamily="49" charset="-122"/>
              </a:rPr>
              <a:t>f1(f2)</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5230368" y="4549676"/>
            <a:ext cx="4815840" cy="2308324"/>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采用这种方式，我们把同步操作变成了异步操作，</a:t>
            </a:r>
            <a:r>
              <a:rPr lang="en-US" altLang="zh-CN" dirty="0">
                <a:latin typeface="仿宋" panose="02010609060101010101" pitchFamily="49" charset="-122"/>
                <a:ea typeface="仿宋" panose="02010609060101010101" pitchFamily="49" charset="-122"/>
              </a:rPr>
              <a:t>f1</a:t>
            </a:r>
            <a:r>
              <a:rPr lang="zh-CN" altLang="en-US" dirty="0">
                <a:latin typeface="仿宋" panose="02010609060101010101" pitchFamily="49" charset="-122"/>
                <a:ea typeface="仿宋" panose="02010609060101010101" pitchFamily="49" charset="-122"/>
              </a:rPr>
              <a:t>不会堵塞程序运行，相当于先执行程序的主要逻辑，将耗时的操作推迟执行。</a:t>
            </a:r>
          </a:p>
          <a:p>
            <a:r>
              <a:rPr lang="zh-CN" altLang="en-US" dirty="0">
                <a:latin typeface="仿宋" panose="02010609060101010101" pitchFamily="49" charset="-122"/>
                <a:ea typeface="仿宋" panose="02010609060101010101" pitchFamily="49" charset="-122"/>
              </a:rPr>
              <a:t>回调函数的优点是简单、容易理解和部署，缺点是不利于代码的阅读和维护，各个部分之间高度</a:t>
            </a:r>
            <a:r>
              <a:rPr lang="zh-CN" altLang="en-US" u="sng" dirty="0">
                <a:latin typeface="仿宋" panose="02010609060101010101" pitchFamily="49" charset="-122"/>
                <a:ea typeface="仿宋" panose="02010609060101010101" pitchFamily="49" charset="-122"/>
                <a:hlinkClick r:id="rId3"/>
              </a:rPr>
              <a:t>耦合</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Coupling</a:t>
            </a:r>
            <a:r>
              <a:rPr lang="zh-CN" altLang="en-US" dirty="0">
                <a:latin typeface="仿宋" panose="02010609060101010101" pitchFamily="49" charset="-122"/>
                <a:ea typeface="仿宋" panose="02010609060101010101" pitchFamily="49" charset="-122"/>
              </a:rPr>
              <a:t>），流程会很混乱，而且每个任务只能指定一个回调函数。</a:t>
            </a:r>
          </a:p>
          <a:p>
            <a:endParaRPr lang="zh-CN" altLang="en-US" dirty="0"/>
          </a:p>
        </p:txBody>
      </p:sp>
      <p:pic>
        <p:nvPicPr>
          <p:cNvPr id="4" name="图片 3"/>
          <p:cNvPicPr>
            <a:picLocks noChangeAspect="1"/>
          </p:cNvPicPr>
          <p:nvPr/>
        </p:nvPicPr>
        <p:blipFill>
          <a:blip r:embed="rId4"/>
          <a:stretch>
            <a:fillRect/>
          </a:stretch>
        </p:blipFill>
        <p:spPr>
          <a:xfrm>
            <a:off x="1055149" y="4234014"/>
            <a:ext cx="3504659" cy="2239938"/>
          </a:xfrm>
          <a:prstGeom prst="rect">
            <a:avLst/>
          </a:prstGeom>
        </p:spPr>
      </p:pic>
    </p:spTree>
    <p:custDataLst>
      <p:tags r:id="rId1"/>
    </p:custDataLst>
    <p:extLst>
      <p:ext uri="{BB962C8B-B14F-4D97-AF65-F5344CB8AC3E}">
        <p14:creationId xmlns:p14="http://schemas.microsoft.com/office/powerpoint/2010/main" val="89580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0274" y="586478"/>
            <a:ext cx="1107996" cy="369332"/>
          </a:xfrm>
          <a:prstGeom prst="rect">
            <a:avLst/>
          </a:prstGeom>
        </p:spPr>
        <p:txBody>
          <a:bodyPr wrap="none">
            <a:spAutoFit/>
          </a:bodyPr>
          <a:lstStyle/>
          <a:p>
            <a:r>
              <a:rPr lang="zh-CN" altLang="en-US" b="1" dirty="0"/>
              <a:t>异步编程</a:t>
            </a:r>
          </a:p>
        </p:txBody>
      </p:sp>
      <p:sp>
        <p:nvSpPr>
          <p:cNvPr id="3" name="矩形 2"/>
          <p:cNvSpPr/>
          <p:nvPr/>
        </p:nvSpPr>
        <p:spPr>
          <a:xfrm>
            <a:off x="860274" y="1086350"/>
            <a:ext cx="4865434" cy="923330"/>
          </a:xfrm>
          <a:prstGeom prst="rect">
            <a:avLst/>
          </a:prstGeom>
        </p:spPr>
        <p:txBody>
          <a:bodyPr wrap="none">
            <a:spAutoFit/>
          </a:bodyPr>
          <a:lstStyle/>
          <a:p>
            <a:r>
              <a:rPr lang="en-US" altLang="zh-CN" b="1" dirty="0">
                <a:solidFill>
                  <a:srgbClr val="4D4D4D"/>
                </a:solidFill>
                <a:latin typeface="-apple-system"/>
              </a:rPr>
              <a:t>2.</a:t>
            </a:r>
            <a:r>
              <a:rPr lang="zh-CN" altLang="en-US" b="1" dirty="0">
                <a:solidFill>
                  <a:srgbClr val="4D4D4D"/>
                </a:solidFill>
                <a:latin typeface="仿宋" panose="02010609060101010101" pitchFamily="49" charset="-122"/>
                <a:ea typeface="仿宋" panose="02010609060101010101" pitchFamily="49" charset="-122"/>
              </a:rPr>
              <a:t>事件</a:t>
            </a:r>
            <a:r>
              <a:rPr lang="zh-CN" altLang="en-US" b="1" dirty="0" smtClean="0">
                <a:solidFill>
                  <a:srgbClr val="4D4D4D"/>
                </a:solidFill>
                <a:latin typeface="仿宋" panose="02010609060101010101" pitchFamily="49" charset="-122"/>
                <a:ea typeface="仿宋" panose="02010609060101010101" pitchFamily="49" charset="-122"/>
              </a:rPr>
              <a:t>监听</a:t>
            </a:r>
            <a:endParaRPr lang="en-US" altLang="zh-CN" b="1" dirty="0" smtClean="0">
              <a:solidFill>
                <a:srgbClr val="4D4D4D"/>
              </a:solidFill>
              <a:latin typeface="仿宋" panose="02010609060101010101" pitchFamily="49" charset="-122"/>
              <a:ea typeface="仿宋" panose="02010609060101010101" pitchFamily="49" charset="-122"/>
            </a:endParaRPr>
          </a:p>
          <a:p>
            <a:endParaRPr lang="en-US" altLang="zh-CN" b="1" dirty="0" smtClean="0">
              <a:solidFill>
                <a:srgbClr val="4D4D4D"/>
              </a:solidFill>
              <a:latin typeface="仿宋" panose="02010609060101010101" pitchFamily="49" charset="-122"/>
              <a:ea typeface="仿宋" panose="02010609060101010101" pitchFamily="49" charset="-122"/>
            </a:endParaRPr>
          </a:p>
          <a:p>
            <a:r>
              <a:rPr lang="zh-CN" altLang="en-US" dirty="0"/>
              <a:t>事件监听的本质在于 事件状态驱动，触发回调</a:t>
            </a:r>
          </a:p>
        </p:txBody>
      </p:sp>
      <p:sp>
        <p:nvSpPr>
          <p:cNvPr id="5" name="文本框 4"/>
          <p:cNvSpPr txBox="1"/>
          <p:nvPr/>
        </p:nvSpPr>
        <p:spPr>
          <a:xfrm>
            <a:off x="6315456" y="2243157"/>
            <a:ext cx="3121152" cy="1631216"/>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实现了功能解耦，其实还是依靠回调函数， 只不过触发方式变化了， 不是直接嵌套在上一步任务里执行了</a:t>
            </a:r>
          </a:p>
        </p:txBody>
      </p:sp>
      <p:pic>
        <p:nvPicPr>
          <p:cNvPr id="6" name="图片 5"/>
          <p:cNvPicPr>
            <a:picLocks noChangeAspect="1"/>
          </p:cNvPicPr>
          <p:nvPr/>
        </p:nvPicPr>
        <p:blipFill>
          <a:blip r:embed="rId2"/>
          <a:stretch>
            <a:fillRect/>
          </a:stretch>
        </p:blipFill>
        <p:spPr>
          <a:xfrm>
            <a:off x="963803" y="2140220"/>
            <a:ext cx="4761905" cy="4323809"/>
          </a:xfrm>
          <a:prstGeom prst="rect">
            <a:avLst/>
          </a:prstGeom>
        </p:spPr>
      </p:pic>
    </p:spTree>
    <p:extLst>
      <p:ext uri="{BB962C8B-B14F-4D97-AF65-F5344CB8AC3E}">
        <p14:creationId xmlns:p14="http://schemas.microsoft.com/office/powerpoint/2010/main" val="188913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93514" y="401018"/>
            <a:ext cx="4799403" cy="369332"/>
          </a:xfrm>
          <a:prstGeom prst="rect">
            <a:avLst/>
          </a:prstGeom>
          <a:noFill/>
        </p:spPr>
        <p:txBody>
          <a:bodyPr wrap="square" rtlCol="0" anchor="t">
            <a:spAutoFit/>
          </a:bodyPr>
          <a:lstStyle/>
          <a:p>
            <a:r>
              <a:rPr lang="zh-CN" altLang="en-US" b="1" dirty="0"/>
              <a:t>异步编程</a:t>
            </a:r>
          </a:p>
        </p:txBody>
      </p:sp>
      <p:sp>
        <p:nvSpPr>
          <p:cNvPr id="2" name="文本框 1"/>
          <p:cNvSpPr txBox="1"/>
          <p:nvPr/>
        </p:nvSpPr>
        <p:spPr>
          <a:xfrm>
            <a:off x="6693514" y="989183"/>
            <a:ext cx="3809503" cy="369332"/>
          </a:xfrm>
          <a:prstGeom prst="rect">
            <a:avLst/>
          </a:prstGeom>
          <a:noFill/>
        </p:spPr>
        <p:txBody>
          <a:bodyPr wrap="square" rtlCol="0">
            <a:spAutoFit/>
          </a:bodyPr>
          <a:lstStyle/>
          <a:p>
            <a:r>
              <a:rPr lang="en-US" altLang="zh-CN" b="1" dirty="0"/>
              <a:t>3.</a:t>
            </a:r>
            <a:r>
              <a:rPr lang="zh-CN" altLang="en-US" b="1" dirty="0"/>
              <a:t>发布订阅</a:t>
            </a:r>
            <a:endParaRPr lang="zh-CN" altLang="en-US" dirty="0"/>
          </a:p>
        </p:txBody>
      </p:sp>
      <p:sp>
        <p:nvSpPr>
          <p:cNvPr id="4" name="矩形 3"/>
          <p:cNvSpPr/>
          <p:nvPr/>
        </p:nvSpPr>
        <p:spPr>
          <a:xfrm>
            <a:off x="6789106" y="1426849"/>
            <a:ext cx="3807913" cy="923330"/>
          </a:xfrm>
          <a:prstGeom prst="rect">
            <a:avLst/>
          </a:prstGeom>
        </p:spPr>
        <p:txBody>
          <a:bodyPr wrap="square">
            <a:spAutoFit/>
          </a:bodyPr>
          <a:lstStyle/>
          <a:p>
            <a:r>
              <a:rPr lang="zh-CN" altLang="en-US" dirty="0">
                <a:solidFill>
                  <a:srgbClr val="4D4D4D"/>
                </a:solidFill>
                <a:latin typeface="仿宋" panose="02010609060101010101" pitchFamily="49" charset="-122"/>
                <a:ea typeface="仿宋" panose="02010609060101010101" pitchFamily="49" charset="-122"/>
              </a:rPr>
              <a:t>发布订阅基于事件监听，发布者和订阅者通过一个事件中心进行通信</a:t>
            </a:r>
            <a:r>
              <a:rPr lang="en-US" altLang="zh-CN" dirty="0">
                <a:solidFill>
                  <a:srgbClr val="4D4D4D"/>
                </a:solidFill>
                <a:latin typeface="仿宋" panose="02010609060101010101" pitchFamily="49" charset="-122"/>
                <a:ea typeface="仿宋" panose="02010609060101010101" pitchFamily="49" charset="-122"/>
              </a:rPr>
              <a:t>, </a:t>
            </a:r>
            <a:r>
              <a:rPr lang="zh-CN" altLang="en-US" dirty="0">
                <a:solidFill>
                  <a:srgbClr val="4D4D4D"/>
                </a:solidFill>
                <a:latin typeface="仿宋" panose="02010609060101010101" pitchFamily="49" charset="-122"/>
                <a:ea typeface="仿宋" panose="02010609060101010101" pitchFamily="49" charset="-122"/>
              </a:rPr>
              <a:t>并且实现了多个事件解耦</a:t>
            </a:r>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3"/>
          <a:stretch>
            <a:fillRect/>
          </a:stretch>
        </p:blipFill>
        <p:spPr>
          <a:xfrm>
            <a:off x="271685" y="100208"/>
            <a:ext cx="6317005" cy="6663847"/>
          </a:xfrm>
          <a:prstGeom prst="rect">
            <a:avLst/>
          </a:prstGeom>
        </p:spPr>
      </p:pic>
    </p:spTree>
    <p:custDataLst>
      <p:tags r:id="rId1"/>
    </p:custDataLst>
    <p:extLst>
      <p:ext uri="{BB962C8B-B14F-4D97-AF65-F5344CB8AC3E}">
        <p14:creationId xmlns:p14="http://schemas.microsoft.com/office/powerpoint/2010/main" val="403443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77483" y="1426464"/>
            <a:ext cx="5140074" cy="1754326"/>
          </a:xfrm>
          <a:prstGeom prst="rect">
            <a:avLst/>
          </a:prstGeom>
          <a:noFill/>
        </p:spPr>
        <p:txBody>
          <a:bodyPr wrap="square" rtlCol="0" anchor="t">
            <a:spAutoFit/>
          </a:bodyPr>
          <a:lstStyle/>
          <a:p>
            <a:r>
              <a:rPr lang="en-US" altLang="zh-CN" dirty="0"/>
              <a:t>promise</a:t>
            </a:r>
            <a:r>
              <a:rPr lang="zh-CN" altLang="en-US" dirty="0"/>
              <a:t>为我们提供了一种新的异步编程</a:t>
            </a:r>
            <a:r>
              <a:rPr lang="zh-CN" altLang="en-US" dirty="0" smtClean="0"/>
              <a:t>方式</a:t>
            </a:r>
            <a:endParaRPr lang="en-US" altLang="zh-CN" dirty="0" smtClean="0"/>
          </a:p>
          <a:p>
            <a:r>
              <a:rPr lang="zh-CN" altLang="en-US" dirty="0"/>
              <a:t>其实</a:t>
            </a:r>
            <a:r>
              <a:rPr lang="en-US" altLang="zh-CN" dirty="0"/>
              <a:t>promise</a:t>
            </a:r>
            <a:r>
              <a:rPr lang="zh-CN" altLang="en-US" dirty="0"/>
              <a:t>的核心就是</a:t>
            </a:r>
            <a:r>
              <a:rPr lang="en-US" altLang="zh-CN" dirty="0"/>
              <a:t>then</a:t>
            </a:r>
            <a:r>
              <a:rPr lang="zh-CN" altLang="en-US" dirty="0"/>
              <a:t>方法</a:t>
            </a:r>
            <a:r>
              <a:rPr lang="en-US" altLang="zh-CN" dirty="0"/>
              <a:t>, </a:t>
            </a:r>
            <a:r>
              <a:rPr lang="zh-CN" altLang="en-US" dirty="0"/>
              <a:t>源码中也用到发布订阅模式思想</a:t>
            </a:r>
            <a:r>
              <a:rPr lang="en-US" altLang="zh-CN" dirty="0"/>
              <a:t>, </a:t>
            </a:r>
            <a:r>
              <a:rPr lang="zh-CN" altLang="en-US" dirty="0"/>
              <a:t>通过</a:t>
            </a:r>
            <a:r>
              <a:rPr lang="en-US" altLang="zh-CN" dirty="0"/>
              <a:t>then</a:t>
            </a:r>
            <a:r>
              <a:rPr lang="zh-CN" altLang="en-US" dirty="0"/>
              <a:t>链的 链式回调将上一步结果透传给下一步使用</a:t>
            </a:r>
            <a:r>
              <a:rPr lang="en-US" altLang="zh-CN" dirty="0"/>
              <a:t>(</a:t>
            </a:r>
            <a:r>
              <a:rPr lang="zh-CN" altLang="en-US" dirty="0"/>
              <a:t>返回了一个新的</a:t>
            </a:r>
            <a:r>
              <a:rPr lang="en-US" altLang="zh-CN" dirty="0"/>
              <a:t>promise),</a:t>
            </a:r>
            <a:r>
              <a:rPr lang="zh-CN" altLang="en-US" dirty="0"/>
              <a:t>解决了回调地狱的问题</a:t>
            </a:r>
            <a:endParaRPr lang="en-US" altLang="zh-CN" b="1" dirty="0"/>
          </a:p>
          <a:p>
            <a:endParaRPr lang="zh-CN" altLang="en-US" dirty="0"/>
          </a:p>
        </p:txBody>
      </p:sp>
      <p:sp>
        <p:nvSpPr>
          <p:cNvPr id="4" name="矩形 3"/>
          <p:cNvSpPr/>
          <p:nvPr/>
        </p:nvSpPr>
        <p:spPr>
          <a:xfrm>
            <a:off x="592050" y="574286"/>
            <a:ext cx="1107996" cy="369332"/>
          </a:xfrm>
          <a:prstGeom prst="rect">
            <a:avLst/>
          </a:prstGeom>
        </p:spPr>
        <p:txBody>
          <a:bodyPr wrap="none">
            <a:spAutoFit/>
          </a:bodyPr>
          <a:lstStyle/>
          <a:p>
            <a:r>
              <a:rPr lang="zh-CN" altLang="en-US" b="1" dirty="0"/>
              <a:t>异步编程</a:t>
            </a:r>
          </a:p>
        </p:txBody>
      </p:sp>
      <p:pic>
        <p:nvPicPr>
          <p:cNvPr id="2" name="图片 1"/>
          <p:cNvPicPr>
            <a:picLocks noChangeAspect="1"/>
          </p:cNvPicPr>
          <p:nvPr/>
        </p:nvPicPr>
        <p:blipFill>
          <a:blip r:embed="rId3"/>
          <a:stretch>
            <a:fillRect/>
          </a:stretch>
        </p:blipFill>
        <p:spPr>
          <a:xfrm>
            <a:off x="592050" y="1962910"/>
            <a:ext cx="5174765" cy="4303777"/>
          </a:xfrm>
          <a:prstGeom prst="rect">
            <a:avLst/>
          </a:prstGeom>
        </p:spPr>
      </p:pic>
      <p:pic>
        <p:nvPicPr>
          <p:cNvPr id="5" name="图片 4"/>
          <p:cNvPicPr>
            <a:picLocks noChangeAspect="1"/>
          </p:cNvPicPr>
          <p:nvPr/>
        </p:nvPicPr>
        <p:blipFill>
          <a:blip r:embed="rId4"/>
          <a:stretch>
            <a:fillRect/>
          </a:stretch>
        </p:blipFill>
        <p:spPr>
          <a:xfrm>
            <a:off x="6409403" y="3025478"/>
            <a:ext cx="4831621" cy="3241209"/>
          </a:xfrm>
          <a:prstGeom prst="rect">
            <a:avLst/>
          </a:prstGeom>
        </p:spPr>
      </p:pic>
      <p:sp>
        <p:nvSpPr>
          <p:cNvPr id="6" name="文本框 5"/>
          <p:cNvSpPr txBox="1"/>
          <p:nvPr/>
        </p:nvSpPr>
        <p:spPr>
          <a:xfrm>
            <a:off x="592050" y="1487424"/>
            <a:ext cx="3828288" cy="369332"/>
          </a:xfrm>
          <a:prstGeom prst="rect">
            <a:avLst/>
          </a:prstGeom>
          <a:noFill/>
        </p:spPr>
        <p:txBody>
          <a:bodyPr wrap="square" rtlCol="0">
            <a:spAutoFit/>
          </a:bodyPr>
          <a:lstStyle/>
          <a:p>
            <a:r>
              <a:rPr lang="en-US" altLang="zh-CN" dirty="0" smtClean="0"/>
              <a:t>4.promise</a:t>
            </a:r>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3275" y="727710"/>
            <a:ext cx="9422130" cy="369332"/>
          </a:xfrm>
          <a:prstGeom prst="rect">
            <a:avLst/>
          </a:prstGeom>
          <a:noFill/>
        </p:spPr>
        <p:txBody>
          <a:bodyPr wrap="square" rtlCol="0" anchor="t">
            <a:spAutoFit/>
          </a:bodyPr>
          <a:lstStyle/>
          <a:p>
            <a:r>
              <a:rPr lang="zh-CN" altLang="en-US" dirty="0" smtClean="0"/>
              <a:t>异步编程</a:t>
            </a:r>
            <a:endParaRPr lang="zh-CN" altLang="en-US" dirty="0"/>
          </a:p>
        </p:txBody>
      </p:sp>
      <p:sp>
        <p:nvSpPr>
          <p:cNvPr id="2" name="文本框 1"/>
          <p:cNvSpPr txBox="1"/>
          <p:nvPr/>
        </p:nvSpPr>
        <p:spPr>
          <a:xfrm>
            <a:off x="871728" y="1365504"/>
            <a:ext cx="9034272" cy="1477328"/>
          </a:xfrm>
          <a:prstGeom prst="rect">
            <a:avLst/>
          </a:prstGeom>
          <a:noFill/>
        </p:spPr>
        <p:txBody>
          <a:bodyPr wrap="square" rtlCol="0">
            <a:spAutoFit/>
          </a:bodyPr>
          <a:lstStyle/>
          <a:p>
            <a:r>
              <a:rPr lang="en-US" altLang="zh-CN" dirty="0" smtClean="0"/>
              <a:t>5.async</a:t>
            </a:r>
            <a:r>
              <a:rPr lang="en-US" altLang="zh-CN" dirty="0"/>
              <a:t> </a:t>
            </a:r>
            <a:r>
              <a:rPr lang="en-US" altLang="zh-CN" dirty="0" smtClean="0"/>
              <a:t> await</a:t>
            </a:r>
          </a:p>
          <a:p>
            <a:endParaRPr lang="en-US" altLang="zh-CN" dirty="0"/>
          </a:p>
          <a:p>
            <a:r>
              <a:rPr lang="en-US" altLang="zh-CN" dirty="0" err="1"/>
              <a:t>async</a:t>
            </a:r>
            <a:r>
              <a:rPr lang="en-US" altLang="zh-CN" dirty="0"/>
              <a:t> </a:t>
            </a:r>
            <a:r>
              <a:rPr lang="zh-CN" altLang="en-US" dirty="0"/>
              <a:t>函数返回一个 </a:t>
            </a:r>
            <a:r>
              <a:rPr lang="en-US" altLang="zh-CN" dirty="0"/>
              <a:t>Promise </a:t>
            </a:r>
            <a:r>
              <a:rPr lang="zh-CN" altLang="en-US" dirty="0"/>
              <a:t>对象，可以使用 </a:t>
            </a:r>
            <a:r>
              <a:rPr lang="en-US" altLang="zh-CN" dirty="0"/>
              <a:t>then </a:t>
            </a:r>
            <a:r>
              <a:rPr lang="zh-CN" altLang="en-US" dirty="0"/>
              <a:t>方法添加回调函数。当函数执行的时候，一旦遇到 </a:t>
            </a:r>
            <a:r>
              <a:rPr lang="en-US" altLang="zh-CN" dirty="0"/>
              <a:t>await </a:t>
            </a:r>
            <a:r>
              <a:rPr lang="zh-CN" altLang="en-US" dirty="0"/>
              <a:t>就会先返回，等到触发的异步操作完成，再接着执行函数体内后面的语句。</a:t>
            </a:r>
            <a:endParaRPr lang="en-US" altLang="zh-CN" dirty="0"/>
          </a:p>
        </p:txBody>
      </p:sp>
      <p:sp>
        <p:nvSpPr>
          <p:cNvPr id="5" name="文本框 4"/>
          <p:cNvSpPr txBox="1"/>
          <p:nvPr/>
        </p:nvSpPr>
        <p:spPr>
          <a:xfrm>
            <a:off x="5388864" y="3111294"/>
            <a:ext cx="4836541" cy="1754326"/>
          </a:xfrm>
          <a:prstGeom prst="rect">
            <a:avLst/>
          </a:prstGeom>
          <a:noFill/>
        </p:spPr>
        <p:txBody>
          <a:bodyPr wrap="square" rtlCol="0">
            <a:spAutoFit/>
          </a:bodyPr>
          <a:lstStyle/>
          <a:p>
            <a:r>
              <a:rPr lang="zh-CN" altLang="en-US" dirty="0" smtClean="0"/>
              <a:t>注意点：</a:t>
            </a:r>
            <a:endParaRPr lang="en-US" altLang="zh-CN" dirty="0" smtClean="0"/>
          </a:p>
          <a:p>
            <a:r>
              <a:rPr lang="en-US" altLang="zh-CN" dirty="0" smtClean="0"/>
              <a:t>1.await </a:t>
            </a:r>
            <a:r>
              <a:rPr lang="zh-CN" altLang="en-US" dirty="0"/>
              <a:t>命令后面的 </a:t>
            </a:r>
            <a:r>
              <a:rPr lang="en-US" altLang="zh-CN" dirty="0"/>
              <a:t>Promise </a:t>
            </a:r>
            <a:r>
              <a:rPr lang="zh-CN" altLang="en-US" dirty="0"/>
              <a:t>对象，运行结果可能是 </a:t>
            </a:r>
            <a:r>
              <a:rPr lang="en-US" altLang="zh-CN" dirty="0"/>
              <a:t>rejected</a:t>
            </a:r>
            <a:r>
              <a:rPr lang="zh-CN" altLang="en-US" dirty="0"/>
              <a:t>，所以最好把 </a:t>
            </a:r>
            <a:r>
              <a:rPr lang="en-US" altLang="zh-CN" dirty="0"/>
              <a:t>await </a:t>
            </a:r>
            <a:r>
              <a:rPr lang="zh-CN" altLang="en-US" dirty="0"/>
              <a:t>命令放在 </a:t>
            </a:r>
            <a:r>
              <a:rPr lang="en-US" altLang="zh-CN" dirty="0"/>
              <a:t>try...catch </a:t>
            </a:r>
            <a:r>
              <a:rPr lang="zh-CN" altLang="en-US" dirty="0"/>
              <a:t>代码块中</a:t>
            </a:r>
            <a:r>
              <a:rPr lang="zh-CN" altLang="en-US" dirty="0" smtClean="0"/>
              <a:t>。</a:t>
            </a:r>
            <a:endParaRPr lang="en-US" altLang="zh-CN" dirty="0" smtClean="0"/>
          </a:p>
          <a:p>
            <a:r>
              <a:rPr lang="en-US" altLang="zh-CN" dirty="0" smtClean="0"/>
              <a:t>2.</a:t>
            </a:r>
            <a:r>
              <a:rPr lang="zh-CN" altLang="en-US" dirty="0"/>
              <a:t> </a:t>
            </a:r>
            <a:r>
              <a:rPr lang="en-US" altLang="zh-CN" dirty="0"/>
              <a:t>await </a:t>
            </a:r>
            <a:r>
              <a:rPr lang="zh-CN" altLang="en-US" dirty="0"/>
              <a:t>命令只能用在 </a:t>
            </a:r>
            <a:r>
              <a:rPr lang="en-US" altLang="zh-CN" dirty="0" err="1"/>
              <a:t>async</a:t>
            </a:r>
            <a:r>
              <a:rPr lang="en-US" altLang="zh-CN" dirty="0"/>
              <a:t> </a:t>
            </a:r>
            <a:r>
              <a:rPr lang="zh-CN" altLang="en-US" dirty="0"/>
              <a:t>函数之中，如果用在普通函数，就会报错。</a:t>
            </a:r>
          </a:p>
        </p:txBody>
      </p:sp>
      <p:pic>
        <p:nvPicPr>
          <p:cNvPr id="6" name="图片 5"/>
          <p:cNvPicPr>
            <a:picLocks noChangeAspect="1"/>
          </p:cNvPicPr>
          <p:nvPr/>
        </p:nvPicPr>
        <p:blipFill>
          <a:blip r:embed="rId3"/>
          <a:stretch>
            <a:fillRect/>
          </a:stretch>
        </p:blipFill>
        <p:spPr>
          <a:xfrm>
            <a:off x="871728" y="3111294"/>
            <a:ext cx="3968496" cy="2972514"/>
          </a:xfrm>
          <a:prstGeom prst="rect">
            <a:avLst/>
          </a:prstGeom>
        </p:spPr>
      </p:pic>
    </p:spTree>
    <p:custDataLst>
      <p:tags r:id="rId1"/>
    </p:custDataLst>
    <p:extLst>
      <p:ext uri="{BB962C8B-B14F-4D97-AF65-F5344CB8AC3E}">
        <p14:creationId xmlns:p14="http://schemas.microsoft.com/office/powerpoint/2010/main" val="137889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4930" y="427982"/>
            <a:ext cx="1107996" cy="369332"/>
          </a:xfrm>
          <a:prstGeom prst="rect">
            <a:avLst/>
          </a:prstGeom>
        </p:spPr>
        <p:txBody>
          <a:bodyPr wrap="none">
            <a:spAutoFit/>
          </a:bodyPr>
          <a:lstStyle/>
          <a:p>
            <a:r>
              <a:rPr lang="zh-CN" altLang="en-US" b="1" dirty="0"/>
              <a:t>异步编程</a:t>
            </a:r>
          </a:p>
        </p:txBody>
      </p:sp>
      <p:sp>
        <p:nvSpPr>
          <p:cNvPr id="3" name="文本框 2"/>
          <p:cNvSpPr txBox="1"/>
          <p:nvPr/>
        </p:nvSpPr>
        <p:spPr>
          <a:xfrm>
            <a:off x="774930" y="1085659"/>
            <a:ext cx="10063758" cy="1477328"/>
          </a:xfrm>
          <a:prstGeom prst="rect">
            <a:avLst/>
          </a:prstGeom>
          <a:noFill/>
        </p:spPr>
        <p:txBody>
          <a:bodyPr wrap="square" rtlCol="0">
            <a:spAutoFit/>
          </a:bodyPr>
          <a:lstStyle/>
          <a:p>
            <a:r>
              <a:rPr lang="en-US" altLang="zh-CN" b="1" dirty="0" smtClean="0">
                <a:latin typeface="仿宋" panose="02010609060101010101" pitchFamily="49" charset="-122"/>
                <a:ea typeface="仿宋" panose="02010609060101010101" pitchFamily="49" charset="-122"/>
              </a:rPr>
              <a:t>6.Web Worker</a:t>
            </a:r>
            <a:endParaRPr lang="en-US" altLang="zh-CN" dirty="0" smtClean="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Web Worker </a:t>
            </a:r>
            <a:r>
              <a:rPr lang="zh-CN" altLang="en-US" dirty="0">
                <a:latin typeface="仿宋" panose="02010609060101010101" pitchFamily="49" charset="-122"/>
                <a:ea typeface="仿宋" panose="02010609060101010101" pitchFamily="49" charset="-122"/>
              </a:rPr>
              <a:t>的作用，就是为 </a:t>
            </a:r>
            <a:r>
              <a:rPr lang="en-US" altLang="zh-CN" dirty="0">
                <a:latin typeface="仿宋" panose="02010609060101010101" pitchFamily="49" charset="-122"/>
                <a:ea typeface="仿宋" panose="02010609060101010101" pitchFamily="49" charset="-122"/>
              </a:rPr>
              <a:t>JavaScript </a:t>
            </a:r>
            <a:r>
              <a:rPr lang="zh-CN" altLang="en-US" dirty="0">
                <a:latin typeface="仿宋" panose="02010609060101010101" pitchFamily="49" charset="-122"/>
                <a:ea typeface="仿宋" panose="02010609060101010101" pitchFamily="49" charset="-122"/>
              </a:rPr>
              <a:t>创造多线程环境，允许主线程创建 </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线程，将一些任务分配给后者运行。在主线程运行的同时，</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线程在后台运行，两者互不干扰。等到 </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线程完成计算任务，再把结果返回给主线程。这样的好处是，一些计算密集型或高延迟的任务，被 </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线程负担了，主线程（通常负责 </a:t>
            </a:r>
            <a:r>
              <a:rPr lang="en-US" altLang="zh-CN" dirty="0">
                <a:latin typeface="仿宋" panose="02010609060101010101" pitchFamily="49" charset="-122"/>
                <a:ea typeface="仿宋" panose="02010609060101010101" pitchFamily="49" charset="-122"/>
              </a:rPr>
              <a:t>UI </a:t>
            </a:r>
            <a:r>
              <a:rPr lang="zh-CN" altLang="en-US" dirty="0">
                <a:latin typeface="仿宋" panose="02010609060101010101" pitchFamily="49" charset="-122"/>
                <a:ea typeface="仿宋" panose="02010609060101010101" pitchFamily="49" charset="-122"/>
              </a:rPr>
              <a:t>交互）就会很流畅，不会被阻塞或拖慢。</a:t>
            </a:r>
          </a:p>
        </p:txBody>
      </p:sp>
      <p:sp>
        <p:nvSpPr>
          <p:cNvPr id="4" name="文本框 3"/>
          <p:cNvSpPr txBox="1"/>
          <p:nvPr/>
        </p:nvSpPr>
        <p:spPr>
          <a:xfrm>
            <a:off x="774930" y="2851332"/>
            <a:ext cx="10734318" cy="3693319"/>
          </a:xfrm>
          <a:prstGeom prst="rect">
            <a:avLst/>
          </a:prstGeom>
          <a:noFill/>
        </p:spPr>
        <p:txBody>
          <a:bodyPr wrap="square" rtlCol="0">
            <a:spAutoFit/>
          </a:bodyPr>
          <a:lstStyle/>
          <a:p>
            <a:r>
              <a:rPr lang="zh-CN" altLang="en-US" dirty="0" smtClean="0">
                <a:latin typeface="仿宋" panose="02010609060101010101" pitchFamily="49" charset="-122"/>
                <a:ea typeface="仿宋" panose="02010609060101010101" pitchFamily="49" charset="-122"/>
              </a:rPr>
              <a:t>注意点</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r>
              <a:rPr lang="en-US" altLang="zh-CN" dirty="0" smtClean="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同源</a:t>
            </a:r>
            <a:r>
              <a:rPr lang="zh-CN" altLang="en-US" b="1" dirty="0" smtClean="0">
                <a:latin typeface="仿宋" panose="02010609060101010101" pitchFamily="49" charset="-122"/>
                <a:ea typeface="仿宋" panose="02010609060101010101" pitchFamily="49" charset="-122"/>
              </a:rPr>
              <a:t>限制：</a:t>
            </a:r>
            <a:r>
              <a:rPr lang="zh-CN" altLang="en-US" dirty="0">
                <a:latin typeface="仿宋" panose="02010609060101010101" pitchFamily="49" charset="-122"/>
                <a:ea typeface="仿宋" panose="02010609060101010101" pitchFamily="49" charset="-122"/>
              </a:rPr>
              <a:t>分配给 </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线程运行的脚本文件，必须与主线程的脚本文件同源</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endParaRPr lang="en-US" altLang="zh-CN" dirty="0" smtClean="0">
              <a:latin typeface="仿宋" panose="02010609060101010101" pitchFamily="49" charset="-122"/>
              <a:ea typeface="仿宋" panose="02010609060101010101" pitchFamily="49" charset="-122"/>
            </a:endParaRPr>
          </a:p>
          <a:p>
            <a:r>
              <a:rPr lang="en-US" altLang="zh-CN" b="1" dirty="0" smtClean="0">
                <a:latin typeface="仿宋" panose="02010609060101010101" pitchFamily="49" charset="-122"/>
                <a:ea typeface="仿宋" panose="02010609060101010101" pitchFamily="49" charset="-122"/>
              </a:rPr>
              <a:t>2.</a:t>
            </a:r>
            <a:r>
              <a:rPr lang="en-US" altLang="zh-CN" b="1" dirty="0">
                <a:latin typeface="仿宋" panose="02010609060101010101" pitchFamily="49" charset="-122"/>
                <a:ea typeface="仿宋" panose="02010609060101010101" pitchFamily="49" charset="-122"/>
              </a:rPr>
              <a:t> DOM </a:t>
            </a:r>
            <a:r>
              <a:rPr lang="zh-CN" altLang="en-US" b="1" dirty="0" smtClean="0">
                <a:latin typeface="仿宋" panose="02010609060101010101" pitchFamily="49" charset="-122"/>
                <a:ea typeface="仿宋" panose="02010609060101010101" pitchFamily="49" charset="-122"/>
              </a:rPr>
              <a:t>限制：</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线程所在的全局</a:t>
            </a:r>
            <a:r>
              <a:rPr lang="zh-CN" altLang="en-US" dirty="0" smtClean="0">
                <a:latin typeface="仿宋" panose="02010609060101010101" pitchFamily="49" charset="-122"/>
                <a:ea typeface="仿宋" panose="02010609060101010101" pitchFamily="49" charset="-122"/>
              </a:rPr>
              <a:t>对象</a:t>
            </a:r>
            <a:r>
              <a:rPr lang="zh-CN" altLang="en-US" dirty="0">
                <a:latin typeface="仿宋" panose="02010609060101010101" pitchFamily="49" charset="-122"/>
                <a:ea typeface="仿宋" panose="02010609060101010101" pitchFamily="49" charset="-122"/>
              </a:rPr>
              <a:t>，与主线程不一样，无法读取主线程所在网页的 </a:t>
            </a:r>
            <a:r>
              <a:rPr lang="en-US" altLang="zh-CN" dirty="0">
                <a:latin typeface="仿宋" panose="02010609060101010101" pitchFamily="49" charset="-122"/>
                <a:ea typeface="仿宋" panose="02010609060101010101" pitchFamily="49" charset="-122"/>
              </a:rPr>
              <a:t>DOM </a:t>
            </a:r>
            <a:r>
              <a:rPr lang="zh-CN" altLang="en-US" dirty="0">
                <a:latin typeface="仿宋" panose="02010609060101010101" pitchFamily="49" charset="-122"/>
                <a:ea typeface="仿宋" panose="02010609060101010101" pitchFamily="49" charset="-122"/>
              </a:rPr>
              <a:t>对象，也无法</a:t>
            </a:r>
            <a:r>
              <a:rPr lang="zh-CN" altLang="en-US" dirty="0" smtClean="0">
                <a:latin typeface="仿宋" panose="02010609060101010101" pitchFamily="49" charset="-122"/>
                <a:ea typeface="仿宋" panose="02010609060101010101" pitchFamily="49" charset="-122"/>
              </a:rPr>
              <a:t>使用</a:t>
            </a:r>
            <a:r>
              <a:rPr lang="en-US" altLang="zh-CN" dirty="0" smtClean="0">
                <a:latin typeface="仿宋" panose="02010609060101010101" pitchFamily="49" charset="-122"/>
                <a:ea typeface="仿宋" panose="02010609060101010101" pitchFamily="49" charset="-122"/>
              </a:rPr>
              <a:t>document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window</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parent</a:t>
            </a:r>
            <a:r>
              <a:rPr lang="zh-CN" altLang="en-US" dirty="0">
                <a:latin typeface="仿宋" panose="02010609060101010101" pitchFamily="49" charset="-122"/>
                <a:ea typeface="仿宋" panose="02010609060101010101" pitchFamily="49" charset="-122"/>
              </a:rPr>
              <a:t>这些</a:t>
            </a:r>
            <a:r>
              <a:rPr lang="zh-CN" altLang="en-US" dirty="0" smtClean="0">
                <a:latin typeface="仿宋" panose="02010609060101010101" pitchFamily="49" charset="-122"/>
                <a:ea typeface="仿宋" panose="02010609060101010101" pitchFamily="49" charset="-122"/>
              </a:rPr>
              <a:t>对象。</a:t>
            </a:r>
            <a:r>
              <a:rPr lang="zh-CN" altLang="en-US" dirty="0">
                <a:latin typeface="仿宋" panose="02010609060101010101" pitchFamily="49" charset="-122"/>
                <a:ea typeface="仿宋" panose="02010609060101010101" pitchFamily="49" charset="-122"/>
              </a:rPr>
              <a:t>但是，</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a:t>
            </a:r>
            <a:r>
              <a:rPr lang="zh-CN" altLang="en-US" dirty="0" smtClean="0">
                <a:latin typeface="仿宋" panose="02010609060101010101" pitchFamily="49" charset="-122"/>
                <a:ea typeface="仿宋" panose="02010609060101010101" pitchFamily="49" charset="-122"/>
              </a:rPr>
              <a:t>可以</a:t>
            </a:r>
            <a:r>
              <a:rPr lang="en-US" altLang="zh-CN" dirty="0" smtClean="0">
                <a:latin typeface="仿宋" panose="02010609060101010101" pitchFamily="49" charset="-122"/>
                <a:ea typeface="仿宋" panose="02010609060101010101" pitchFamily="49" charset="-122"/>
              </a:rPr>
              <a:t>navigator</a:t>
            </a:r>
            <a:r>
              <a:rPr lang="zh-CN" altLang="en-US" dirty="0">
                <a:latin typeface="仿宋" panose="02010609060101010101" pitchFamily="49" charset="-122"/>
                <a:ea typeface="仿宋" panose="02010609060101010101" pitchFamily="49" charset="-122"/>
              </a:rPr>
              <a:t>对象</a:t>
            </a:r>
            <a:r>
              <a:rPr lang="zh-CN" altLang="en-US" dirty="0" smtClean="0">
                <a:latin typeface="仿宋" panose="02010609060101010101" pitchFamily="49" charset="-122"/>
                <a:ea typeface="仿宋" panose="02010609060101010101" pitchFamily="49" charset="-122"/>
              </a:rPr>
              <a:t>和</a:t>
            </a:r>
            <a:r>
              <a:rPr lang="en-US" altLang="zh-CN" dirty="0" smtClean="0">
                <a:latin typeface="仿宋" panose="02010609060101010101" pitchFamily="49" charset="-122"/>
                <a:ea typeface="仿宋" panose="02010609060101010101" pitchFamily="49" charset="-122"/>
              </a:rPr>
              <a:t>location</a:t>
            </a:r>
            <a:r>
              <a:rPr lang="zh-CN" altLang="en-US" dirty="0" smtClean="0">
                <a:latin typeface="仿宋" panose="02010609060101010101" pitchFamily="49" charset="-122"/>
                <a:ea typeface="仿宋" panose="02010609060101010101" pitchFamily="49" charset="-122"/>
              </a:rPr>
              <a:t>对象</a:t>
            </a:r>
            <a:endParaRPr lang="en-US" altLang="zh-CN" b="1"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r>
              <a:rPr lang="en-US" altLang="zh-CN" dirty="0" smtClean="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通信</a:t>
            </a:r>
            <a:r>
              <a:rPr lang="zh-CN" altLang="en-US" b="1" dirty="0" smtClean="0">
                <a:latin typeface="仿宋" panose="02010609060101010101" pitchFamily="49" charset="-122"/>
                <a:ea typeface="仿宋" panose="02010609060101010101" pitchFamily="49" charset="-122"/>
              </a:rPr>
              <a:t>联系：</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线程和主线程不在同一个上下文环境，它们不能直接通信，必须通过消息完成</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endParaRPr lang="en-US" altLang="zh-CN" dirty="0" smtClean="0">
              <a:latin typeface="仿宋" panose="02010609060101010101" pitchFamily="49" charset="-122"/>
              <a:ea typeface="仿宋" panose="02010609060101010101" pitchFamily="49" charset="-122"/>
            </a:endParaRPr>
          </a:p>
          <a:p>
            <a:r>
              <a:rPr lang="en-US" altLang="zh-CN" dirty="0" smtClean="0">
                <a:latin typeface="仿宋" panose="02010609060101010101" pitchFamily="49" charset="-122"/>
                <a:ea typeface="仿宋" panose="02010609060101010101" pitchFamily="49" charset="-122"/>
              </a:rPr>
              <a:t>4.</a:t>
            </a:r>
            <a:r>
              <a:rPr lang="zh-CN" altLang="en-US" b="1" dirty="0">
                <a:latin typeface="仿宋" panose="02010609060101010101" pitchFamily="49" charset="-122"/>
                <a:ea typeface="仿宋" panose="02010609060101010101" pitchFamily="49" charset="-122"/>
              </a:rPr>
              <a:t>脚本</a:t>
            </a:r>
            <a:r>
              <a:rPr lang="zh-CN" altLang="en-US" b="1" dirty="0" smtClean="0">
                <a:latin typeface="仿宋" panose="02010609060101010101" pitchFamily="49" charset="-122"/>
                <a:ea typeface="仿宋" panose="02010609060101010101" pitchFamily="49" charset="-122"/>
              </a:rPr>
              <a:t>限制：</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线程不能</a:t>
            </a:r>
            <a:r>
              <a:rPr lang="zh-CN" altLang="en-US" dirty="0" smtClean="0">
                <a:latin typeface="仿宋" panose="02010609060101010101" pitchFamily="49" charset="-122"/>
                <a:ea typeface="仿宋" panose="02010609060101010101" pitchFamily="49" charset="-122"/>
              </a:rPr>
              <a:t>执行</a:t>
            </a:r>
            <a:r>
              <a:rPr lang="en-US" altLang="zh-CN" dirty="0">
                <a:latin typeface="仿宋" panose="02010609060101010101" pitchFamily="49" charset="-122"/>
                <a:ea typeface="仿宋" panose="02010609060101010101" pitchFamily="49" charset="-122"/>
              </a:rPr>
              <a:t>alert</a:t>
            </a: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方法</a:t>
            </a:r>
            <a:r>
              <a:rPr lang="zh-CN" altLang="en-US" dirty="0" smtClean="0">
                <a:latin typeface="仿宋" panose="02010609060101010101" pitchFamily="49" charset="-122"/>
                <a:ea typeface="仿宋" panose="02010609060101010101" pitchFamily="49" charset="-122"/>
              </a:rPr>
              <a:t>和</a:t>
            </a:r>
            <a:r>
              <a:rPr lang="en-US" altLang="zh-CN" dirty="0">
                <a:latin typeface="仿宋" panose="02010609060101010101" pitchFamily="49" charset="-122"/>
                <a:ea typeface="仿宋" panose="02010609060101010101" pitchFamily="49" charset="-122"/>
              </a:rPr>
              <a:t>confirm</a:t>
            </a: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方法，但可以使用 </a:t>
            </a:r>
            <a:r>
              <a:rPr lang="en-US" altLang="zh-CN" dirty="0" err="1">
                <a:latin typeface="仿宋" panose="02010609060101010101" pitchFamily="49" charset="-122"/>
                <a:ea typeface="仿宋" panose="02010609060101010101" pitchFamily="49" charset="-122"/>
              </a:rPr>
              <a:t>XMLHttpRequest</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对象发出 </a:t>
            </a:r>
            <a:r>
              <a:rPr lang="en-US" altLang="zh-CN" dirty="0">
                <a:latin typeface="仿宋" panose="02010609060101010101" pitchFamily="49" charset="-122"/>
                <a:ea typeface="仿宋" panose="02010609060101010101" pitchFamily="49" charset="-122"/>
              </a:rPr>
              <a:t>AJAX </a:t>
            </a:r>
            <a:r>
              <a:rPr lang="zh-CN" altLang="en-US" dirty="0">
                <a:latin typeface="仿宋" panose="02010609060101010101" pitchFamily="49" charset="-122"/>
                <a:ea typeface="仿宋" panose="02010609060101010101" pitchFamily="49" charset="-122"/>
              </a:rPr>
              <a:t>请求</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endParaRPr lang="en-US" altLang="zh-CN" dirty="0" smtClean="0">
              <a:latin typeface="仿宋" panose="02010609060101010101" pitchFamily="49" charset="-122"/>
              <a:ea typeface="仿宋" panose="02010609060101010101" pitchFamily="49" charset="-122"/>
            </a:endParaRPr>
          </a:p>
          <a:p>
            <a:r>
              <a:rPr lang="en-US" altLang="zh-CN" dirty="0" smtClean="0">
                <a:latin typeface="仿宋" panose="02010609060101010101" pitchFamily="49" charset="-122"/>
                <a:ea typeface="仿宋" panose="02010609060101010101" pitchFamily="49" charset="-122"/>
              </a:rPr>
              <a:t>5.</a:t>
            </a:r>
            <a:r>
              <a:rPr lang="zh-CN" altLang="en-US" b="1" dirty="0">
                <a:latin typeface="仿宋" panose="02010609060101010101" pitchFamily="49" charset="-122"/>
                <a:ea typeface="仿宋" panose="02010609060101010101" pitchFamily="49" charset="-122"/>
              </a:rPr>
              <a:t>文件</a:t>
            </a:r>
            <a:r>
              <a:rPr lang="zh-CN" altLang="en-US" b="1" dirty="0" smtClean="0">
                <a:latin typeface="仿宋" panose="02010609060101010101" pitchFamily="49" charset="-122"/>
                <a:ea typeface="仿宋" panose="02010609060101010101" pitchFamily="49" charset="-122"/>
              </a:rPr>
              <a:t>限制：</a:t>
            </a:r>
            <a:r>
              <a:rPr lang="en-US" altLang="zh-CN" dirty="0">
                <a:latin typeface="仿宋" panose="02010609060101010101" pitchFamily="49" charset="-122"/>
                <a:ea typeface="仿宋" panose="02010609060101010101" pitchFamily="49" charset="-122"/>
              </a:rPr>
              <a:t>Worker </a:t>
            </a:r>
            <a:r>
              <a:rPr lang="zh-CN" altLang="en-US" dirty="0">
                <a:latin typeface="仿宋" panose="02010609060101010101" pitchFamily="49" charset="-122"/>
                <a:ea typeface="仿宋" panose="02010609060101010101" pitchFamily="49" charset="-122"/>
              </a:rPr>
              <a:t>线程无法读取本地文件，即不能打开本机的文件系统</a:t>
            </a:r>
            <a:r>
              <a:rPr lang="zh-CN" altLang="en-US" dirty="0" smtClean="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file</a:t>
            </a: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），它所加载的脚本，必须来自网络。</a:t>
            </a:r>
          </a:p>
        </p:txBody>
      </p:sp>
    </p:spTree>
    <p:extLst>
      <p:ext uri="{BB962C8B-B14F-4D97-AF65-F5344CB8AC3E}">
        <p14:creationId xmlns:p14="http://schemas.microsoft.com/office/powerpoint/2010/main" val="212056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4960" y="593598"/>
            <a:ext cx="9422130" cy="369332"/>
          </a:xfrm>
          <a:prstGeom prst="rect">
            <a:avLst/>
          </a:prstGeom>
          <a:noFill/>
        </p:spPr>
        <p:txBody>
          <a:bodyPr wrap="square" rtlCol="0" anchor="t">
            <a:spAutoFit/>
          </a:bodyPr>
          <a:lstStyle/>
          <a:p>
            <a:r>
              <a:rPr lang="zh-CN" altLang="en-US" b="1" dirty="0" smtClean="0"/>
              <a:t>异步编程</a:t>
            </a:r>
            <a:endParaRPr lang="zh-CN" altLang="en-US" b="1" dirty="0"/>
          </a:p>
        </p:txBody>
      </p:sp>
      <p:pic>
        <p:nvPicPr>
          <p:cNvPr id="6" name="图片 5"/>
          <p:cNvPicPr>
            <a:picLocks noChangeAspect="1"/>
          </p:cNvPicPr>
          <p:nvPr/>
        </p:nvPicPr>
        <p:blipFill>
          <a:blip r:embed="rId3"/>
          <a:stretch>
            <a:fillRect/>
          </a:stretch>
        </p:blipFill>
        <p:spPr>
          <a:xfrm>
            <a:off x="254960" y="1482083"/>
            <a:ext cx="4990476" cy="3345949"/>
          </a:xfrm>
          <a:prstGeom prst="rect">
            <a:avLst/>
          </a:prstGeom>
        </p:spPr>
      </p:pic>
      <p:sp>
        <p:nvSpPr>
          <p:cNvPr id="7" name="文本框 6"/>
          <p:cNvSpPr txBox="1"/>
          <p:nvPr/>
        </p:nvSpPr>
        <p:spPr>
          <a:xfrm>
            <a:off x="2389632" y="5213073"/>
            <a:ext cx="1389888" cy="369332"/>
          </a:xfrm>
          <a:prstGeom prst="rect">
            <a:avLst/>
          </a:prstGeom>
          <a:noFill/>
        </p:spPr>
        <p:txBody>
          <a:bodyPr wrap="square" rtlCol="0">
            <a:spAutoFit/>
          </a:bodyPr>
          <a:lstStyle/>
          <a:p>
            <a:r>
              <a:rPr lang="zh-CN" altLang="en-US" dirty="0" smtClean="0"/>
              <a:t>主线程</a:t>
            </a:r>
            <a:endParaRPr lang="zh-CN" altLang="en-US" dirty="0"/>
          </a:p>
        </p:txBody>
      </p:sp>
      <p:pic>
        <p:nvPicPr>
          <p:cNvPr id="8" name="图片 7"/>
          <p:cNvPicPr>
            <a:picLocks noChangeAspect="1"/>
          </p:cNvPicPr>
          <p:nvPr/>
        </p:nvPicPr>
        <p:blipFill>
          <a:blip r:embed="rId4"/>
          <a:stretch>
            <a:fillRect/>
          </a:stretch>
        </p:blipFill>
        <p:spPr>
          <a:xfrm>
            <a:off x="6902125" y="1482083"/>
            <a:ext cx="4971429" cy="3345949"/>
          </a:xfrm>
          <a:prstGeom prst="rect">
            <a:avLst/>
          </a:prstGeom>
        </p:spPr>
      </p:pic>
      <p:sp>
        <p:nvSpPr>
          <p:cNvPr id="9" name="文本框 8"/>
          <p:cNvSpPr txBox="1"/>
          <p:nvPr/>
        </p:nvSpPr>
        <p:spPr>
          <a:xfrm>
            <a:off x="9144000" y="5213073"/>
            <a:ext cx="1463040" cy="369332"/>
          </a:xfrm>
          <a:prstGeom prst="rect">
            <a:avLst/>
          </a:prstGeom>
          <a:noFill/>
        </p:spPr>
        <p:txBody>
          <a:bodyPr wrap="square" rtlCol="0">
            <a:spAutoFit/>
          </a:bodyPr>
          <a:lstStyle/>
          <a:p>
            <a:r>
              <a:rPr lang="zh-CN" altLang="en-US" dirty="0" smtClean="0"/>
              <a:t>子线程</a:t>
            </a:r>
            <a:endParaRPr lang="zh-CN" altLang="en-US" dirty="0"/>
          </a:p>
        </p:txBody>
      </p:sp>
      <p:sp>
        <p:nvSpPr>
          <p:cNvPr id="14" name="文本框 13"/>
          <p:cNvSpPr txBox="1"/>
          <p:nvPr/>
        </p:nvSpPr>
        <p:spPr>
          <a:xfrm>
            <a:off x="5351094" y="2425488"/>
            <a:ext cx="1458244" cy="338554"/>
          </a:xfrm>
          <a:prstGeom prst="rect">
            <a:avLst/>
          </a:prstGeom>
          <a:noFill/>
        </p:spPr>
        <p:txBody>
          <a:bodyPr wrap="square" rtlCol="0">
            <a:spAutoFit/>
          </a:bodyPr>
          <a:lstStyle/>
          <a:p>
            <a:r>
              <a:rPr lang="en-US" altLang="zh-CN" sz="1600" b="1" dirty="0" err="1" smtClean="0"/>
              <a:t>postMessafe</a:t>
            </a:r>
            <a:endParaRPr lang="zh-CN" altLang="en-US" sz="1600" b="1" dirty="0"/>
          </a:p>
        </p:txBody>
      </p:sp>
      <p:sp>
        <p:nvSpPr>
          <p:cNvPr id="15" name="矩形 14"/>
          <p:cNvSpPr/>
          <p:nvPr/>
        </p:nvSpPr>
        <p:spPr>
          <a:xfrm>
            <a:off x="5351094" y="3292215"/>
            <a:ext cx="1425390" cy="369332"/>
          </a:xfrm>
          <a:prstGeom prst="rect">
            <a:avLst/>
          </a:prstGeom>
        </p:spPr>
        <p:txBody>
          <a:bodyPr wrap="none">
            <a:spAutoFit/>
          </a:bodyPr>
          <a:lstStyle/>
          <a:p>
            <a:r>
              <a:rPr lang="en-US" altLang="zh-CN" b="1" dirty="0" err="1">
                <a:solidFill>
                  <a:srgbClr val="111111"/>
                </a:solidFill>
                <a:latin typeface="Courier New" panose="02070309020205020404" pitchFamily="49" charset="0"/>
              </a:rPr>
              <a:t>onmessage</a:t>
            </a:r>
            <a:endParaRPr lang="zh-CN" altLang="en-US" b="1" dirty="0"/>
          </a:p>
        </p:txBody>
      </p:sp>
      <p:cxnSp>
        <p:nvCxnSpPr>
          <p:cNvPr id="20" name="直接箭头连接符 19"/>
          <p:cNvCxnSpPr/>
          <p:nvPr/>
        </p:nvCxnSpPr>
        <p:spPr>
          <a:xfrm>
            <a:off x="5254798" y="2870836"/>
            <a:ext cx="1617980" cy="121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254798" y="3191633"/>
            <a:ext cx="161798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8071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a:solidFill>
                  <a:schemeClr val="dk1">
                    <a:lumMod val="85000"/>
                    <a:lumOff val="15000"/>
                  </a:schemeClr>
                </a:solidFill>
              </a:rPr>
              <a:t>THANKS</a:t>
            </a:r>
          </a:p>
        </p:txBody>
      </p:sp>
      <p:sp>
        <p:nvSpPr>
          <p:cNvPr id="10" name="副标题 4"/>
          <p:cNvSpPr txBox="1"/>
          <p:nvPr>
            <p:custDataLst>
              <p:tags r:id="rId3"/>
            </p:custDataLst>
          </p:nvPr>
        </p:nvSpPr>
        <p:spPr>
          <a:xfrm>
            <a:off x="3682365" y="3336486"/>
            <a:ext cx="4827270" cy="948335"/>
          </a:xfrm>
          <a:prstGeom prst="rect">
            <a:avLst/>
          </a:prstGeom>
        </p:spPr>
        <p:txBody>
          <a:bodyPr vert="horz" wrap="square" lIns="0" tIns="0" rIns="0" bIns="0" rtlCol="0" anchor="t" anchorCtr="0">
            <a:normAutofit/>
          </a:bodyPr>
          <a:lstStyle>
            <a:lvl1pPr marL="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lnSpc>
                <a:spcPct val="100000"/>
              </a:lnSpc>
              <a:spcAft>
                <a:spcPts val="0"/>
              </a:spcAft>
              <a:buClrTx/>
              <a:buSzTx/>
            </a:pPr>
            <a:r>
              <a:rPr lang="zh-CN" altLang="en-US" sz="2400" spc="300" dirty="0">
                <a:solidFill>
                  <a:schemeClr val="dk1">
                    <a:lumMod val="65000"/>
                    <a:lumOff val="35000"/>
                  </a:schemeClr>
                </a:solidFill>
                <a:cs typeface="微软雅黑" panose="020B0503020204020204" charset="-122"/>
                <a:sym typeface="+mn-ea"/>
              </a:rPr>
              <a:t>张力</a:t>
            </a:r>
            <a:endParaRPr lang="zh-CN" altLang="en-US" sz="2400" spc="300" noProof="0" dirty="0">
              <a:ln>
                <a:noFill/>
              </a:ln>
              <a:solidFill>
                <a:schemeClr val="dk1">
                  <a:lumMod val="65000"/>
                  <a:lumOff val="35000"/>
                </a:schemeClr>
              </a:solidFill>
              <a:effectLst/>
              <a:uLnTx/>
              <a:uFillTx/>
              <a:cs typeface="微软雅黑" panose="020B0503020204020204" charset="-122"/>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3234295" y="457200"/>
            <a:ext cx="1659467" cy="1066800"/>
          </a:xfrm>
          <a:prstGeom prst="rect">
            <a:avLst/>
          </a:prstGeom>
          <a:noFill/>
        </p:spPr>
        <p:txBody>
          <a:bodyPr wrap="square" lIns="0" rtlCol="0" anchor="ctr" anchorCtr="0">
            <a:normAutofit/>
          </a:bodyPr>
          <a:lstStyle/>
          <a:p>
            <a:pPr algn="ctr">
              <a:lnSpc>
                <a:spcPct val="120000"/>
              </a:lnSpc>
            </a:pPr>
            <a:r>
              <a:rPr lang="zh-CN" altLang="en-US" sz="4800" b="1" spc="600" dirty="0">
                <a:solidFill>
                  <a:schemeClr val="accent1"/>
                </a:solidFill>
                <a:uFillTx/>
                <a:latin typeface="Arial" panose="020B0604020202020204" pitchFamily="34" charset="0"/>
                <a:ea typeface="汉仪旗黑-85S" panose="00020600040101010101" pitchFamily="18" charset="-122"/>
                <a:sym typeface="Arial" panose="020B0604020202020204" pitchFamily="34" charset="0"/>
              </a:rPr>
              <a:t>目录</a:t>
            </a:r>
          </a:p>
        </p:txBody>
      </p:sp>
      <p:cxnSp>
        <p:nvCxnSpPr>
          <p:cNvPr id="10" name="直接连接符 9"/>
          <p:cNvCxnSpPr>
            <a:endCxn id="29" idx="0"/>
          </p:cNvCxnSpPr>
          <p:nvPr>
            <p:custDataLst>
              <p:tags r:id="rId3"/>
            </p:custDataLst>
          </p:nvPr>
        </p:nvCxnSpPr>
        <p:spPr>
          <a:xfrm>
            <a:off x="1895484" y="3194304"/>
            <a:ext cx="0" cy="1040545"/>
          </a:xfrm>
          <a:prstGeom prst="line">
            <a:avLst/>
          </a:prstGeom>
          <a:ln>
            <a:solidFill>
              <a:schemeClr val="accent1"/>
            </a:solidFill>
          </a:ln>
        </p:spPr>
        <p:style>
          <a:lnRef idx="3">
            <a:schemeClr val="accent3"/>
          </a:lnRef>
          <a:fillRef idx="0">
            <a:schemeClr val="accent3"/>
          </a:fillRef>
          <a:effectRef idx="2">
            <a:schemeClr val="accent3"/>
          </a:effectRef>
          <a:fontRef idx="minor">
            <a:schemeClr val="tx1"/>
          </a:fontRef>
        </p:style>
      </p:cxnSp>
      <p:sp>
        <p:nvSpPr>
          <p:cNvPr id="11" name="椭圆 10"/>
          <p:cNvSpPr/>
          <p:nvPr>
            <p:custDataLst>
              <p:tags r:id="rId4"/>
            </p:custDataLst>
          </p:nvPr>
        </p:nvSpPr>
        <p:spPr>
          <a:xfrm>
            <a:off x="1654928" y="2871631"/>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7500" lnSpcReduction="10000"/>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8" name="椭圆 27"/>
          <p:cNvSpPr/>
          <p:nvPr>
            <p:custDataLst>
              <p:tags r:id="rId5"/>
            </p:custDataLst>
          </p:nvPr>
        </p:nvSpPr>
        <p:spPr>
          <a:xfrm>
            <a:off x="1676409" y="4194844"/>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7500" lnSpcReduction="10000"/>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3" name="文本框 22"/>
          <p:cNvSpPr txBox="1"/>
          <p:nvPr>
            <p:custDataLst>
              <p:tags r:id="rId6"/>
            </p:custDataLst>
          </p:nvPr>
        </p:nvSpPr>
        <p:spPr>
          <a:xfrm>
            <a:off x="1708232" y="2911636"/>
            <a:ext cx="438150" cy="369570"/>
          </a:xfrm>
          <a:prstGeom prst="rect">
            <a:avLst/>
          </a:prstGeom>
          <a:noFill/>
        </p:spPr>
        <p:txBody>
          <a:bodyPr wrap="square" rtlCol="0">
            <a:normAutofit/>
          </a:bodyPr>
          <a:lstStyle/>
          <a:p>
            <a:r>
              <a:rPr lang="en-US" altLang="zh-CN" b="1" dirty="0">
                <a:solidFill>
                  <a:schemeClr val="lt1"/>
                </a:solidFill>
                <a:uFillTx/>
                <a:latin typeface="Arial" panose="020B0604020202020204" pitchFamily="34" charset="0"/>
                <a:ea typeface="微软雅黑" panose="020B0503020204020204" charset="-122"/>
              </a:rPr>
              <a:t>01</a:t>
            </a:r>
          </a:p>
        </p:txBody>
      </p:sp>
      <p:sp>
        <p:nvSpPr>
          <p:cNvPr id="29" name="文本框 28"/>
          <p:cNvSpPr txBox="1"/>
          <p:nvPr>
            <p:custDataLst>
              <p:tags r:id="rId7"/>
            </p:custDataLst>
          </p:nvPr>
        </p:nvSpPr>
        <p:spPr>
          <a:xfrm>
            <a:off x="1676409" y="4234849"/>
            <a:ext cx="438150" cy="369570"/>
          </a:xfrm>
          <a:prstGeom prst="rect">
            <a:avLst/>
          </a:prstGeom>
          <a:noFill/>
        </p:spPr>
        <p:txBody>
          <a:bodyPr wrap="square" rtlCol="0">
            <a:normAutofit/>
          </a:bodyPr>
          <a:lstStyle/>
          <a:p>
            <a:r>
              <a:rPr lang="en-US" altLang="zh-CN" b="1" dirty="0">
                <a:solidFill>
                  <a:schemeClr val="lt1"/>
                </a:solidFill>
                <a:uFillTx/>
                <a:latin typeface="Arial" panose="020B0604020202020204" pitchFamily="34" charset="0"/>
                <a:ea typeface="微软雅黑" panose="020B0503020204020204" charset="-122"/>
              </a:rPr>
              <a:t>02</a:t>
            </a:r>
          </a:p>
        </p:txBody>
      </p:sp>
      <p:sp>
        <p:nvSpPr>
          <p:cNvPr id="22" name="文本框 21"/>
          <p:cNvSpPr txBox="1"/>
          <p:nvPr>
            <p:custDataLst>
              <p:tags r:id="rId8"/>
            </p:custDataLst>
          </p:nvPr>
        </p:nvSpPr>
        <p:spPr>
          <a:xfrm>
            <a:off x="2146382" y="2911636"/>
            <a:ext cx="3416935" cy="369570"/>
          </a:xfrm>
          <a:prstGeom prst="rect">
            <a:avLst/>
          </a:prstGeom>
          <a:noFill/>
        </p:spPr>
        <p:txBody>
          <a:bodyPr wrap="square" rtlCol="0">
            <a:normAutofit/>
          </a:bodyPr>
          <a:lstStyle/>
          <a:p>
            <a:pPr algn="l"/>
            <a:r>
              <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rPr>
              <a:t>概念</a:t>
            </a:r>
            <a:endParaRPr lang="en-US" altLang="zh-CN" sz="1600" spc="150" dirty="0">
              <a:solidFill>
                <a:schemeClr val="dk1">
                  <a:lumMod val="75000"/>
                  <a:lumOff val="25000"/>
                </a:schemeClr>
              </a:solidFill>
              <a:latin typeface="Arial" panose="020B0604020202020204" pitchFamily="34" charset="0"/>
              <a:ea typeface="微软雅黑" panose="020B0503020204020204" charset="-122"/>
              <a:sym typeface="+mn-ea"/>
            </a:endParaRPr>
          </a:p>
        </p:txBody>
      </p:sp>
      <p:sp>
        <p:nvSpPr>
          <p:cNvPr id="43" name="文本框 42"/>
          <p:cNvSpPr txBox="1"/>
          <p:nvPr>
            <p:custDataLst>
              <p:tags r:id="rId9"/>
            </p:custDataLst>
          </p:nvPr>
        </p:nvSpPr>
        <p:spPr>
          <a:xfrm>
            <a:off x="2231399" y="4234849"/>
            <a:ext cx="3416935" cy="369570"/>
          </a:xfrm>
          <a:prstGeom prst="rect">
            <a:avLst/>
          </a:prstGeom>
          <a:noFill/>
        </p:spPr>
        <p:txBody>
          <a:bodyPr wrap="square" rtlCol="0">
            <a:normAutofit/>
          </a:bodyPr>
          <a:lstStyle/>
          <a:p>
            <a:pPr algn="l"/>
            <a:r>
              <a:rPr lang="zh-CN" altLang="en-US" sz="1600" spc="150" dirty="0" smtClean="0">
                <a:solidFill>
                  <a:schemeClr val="dk1">
                    <a:lumMod val="75000"/>
                    <a:lumOff val="25000"/>
                  </a:schemeClr>
                </a:solidFill>
                <a:latin typeface="Arial" panose="020B0604020202020204" pitchFamily="34" charset="0"/>
                <a:ea typeface="微软雅黑" panose="020B0503020204020204" charset="-122"/>
                <a:sym typeface="+mn-ea"/>
              </a:rPr>
              <a:t>异步编程</a:t>
            </a:r>
            <a:endPar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6664" y="488944"/>
            <a:ext cx="1960605" cy="369332"/>
          </a:xfrm>
          <a:prstGeom prst="rect">
            <a:avLst/>
          </a:prstGeom>
          <a:noFill/>
        </p:spPr>
        <p:txBody>
          <a:bodyPr wrap="square" rtlCol="0">
            <a:spAutoFit/>
          </a:bodyPr>
          <a:lstStyle/>
          <a:p>
            <a:r>
              <a:rPr lang="zh-CN" altLang="en-US" b="1" dirty="0" smtClean="0"/>
              <a:t>概念</a:t>
            </a:r>
            <a:endParaRPr lang="zh-CN" altLang="en-US" b="1" dirty="0"/>
          </a:p>
        </p:txBody>
      </p:sp>
      <p:sp>
        <p:nvSpPr>
          <p:cNvPr id="2" name="文本框 1"/>
          <p:cNvSpPr txBox="1"/>
          <p:nvPr/>
        </p:nvSpPr>
        <p:spPr>
          <a:xfrm>
            <a:off x="1006664" y="989723"/>
            <a:ext cx="7698424" cy="1200329"/>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通俗解释一下，同步与异步：</a:t>
            </a:r>
            <a:br>
              <a:rPr lang="zh-CN" altLang="en-US" dirty="0">
                <a:latin typeface="仿宋" panose="02010609060101010101" pitchFamily="49" charset="-122"/>
                <a:ea typeface="仿宋" panose="02010609060101010101" pitchFamily="49" charset="-122"/>
              </a:rPr>
            </a:br>
            <a:r>
              <a:rPr lang="zh-CN" altLang="en-US" dirty="0">
                <a:latin typeface="仿宋" panose="02010609060101010101" pitchFamily="49" charset="-122"/>
                <a:ea typeface="仿宋" panose="02010609060101010101" pitchFamily="49" charset="-122"/>
              </a:rPr>
              <a:t/>
            </a:r>
            <a:br>
              <a:rPr lang="zh-CN" altLang="en-US" dirty="0">
                <a:latin typeface="仿宋" panose="02010609060101010101" pitchFamily="49" charset="-122"/>
                <a:ea typeface="仿宋" panose="02010609060101010101" pitchFamily="49" charset="-122"/>
              </a:rPr>
            </a:br>
            <a:r>
              <a:rPr lang="zh-CN" altLang="en-US" dirty="0">
                <a:latin typeface="仿宋" panose="02010609060101010101" pitchFamily="49" charset="-122"/>
                <a:ea typeface="仿宋" panose="02010609060101010101" pitchFamily="49" charset="-122"/>
              </a:rPr>
              <a:t>异步：不等待结果就执行接下来的代码，</a:t>
            </a:r>
            <a:r>
              <a:rPr lang="zh-CN" altLang="en-US" b="1" dirty="0">
                <a:latin typeface="仿宋" panose="02010609060101010101" pitchFamily="49" charset="-122"/>
                <a:ea typeface="仿宋" panose="02010609060101010101" pitchFamily="49" charset="-122"/>
              </a:rPr>
              <a:t>一句话：不等结果</a:t>
            </a:r>
            <a:r>
              <a:rPr lang="zh-CN" altLang="en-US" b="1"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
            </a:r>
            <a:br>
              <a:rPr lang="zh-CN" altLang="en-US" dirty="0">
                <a:latin typeface="仿宋" panose="02010609060101010101" pitchFamily="49" charset="-122"/>
                <a:ea typeface="仿宋" panose="02010609060101010101" pitchFamily="49" charset="-122"/>
              </a:rPr>
            </a:br>
            <a:r>
              <a:rPr lang="zh-CN" altLang="en-US" dirty="0">
                <a:latin typeface="仿宋" panose="02010609060101010101" pitchFamily="49" charset="-122"/>
                <a:ea typeface="仿宋" panose="02010609060101010101" pitchFamily="49" charset="-122"/>
              </a:rPr>
              <a:t>同步：等待异步代码执行完毕后才执行接下来的代码，</a:t>
            </a:r>
            <a:r>
              <a:rPr lang="zh-CN" altLang="en-US" b="1" dirty="0">
                <a:latin typeface="仿宋" panose="02010609060101010101" pitchFamily="49" charset="-122"/>
                <a:ea typeface="仿宋" panose="02010609060101010101" pitchFamily="49" charset="-122"/>
              </a:rPr>
              <a:t>一句话：等结果！</a:t>
            </a:r>
            <a:endParaRPr lang="zh-CN" altLang="en-US" dirty="0">
              <a:latin typeface="仿宋" panose="02010609060101010101" pitchFamily="49" charset="-122"/>
              <a:ea typeface="仿宋" panose="02010609060101010101" pitchFamily="49" charset="-122"/>
            </a:endParaRPr>
          </a:p>
        </p:txBody>
      </p:sp>
      <p:sp>
        <p:nvSpPr>
          <p:cNvPr id="7" name="文本框 6"/>
          <p:cNvSpPr txBox="1"/>
          <p:nvPr/>
        </p:nvSpPr>
        <p:spPr>
          <a:xfrm>
            <a:off x="1054443" y="2504303"/>
            <a:ext cx="5667633"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先来看一段同步代码</a:t>
            </a:r>
          </a:p>
        </p:txBody>
      </p:sp>
      <p:pic>
        <p:nvPicPr>
          <p:cNvPr id="8" name="图片 7"/>
          <p:cNvPicPr>
            <a:picLocks noChangeAspect="1"/>
          </p:cNvPicPr>
          <p:nvPr/>
        </p:nvPicPr>
        <p:blipFill>
          <a:blip r:embed="rId3"/>
          <a:stretch>
            <a:fillRect/>
          </a:stretch>
        </p:blipFill>
        <p:spPr>
          <a:xfrm>
            <a:off x="1136822" y="2943527"/>
            <a:ext cx="7653610" cy="951596"/>
          </a:xfrm>
          <a:prstGeom prst="rect">
            <a:avLst/>
          </a:prstGeom>
        </p:spPr>
      </p:pic>
      <p:sp>
        <p:nvSpPr>
          <p:cNvPr id="9" name="矩形 8"/>
          <p:cNvSpPr/>
          <p:nvPr/>
        </p:nvSpPr>
        <p:spPr>
          <a:xfrm>
            <a:off x="1054443" y="4011716"/>
            <a:ext cx="4325223" cy="369332"/>
          </a:xfrm>
          <a:prstGeom prst="rect">
            <a:avLst/>
          </a:prstGeom>
        </p:spPr>
        <p:txBody>
          <a:bodyPr wrap="none">
            <a:spAutoFit/>
          </a:bodyPr>
          <a:lstStyle/>
          <a:p>
            <a:r>
              <a:rPr lang="zh-CN" altLang="en-US" sz="1400" b="1" dirty="0">
                <a:solidFill>
                  <a:srgbClr val="404040"/>
                </a:solidFill>
                <a:latin typeface="仿宋" panose="02010609060101010101" pitchFamily="49" charset="-122"/>
                <a:ea typeface="仿宋" panose="02010609060101010101" pitchFamily="49" charset="-122"/>
              </a:rPr>
              <a:t>同步会等待</a:t>
            </a:r>
            <a:r>
              <a:rPr lang="en-US" altLang="zh-CN" b="1" dirty="0">
                <a:solidFill>
                  <a:srgbClr val="404040"/>
                </a:solidFill>
                <a:latin typeface="仿宋" panose="02010609060101010101" pitchFamily="49" charset="-122"/>
                <a:ea typeface="仿宋" panose="02010609060101010101" pitchFamily="49" charset="-122"/>
              </a:rPr>
              <a:t>sleep(3</a:t>
            </a:r>
            <a:r>
              <a:rPr lang="en-US" altLang="zh-CN" sz="1400" b="1" dirty="0">
                <a:solidFill>
                  <a:srgbClr val="404040"/>
                </a:solidFill>
                <a:latin typeface="仿宋" panose="02010609060101010101" pitchFamily="49" charset="-122"/>
                <a:ea typeface="仿宋" panose="02010609060101010101" pitchFamily="49" charset="-122"/>
              </a:rPr>
              <a:t>)</a:t>
            </a:r>
            <a:r>
              <a:rPr lang="zh-CN" altLang="en-US" sz="1400" b="1" dirty="0">
                <a:solidFill>
                  <a:srgbClr val="404040"/>
                </a:solidFill>
                <a:latin typeface="仿宋" panose="02010609060101010101" pitchFamily="49" charset="-122"/>
                <a:ea typeface="仿宋" panose="02010609060101010101" pitchFamily="49" charset="-122"/>
              </a:rPr>
              <a:t>执行完毕后才执行后面的代码</a:t>
            </a:r>
            <a:endParaRPr lang="zh-CN" altLang="en-US" sz="1400" dirty="0">
              <a:latin typeface="仿宋" panose="02010609060101010101" pitchFamily="49" charset="-122"/>
              <a:ea typeface="仿宋" panose="02010609060101010101" pitchFamily="49" charset="-122"/>
            </a:endParaRPr>
          </a:p>
        </p:txBody>
      </p:sp>
      <p:sp>
        <p:nvSpPr>
          <p:cNvPr id="10" name="矩形 9"/>
          <p:cNvSpPr/>
          <p:nvPr/>
        </p:nvSpPr>
        <p:spPr>
          <a:xfrm>
            <a:off x="1076385" y="4497641"/>
            <a:ext cx="1800493" cy="307777"/>
          </a:xfrm>
          <a:prstGeom prst="rect">
            <a:avLst/>
          </a:prstGeom>
        </p:spPr>
        <p:txBody>
          <a:bodyPr wrap="none">
            <a:spAutoFit/>
          </a:bodyPr>
          <a:lstStyle/>
          <a:p>
            <a:r>
              <a:rPr lang="zh-CN" altLang="en-US" sz="1400" dirty="0">
                <a:solidFill>
                  <a:srgbClr val="404040"/>
                </a:solidFill>
                <a:latin typeface="-apple-system"/>
              </a:rPr>
              <a:t>再来看一段异步代码</a:t>
            </a:r>
            <a:endParaRPr lang="zh-CN" altLang="en-US" sz="1400" dirty="0"/>
          </a:p>
        </p:txBody>
      </p:sp>
      <p:pic>
        <p:nvPicPr>
          <p:cNvPr id="11" name="图片 10"/>
          <p:cNvPicPr>
            <a:picLocks noChangeAspect="1"/>
          </p:cNvPicPr>
          <p:nvPr/>
        </p:nvPicPr>
        <p:blipFill>
          <a:blip r:embed="rId4"/>
          <a:stretch>
            <a:fillRect/>
          </a:stretch>
        </p:blipFill>
        <p:spPr>
          <a:xfrm>
            <a:off x="1136822" y="5033204"/>
            <a:ext cx="7678063" cy="1055749"/>
          </a:xfrm>
          <a:prstGeom prst="rect">
            <a:avLst/>
          </a:prstGeom>
        </p:spPr>
      </p:pic>
    </p:spTree>
    <p:custDataLst>
      <p:tags r:id="rId1"/>
    </p:custDataLst>
    <p:extLst>
      <p:ext uri="{BB962C8B-B14F-4D97-AF65-F5344CB8AC3E}">
        <p14:creationId xmlns:p14="http://schemas.microsoft.com/office/powerpoint/2010/main" val="5741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665" y="486479"/>
            <a:ext cx="1960605" cy="369332"/>
          </a:xfrm>
          <a:prstGeom prst="rect">
            <a:avLst/>
          </a:prstGeom>
          <a:noFill/>
        </p:spPr>
        <p:txBody>
          <a:bodyPr wrap="square" rtlCol="0">
            <a:spAutoFit/>
          </a:bodyPr>
          <a:lstStyle/>
          <a:p>
            <a:r>
              <a:rPr lang="zh-CN" altLang="en-US" b="1" dirty="0" smtClean="0"/>
              <a:t>概念</a:t>
            </a:r>
            <a:endParaRPr lang="zh-CN" altLang="en-US" b="1" dirty="0"/>
          </a:p>
        </p:txBody>
      </p:sp>
      <p:sp>
        <p:nvSpPr>
          <p:cNvPr id="6" name="文本框 5"/>
          <p:cNvSpPr txBox="1"/>
          <p:nvPr/>
        </p:nvSpPr>
        <p:spPr>
          <a:xfrm>
            <a:off x="5691522" y="1216037"/>
            <a:ext cx="6281022" cy="2308324"/>
          </a:xfrm>
          <a:prstGeom prst="rect">
            <a:avLst/>
          </a:prstGeom>
          <a:noFill/>
        </p:spPr>
        <p:txBody>
          <a:bodyPr wrap="square" rtlCol="0">
            <a:spAutoFit/>
          </a:bodyPr>
          <a:lstStyle/>
          <a:p>
            <a:r>
              <a:rPr lang="zh-CN" altLang="en-US" b="1" dirty="0" smtClean="0">
                <a:latin typeface="仿宋" panose="02010609060101010101" pitchFamily="49" charset="-122"/>
                <a:ea typeface="仿宋" panose="02010609060101010101" pitchFamily="49" charset="-122"/>
              </a:rPr>
              <a:t>进程</a:t>
            </a:r>
            <a:endParaRPr lang="en-US" altLang="zh-CN" b="1"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学术</a:t>
            </a:r>
            <a:r>
              <a:rPr lang="zh-CN" altLang="en-US" dirty="0">
                <a:latin typeface="仿宋" panose="02010609060101010101" pitchFamily="49" charset="-122"/>
                <a:ea typeface="仿宋" panose="02010609060101010101" pitchFamily="49" charset="-122"/>
              </a:rPr>
              <a:t>上说，进程是一个具有一定独立功能的程序在一个数据集上的一次动态执行的过程，是操作系统进行</a:t>
            </a:r>
            <a:r>
              <a:rPr lang="zh-CN" altLang="en-US" dirty="0" smtClean="0">
                <a:latin typeface="仿宋" panose="02010609060101010101" pitchFamily="49" charset="-122"/>
                <a:ea typeface="仿宋" panose="02010609060101010101" pitchFamily="49" charset="-122"/>
              </a:rPr>
              <a:t>资源    分配</a:t>
            </a:r>
            <a:r>
              <a:rPr lang="zh-CN" altLang="en-US" dirty="0">
                <a:latin typeface="仿宋" panose="02010609060101010101" pitchFamily="49" charset="-122"/>
                <a:ea typeface="仿宋" panose="02010609060101010101" pitchFamily="49" charset="-122"/>
              </a:rPr>
              <a:t>和调度的一个独立单位，是应用程序运行的载体。我们这里将进程比喻为工厂的车间，它代表</a:t>
            </a:r>
            <a:r>
              <a:rPr lang="en-US" altLang="zh-CN" dirty="0">
                <a:latin typeface="仿宋" panose="02010609060101010101" pitchFamily="49" charset="-122"/>
                <a:ea typeface="仿宋" panose="02010609060101010101" pitchFamily="49" charset="-122"/>
              </a:rPr>
              <a:t>CPU</a:t>
            </a:r>
            <a:r>
              <a:rPr lang="zh-CN" altLang="en-US" dirty="0">
                <a:latin typeface="仿宋" panose="02010609060101010101" pitchFamily="49" charset="-122"/>
                <a:ea typeface="仿宋" panose="02010609060101010101" pitchFamily="49" charset="-122"/>
              </a:rPr>
              <a:t>所能处理的单个任务。任一时刻，</a:t>
            </a:r>
            <a:r>
              <a:rPr lang="en-US" altLang="zh-CN" dirty="0" smtClean="0">
                <a:latin typeface="仿宋" panose="02010609060101010101" pitchFamily="49" charset="-122"/>
                <a:ea typeface="仿宋" panose="02010609060101010101" pitchFamily="49" charset="-122"/>
              </a:rPr>
              <a:t>CPU(</a:t>
            </a:r>
            <a:r>
              <a:rPr lang="en-US" altLang="zh-CN" dirty="0">
                <a:latin typeface="仿宋" panose="02010609060101010101" pitchFamily="49" charset="-122"/>
                <a:ea typeface="仿宋" panose="02010609060101010101" pitchFamily="49" charset="-122"/>
              </a:rPr>
              <a:t>CPU</a:t>
            </a:r>
            <a:r>
              <a:rPr lang="zh-CN" altLang="en-US" dirty="0">
                <a:latin typeface="仿宋" panose="02010609060101010101" pitchFamily="49" charset="-122"/>
                <a:ea typeface="仿宋" panose="02010609060101010101" pitchFamily="49" charset="-122"/>
              </a:rPr>
              <a:t>是计算机的核心，其负责承担计算机的计算任务。这里我们比喻为一个工厂</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总是</a:t>
            </a:r>
            <a:r>
              <a:rPr lang="zh-CN" altLang="en-US" dirty="0">
                <a:latin typeface="仿宋" panose="02010609060101010101" pitchFamily="49" charset="-122"/>
                <a:ea typeface="仿宋" panose="02010609060101010101" pitchFamily="49" charset="-122"/>
              </a:rPr>
              <a:t>运行一个进程，其他进程处于非运行状态</a:t>
            </a:r>
          </a:p>
        </p:txBody>
      </p:sp>
      <p:sp>
        <p:nvSpPr>
          <p:cNvPr id="8" name="文本框 7"/>
          <p:cNvSpPr txBox="1"/>
          <p:nvPr/>
        </p:nvSpPr>
        <p:spPr>
          <a:xfrm>
            <a:off x="5691522" y="3586194"/>
            <a:ext cx="6281022" cy="3416320"/>
          </a:xfrm>
          <a:prstGeom prst="rect">
            <a:avLst/>
          </a:prstGeom>
          <a:noFill/>
        </p:spPr>
        <p:txBody>
          <a:bodyPr wrap="square" rtlCol="0">
            <a:spAutoFit/>
          </a:bodyPr>
          <a:lstStyle/>
          <a:p>
            <a:r>
              <a:rPr lang="zh-CN" altLang="en-US" b="1" dirty="0" smtClean="0">
                <a:latin typeface="仿宋" panose="02010609060101010101" pitchFamily="49" charset="-122"/>
                <a:ea typeface="仿宋" panose="02010609060101010101" pitchFamily="49" charset="-122"/>
              </a:rPr>
              <a:t>线程</a:t>
            </a:r>
          </a:p>
          <a:p>
            <a:r>
              <a:rPr lang="zh-CN" altLang="en-US" dirty="0" smtClean="0">
                <a:latin typeface="仿宋" panose="02010609060101010101" pitchFamily="49" charset="-122"/>
                <a:ea typeface="仿宋" panose="02010609060101010101" pitchFamily="49" charset="-122"/>
              </a:rPr>
              <a:t>在</a:t>
            </a:r>
            <a:r>
              <a:rPr lang="zh-CN" altLang="en-US" dirty="0">
                <a:latin typeface="仿宋" panose="02010609060101010101" pitchFamily="49" charset="-122"/>
                <a:ea typeface="仿宋" panose="02010609060101010101" pitchFamily="49" charset="-122"/>
              </a:rPr>
              <a:t>早期的操作系统中并没有线程的概念，进程是能拥有资源和独立运行的最小单位，也是程序执行的最小单位。任务调度采用的是时间片轮转的抢占式调度方式，而进程是任务调度的最小单位，每个进程有各自独立的一块内存，使得各个进程之间内存地址相互隔离。后来，随着计算机的发展，对</a:t>
            </a:r>
            <a:r>
              <a:rPr lang="en-US" altLang="zh-CN" dirty="0">
                <a:latin typeface="仿宋" panose="02010609060101010101" pitchFamily="49" charset="-122"/>
                <a:ea typeface="仿宋" panose="02010609060101010101" pitchFamily="49" charset="-122"/>
              </a:rPr>
              <a:t>CPU</a:t>
            </a:r>
            <a:r>
              <a:rPr lang="zh-CN" altLang="en-US" dirty="0">
                <a:latin typeface="仿宋" panose="02010609060101010101" pitchFamily="49" charset="-122"/>
                <a:ea typeface="仿宋" panose="02010609060101010101" pitchFamily="49" charset="-122"/>
              </a:rPr>
              <a:t>的要求越来越高，进程之间的切换开销较大，已经无法满足越来越复杂的程序的要求了。于是就发明了线程，线程是程序执行中一个单一的顺序控制流程，是程序执行流的最小单元。这里把线程比喻一个车间的工人，即一个车间可以允许由多个工人协同完成一个任务。</a:t>
            </a:r>
          </a:p>
          <a:p>
            <a:endParaRPr lang="zh-CN" altLang="en-US" dirty="0"/>
          </a:p>
        </p:txBody>
      </p:sp>
      <p:pic>
        <p:nvPicPr>
          <p:cNvPr id="4" name="图片 3"/>
          <p:cNvPicPr>
            <a:picLocks noChangeAspect="1"/>
          </p:cNvPicPr>
          <p:nvPr/>
        </p:nvPicPr>
        <p:blipFill>
          <a:blip r:embed="rId3"/>
          <a:stretch>
            <a:fillRect/>
          </a:stretch>
        </p:blipFill>
        <p:spPr>
          <a:xfrm>
            <a:off x="0" y="1216037"/>
            <a:ext cx="5691522" cy="458735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4450" y="486478"/>
            <a:ext cx="1960605" cy="369332"/>
          </a:xfrm>
          <a:prstGeom prst="rect">
            <a:avLst/>
          </a:prstGeom>
          <a:noFill/>
        </p:spPr>
        <p:txBody>
          <a:bodyPr wrap="square" rtlCol="0">
            <a:spAutoFit/>
          </a:bodyPr>
          <a:lstStyle/>
          <a:p>
            <a:r>
              <a:rPr lang="zh-CN" altLang="en-US" b="1" dirty="0" smtClean="0"/>
              <a:t>概念</a:t>
            </a:r>
            <a:endParaRPr lang="zh-CN" altLang="en-US" b="1" dirty="0"/>
          </a:p>
        </p:txBody>
      </p:sp>
      <p:sp>
        <p:nvSpPr>
          <p:cNvPr id="9" name="文本框 8"/>
          <p:cNvSpPr txBox="1"/>
          <p:nvPr/>
        </p:nvSpPr>
        <p:spPr>
          <a:xfrm>
            <a:off x="924450" y="1039093"/>
            <a:ext cx="9841086" cy="203132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进程和线程的区别和</a:t>
            </a:r>
            <a:r>
              <a:rPr lang="zh-CN" altLang="en-US" b="1" dirty="0" smtClean="0">
                <a:latin typeface="仿宋" panose="02010609060101010101" pitchFamily="49" charset="-122"/>
                <a:ea typeface="仿宋" panose="02010609060101010101" pitchFamily="49" charset="-122"/>
              </a:rPr>
              <a:t>关系</a:t>
            </a:r>
            <a:endParaRPr lang="zh-CN" altLang="en-US" b="1"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进程是操作系统分配资源的最小单位，线程是程序执行的最小单位。</a:t>
            </a:r>
            <a:br>
              <a:rPr lang="zh-CN" altLang="en-US" dirty="0">
                <a:latin typeface="仿宋" panose="02010609060101010101" pitchFamily="49" charset="-122"/>
                <a:ea typeface="仿宋" panose="02010609060101010101" pitchFamily="49" charset="-122"/>
              </a:rPr>
            </a:br>
            <a:r>
              <a:rPr lang="zh-CN" altLang="en-US" dirty="0">
                <a:latin typeface="仿宋" panose="02010609060101010101" pitchFamily="49" charset="-122"/>
                <a:ea typeface="仿宋" panose="02010609060101010101" pitchFamily="49" charset="-122"/>
              </a:rPr>
              <a:t>一个进程由一个或多个线程组成，线程是一个进程中代码的不同执行路线；</a:t>
            </a:r>
            <a:br>
              <a:rPr lang="zh-CN" altLang="en-US" dirty="0">
                <a:latin typeface="仿宋" panose="02010609060101010101" pitchFamily="49" charset="-122"/>
                <a:ea typeface="仿宋" panose="02010609060101010101" pitchFamily="49" charset="-122"/>
              </a:rPr>
            </a:br>
            <a:r>
              <a:rPr lang="zh-CN" altLang="en-US" dirty="0">
                <a:latin typeface="仿宋" panose="02010609060101010101" pitchFamily="49" charset="-122"/>
                <a:ea typeface="仿宋" panose="02010609060101010101" pitchFamily="49" charset="-122"/>
              </a:rPr>
              <a:t>进程之间相互独立，但同一进程下的各个线程之间共享程序的内存空间</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包括代码段、数据集、堆等</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及一些进程级的资源</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如打开文件和信号</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调度和切换：线程上下文切换比进程上下文切换要快得多。</a:t>
            </a:r>
          </a:p>
          <a:p>
            <a:endParaRPr lang="zh-CN" altLang="en-US" dirty="0"/>
          </a:p>
        </p:txBody>
      </p:sp>
      <p:sp>
        <p:nvSpPr>
          <p:cNvPr id="10" name="文本框 9"/>
          <p:cNvSpPr txBox="1"/>
          <p:nvPr/>
        </p:nvSpPr>
        <p:spPr>
          <a:xfrm>
            <a:off x="6613802" y="2887682"/>
            <a:ext cx="5610462" cy="3970318"/>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多进程和多</a:t>
            </a:r>
            <a:r>
              <a:rPr lang="zh-CN" altLang="en-US" b="1" dirty="0" smtClean="0">
                <a:latin typeface="仿宋" panose="02010609060101010101" pitchFamily="49" charset="-122"/>
                <a:ea typeface="仿宋" panose="02010609060101010101" pitchFamily="49" charset="-122"/>
              </a:rPr>
              <a:t>线程</a:t>
            </a:r>
            <a:endParaRPr lang="zh-CN" altLang="en-US" b="1"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多进程：多进程指的是在同一个时间里，同一个计算机系统中如果允许两个或两个以上的进程处于运行状态。多进程带来的好处是明显的，比如你可以听歌的同时，打开编辑器敲代码，编辑器和听歌软件的进程之间丝毫不会相互干扰。</a:t>
            </a:r>
          </a:p>
          <a:p>
            <a:r>
              <a:rPr lang="zh-CN" altLang="en-US" dirty="0">
                <a:latin typeface="仿宋" panose="02010609060101010101" pitchFamily="49" charset="-122"/>
                <a:ea typeface="仿宋" panose="02010609060101010101" pitchFamily="49" charset="-122"/>
              </a:rPr>
              <a:t>多线程是指程序中包含多个执行流，即在一个程序中可以同时运行多个不同的线程来执行不同的任务，也就是说允许单个程序创建多个并行执行的线程来完成各自的任务。</a:t>
            </a:r>
            <a:br>
              <a:rPr lang="zh-CN" altLang="en-US" dirty="0">
                <a:latin typeface="仿宋" panose="02010609060101010101" pitchFamily="49" charset="-122"/>
                <a:ea typeface="仿宋" panose="02010609060101010101" pitchFamily="49" charset="-122"/>
              </a:rPr>
            </a:br>
            <a:r>
              <a:rPr lang="zh-CN" altLang="en-US" dirty="0">
                <a:latin typeface="仿宋" panose="02010609060101010101" pitchFamily="49" charset="-122"/>
                <a:ea typeface="仿宋" panose="02010609060101010101" pitchFamily="49" charset="-122"/>
              </a:rPr>
              <a:t>浏览器多进程架构跟现在的很多多线程浏览器不一样，</a:t>
            </a:r>
            <a:r>
              <a:rPr lang="en-US" altLang="zh-CN" dirty="0">
                <a:latin typeface="仿宋" panose="02010609060101010101" pitchFamily="49" charset="-122"/>
                <a:ea typeface="仿宋" panose="02010609060101010101" pitchFamily="49" charset="-122"/>
              </a:rPr>
              <a:t>Chrome</a:t>
            </a:r>
            <a:r>
              <a:rPr lang="zh-CN" altLang="en-US" dirty="0">
                <a:latin typeface="仿宋" panose="02010609060101010101" pitchFamily="49" charset="-122"/>
                <a:ea typeface="仿宋" panose="02010609060101010101" pitchFamily="49" charset="-122"/>
              </a:rPr>
              <a:t>浏览器使用多个进程来隔离不同的网页。因此在</a:t>
            </a:r>
            <a:r>
              <a:rPr lang="en-US" altLang="zh-CN" dirty="0">
                <a:latin typeface="仿宋" panose="02010609060101010101" pitchFamily="49" charset="-122"/>
                <a:ea typeface="仿宋" panose="02010609060101010101" pitchFamily="49" charset="-122"/>
              </a:rPr>
              <a:t>Chrome</a:t>
            </a:r>
            <a:r>
              <a:rPr lang="zh-CN" altLang="en-US" dirty="0">
                <a:latin typeface="仿宋" panose="02010609060101010101" pitchFamily="49" charset="-122"/>
                <a:ea typeface="仿宋" panose="02010609060101010101" pitchFamily="49" charset="-122"/>
              </a:rPr>
              <a:t>中打开一个网页相当于起了一个进程</a:t>
            </a:r>
          </a:p>
          <a:p>
            <a:endParaRPr lang="zh-CN" altLang="en-US" dirty="0"/>
          </a:p>
        </p:txBody>
      </p:sp>
      <p:pic>
        <p:nvPicPr>
          <p:cNvPr id="2" name="图片 1"/>
          <p:cNvPicPr>
            <a:picLocks noChangeAspect="1"/>
          </p:cNvPicPr>
          <p:nvPr/>
        </p:nvPicPr>
        <p:blipFill>
          <a:blip r:embed="rId3"/>
          <a:stretch>
            <a:fillRect/>
          </a:stretch>
        </p:blipFill>
        <p:spPr>
          <a:xfrm>
            <a:off x="1009794" y="3253701"/>
            <a:ext cx="5604008" cy="3451899"/>
          </a:xfrm>
          <a:prstGeom prst="rect">
            <a:avLst/>
          </a:prstGeom>
        </p:spPr>
      </p:pic>
    </p:spTree>
    <p:custDataLst>
      <p:tags r:id="rId1"/>
    </p:custDataLst>
    <p:extLst>
      <p:ext uri="{BB962C8B-B14F-4D97-AF65-F5344CB8AC3E}">
        <p14:creationId xmlns:p14="http://schemas.microsoft.com/office/powerpoint/2010/main" val="227305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0144" y="254831"/>
            <a:ext cx="1960605" cy="369332"/>
          </a:xfrm>
          <a:prstGeom prst="rect">
            <a:avLst/>
          </a:prstGeom>
          <a:noFill/>
        </p:spPr>
        <p:txBody>
          <a:bodyPr wrap="square" rtlCol="0">
            <a:spAutoFit/>
          </a:bodyPr>
          <a:lstStyle/>
          <a:p>
            <a:r>
              <a:rPr lang="zh-CN" altLang="en-US" b="1" dirty="0" smtClean="0"/>
              <a:t>概念</a:t>
            </a:r>
            <a:endParaRPr lang="zh-CN" altLang="en-US" b="1" dirty="0"/>
          </a:p>
        </p:txBody>
      </p:sp>
      <p:sp>
        <p:nvSpPr>
          <p:cNvPr id="2" name="文本框 1"/>
          <p:cNvSpPr txBox="1"/>
          <p:nvPr/>
        </p:nvSpPr>
        <p:spPr>
          <a:xfrm>
            <a:off x="390144" y="717351"/>
            <a:ext cx="11399519" cy="6001643"/>
          </a:xfrm>
          <a:prstGeom prst="rect">
            <a:avLst/>
          </a:prstGeom>
          <a:noFill/>
        </p:spPr>
        <p:txBody>
          <a:bodyPr wrap="square" rtlCol="0">
            <a:spAutoFit/>
          </a:bodyPr>
          <a:lstStyle/>
          <a:p>
            <a:r>
              <a:rPr lang="zh-CN" altLang="en-US" sz="1600" b="1" dirty="0">
                <a:latin typeface="仿宋" panose="02010609060101010101" pitchFamily="49" charset="-122"/>
                <a:ea typeface="仿宋" panose="02010609060101010101" pitchFamily="49" charset="-122"/>
              </a:rPr>
              <a:t>浏览器内核是多</a:t>
            </a:r>
            <a:r>
              <a:rPr lang="zh-CN" altLang="en-US" sz="1600" b="1" dirty="0" smtClean="0">
                <a:latin typeface="仿宋" panose="02010609060101010101" pitchFamily="49" charset="-122"/>
                <a:ea typeface="仿宋" panose="02010609060101010101" pitchFamily="49" charset="-122"/>
              </a:rPr>
              <a:t>线程</a:t>
            </a:r>
            <a:endParaRPr lang="zh-CN" altLang="en-US" sz="1600" b="1" dirty="0">
              <a:latin typeface="仿宋" panose="02010609060101010101" pitchFamily="49" charset="-122"/>
              <a:ea typeface="仿宋" panose="02010609060101010101" pitchFamily="49" charset="-122"/>
            </a:endParaRPr>
          </a:p>
          <a:p>
            <a:r>
              <a:rPr lang="zh-CN" altLang="en-US" sz="1600" dirty="0">
                <a:latin typeface="仿宋" panose="02010609060101010101" pitchFamily="49" charset="-122"/>
                <a:ea typeface="仿宋" panose="02010609060101010101" pitchFamily="49" charset="-122"/>
              </a:rPr>
              <a:t>浏览器内核是多线程，在内核控制下各线程相互配合以保持同步，一个浏览器通常由以下常驻线程组成</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endParaRPr lang="zh-CN" altLang="en-US" sz="1600" dirty="0">
              <a:latin typeface="仿宋" panose="02010609060101010101" pitchFamily="49" charset="-122"/>
              <a:ea typeface="仿宋" panose="02010609060101010101" pitchFamily="49" charset="-122"/>
            </a:endParaRPr>
          </a:p>
          <a:p>
            <a:pPr latinLnBrk="1"/>
            <a:r>
              <a:rPr lang="en-US" altLang="zh-CN" sz="1600" b="1" dirty="0">
                <a:latin typeface="仿宋" panose="02010609060101010101" pitchFamily="49" charset="-122"/>
                <a:ea typeface="仿宋" panose="02010609060101010101" pitchFamily="49" charset="-122"/>
              </a:rPr>
              <a:t>GUI </a:t>
            </a:r>
            <a:r>
              <a:rPr lang="zh-CN" altLang="en-US" sz="1600" b="1" dirty="0">
                <a:latin typeface="仿宋" panose="02010609060101010101" pitchFamily="49" charset="-122"/>
                <a:ea typeface="仿宋" panose="02010609060101010101" pitchFamily="49" charset="-122"/>
              </a:rPr>
              <a:t>渲染</a:t>
            </a:r>
            <a:r>
              <a:rPr lang="zh-CN" altLang="en-US" sz="1600" b="1" dirty="0" smtClean="0">
                <a:latin typeface="仿宋" panose="02010609060101010101" pitchFamily="49" charset="-122"/>
                <a:ea typeface="仿宋" panose="02010609060101010101" pitchFamily="49" charset="-122"/>
              </a:rPr>
              <a:t>线程</a:t>
            </a:r>
            <a:endParaRPr lang="en-US" altLang="zh-CN" sz="1600" b="1" dirty="0" smtClean="0">
              <a:latin typeface="仿宋" panose="02010609060101010101" pitchFamily="49" charset="-122"/>
              <a:ea typeface="仿宋" panose="02010609060101010101" pitchFamily="49" charset="-122"/>
            </a:endParaRPr>
          </a:p>
          <a:p>
            <a:pPr latinLnBrk="1"/>
            <a:r>
              <a:rPr lang="en-US" altLang="zh-CN" sz="1600" dirty="0" smtClean="0">
                <a:latin typeface="仿宋" panose="02010609060101010101" pitchFamily="49" charset="-122"/>
                <a:ea typeface="仿宋" panose="02010609060101010101" pitchFamily="49" charset="-122"/>
              </a:rPr>
              <a:t>GUI</a:t>
            </a:r>
            <a:r>
              <a:rPr lang="zh-CN" altLang="en-US" sz="1600" dirty="0">
                <a:latin typeface="仿宋" panose="02010609060101010101" pitchFamily="49" charset="-122"/>
                <a:ea typeface="仿宋" panose="02010609060101010101" pitchFamily="49" charset="-122"/>
              </a:rPr>
              <a:t>渲染线程负责渲染浏览器界面</a:t>
            </a:r>
            <a:r>
              <a:rPr lang="en-US" altLang="zh-CN" sz="1600" dirty="0">
                <a:latin typeface="仿宋" panose="02010609060101010101" pitchFamily="49" charset="-122"/>
                <a:ea typeface="仿宋" panose="02010609060101010101" pitchFamily="49" charset="-122"/>
              </a:rPr>
              <a:t>HTML</a:t>
            </a:r>
            <a:r>
              <a:rPr lang="zh-CN" altLang="en-US" sz="1600" dirty="0">
                <a:latin typeface="仿宋" panose="02010609060101010101" pitchFamily="49" charset="-122"/>
                <a:ea typeface="仿宋" panose="02010609060101010101" pitchFamily="49" charset="-122"/>
              </a:rPr>
              <a:t>元素</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当界面需要重绘</a:t>
            </a:r>
            <a:r>
              <a:rPr lang="en-US" altLang="zh-CN" sz="1600" dirty="0">
                <a:latin typeface="仿宋" panose="02010609060101010101" pitchFamily="49" charset="-122"/>
                <a:ea typeface="仿宋" panose="02010609060101010101" pitchFamily="49" charset="-122"/>
              </a:rPr>
              <a:t>(Repaint)</a:t>
            </a:r>
            <a:r>
              <a:rPr lang="zh-CN" altLang="en-US" sz="1600" dirty="0">
                <a:latin typeface="仿宋" panose="02010609060101010101" pitchFamily="49" charset="-122"/>
                <a:ea typeface="仿宋" panose="02010609060101010101" pitchFamily="49" charset="-122"/>
              </a:rPr>
              <a:t>或由于某种操作引发回流</a:t>
            </a:r>
            <a:r>
              <a:rPr lang="en-US" altLang="zh-CN" sz="1600" dirty="0">
                <a:latin typeface="仿宋" panose="02010609060101010101" pitchFamily="49" charset="-122"/>
                <a:ea typeface="仿宋" panose="02010609060101010101" pitchFamily="49" charset="-122"/>
              </a:rPr>
              <a:t>(reflow)</a:t>
            </a:r>
            <a:r>
              <a:rPr lang="zh-CN" altLang="en-US" sz="1600" dirty="0">
                <a:latin typeface="仿宋" panose="02010609060101010101" pitchFamily="49" charset="-122"/>
                <a:ea typeface="仿宋" panose="02010609060101010101" pitchFamily="49" charset="-122"/>
              </a:rPr>
              <a:t>时</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该线程就会执行。在</a:t>
            </a:r>
            <a:r>
              <a:rPr lang="en-US" altLang="zh-CN" sz="1600" dirty="0" err="1">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引擎运行脚本期间</a:t>
            </a:r>
            <a:r>
              <a:rPr lang="en-US" altLang="zh-CN" sz="1600" dirty="0">
                <a:latin typeface="仿宋" panose="02010609060101010101" pitchFamily="49" charset="-122"/>
                <a:ea typeface="仿宋" panose="02010609060101010101" pitchFamily="49" charset="-122"/>
              </a:rPr>
              <a:t>,GUI</a:t>
            </a:r>
            <a:r>
              <a:rPr lang="zh-CN" altLang="en-US" sz="1600" dirty="0">
                <a:latin typeface="仿宋" panose="02010609060101010101" pitchFamily="49" charset="-122"/>
                <a:ea typeface="仿宋" panose="02010609060101010101" pitchFamily="49" charset="-122"/>
              </a:rPr>
              <a:t>渲染线程都是处于挂起状态的</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也就是说被”冻结”了</a:t>
            </a:r>
            <a:r>
              <a:rPr lang="en-US" altLang="zh-CN" sz="1600" dirty="0" smtClean="0">
                <a:latin typeface="仿宋" panose="02010609060101010101" pitchFamily="49" charset="-122"/>
                <a:ea typeface="仿宋" panose="02010609060101010101" pitchFamily="49" charset="-122"/>
              </a:rPr>
              <a:t>.</a:t>
            </a:r>
          </a:p>
          <a:p>
            <a:pPr latinLnBrk="1"/>
            <a:endParaRPr lang="zh-CN" altLang="en-US" sz="1600" dirty="0">
              <a:latin typeface="仿宋" panose="02010609060101010101" pitchFamily="49" charset="-122"/>
              <a:ea typeface="仿宋" panose="02010609060101010101" pitchFamily="49" charset="-122"/>
            </a:endParaRPr>
          </a:p>
          <a:p>
            <a:pPr latinLnBrk="1"/>
            <a:r>
              <a:rPr lang="en-US" altLang="zh-CN" sz="1600" b="1" dirty="0">
                <a:latin typeface="仿宋" panose="02010609060101010101" pitchFamily="49" charset="-122"/>
                <a:ea typeface="仿宋" panose="02010609060101010101" pitchFamily="49" charset="-122"/>
              </a:rPr>
              <a:t>JavaScript</a:t>
            </a:r>
            <a:r>
              <a:rPr lang="zh-CN" altLang="en-US" sz="1600" b="1" dirty="0">
                <a:latin typeface="仿宋" panose="02010609060101010101" pitchFamily="49" charset="-122"/>
                <a:ea typeface="仿宋" panose="02010609060101010101" pitchFamily="49" charset="-122"/>
              </a:rPr>
              <a:t>引擎</a:t>
            </a:r>
            <a:r>
              <a:rPr lang="zh-CN" altLang="en-US" sz="1600" b="1" dirty="0" smtClean="0">
                <a:latin typeface="仿宋" panose="02010609060101010101" pitchFamily="49" charset="-122"/>
                <a:ea typeface="仿宋" panose="02010609060101010101" pitchFamily="49" charset="-122"/>
              </a:rPr>
              <a:t>线程</a:t>
            </a:r>
            <a:endParaRPr lang="en-US" altLang="zh-CN" sz="1600" b="1" dirty="0" smtClean="0">
              <a:latin typeface="仿宋" panose="02010609060101010101" pitchFamily="49" charset="-122"/>
              <a:ea typeface="仿宋" panose="02010609060101010101" pitchFamily="49" charset="-122"/>
            </a:endParaRPr>
          </a:p>
          <a:p>
            <a:pPr latinLnBrk="1"/>
            <a:r>
              <a:rPr lang="en-US" altLang="zh-CN" sz="1600" dirty="0" err="1" smtClean="0">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引擎，也可以称为</a:t>
            </a:r>
            <a:r>
              <a:rPr lang="en-US" altLang="zh-CN" sz="1600" dirty="0">
                <a:latin typeface="仿宋" panose="02010609060101010101" pitchFamily="49" charset="-122"/>
                <a:ea typeface="仿宋" panose="02010609060101010101" pitchFamily="49" charset="-122"/>
              </a:rPr>
              <a:t>JS</a:t>
            </a:r>
            <a:r>
              <a:rPr lang="zh-CN" altLang="en-US" sz="1600" dirty="0">
                <a:latin typeface="仿宋" panose="02010609060101010101" pitchFamily="49" charset="-122"/>
                <a:ea typeface="仿宋" panose="02010609060101010101" pitchFamily="49" charset="-122"/>
              </a:rPr>
              <a:t>内核，主要负责处理</a:t>
            </a:r>
            <a:r>
              <a:rPr lang="en-US" altLang="zh-CN" sz="1600" dirty="0" err="1">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脚本程序，例如</a:t>
            </a:r>
            <a:r>
              <a:rPr lang="en-US" altLang="zh-CN" sz="1600" dirty="0">
                <a:latin typeface="仿宋" panose="02010609060101010101" pitchFamily="49" charset="-122"/>
                <a:ea typeface="仿宋" panose="02010609060101010101" pitchFamily="49" charset="-122"/>
              </a:rPr>
              <a:t>V8</a:t>
            </a:r>
            <a:r>
              <a:rPr lang="zh-CN" altLang="en-US" sz="1600" dirty="0">
                <a:latin typeface="仿宋" panose="02010609060101010101" pitchFamily="49" charset="-122"/>
                <a:ea typeface="仿宋" panose="02010609060101010101" pitchFamily="49" charset="-122"/>
              </a:rPr>
              <a:t>引擎。</a:t>
            </a:r>
            <a:r>
              <a:rPr lang="en-US" altLang="zh-CN" sz="1600" dirty="0" err="1">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引擎线程理所当然是负责解析</a:t>
            </a:r>
            <a:r>
              <a:rPr lang="en-US" altLang="zh-CN" sz="1600" dirty="0" err="1">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脚本，运行代码</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atinLnBrk="1"/>
            <a:endParaRPr lang="zh-CN" altLang="en-US" sz="1600" dirty="0">
              <a:latin typeface="仿宋" panose="02010609060101010101" pitchFamily="49" charset="-122"/>
              <a:ea typeface="仿宋" panose="02010609060101010101" pitchFamily="49" charset="-122"/>
            </a:endParaRPr>
          </a:p>
          <a:p>
            <a:pPr latinLnBrk="1"/>
            <a:r>
              <a:rPr lang="zh-CN" altLang="en-US" sz="1600" b="1" dirty="0">
                <a:latin typeface="仿宋" panose="02010609060101010101" pitchFamily="49" charset="-122"/>
                <a:ea typeface="仿宋" panose="02010609060101010101" pitchFamily="49" charset="-122"/>
              </a:rPr>
              <a:t>定时触发器</a:t>
            </a:r>
            <a:r>
              <a:rPr lang="zh-CN" altLang="en-US" sz="1600" b="1" dirty="0" smtClean="0">
                <a:latin typeface="仿宋" panose="02010609060101010101" pitchFamily="49" charset="-122"/>
                <a:ea typeface="仿宋" panose="02010609060101010101" pitchFamily="49" charset="-122"/>
              </a:rPr>
              <a:t>线程</a:t>
            </a:r>
            <a:endParaRPr lang="en-US" altLang="zh-CN" sz="1600" b="1" dirty="0" smtClean="0">
              <a:latin typeface="仿宋" panose="02010609060101010101" pitchFamily="49" charset="-122"/>
              <a:ea typeface="仿宋" panose="02010609060101010101" pitchFamily="49" charset="-122"/>
            </a:endParaRPr>
          </a:p>
          <a:p>
            <a:pPr latinLnBrk="1"/>
            <a:r>
              <a:rPr lang="zh-CN" altLang="en-US" sz="1600" dirty="0" smtClean="0">
                <a:latin typeface="仿宋" panose="02010609060101010101" pitchFamily="49" charset="-122"/>
                <a:ea typeface="仿宋" panose="02010609060101010101" pitchFamily="49" charset="-122"/>
              </a:rPr>
              <a:t>浏览器</a:t>
            </a:r>
            <a:r>
              <a:rPr lang="zh-CN" altLang="en-US" sz="1600" dirty="0">
                <a:latin typeface="仿宋" panose="02010609060101010101" pitchFamily="49" charset="-122"/>
                <a:ea typeface="仿宋" panose="02010609060101010101" pitchFamily="49" charset="-122"/>
              </a:rPr>
              <a:t>定时计数器并不是由</a:t>
            </a:r>
            <a:r>
              <a:rPr lang="en-US" altLang="zh-CN" sz="1600" dirty="0">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引擎计数的</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因为</a:t>
            </a:r>
            <a:r>
              <a:rPr lang="en-US" altLang="zh-CN" sz="1600" dirty="0">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引擎是单线程的</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如果处于阻塞线程状态就会影响记计时的准确</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因此通过单独线程来计时并触发定时是更为合理的方案</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atinLnBrk="1"/>
            <a:endParaRPr lang="zh-CN" altLang="en-US" sz="1600" dirty="0">
              <a:latin typeface="仿宋" panose="02010609060101010101" pitchFamily="49" charset="-122"/>
              <a:ea typeface="仿宋" panose="02010609060101010101" pitchFamily="49" charset="-122"/>
            </a:endParaRPr>
          </a:p>
          <a:p>
            <a:pPr latinLnBrk="1"/>
            <a:r>
              <a:rPr lang="zh-CN" altLang="en-US" sz="1600" b="1" dirty="0">
                <a:latin typeface="仿宋" panose="02010609060101010101" pitchFamily="49" charset="-122"/>
                <a:ea typeface="仿宋" panose="02010609060101010101" pitchFamily="49" charset="-122"/>
              </a:rPr>
              <a:t>事件触发</a:t>
            </a:r>
            <a:r>
              <a:rPr lang="zh-CN" altLang="en-US" sz="1600" b="1" dirty="0" smtClean="0">
                <a:latin typeface="仿宋" panose="02010609060101010101" pitchFamily="49" charset="-122"/>
                <a:ea typeface="仿宋" panose="02010609060101010101" pitchFamily="49" charset="-122"/>
              </a:rPr>
              <a:t>线程</a:t>
            </a:r>
            <a:endParaRPr lang="en-US" altLang="zh-CN" sz="1600" b="1" dirty="0">
              <a:latin typeface="仿宋" panose="02010609060101010101" pitchFamily="49" charset="-122"/>
              <a:ea typeface="仿宋" panose="02010609060101010101" pitchFamily="49" charset="-122"/>
            </a:endParaRPr>
          </a:p>
          <a:p>
            <a:pPr latinLnBrk="1"/>
            <a:r>
              <a:rPr lang="zh-CN" altLang="en-US" sz="1600" dirty="0" smtClean="0">
                <a:latin typeface="仿宋" panose="02010609060101010101" pitchFamily="49" charset="-122"/>
                <a:ea typeface="仿宋" panose="02010609060101010101" pitchFamily="49" charset="-122"/>
              </a:rPr>
              <a:t>当</a:t>
            </a:r>
            <a:r>
              <a:rPr lang="zh-CN" altLang="en-US" sz="1600" dirty="0">
                <a:latin typeface="仿宋" panose="02010609060101010101" pitchFamily="49" charset="-122"/>
                <a:ea typeface="仿宋" panose="02010609060101010101" pitchFamily="49" charset="-122"/>
              </a:rPr>
              <a:t>一个事件被触发时该线程会把事件添加到待处理队列的队尾，等待</a:t>
            </a:r>
            <a:r>
              <a:rPr lang="en-US" altLang="zh-CN" sz="1600" dirty="0">
                <a:latin typeface="仿宋" panose="02010609060101010101" pitchFamily="49" charset="-122"/>
                <a:ea typeface="仿宋" panose="02010609060101010101" pitchFamily="49" charset="-122"/>
              </a:rPr>
              <a:t>JS</a:t>
            </a:r>
            <a:r>
              <a:rPr lang="zh-CN" altLang="en-US" sz="1600" dirty="0">
                <a:latin typeface="仿宋" panose="02010609060101010101" pitchFamily="49" charset="-122"/>
                <a:ea typeface="仿宋" panose="02010609060101010101" pitchFamily="49" charset="-122"/>
              </a:rPr>
              <a:t>引擎的处理。这些事件可以是当前执行的代码块如定时任务、也可来自浏览器内核的其他线程如鼠标点击、</a:t>
            </a:r>
            <a:r>
              <a:rPr lang="en-US" altLang="zh-CN" sz="1600" dirty="0">
                <a:latin typeface="仿宋" panose="02010609060101010101" pitchFamily="49" charset="-122"/>
                <a:ea typeface="仿宋" panose="02010609060101010101" pitchFamily="49" charset="-122"/>
              </a:rPr>
              <a:t>AJAX</a:t>
            </a:r>
            <a:r>
              <a:rPr lang="zh-CN" altLang="en-US" sz="1600" dirty="0">
                <a:latin typeface="仿宋" panose="02010609060101010101" pitchFamily="49" charset="-122"/>
                <a:ea typeface="仿宋" panose="02010609060101010101" pitchFamily="49" charset="-122"/>
              </a:rPr>
              <a:t>异步请求等，但由于</a:t>
            </a:r>
            <a:r>
              <a:rPr lang="en-US" altLang="zh-CN" sz="1600" dirty="0">
                <a:latin typeface="仿宋" panose="02010609060101010101" pitchFamily="49" charset="-122"/>
                <a:ea typeface="仿宋" panose="02010609060101010101" pitchFamily="49" charset="-122"/>
              </a:rPr>
              <a:t>JS</a:t>
            </a:r>
            <a:r>
              <a:rPr lang="zh-CN" altLang="en-US" sz="1600" dirty="0">
                <a:latin typeface="仿宋" panose="02010609060101010101" pitchFamily="49" charset="-122"/>
                <a:ea typeface="仿宋" panose="02010609060101010101" pitchFamily="49" charset="-122"/>
              </a:rPr>
              <a:t>的单线程关系所有这些事件都得排队等待</a:t>
            </a:r>
            <a:r>
              <a:rPr lang="en-US" altLang="zh-CN" sz="1600" dirty="0">
                <a:latin typeface="仿宋" panose="02010609060101010101" pitchFamily="49" charset="-122"/>
                <a:ea typeface="仿宋" panose="02010609060101010101" pitchFamily="49" charset="-122"/>
              </a:rPr>
              <a:t>JS</a:t>
            </a:r>
            <a:r>
              <a:rPr lang="zh-CN" altLang="en-US" sz="1600" dirty="0">
                <a:latin typeface="仿宋" panose="02010609060101010101" pitchFamily="49" charset="-122"/>
                <a:ea typeface="仿宋" panose="02010609060101010101" pitchFamily="49" charset="-122"/>
              </a:rPr>
              <a:t>引擎处理</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atinLnBrk="1"/>
            <a:endParaRPr lang="zh-CN" altLang="en-US" sz="1600" dirty="0">
              <a:latin typeface="仿宋" panose="02010609060101010101" pitchFamily="49" charset="-122"/>
              <a:ea typeface="仿宋" panose="02010609060101010101" pitchFamily="49" charset="-122"/>
            </a:endParaRPr>
          </a:p>
          <a:p>
            <a:pPr latinLnBrk="1"/>
            <a:r>
              <a:rPr lang="zh-CN" altLang="en-US" sz="1600" b="1" dirty="0">
                <a:latin typeface="仿宋" panose="02010609060101010101" pitchFamily="49" charset="-122"/>
                <a:ea typeface="仿宋" panose="02010609060101010101" pitchFamily="49" charset="-122"/>
              </a:rPr>
              <a:t>异步</a:t>
            </a:r>
            <a:r>
              <a:rPr lang="en-US" altLang="zh-CN" sz="1600" b="1" dirty="0">
                <a:latin typeface="仿宋" panose="02010609060101010101" pitchFamily="49" charset="-122"/>
                <a:ea typeface="仿宋" panose="02010609060101010101" pitchFamily="49" charset="-122"/>
              </a:rPr>
              <a:t>http</a:t>
            </a:r>
            <a:r>
              <a:rPr lang="zh-CN" altLang="en-US" sz="1600" b="1" dirty="0">
                <a:latin typeface="仿宋" panose="02010609060101010101" pitchFamily="49" charset="-122"/>
                <a:ea typeface="仿宋" panose="02010609060101010101" pitchFamily="49" charset="-122"/>
              </a:rPr>
              <a:t>请求</a:t>
            </a:r>
            <a:r>
              <a:rPr lang="zh-CN" altLang="en-US" sz="1600" b="1" dirty="0" smtClean="0">
                <a:latin typeface="仿宋" panose="02010609060101010101" pitchFamily="49" charset="-122"/>
                <a:ea typeface="仿宋" panose="02010609060101010101" pitchFamily="49" charset="-122"/>
              </a:rPr>
              <a:t>线程</a:t>
            </a:r>
            <a:endParaRPr lang="en-US" altLang="zh-CN" sz="1600" b="1" dirty="0">
              <a:latin typeface="仿宋" panose="02010609060101010101" pitchFamily="49" charset="-122"/>
              <a:ea typeface="仿宋" panose="02010609060101010101" pitchFamily="49" charset="-122"/>
            </a:endParaRPr>
          </a:p>
          <a:p>
            <a:pPr latinLnBrk="1"/>
            <a:r>
              <a:rPr lang="zh-CN" altLang="en-US" sz="1600" dirty="0" smtClean="0">
                <a:latin typeface="仿宋" panose="02010609060101010101" pitchFamily="49" charset="-122"/>
                <a:ea typeface="仿宋" panose="02010609060101010101" pitchFamily="49" charset="-122"/>
              </a:rPr>
              <a:t>在</a:t>
            </a:r>
            <a:r>
              <a:rPr lang="en-US" altLang="zh-CN" sz="1600" dirty="0" err="1">
                <a:latin typeface="仿宋" panose="02010609060101010101" pitchFamily="49" charset="-122"/>
                <a:ea typeface="仿宋" panose="02010609060101010101" pitchFamily="49" charset="-122"/>
              </a:rPr>
              <a:t>XMLHttpRequest</a:t>
            </a:r>
            <a:r>
              <a:rPr lang="zh-CN" altLang="en-US" sz="1600" dirty="0">
                <a:latin typeface="仿宋" panose="02010609060101010101" pitchFamily="49" charset="-122"/>
                <a:ea typeface="仿宋" panose="02010609060101010101" pitchFamily="49" charset="-122"/>
              </a:rPr>
              <a:t>在连接后是通过浏览器新开一个线程请求， 将检测到状态变更时，如果设置有回调函数，异步线程就产生状态变更事件放到 </a:t>
            </a:r>
            <a:r>
              <a:rPr lang="en-US" altLang="zh-CN" sz="1600" dirty="0">
                <a:latin typeface="仿宋" panose="02010609060101010101" pitchFamily="49" charset="-122"/>
                <a:ea typeface="仿宋" panose="02010609060101010101" pitchFamily="49" charset="-122"/>
              </a:rPr>
              <a:t>JavaScript</a:t>
            </a:r>
            <a:r>
              <a:rPr lang="zh-CN" altLang="en-US" sz="1600" dirty="0">
                <a:latin typeface="仿宋" panose="02010609060101010101" pitchFamily="49" charset="-122"/>
                <a:ea typeface="仿宋" panose="02010609060101010101" pitchFamily="49" charset="-122"/>
              </a:rPr>
              <a:t>引擎的处理队列中等待处理。</a:t>
            </a:r>
          </a:p>
          <a:p>
            <a:endParaRPr lang="zh-CN" altLang="en-US" sz="1600"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6720" y="419549"/>
            <a:ext cx="1614616" cy="369332"/>
          </a:xfrm>
          <a:prstGeom prst="rect">
            <a:avLst/>
          </a:prstGeom>
          <a:noFill/>
        </p:spPr>
        <p:txBody>
          <a:bodyPr wrap="square" rtlCol="0">
            <a:spAutoFit/>
          </a:bodyPr>
          <a:lstStyle/>
          <a:p>
            <a:r>
              <a:rPr lang="zh-CN" altLang="en-US" b="1" dirty="0"/>
              <a:t>概念</a:t>
            </a:r>
          </a:p>
        </p:txBody>
      </p:sp>
      <p:sp>
        <p:nvSpPr>
          <p:cNvPr id="5" name="文本框 4"/>
          <p:cNvSpPr txBox="1"/>
          <p:nvPr/>
        </p:nvSpPr>
        <p:spPr>
          <a:xfrm>
            <a:off x="656720" y="1061821"/>
            <a:ext cx="11132944" cy="2523768"/>
          </a:xfrm>
          <a:prstGeom prst="rect">
            <a:avLst/>
          </a:prstGeom>
          <a:noFill/>
        </p:spPr>
        <p:txBody>
          <a:bodyPr wrap="square" rtlCol="0">
            <a:spAutoFit/>
          </a:bodyPr>
          <a:lstStyle/>
          <a:p>
            <a:r>
              <a:rPr lang="en-US" altLang="zh-CN" b="1" dirty="0" smtClean="0">
                <a:latin typeface="仿宋" panose="02010609060101010101" pitchFamily="49" charset="-122"/>
                <a:ea typeface="仿宋" panose="02010609060101010101" pitchFamily="49" charset="-122"/>
              </a:rPr>
              <a:t>JavaScript</a:t>
            </a:r>
            <a:r>
              <a:rPr lang="zh-CN" altLang="en-US" b="1" dirty="0" smtClean="0">
                <a:latin typeface="仿宋" panose="02010609060101010101" pitchFamily="49" charset="-122"/>
                <a:ea typeface="仿宋" panose="02010609060101010101" pitchFamily="49" charset="-122"/>
              </a:rPr>
              <a:t>是</a:t>
            </a:r>
            <a:r>
              <a:rPr lang="zh-CN" altLang="en-US" b="1" dirty="0">
                <a:latin typeface="仿宋" panose="02010609060101010101" pitchFamily="49" charset="-122"/>
                <a:ea typeface="仿宋" panose="02010609060101010101" pitchFamily="49" charset="-122"/>
              </a:rPr>
              <a:t>单线程</a:t>
            </a:r>
            <a:r>
              <a:rPr lang="zh-CN" altLang="en-US" b="1" dirty="0" smtClean="0">
                <a:latin typeface="仿宋" panose="02010609060101010101" pitchFamily="49" charset="-122"/>
                <a:ea typeface="仿宋" panose="02010609060101010101" pitchFamily="49" charset="-122"/>
              </a:rPr>
              <a:t>的</a:t>
            </a:r>
            <a:endParaRPr lang="en-US" altLang="zh-CN" b="1" dirty="0" smtClean="0">
              <a:latin typeface="仿宋" panose="02010609060101010101" pitchFamily="49" charset="-122"/>
              <a:ea typeface="仿宋" panose="02010609060101010101" pitchFamily="49" charset="-122"/>
            </a:endParaRPr>
          </a:p>
          <a:p>
            <a:endParaRPr lang="zh-CN" altLang="en-US" sz="1400" b="1" dirty="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这</a:t>
            </a:r>
            <a:r>
              <a:rPr lang="zh-CN" altLang="en-US" dirty="0">
                <a:latin typeface="仿宋" panose="02010609060101010101" pitchFamily="49" charset="-122"/>
                <a:ea typeface="仿宋" panose="02010609060101010101" pitchFamily="49" charset="-122"/>
              </a:rPr>
              <a:t>是</a:t>
            </a:r>
            <a:r>
              <a:rPr lang="zh-CN" altLang="en-US" dirty="0" smtClean="0">
                <a:latin typeface="仿宋" panose="02010609060101010101" pitchFamily="49" charset="-122"/>
                <a:ea typeface="仿宋" panose="02010609060101010101" pitchFamily="49" charset="-122"/>
              </a:rPr>
              <a:t>因为</a:t>
            </a:r>
            <a:r>
              <a:rPr lang="en-US" altLang="zh-CN" dirty="0">
                <a:latin typeface="仿宋" panose="02010609060101010101" pitchFamily="49" charset="-122"/>
                <a:ea typeface="仿宋" panose="02010609060101010101" pitchFamily="49" charset="-122"/>
              </a:rPr>
              <a:t>JavaScript</a:t>
            </a:r>
            <a:r>
              <a:rPr lang="zh-CN" altLang="en-US" dirty="0" smtClean="0">
                <a:latin typeface="仿宋" panose="02010609060101010101" pitchFamily="49" charset="-122"/>
                <a:ea typeface="仿宋" panose="02010609060101010101" pitchFamily="49" charset="-122"/>
              </a:rPr>
              <a:t>这</a:t>
            </a:r>
            <a:r>
              <a:rPr lang="zh-CN" altLang="en-US" dirty="0">
                <a:latin typeface="仿宋" panose="02010609060101010101" pitchFamily="49" charset="-122"/>
                <a:ea typeface="仿宋" panose="02010609060101010101" pitchFamily="49" charset="-122"/>
              </a:rPr>
              <a:t>门脚本语言诞生的使命所致：</a:t>
            </a:r>
            <a:r>
              <a:rPr lang="en-US" altLang="zh-CN" dirty="0">
                <a:latin typeface="仿宋" panose="02010609060101010101" pitchFamily="49" charset="-122"/>
                <a:ea typeface="仿宋" panose="02010609060101010101" pitchFamily="49" charset="-122"/>
              </a:rPr>
              <a:t>JavaScript</a:t>
            </a:r>
            <a:r>
              <a:rPr lang="zh-CN" altLang="en-US" dirty="0">
                <a:latin typeface="仿宋" panose="02010609060101010101" pitchFamily="49" charset="-122"/>
                <a:ea typeface="仿宋" panose="02010609060101010101" pitchFamily="49" charset="-122"/>
              </a:rPr>
              <a:t>为处理页面中用户的交互，以及操作</a:t>
            </a:r>
            <a:r>
              <a:rPr lang="en-US" altLang="zh-CN" dirty="0">
                <a:latin typeface="仿宋" panose="02010609060101010101" pitchFamily="49" charset="-122"/>
                <a:ea typeface="仿宋" panose="02010609060101010101" pitchFamily="49" charset="-122"/>
              </a:rPr>
              <a:t>DOM</a:t>
            </a:r>
            <a:r>
              <a:rPr lang="zh-CN" altLang="en-US" dirty="0">
                <a:latin typeface="仿宋" panose="02010609060101010101" pitchFamily="49" charset="-122"/>
                <a:ea typeface="仿宋" panose="02010609060101010101" pitchFamily="49" charset="-122"/>
              </a:rPr>
              <a:t>树、</a:t>
            </a:r>
            <a:r>
              <a:rPr lang="en-US" altLang="zh-CN" dirty="0">
                <a:latin typeface="仿宋" panose="02010609060101010101" pitchFamily="49" charset="-122"/>
                <a:ea typeface="仿宋" panose="02010609060101010101" pitchFamily="49" charset="-122"/>
              </a:rPr>
              <a:t>CSS</a:t>
            </a:r>
            <a:r>
              <a:rPr lang="zh-CN" altLang="en-US" dirty="0">
                <a:latin typeface="仿宋" panose="02010609060101010101" pitchFamily="49" charset="-122"/>
                <a:ea typeface="仿宋" panose="02010609060101010101" pitchFamily="49" charset="-122"/>
              </a:rPr>
              <a:t>样式树来给用户呈现一份动态而丰富的交互体验和服务器逻辑的交互处理。如果</a:t>
            </a:r>
            <a:r>
              <a:rPr lang="en-US" altLang="zh-CN" dirty="0">
                <a:latin typeface="仿宋" panose="02010609060101010101" pitchFamily="49" charset="-122"/>
                <a:ea typeface="仿宋" panose="02010609060101010101" pitchFamily="49" charset="-122"/>
              </a:rPr>
              <a:t>JavaScript</a:t>
            </a:r>
            <a:r>
              <a:rPr lang="zh-CN" altLang="en-US" dirty="0">
                <a:latin typeface="仿宋" panose="02010609060101010101" pitchFamily="49" charset="-122"/>
                <a:ea typeface="仿宋" panose="02010609060101010101" pitchFamily="49" charset="-122"/>
              </a:rPr>
              <a:t>是多线程的方式来操作这些</a:t>
            </a:r>
            <a:r>
              <a:rPr lang="en-US" altLang="zh-CN" dirty="0">
                <a:latin typeface="仿宋" panose="02010609060101010101" pitchFamily="49" charset="-122"/>
                <a:ea typeface="仿宋" panose="02010609060101010101" pitchFamily="49" charset="-122"/>
              </a:rPr>
              <a:t>UI DOM</a:t>
            </a:r>
            <a:r>
              <a:rPr lang="zh-CN" altLang="en-US" dirty="0">
                <a:latin typeface="仿宋" panose="02010609060101010101" pitchFamily="49" charset="-122"/>
                <a:ea typeface="仿宋" panose="02010609060101010101" pitchFamily="49" charset="-122"/>
              </a:rPr>
              <a:t>，则可能出现</a:t>
            </a:r>
            <a:r>
              <a:rPr lang="en-US" altLang="zh-CN" dirty="0">
                <a:latin typeface="仿宋" panose="02010609060101010101" pitchFamily="49" charset="-122"/>
                <a:ea typeface="仿宋" panose="02010609060101010101" pitchFamily="49" charset="-122"/>
              </a:rPr>
              <a:t>UI</a:t>
            </a:r>
            <a:r>
              <a:rPr lang="zh-CN" altLang="en-US" dirty="0">
                <a:latin typeface="仿宋" panose="02010609060101010101" pitchFamily="49" charset="-122"/>
                <a:ea typeface="仿宋" panose="02010609060101010101" pitchFamily="49" charset="-122"/>
              </a:rPr>
              <a:t>操作的冲突； </a:t>
            </a:r>
            <a:r>
              <a:rPr lang="zh-CN" altLang="en-US" dirty="0" smtClean="0">
                <a:latin typeface="仿宋" panose="02010609060101010101" pitchFamily="49" charset="-122"/>
                <a:ea typeface="仿宋" panose="02010609060101010101" pitchFamily="49" charset="-122"/>
              </a:rPr>
              <a:t>如果</a:t>
            </a:r>
            <a:r>
              <a:rPr lang="en-US" altLang="zh-CN" dirty="0">
                <a:latin typeface="仿宋" panose="02010609060101010101" pitchFamily="49" charset="-122"/>
                <a:ea typeface="仿宋" panose="02010609060101010101" pitchFamily="49" charset="-122"/>
              </a:rPr>
              <a:t>JavaScript</a:t>
            </a:r>
            <a:r>
              <a:rPr lang="zh-CN" altLang="en-US" dirty="0" smtClean="0">
                <a:latin typeface="仿宋" panose="02010609060101010101" pitchFamily="49" charset="-122"/>
                <a:ea typeface="仿宋" panose="02010609060101010101" pitchFamily="49" charset="-122"/>
              </a:rPr>
              <a:t>是</a:t>
            </a:r>
            <a:r>
              <a:rPr lang="zh-CN" altLang="en-US" dirty="0">
                <a:latin typeface="仿宋" panose="02010609060101010101" pitchFamily="49" charset="-122"/>
                <a:ea typeface="仿宋" panose="02010609060101010101" pitchFamily="49" charset="-122"/>
              </a:rPr>
              <a:t>多线程的话，在多线程的交互下，处于</a:t>
            </a:r>
            <a:r>
              <a:rPr lang="en-US" altLang="zh-CN" dirty="0">
                <a:latin typeface="仿宋" panose="02010609060101010101" pitchFamily="49" charset="-122"/>
                <a:ea typeface="仿宋" panose="02010609060101010101" pitchFamily="49" charset="-122"/>
              </a:rPr>
              <a:t>UI</a:t>
            </a:r>
            <a:r>
              <a:rPr lang="zh-CN" altLang="en-US" dirty="0">
                <a:latin typeface="仿宋" panose="02010609060101010101" pitchFamily="49" charset="-122"/>
                <a:ea typeface="仿宋" panose="02010609060101010101" pitchFamily="49" charset="-122"/>
              </a:rPr>
              <a:t>中的</a:t>
            </a:r>
            <a:r>
              <a:rPr lang="en-US" altLang="zh-CN" dirty="0">
                <a:latin typeface="仿宋" panose="02010609060101010101" pitchFamily="49" charset="-122"/>
                <a:ea typeface="仿宋" panose="02010609060101010101" pitchFamily="49" charset="-122"/>
              </a:rPr>
              <a:t>DOM</a:t>
            </a:r>
            <a:r>
              <a:rPr lang="zh-CN" altLang="en-US" dirty="0">
                <a:latin typeface="仿宋" panose="02010609060101010101" pitchFamily="49" charset="-122"/>
                <a:ea typeface="仿宋" panose="02010609060101010101" pitchFamily="49" charset="-122"/>
              </a:rPr>
              <a:t>节点就可能成为一个临界资源，假设存在两个线程同时操作一个</a:t>
            </a:r>
            <a:r>
              <a:rPr lang="en-US" altLang="zh-CN" dirty="0">
                <a:latin typeface="仿宋" panose="02010609060101010101" pitchFamily="49" charset="-122"/>
                <a:ea typeface="仿宋" panose="02010609060101010101" pitchFamily="49" charset="-122"/>
              </a:rPr>
              <a:t>DOM</a:t>
            </a:r>
            <a:r>
              <a:rPr lang="zh-CN" altLang="en-US" dirty="0">
                <a:latin typeface="仿宋" panose="02010609060101010101" pitchFamily="49" charset="-122"/>
                <a:ea typeface="仿宋" panose="02010609060101010101" pitchFamily="49" charset="-122"/>
              </a:rPr>
              <a:t>，一个负责修改一个负责删除，那么这个时候就需要浏览器来裁决如何生效哪个线程的执行结果。当然我们可以通过锁来解决上面的问题。但为了避免因为引入了锁而带来更大的复杂性</a:t>
            </a:r>
            <a:r>
              <a:rPr lang="zh-CN" altLang="en-US" dirty="0" smtClean="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JavaScript</a:t>
            </a:r>
            <a:r>
              <a:rPr lang="zh-CN" altLang="en-US" dirty="0" smtClean="0">
                <a:latin typeface="仿宋" panose="02010609060101010101" pitchFamily="49" charset="-122"/>
                <a:ea typeface="仿宋" panose="02010609060101010101" pitchFamily="49" charset="-122"/>
              </a:rPr>
              <a:t>在</a:t>
            </a:r>
            <a:r>
              <a:rPr lang="zh-CN" altLang="en-US" dirty="0">
                <a:latin typeface="仿宋" panose="02010609060101010101" pitchFamily="49" charset="-122"/>
                <a:ea typeface="仿宋" panose="02010609060101010101" pitchFamily="49" charset="-122"/>
              </a:rPr>
              <a:t>最初就选择了单线程执行。</a:t>
            </a:r>
          </a:p>
          <a:p>
            <a:endParaRPr lang="zh-CN" altLang="en-US" dirty="0"/>
          </a:p>
        </p:txBody>
      </p:sp>
      <p:sp>
        <p:nvSpPr>
          <p:cNvPr id="11" name="文本框 10"/>
          <p:cNvSpPr txBox="1"/>
          <p:nvPr/>
        </p:nvSpPr>
        <p:spPr>
          <a:xfrm>
            <a:off x="656720" y="3585589"/>
            <a:ext cx="10998832" cy="2523768"/>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事件循环：微任务和宏任务</a:t>
            </a:r>
          </a:p>
          <a:p>
            <a:endParaRPr lang="en-US" altLang="zh-CN" dirty="0" smtClean="0"/>
          </a:p>
          <a:p>
            <a:r>
              <a:rPr lang="zh-CN" altLang="en-US" dirty="0" smtClean="0">
                <a:latin typeface="仿宋" panose="02010609060101010101" pitchFamily="49" charset="-122"/>
                <a:ea typeface="仿宋" panose="02010609060101010101" pitchFamily="49" charset="-122"/>
              </a:rPr>
              <a:t>浏览器</a:t>
            </a:r>
            <a:r>
              <a:rPr lang="zh-CN" altLang="en-US" dirty="0">
                <a:latin typeface="仿宋" panose="02010609060101010101" pitchFamily="49" charset="-122"/>
                <a:ea typeface="仿宋" panose="02010609060101010101" pitchFamily="49" charset="-122"/>
              </a:rPr>
              <a:t>中 </a:t>
            </a:r>
            <a:r>
              <a:rPr lang="en-US" altLang="zh-CN" dirty="0">
                <a:latin typeface="仿宋" panose="02010609060101010101" pitchFamily="49" charset="-122"/>
                <a:ea typeface="仿宋" panose="02010609060101010101" pitchFamily="49" charset="-122"/>
              </a:rPr>
              <a:t>JavaScript </a:t>
            </a:r>
            <a:r>
              <a:rPr lang="zh-CN" altLang="en-US" dirty="0">
                <a:latin typeface="仿宋" panose="02010609060101010101" pitchFamily="49" charset="-122"/>
                <a:ea typeface="仿宋" panose="02010609060101010101" pitchFamily="49" charset="-122"/>
              </a:rPr>
              <a:t>的执行流程和 </a:t>
            </a:r>
            <a:r>
              <a:rPr lang="en-US" altLang="zh-CN" dirty="0">
                <a:latin typeface="仿宋" panose="02010609060101010101" pitchFamily="49" charset="-122"/>
                <a:ea typeface="仿宋" panose="02010609060101010101" pitchFamily="49" charset="-122"/>
              </a:rPr>
              <a:t>Node.js </a:t>
            </a:r>
            <a:r>
              <a:rPr lang="zh-CN" altLang="en-US" dirty="0">
                <a:latin typeface="仿宋" panose="02010609060101010101" pitchFamily="49" charset="-122"/>
                <a:ea typeface="仿宋" panose="02010609060101010101" pitchFamily="49" charset="-122"/>
              </a:rPr>
              <a:t>中的流程都是基于 </a:t>
            </a:r>
            <a:r>
              <a:rPr lang="zh-CN" altLang="en-US" b="1" dirty="0">
                <a:latin typeface="仿宋" panose="02010609060101010101" pitchFamily="49" charset="-122"/>
                <a:ea typeface="仿宋" panose="02010609060101010101" pitchFamily="49" charset="-122"/>
              </a:rPr>
              <a:t>事件循环</a:t>
            </a:r>
            <a:r>
              <a:rPr lang="zh-CN" altLang="en-US" dirty="0">
                <a:latin typeface="仿宋" panose="02010609060101010101" pitchFamily="49" charset="-122"/>
                <a:ea typeface="仿宋" panose="02010609060101010101" pitchFamily="49" charset="-122"/>
              </a:rPr>
              <a:t> 的。</a:t>
            </a:r>
            <a:r>
              <a:rPr lang="zh-CN" altLang="en-US" b="1" dirty="0" smtClean="0">
                <a:latin typeface="仿宋" panose="02010609060101010101" pitchFamily="49" charset="-122"/>
                <a:ea typeface="仿宋" panose="02010609060101010101" pitchFamily="49" charset="-122"/>
              </a:rPr>
              <a:t>事件</a:t>
            </a:r>
            <a:r>
              <a:rPr lang="zh-CN" altLang="en-US" b="1" dirty="0">
                <a:latin typeface="仿宋" panose="02010609060101010101" pitchFamily="49" charset="-122"/>
                <a:ea typeface="仿宋" panose="02010609060101010101" pitchFamily="49" charset="-122"/>
              </a:rPr>
              <a:t>循环</a:t>
            </a:r>
            <a:r>
              <a:rPr lang="zh-CN" altLang="en-US" dirty="0">
                <a:latin typeface="仿宋" panose="02010609060101010101" pitchFamily="49" charset="-122"/>
                <a:ea typeface="仿宋" panose="02010609060101010101" pitchFamily="49" charset="-122"/>
              </a:rPr>
              <a:t> 的概念非常简单。它是一个在 </a:t>
            </a:r>
            <a:r>
              <a:rPr lang="en-US" altLang="zh-CN" dirty="0">
                <a:latin typeface="仿宋" panose="02010609060101010101" pitchFamily="49" charset="-122"/>
                <a:ea typeface="仿宋" panose="02010609060101010101" pitchFamily="49" charset="-122"/>
              </a:rPr>
              <a:t>JavaScript </a:t>
            </a:r>
            <a:r>
              <a:rPr lang="zh-CN" altLang="en-US" dirty="0">
                <a:latin typeface="仿宋" panose="02010609060101010101" pitchFamily="49" charset="-122"/>
                <a:ea typeface="仿宋" panose="02010609060101010101" pitchFamily="49" charset="-122"/>
              </a:rPr>
              <a:t>引擎等待任务，执行任务和进入休眠状态等待更多任务这几个状态之间转换的无限</a:t>
            </a:r>
            <a:r>
              <a:rPr lang="zh-CN" altLang="en-US" dirty="0" smtClean="0">
                <a:latin typeface="仿宋" panose="02010609060101010101" pitchFamily="49" charset="-122"/>
                <a:ea typeface="仿宋" panose="02010609060101010101" pitchFamily="49" charset="-122"/>
              </a:rPr>
              <a:t>循环</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函数进出栈</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一</a:t>
            </a:r>
            <a:r>
              <a:rPr lang="zh-CN" altLang="en-US" dirty="0">
                <a:latin typeface="仿宋" panose="02010609060101010101" pitchFamily="49" charset="-122"/>
                <a:ea typeface="仿宋" panose="02010609060101010101" pitchFamily="49" charset="-122"/>
              </a:rPr>
              <a:t>个任务到来时，引擎可能正处于繁忙状态，那么这个任务就会被排入队列。</a:t>
            </a:r>
          </a:p>
          <a:p>
            <a:r>
              <a:rPr lang="zh-CN" altLang="en-US" dirty="0">
                <a:latin typeface="仿宋" panose="02010609060101010101" pitchFamily="49" charset="-122"/>
                <a:ea typeface="仿宋" panose="02010609060101010101" pitchFamily="49" charset="-122"/>
              </a:rPr>
              <a:t>多个任务组成了一个队列，即所谓的“宏任务</a:t>
            </a:r>
            <a:r>
              <a:rPr lang="zh-CN" altLang="en-US" dirty="0" smtClean="0">
                <a:latin typeface="仿宋" panose="02010609060101010101" pitchFamily="49" charset="-122"/>
                <a:ea typeface="仿宋" panose="02010609060101010101" pitchFamily="49" charset="-122"/>
              </a:rPr>
              <a:t>队列（</a:t>
            </a:r>
            <a:r>
              <a:rPr lang="en-US" altLang="zh-CN" b="1" dirty="0" err="1" smtClean="0">
                <a:latin typeface="仿宋" panose="02010609060101010101" pitchFamily="49" charset="-122"/>
                <a:ea typeface="仿宋" panose="02010609060101010101" pitchFamily="49" charset="-122"/>
              </a:rPr>
              <a:t>macrotask</a:t>
            </a:r>
            <a:r>
              <a:rPr lang="en-US" altLang="zh-CN" b="1" dirty="0" smtClean="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queue</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endParaRPr lang="zh-CN" altLang="en-US" sz="1400" b="1" dirty="0"/>
          </a:p>
          <a:p>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60387" y="147026"/>
            <a:ext cx="6279730" cy="2280743"/>
          </a:xfrm>
          <a:prstGeom prst="rect">
            <a:avLst/>
          </a:prstGeom>
        </p:spPr>
      </p:pic>
      <p:sp>
        <p:nvSpPr>
          <p:cNvPr id="6" name="矩形 5"/>
          <p:cNvSpPr/>
          <p:nvPr/>
        </p:nvSpPr>
        <p:spPr>
          <a:xfrm>
            <a:off x="1254402" y="2595853"/>
            <a:ext cx="9925661" cy="923330"/>
          </a:xfrm>
          <a:prstGeom prst="rect">
            <a:avLst/>
          </a:prstGeom>
        </p:spPr>
        <p:txBody>
          <a:bodyPr wrap="square">
            <a:spAutoFit/>
          </a:bodyPr>
          <a:lstStyle/>
          <a:p>
            <a:r>
              <a:rPr lang="zh-CN" altLang="en-US" dirty="0">
                <a:latin typeface="仿宋" panose="02010609060101010101" pitchFamily="49" charset="-122"/>
                <a:ea typeface="仿宋" panose="02010609060101010101" pitchFamily="49" charset="-122"/>
              </a:rPr>
              <a:t>设置任务 </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引擎处理它们 </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然后等待更多任务（即休眠，几乎不消耗 </a:t>
            </a:r>
            <a:r>
              <a:rPr lang="en-US" altLang="zh-CN" dirty="0">
                <a:latin typeface="仿宋" panose="02010609060101010101" pitchFamily="49" charset="-122"/>
                <a:ea typeface="仿宋" panose="02010609060101010101" pitchFamily="49" charset="-122"/>
              </a:rPr>
              <a:t>CPU </a:t>
            </a:r>
            <a:r>
              <a:rPr lang="zh-CN" altLang="en-US" dirty="0">
                <a:latin typeface="仿宋" panose="02010609060101010101" pitchFamily="49" charset="-122"/>
                <a:ea typeface="仿宋" panose="02010609060101010101" pitchFamily="49" charset="-122"/>
              </a:rPr>
              <a:t>资源）</a:t>
            </a:r>
            <a:endParaRPr lang="en-US" altLang="zh-CN" dirty="0" smtClean="0">
              <a:solidFill>
                <a:srgbClr val="333333"/>
              </a:solidFill>
              <a:latin typeface="仿宋" panose="02010609060101010101" pitchFamily="49" charset="-122"/>
              <a:ea typeface="仿宋" panose="02010609060101010101" pitchFamily="49" charset="-122"/>
            </a:endParaRPr>
          </a:p>
          <a:p>
            <a:r>
              <a:rPr lang="zh-CN" altLang="en-US" b="1" dirty="0" smtClean="0">
                <a:solidFill>
                  <a:srgbClr val="333333"/>
                </a:solidFill>
                <a:latin typeface="仿宋" panose="02010609060101010101" pitchFamily="49" charset="-122"/>
                <a:ea typeface="仿宋" panose="02010609060101010101" pitchFamily="49" charset="-122"/>
              </a:rPr>
              <a:t>队列</a:t>
            </a:r>
            <a:r>
              <a:rPr lang="zh-CN" altLang="en-US" dirty="0">
                <a:solidFill>
                  <a:srgbClr val="333333"/>
                </a:solidFill>
                <a:latin typeface="仿宋" panose="02010609060101010101" pitchFamily="49" charset="-122"/>
                <a:ea typeface="仿宋" panose="02010609060101010101" pitchFamily="49" charset="-122"/>
              </a:rPr>
              <a:t>（</a:t>
            </a:r>
            <a:r>
              <a:rPr lang="en-US" altLang="zh-CN" dirty="0">
                <a:solidFill>
                  <a:srgbClr val="333333"/>
                </a:solidFill>
                <a:latin typeface="仿宋" panose="02010609060101010101" pitchFamily="49" charset="-122"/>
                <a:ea typeface="仿宋" panose="02010609060101010101" pitchFamily="49" charset="-122"/>
              </a:rPr>
              <a:t>queue</a:t>
            </a:r>
            <a:r>
              <a:rPr lang="zh-CN" altLang="en-US" dirty="0">
                <a:solidFill>
                  <a:srgbClr val="333333"/>
                </a:solidFill>
                <a:latin typeface="仿宋" panose="02010609060101010101" pitchFamily="49" charset="-122"/>
                <a:ea typeface="仿宋" panose="02010609060101010101" pitchFamily="49" charset="-122"/>
              </a:rPr>
              <a:t>）是先进先出的：首先进入队列的任务会首先运行。</a:t>
            </a:r>
          </a:p>
          <a:p>
            <a:r>
              <a:rPr lang="zh-CN" altLang="en-US" dirty="0">
                <a:solidFill>
                  <a:srgbClr val="333333"/>
                </a:solidFill>
                <a:latin typeface="仿宋" panose="02010609060101010101" pitchFamily="49" charset="-122"/>
                <a:ea typeface="仿宋" panose="02010609060101010101" pitchFamily="49" charset="-122"/>
              </a:rPr>
              <a:t>只有在 </a:t>
            </a:r>
            <a:r>
              <a:rPr lang="en-US" altLang="zh-CN" dirty="0">
                <a:solidFill>
                  <a:srgbClr val="333333"/>
                </a:solidFill>
                <a:latin typeface="仿宋" panose="02010609060101010101" pitchFamily="49" charset="-122"/>
                <a:ea typeface="仿宋" panose="02010609060101010101" pitchFamily="49" charset="-122"/>
              </a:rPr>
              <a:t>JavaScript </a:t>
            </a:r>
            <a:r>
              <a:rPr lang="zh-CN" altLang="en-US" dirty="0">
                <a:solidFill>
                  <a:srgbClr val="333333"/>
                </a:solidFill>
                <a:latin typeface="仿宋" panose="02010609060101010101" pitchFamily="49" charset="-122"/>
                <a:ea typeface="仿宋" panose="02010609060101010101" pitchFamily="49" charset="-122"/>
              </a:rPr>
              <a:t>引擎中没有其它任务在运行时，才开始执行任务队列中的任务。</a:t>
            </a:r>
            <a:endParaRPr lang="zh-CN" altLang="en-US" b="0" i="0" dirty="0">
              <a:solidFill>
                <a:srgbClr val="333333"/>
              </a:solidFill>
              <a:effectLst/>
              <a:latin typeface="仿宋" panose="02010609060101010101" pitchFamily="49" charset="-122"/>
              <a:ea typeface="仿宋" panose="02010609060101010101" pitchFamily="49" charset="-122"/>
            </a:endParaRPr>
          </a:p>
        </p:txBody>
      </p:sp>
      <p:sp>
        <p:nvSpPr>
          <p:cNvPr id="8" name="文本框 7"/>
          <p:cNvSpPr txBox="1"/>
          <p:nvPr/>
        </p:nvSpPr>
        <p:spPr>
          <a:xfrm>
            <a:off x="1254402" y="3687267"/>
            <a:ext cx="10376765" cy="1200329"/>
          </a:xfrm>
          <a:prstGeom prst="rect">
            <a:avLst/>
          </a:prstGeom>
          <a:noFill/>
        </p:spPr>
        <p:txBody>
          <a:bodyPr wrap="square" rtlCol="0">
            <a:spAutoFit/>
          </a:bodyPr>
          <a:lstStyle/>
          <a:p>
            <a:r>
              <a:rPr lang="zh-CN" altLang="en-US" b="1" dirty="0" smtClean="0">
                <a:latin typeface="仿宋" panose="02010609060101010101" pitchFamily="49" charset="-122"/>
                <a:ea typeface="仿宋" panose="02010609060101010101" pitchFamily="49" charset="-122"/>
              </a:rPr>
              <a:t>微任务</a:t>
            </a:r>
            <a:r>
              <a:rPr lang="zh-CN" altLang="en-US" dirty="0" smtClean="0">
                <a:latin typeface="仿宋" panose="02010609060101010101" pitchFamily="49" charset="-122"/>
                <a:ea typeface="仿宋" panose="02010609060101010101" pitchFamily="49" charset="-122"/>
              </a:rPr>
              <a:t>（</a:t>
            </a:r>
            <a:r>
              <a:rPr lang="en-US" altLang="zh-CN" b="1" dirty="0" err="1" smtClean="0">
                <a:latin typeface="仿宋" panose="02010609060101010101" pitchFamily="49" charset="-122"/>
                <a:ea typeface="仿宋" panose="02010609060101010101" pitchFamily="49" charset="-122"/>
              </a:rPr>
              <a:t>Microtask</a:t>
            </a:r>
            <a:r>
              <a:rPr lang="zh-CN" altLang="en-US" dirty="0" smtClean="0">
                <a:latin typeface="仿宋" panose="02010609060101010101" pitchFamily="49" charset="-122"/>
                <a:ea typeface="仿宋" panose="02010609060101010101" pitchFamily="49" charset="-122"/>
              </a:rPr>
              <a:t>）仅来自于我们的代码，它们通常是由</a:t>
            </a:r>
            <a:r>
              <a:rPr lang="en-US" altLang="zh-CN" dirty="0" smtClean="0">
                <a:latin typeface="仿宋" panose="02010609060101010101" pitchFamily="49" charset="-122"/>
                <a:ea typeface="仿宋" panose="02010609060101010101" pitchFamily="49" charset="-122"/>
              </a:rPr>
              <a:t>promise</a:t>
            </a:r>
            <a:r>
              <a:rPr lang="zh-CN" altLang="en-US" dirty="0" smtClean="0">
                <a:latin typeface="仿宋" panose="02010609060101010101" pitchFamily="49" charset="-122"/>
                <a:ea typeface="仿宋" panose="02010609060101010101" pitchFamily="49" charset="-122"/>
              </a:rPr>
              <a:t>创建的：对</a:t>
            </a:r>
            <a:r>
              <a:rPr lang="en-US" altLang="zh-CN" dirty="0" smtClean="0">
                <a:latin typeface="仿宋" panose="02010609060101010101" pitchFamily="49" charset="-122"/>
                <a:ea typeface="仿宋" panose="02010609060101010101" pitchFamily="49" charset="-122"/>
              </a:rPr>
              <a:t>.then/catch/finally</a:t>
            </a:r>
            <a:r>
              <a:rPr lang="zh-CN" altLang="en-US" dirty="0" smtClean="0">
                <a:latin typeface="仿宋" panose="02010609060101010101" pitchFamily="49" charset="-122"/>
                <a:ea typeface="仿宋" panose="02010609060101010101" pitchFamily="49" charset="-122"/>
              </a:rPr>
              <a:t>处理程序的执行成为微任务。微任务也被用于</a:t>
            </a:r>
            <a:r>
              <a:rPr lang="en-US" altLang="zh-CN" dirty="0" smtClean="0">
                <a:latin typeface="仿宋" panose="02010609060101010101" pitchFamily="49" charset="-122"/>
                <a:ea typeface="仿宋" panose="02010609060101010101" pitchFamily="49" charset="-122"/>
              </a:rPr>
              <a:t>await</a:t>
            </a:r>
            <a:r>
              <a:rPr lang="zh-CN" altLang="en-US" dirty="0" smtClean="0">
                <a:latin typeface="仿宋" panose="02010609060101010101" pitchFamily="49" charset="-122"/>
                <a:ea typeface="仿宋" panose="02010609060101010101" pitchFamily="49" charset="-122"/>
              </a:rPr>
              <a:t>的“幕后”，因为他是</a:t>
            </a:r>
            <a:r>
              <a:rPr lang="en-US" altLang="zh-CN" dirty="0" smtClean="0">
                <a:latin typeface="仿宋" panose="02010609060101010101" pitchFamily="49" charset="-122"/>
                <a:ea typeface="仿宋" panose="02010609060101010101" pitchFamily="49" charset="-122"/>
              </a:rPr>
              <a:t>promise</a:t>
            </a:r>
            <a:r>
              <a:rPr lang="zh-CN" altLang="en-US" dirty="0" smtClean="0">
                <a:latin typeface="仿宋" panose="02010609060101010101" pitchFamily="49" charset="-122"/>
                <a:ea typeface="仿宋" panose="02010609060101010101" pitchFamily="49" charset="-122"/>
              </a:rPr>
              <a:t>处理的另一种形式，</a:t>
            </a:r>
            <a:r>
              <a:rPr lang="zh-CN" altLang="en-US" b="1" dirty="0">
                <a:latin typeface="仿宋" panose="02010609060101010101" pitchFamily="49" charset="-122"/>
                <a:ea typeface="仿宋" panose="02010609060101010101" pitchFamily="49" charset="-122"/>
              </a:rPr>
              <a:t>每个宏任务之后，引擎会立即执行微任务</a:t>
            </a:r>
            <a:r>
              <a:rPr lang="zh-CN" altLang="en-US" b="1" dirty="0" smtClean="0">
                <a:latin typeface="仿宋" panose="02010609060101010101" pitchFamily="49" charset="-122"/>
                <a:ea typeface="仿宋" panose="02010609060101010101" pitchFamily="49" charset="-122"/>
              </a:rPr>
              <a:t>队列（</a:t>
            </a:r>
            <a:r>
              <a:rPr lang="en-US" altLang="zh-CN" b="1" dirty="0" err="1" smtClean="0">
                <a:latin typeface="仿宋" panose="02010609060101010101" pitchFamily="49" charset="-122"/>
                <a:ea typeface="仿宋" panose="02010609060101010101" pitchFamily="49" charset="-122"/>
              </a:rPr>
              <a:t>microtask</a:t>
            </a:r>
            <a:r>
              <a:rPr lang="en-US" altLang="zh-CN" b="1" dirty="0" smtClean="0">
                <a:latin typeface="仿宋" panose="02010609060101010101" pitchFamily="49" charset="-122"/>
                <a:ea typeface="仿宋" panose="02010609060101010101" pitchFamily="49" charset="-122"/>
              </a:rPr>
              <a:t> queue</a:t>
            </a:r>
            <a:r>
              <a:rPr lang="zh-CN" altLang="en-US" b="1" dirty="0" smtClean="0">
                <a:latin typeface="仿宋" panose="02010609060101010101" pitchFamily="49" charset="-122"/>
                <a:ea typeface="仿宋" panose="02010609060101010101" pitchFamily="49" charset="-122"/>
              </a:rPr>
              <a:t>）中</a:t>
            </a:r>
            <a:r>
              <a:rPr lang="zh-CN" altLang="en-US" b="1" dirty="0">
                <a:latin typeface="仿宋" panose="02010609060101010101" pitchFamily="49" charset="-122"/>
                <a:ea typeface="仿宋" panose="02010609060101010101" pitchFamily="49" charset="-122"/>
              </a:rPr>
              <a:t>的所有任务，然后再执行其他的宏任务，或渲染，或进行其他任何操作。</a:t>
            </a:r>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4"/>
          <a:stretch>
            <a:fillRect/>
          </a:stretch>
        </p:blipFill>
        <p:spPr>
          <a:xfrm>
            <a:off x="1254402" y="5055680"/>
            <a:ext cx="4634334" cy="1638095"/>
          </a:xfrm>
          <a:prstGeom prst="rect">
            <a:avLst/>
          </a:prstGeom>
        </p:spPr>
      </p:pic>
    </p:spTree>
    <p:custDataLst>
      <p:tags r:id="rId1"/>
    </p:custDataLst>
    <p:extLst>
      <p:ext uri="{BB962C8B-B14F-4D97-AF65-F5344CB8AC3E}">
        <p14:creationId xmlns:p14="http://schemas.microsoft.com/office/powerpoint/2010/main" val="110269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86540" y="4901184"/>
            <a:ext cx="7967315" cy="1477328"/>
          </a:xfrm>
          <a:prstGeom prst="rect">
            <a:avLst/>
          </a:prstGeom>
          <a:noFill/>
        </p:spPr>
        <p:txBody>
          <a:bodyPr wrap="square" rtlCol="0">
            <a:spAutoFit/>
          </a:bodyPr>
          <a:lstStyle/>
          <a:p>
            <a:r>
              <a:rPr lang="zh-CN" altLang="en-US" b="1" dirty="0" smtClean="0">
                <a:latin typeface="仿宋" panose="02010609060101010101" pitchFamily="49" charset="-122"/>
                <a:ea typeface="仿宋" panose="02010609060101010101" pitchFamily="49" charset="-122"/>
              </a:rPr>
              <a:t>总结：</a:t>
            </a:r>
            <a:endParaRPr lang="en-US" altLang="zh-CN" b="1" dirty="0" smtClean="0">
              <a:latin typeface="仿宋" panose="02010609060101010101" pitchFamily="49" charset="-122"/>
              <a:ea typeface="仿宋" panose="02010609060101010101" pitchFamily="49" charset="-122"/>
            </a:endParaRPr>
          </a:p>
          <a:p>
            <a:endParaRPr lang="en-US" altLang="zh-CN" dirty="0" smtClean="0">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同步在同一线程，异步相对于同步而言处于不同线程</a:t>
            </a:r>
            <a:r>
              <a:rPr lang="zh-CN" altLang="en-US" dirty="0">
                <a:latin typeface="仿宋" panose="02010609060101010101" pitchFamily="49" charset="-122"/>
                <a:ea typeface="仿宋" panose="02010609060101010101" pitchFamily="49" charset="-122"/>
              </a:rPr>
              <a:t>。</a:t>
            </a:r>
          </a:p>
          <a:p>
            <a:r>
              <a:rPr lang="zh-CN" altLang="en-US" dirty="0" smtClean="0">
                <a:latin typeface="仿宋" panose="02010609060101010101" pitchFamily="49" charset="-122"/>
                <a:ea typeface="仿宋" panose="02010609060101010101" pitchFamily="49" charset="-122"/>
              </a:rPr>
              <a:t>同步任务在</a:t>
            </a:r>
            <a:r>
              <a:rPr lang="en-US" altLang="zh-CN" dirty="0" smtClean="0">
                <a:latin typeface="仿宋" panose="02010609060101010101" pitchFamily="49" charset="-122"/>
                <a:ea typeface="仿宋" panose="02010609060101010101" pitchFamily="49" charset="-122"/>
              </a:rPr>
              <a:t>JS</a:t>
            </a:r>
            <a:r>
              <a:rPr lang="zh-CN" altLang="en-US" dirty="0" smtClean="0">
                <a:latin typeface="仿宋" panose="02010609060101010101" pitchFamily="49" charset="-122"/>
                <a:ea typeface="仿宋" panose="02010609060101010101" pitchFamily="49" charset="-122"/>
              </a:rPr>
              <a:t>主线程中从上而下执行，异步任务分配到其他线程调取不影响当正在执行的同步任务，异步任务</a:t>
            </a:r>
            <a:r>
              <a:rPr lang="zh-CN" altLang="en-US" dirty="0" smtClean="0">
                <a:latin typeface="仿宋" panose="02010609060101010101" pitchFamily="49" charset="-122"/>
                <a:ea typeface="仿宋" panose="02010609060101010101" pitchFamily="49" charset="-122"/>
              </a:rPr>
              <a:t>结果（通常是回调函数）返回</a:t>
            </a:r>
            <a:r>
              <a:rPr lang="zh-CN" altLang="en-US" dirty="0" smtClean="0">
                <a:latin typeface="仿宋" panose="02010609060101010101" pitchFamily="49" charset="-122"/>
                <a:ea typeface="仿宋" panose="02010609060101010101" pitchFamily="49" charset="-122"/>
              </a:rPr>
              <a:t>到</a:t>
            </a:r>
            <a:r>
              <a:rPr lang="en-US" altLang="zh-CN" dirty="0" smtClean="0">
                <a:latin typeface="仿宋" panose="02010609060101010101" pitchFamily="49" charset="-122"/>
                <a:ea typeface="仿宋" panose="02010609060101010101" pitchFamily="49" charset="-122"/>
              </a:rPr>
              <a:t>JS</a:t>
            </a:r>
            <a:r>
              <a:rPr lang="zh-CN" altLang="en-US" dirty="0" smtClean="0">
                <a:latin typeface="仿宋" panose="02010609060101010101" pitchFamily="49" charset="-122"/>
                <a:ea typeface="仿宋" panose="02010609060101010101" pitchFamily="49" charset="-122"/>
              </a:rPr>
              <a:t>主线程执行。</a:t>
            </a:r>
            <a:r>
              <a:rPr lang="en-US" altLang="zh-CN" dirty="0" smtClean="0">
                <a:latin typeface="仿宋" panose="02010609060101010101" pitchFamily="49" charset="-122"/>
                <a:ea typeface="仿宋" panose="02010609060101010101" pitchFamily="49" charset="-122"/>
              </a:rPr>
              <a:t>    </a:t>
            </a:r>
            <a:endParaRPr lang="zh-CN" altLang="en-US" dirty="0">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stretch>
            <a:fillRect/>
          </a:stretch>
        </p:blipFill>
        <p:spPr>
          <a:xfrm>
            <a:off x="786540" y="398552"/>
            <a:ext cx="7967315" cy="4270984"/>
          </a:xfrm>
          <a:prstGeom prst="rect">
            <a:avLst/>
          </a:prstGeom>
        </p:spPr>
      </p:pic>
    </p:spTree>
    <p:custDataLst>
      <p:tags r:id="rId1"/>
    </p:custDataLst>
    <p:extLst>
      <p:ext uri="{BB962C8B-B14F-4D97-AF65-F5344CB8AC3E}">
        <p14:creationId xmlns:p14="http://schemas.microsoft.com/office/powerpoint/2010/main" val="30550897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36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b9a8251b9650487c84dd0188ec0fc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524846fe0d34283a7876e077b9faf7c"/>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单击添加大标题"/>
  <p:tag name="KSO_WM_UNIT_DEFAULT_FONT" val="40;56;4"/>
  <p:tag name="KSO_WM_UNIT_BLOCK" val="0"/>
  <p:tag name="KSO_WM_UNIT_DEC_AREA_ID" val="65a0e6fe07b54a058cbc2f808809c042"/>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15"/>
  <p:tag name="KSO_WM_UNIT_TEXT_FILL_FORE_SCHEMECOLOR_INDEX" val="13"/>
  <p:tag name="KSO_WM_UNIT_TEXT_FILL_TYPE" val="1"/>
  <p:tag name="KSO_WM_TEMPLATE_ASSEMBLE_XID" val="5fc707002574a1ee74b6d70a"/>
  <p:tag name="KSO_WM_TEMPLATE_ASSEMBLE_GROUPID" val="5f89533aa61ec3b552848325"/>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f3aa6694cbb24ef091167da9fdf7fb4a"/>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4b03ad89013e48d7825aa363212a11e0"/>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d4cd5be6540b4e9dafbcfd3e8c38ff9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5c6ab51ea2439f94f9070f6b250ddb"/>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22f831d14d514931a01b0d9982f05b1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fdae8dd506d4721aae727d249c57ab5"/>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5afde0c9b5d46149fdff9f43361a7fa"/>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5588a0df69e46cfa3c694a5442fd993"/>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THANKS"/>
  <p:tag name="KSO_WM_UNIT_DEFAULT_FONT" val="24;80;4"/>
  <p:tag name="KSO_WM_UNIT_BLOCK" val="0"/>
  <p:tag name="KSO_WM_UNIT_DEC_AREA_ID" val="29d931bbccae4e79a9c5d395ee684df6"/>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15"/>
  <p:tag name="KSO_WM_UNIT_TEXT_FILL_FORE_SCHEMECOLOR_INDEX" val="13"/>
  <p:tag name="KSO_WM_UNIT_TEXT_FILL_TYPE" val="1"/>
  <p:tag name="KSO_WM_TEMPLATE_ASSEMBLE_XID" val="5fc707002574a1ee74b6d783"/>
  <p:tag name="KSO_WM_TEMPLATE_ASSEMBLE_GROUPID" val="5f89533aa61ec3b552848325"/>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 name="KSO_WM_SLIDE_BACKGROUND_TYPE" val="general"/>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 name="KSO_WM_SLIDE_BACKGROUND_TYPE" val="general"/>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2b2b21c3cc432f8d1ceade8a4789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35"/>
  <p:tag name="KSO_WM_UNIT_TEXT_FILL_FORE_SCHEMECOLOR_INDEX" val="13"/>
  <p:tag name="KSO_WM_UNIT_TEXT_FILL_TYPE" val="1"/>
  <p:tag name="KSO_WM_TEMPLATE_ASSEMBLE_XID" val="5fc707002574a1ee74b6d70a"/>
  <p:tag name="KSO_WM_TEMPLATE_ASSEMBLE_GROUPID" val="5f89533aa61ec3b552848325"/>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de5d050641134af7bfc35b200c0bfee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ca6c33378b433c9987d483ef71231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ae3ec25338ab45da8773043f5ee1799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957dd40e6de48549da8a625bfa4ef1d"/>
  <p:tag name="KSO_WM_SLIDE_BACKGROUND_TYPE" val="frame"/>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a13207d989764fb18af1f9ed1b27275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6e21fe21dd14bf9ba702965027f3f69"/>
  <p:tag name="KSO_WM_SLIDE_BACKGROUND_TYPE" val="frame"/>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02ba235584e647d4a0a1d3d070bf248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bc06f7ae4d768774a580b7209c1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单击添加大标题"/>
  <p:tag name="KSO_WM_UNIT_DEFAULT_FONT" val="40;56;4"/>
  <p:tag name="KSO_WM_UNIT_BLOCK" val="0"/>
  <p:tag name="KSO_WM_UNIT_DEC_AREA_ID" val="65a0e6fe07b54a058cbc2f808809c042"/>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15"/>
  <p:tag name="KSO_WM_UNIT_TEXT_FILL_FORE_SCHEMECOLOR_INDEX" val="13"/>
  <p:tag name="KSO_WM_UNIT_TEXT_FILL_TYPE" val="1"/>
  <p:tag name="KSO_WM_TEMPLATE_ASSEMBLE_XID" val="5fc707002574a1ee74b6d70a"/>
  <p:tag name="KSO_WM_TEMPLATE_ASSEMBLE_GROUPID" val="5f89533aa61ec3b552848325"/>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7f5e687088b540bb9b799232ea9f9e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f3a910c6b744cfbba63084cf374b8b"/>
  <p:tag name="KSO_WM_SLIDE_BACKGROUND_TYPE" val="leftRight"/>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bd1b77fe287c4061840418aab782dac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e95c3f7fade42868c786f7fb0587bbb"/>
  <p:tag name="KSO_WM_SLIDE_BACKGROUND_TYPE" val="leftRight"/>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3f5eb76751648dd80648f181bf080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d85219971504d2588845e5a59d4113a"/>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c50177351d254946b79e3c36bfeb2dd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bbafaa7d0734045ae5ca38d9192aef4"/>
  <p:tag name="KSO_WM_SLIDE_BACKGROUND_TYPE" val="topBotto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eff82c9a3d3c4b32b3d7ab81de0dd14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c6fd89621a441daaff437e504e81d18"/>
  <p:tag name="KSO_WM_SLIDE_BACKGROUND_TYPE" val="topBotto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767caab2b57142c69ec581af993635d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c628c5fd854d70a2acc6012bcfb6eb"/>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1a43789570d74ac3a1e65c032305dd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b93354aec44d3aabf3726faafc767c"/>
  <p:tag name="KSO_WM_SLIDE_BACKGROUND_TYPE" val="bottomTop"/>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4759e1341694a38ab737490466222d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6faca16ab034643a916f22d7e6baa84"/>
  <p:tag name="KSO_WM_SLIDE_BACKGROUND_TYPE" val="bottomTop"/>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34352a702cfa4e4594208c246c9c9d5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4665281be824c5a88dbd9aa9f96e0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671deec7086f48a2aeb358ca48604a6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428bb839664c87a6a0a150170faea5"/>
  <p:tag name="KSO_WM_SLIDE_BACKGROUND_TYPE" val="navigation"/>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3bd19bc160584f50927ccb244821f0f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f861cdb11c84c649776b0015ef8ffa4"/>
  <p:tag name="KSO_WM_SLIDE_BACKGROUND_TYPE" val="navigation"/>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ce7714df2e941f1a397f2e150fe7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7d687c0d7b4dfda935fb0d21ca7b2f"/>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8834dc0765fd4297838c6a16f7bcc8d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e9f9e1b5e974d1eb66b05c6838b0a02"/>
  <p:tag name="KSO_WM_SLIDE_BACKGROUND_TYPE" val="belt"/>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543c4653f25405a94dcaced4485380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cb28bf5970474a9ca530896c7933ca"/>
  <p:tag name="KSO_WM_SLIDE_BACKGROUND_TYPE" val="belt"/>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75.xml><?xml version="1.0" encoding="utf-8"?>
<p:tagLst xmlns:a="http://schemas.openxmlformats.org/drawingml/2006/main" xmlns:r="http://schemas.openxmlformats.org/officeDocument/2006/relationships" xmlns:p="http://schemas.openxmlformats.org/presentationml/2006/main">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ID" val="custom20193369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700*380"/>
  <p:tag name="KSO_WM_SLIDE_POSITION" val="130*79"/>
  <p:tag name="KSO_WM_TAG_VERSION" val="1.0"/>
  <p:tag name="KSO_WM_BEAUTIFY_FLAG" val="#wm#"/>
  <p:tag name="KSO_WM_TEMPLATE_CATEGORY" val="custom"/>
  <p:tag name="KSO_WM_TEMPLATE_INDEX" val="20193369"/>
  <p:tag name="KSO_WM_SLIDE_LAYOUT" val="a_b"/>
  <p:tag name="KSO_WM_SLIDE_LAYOUT_CNT" val="1_1"/>
  <p:tag name="KSO_WM_CHIP_GROUPID" val="5ebf6661ddc3daf3fef3f760"/>
  <p:tag name="KSO_WM_SLIDE_LAYOUT_INFO" val="{&quot;id&quot;:&quot;2020-12-02T11:16:38&quot;,&quot;maxSize&quot;:{&quot;size1&quot;:57.413352005570012},&quot;minSize&quot;:{&quot;size1&quot;:37.913352005570019},&quot;normalSize&quot;:{&quot;size1&quot;:49.51335200557002},&quot;subLayout&quot;:[{&quot;id&quot;:&quot;2020-12-02T11:16:38&quot;,&quot;margin&quot;:{&quot;bottom&quot;:0.15363384783267975,&quot;left&quot;:4.5896391868591309,&quot;right&quot;:4.5824065208435059,&quot;top&quot;:6.188326358795166},&quot;type&quot;:0},{&quot;id&quot;:&quot;2020-12-02T11:16:38&quot;,&quot;margin&quot;:{&quot;bottom&quot;:6.188331127166748,&quot;left&quot;:4.5896391868591309,&quot;right&quot;:4.5824065208435059,&quot;top&quot;:0.21678297221660614},&quot;type&quot;:0}],&quot;type&quot;:0}"/>
  <p:tag name="KSO_WM_SLIDE_BK_DARK_LIGHT" val="2"/>
  <p:tag name="KSO_WM_SLIDE_BACKGROUND_TYPE" val="general"/>
  <p:tag name="KSO_WM_SLIDE_SUPPORT_FEATURE_TYPE" val="0"/>
  <p:tag name="KSO_WM_TEMPLATE_MASTER_THUMB_INDEX" val="12"/>
  <p:tag name="KSO_WM_TEMPLATE_ASSEMBLE_XID" val="5fc707002574a1ee74b6d724"/>
  <p:tag name="KSO_WM_TEMPLATE_ASSEMBLE_GROUPID" val="5f89533aa61ec3b552848325"/>
  <p:tag name="KSO_WM_TEMPLATE_THUMBS_INDEX" val="1、7、11、12、13、54"/>
</p:tagLst>
</file>

<file path=ppt/tags/tag176.xml><?xml version="1.0" encoding="utf-8"?>
<p:tagLst xmlns:a="http://schemas.openxmlformats.org/drawingml/2006/main" xmlns:r="http://schemas.openxmlformats.org/officeDocument/2006/relationships" xmlns:p="http://schemas.openxmlformats.org/presentationml/2006/main">
  <p:tag name="KSO_WM_UNIT_DEFAULT_FONT" val="18;28;2"/>
  <p:tag name="KSO_WM_UNIT_BLOCK" val="0"/>
  <p:tag name="KSO_WM_UNIT_ISCONTENTSTITLE" val="0"/>
  <p:tag name="KSO_WM_UNIT_ISNUMDGMTITLE" val="0"/>
  <p:tag name="KSO_WM_UNIT_PRESET_TEXT" val="单/击/此/处/添/加/副/标/题/内/容"/>
  <p:tag name="KSO_WM_UNIT_NOCLEAR" val="0"/>
  <p:tag name="KSO_WM_UNIT_VALUE" val="58"/>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5aabcd1e88a5440da8ff89074f5f2b52"/>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35"/>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DEFAULT_FONT" val="60;74;4"/>
  <p:tag name="KSO_WM_UNIT_BLOCK" val="0"/>
  <p:tag name="KSO_WM_UNIT_ISCONTENTSTITLE" val="0"/>
  <p:tag name="KSO_WM_UNIT_ISNUMDGMTITLE" val="0"/>
  <p:tag name="KSO_WM_UNIT_PRESET_TEXT" val="月度工作总结报告"/>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1a9e574939b444eb8fa68bbac7cc4199"/>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15"/>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CHIP_INFOS" val="{&quot;layout_type&quot;:&quot;forleft1&quot;,&quot;slide_type&quot;:[&quot;contents&quot;],&quot;aspect_ratio&quot;:&quot;16:9&quot;}"/>
  <p:tag name="KSO_WM_CHIP_XID" val="5ebe041a0ac41c4a0a525586"/>
  <p:tag name="KSO_WM_CHIP_FILLPROP" val="[[{&quot;fill_id&quot;:&quot;d79d01ab9c5b48b2b2cbf77aa60cbef5&quot;,&quot;fill_align&quot;:&quot;lm&quot;,&quot;text_align&quot;:&quot;l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cm&quot;,&quot;text_align&quot;:&quot;lm&quot;,&quot;text_direction&quot;:&quot;horizontal&quot;,&quot;chip_types&quot;:[&quot;diagram&quot;]}]]"/>
  <p:tag name="KSO_WM_SLIDE_ID" val="custom20193369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96*384"/>
  <p:tag name="KSO_WM_SLIDE_POSITION" val="122*36"/>
  <p:tag name="KSO_WM_TAG_VERSION" val="1.0"/>
  <p:tag name="KSO_WM_BEAUTIFY_FLAG" val="#wm#"/>
  <p:tag name="KSO_WM_TEMPLATE_CATEGORY" val="custom"/>
  <p:tag name="KSO_WM_TEMPLATE_INDEX" val="20193369"/>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c707002574a1ee74b6d7de"/>
  <p:tag name="KSO_WM_TEMPLATE_ASSEMBLE_GROUPID" val="5f89533aa61ec3b552848325"/>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CHIP_GROUPID" val="5ec7ae378193540dcf6eab6a"/>
  <p:tag name="KSO_WM_CHIP_XID" val="5ec7ae378193540dcf6eab6b"/>
  <p:tag name="KSO_WM_UNIT_DEC_AREA_ID" val="7617a547bfa44ef98fc9d62d8e7564b2"/>
  <p:tag name="KSO_WM_CHIP_FILLAREA_FILL_RULE" val="{&quot;fill_align&quot;:&quot;cm&quot;,&quot;fill_mode&quot;:&quot;adaptive&quot;,&quot;sacle_strategy&quot;:&quot;smart&quot;}"/>
  <p:tag name="KSO_WM_ASSEMBLE_CHIP_INDEX" val="6c1075b8ff0e44b59a5529f641a9c968"/>
  <p:tag name="KSO_WM_UNIT_TEXT_FILL_FORE_SCHEMECOLOR_INDEX_BRIGHTNESS" val="0"/>
  <p:tag name="KSO_WM_UNIT_TEXT_FILL_FORE_SCHEMECOLOR_INDEX" val="5"/>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f3aa6694cbb24ef091167da9fdf7fb4a"/>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4b03ad89013e48d7825aa363212a11e0"/>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93369_4*l_i*1_1"/>
  <p:tag name="KSO_WM_TEMPLATE_CATEGORY" val="custom"/>
  <p:tag name="KSO_WM_TEMPLATE_INDEX" val="20193369"/>
  <p:tag name="KSO_WM_UNIT_LAYERLEVEL" val="1_1"/>
  <p:tag name="KSO_WM_TAG_VERSION" val="1.0"/>
  <p:tag name="KSO_WM_BEAUTIFY_FLAG" val="#wm#"/>
  <p:tag name="KSO_WM_DIAGRAM_GROUP_CODE" val="l1-1"/>
  <p:tag name="KSO_WM_UNIT_TYPE" val="l_i"/>
  <p:tag name="KSO_WM_UNIT_INDEX" val="1_1"/>
  <p:tag name="KSO_WM_CHIP_GROUPID" val="5f7087080ff15d9a40ebdc94"/>
  <p:tag name="KSO_WM_CHIP_XID" val="5f7087080ff15d9a40ebdc97"/>
  <p:tag name="KSO_WM_UNIT_DEC_AREA_ID" val="1da3abdbc3f647be8a85710cd65a99e6"/>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LINE_FORE_SCHEMECOLOR_INDEX_BRIGHTNESS" val="0"/>
  <p:tag name="KSO_WM_UNIT_LINE_FORE_SCHEMECOLOR_INDEX" val="5"/>
  <p:tag name="KSO_WM_UNIT_LINE_FILL_TYPE" val="2"/>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93369_4*l_h_i*1_1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1_1"/>
  <p:tag name="KSO_WM_CHIP_GROUPID" val="5f7087080ff15d9a40ebdc94"/>
  <p:tag name="KSO_WM_CHIP_XID" val="5f7087080ff15d9a40ebdc97"/>
  <p:tag name="KSO_WM_UNIT_DEC_AREA_ID" val="10258b76f6524f4fb1b4291c6e21246c"/>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93369_4*l_h_i*1_2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2_1"/>
  <p:tag name="KSO_WM_CHIP_GROUPID" val="5f7087080ff15d9a40ebdc94"/>
  <p:tag name="KSO_WM_CHIP_XID" val="5f7087080ff15d9a40ebdc97"/>
  <p:tag name="KSO_WM_UNIT_DEC_AREA_ID" val="2a7c1be5507e423bac8b986c3b6acce0"/>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93369_4*l_h_i*1_1_2"/>
  <p:tag name="KSO_WM_TEMPLATE_CATEGORY" val="custom"/>
  <p:tag name="KSO_WM_TEMPLATE_INDEX" val="20193369"/>
  <p:tag name="KSO_WM_UNIT_LAYERLEVEL" val="1_1_1"/>
  <p:tag name="KSO_WM_TAG_VERSION" val="1.0"/>
  <p:tag name="KSO_WM_BEAUTIFY_FLAG" val="#wm#"/>
  <p:tag name="KSO_WM_DIAGRAM_GROUP_CODE" val="l1-1"/>
  <p:tag name="KSO_WM_UNIT_SUBTYPE" val="d"/>
  <p:tag name="KSO_WM_UNIT_TYPE" val="l_h_i"/>
  <p:tag name="KSO_WM_UNIT_INDEX" val="1_1_2"/>
  <p:tag name="KSO_WM_CHIP_GROUPID" val="5f7087080ff15d9a40ebdc94"/>
  <p:tag name="KSO_WM_CHIP_XID" val="5f7087080ff15d9a40ebdc97"/>
  <p:tag name="KSO_WM_UNIT_DEC_AREA_ID" val="2de046598f7946328ed40383a8a27580"/>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93369_4*l_h_i*1_2_2"/>
  <p:tag name="KSO_WM_TEMPLATE_CATEGORY" val="custom"/>
  <p:tag name="KSO_WM_TEMPLATE_INDEX" val="20193369"/>
  <p:tag name="KSO_WM_UNIT_LAYERLEVEL" val="1_1_1"/>
  <p:tag name="KSO_WM_TAG_VERSION" val="1.0"/>
  <p:tag name="KSO_WM_BEAUTIFY_FLAG" val="#wm#"/>
  <p:tag name="KSO_WM_DIAGRAM_GROUP_CODE" val="l1-1"/>
  <p:tag name="KSO_WM_UNIT_SUBTYPE" val="d"/>
  <p:tag name="KSO_WM_UNIT_TYPE" val="l_h_i"/>
  <p:tag name="KSO_WM_UNIT_INDEX" val="1_2_2"/>
  <p:tag name="KSO_WM_CHIP_GROUPID" val="5f7087080ff15d9a40ebdc94"/>
  <p:tag name="KSO_WM_CHIP_XID" val="5f7087080ff15d9a40ebdc97"/>
  <p:tag name="KSO_WM_UNIT_DEC_AREA_ID" val="e9432129771a4c8e91783d983749b962"/>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93369_4*l_h_f*1_1_1"/>
  <p:tag name="KSO_WM_TEMPLATE_CATEGORY" val="custom"/>
  <p:tag name="KSO_WM_TEMPLATE_INDEX" val="20193369"/>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在此输入你想要阐述的观点。"/>
  <p:tag name="KSO_WM_UNIT_VALUE" val="16"/>
  <p:tag name="KSO_WM_CHIP_GROUPID" val="5f7087080ff15d9a40ebdc94"/>
  <p:tag name="KSO_WM_CHIP_XID" val="5f7087080ff15d9a40ebdc97"/>
  <p:tag name="KSO_WM_UNIT_DEC_AREA_ID" val="c8b82037dcdc42c3935397d0d9a0768a"/>
  <p:tag name="KSO_WM_CHIP_FILLAREA_FILL_RULE" val="{&quot;fill_align&quot;:&quot;lm&quot;,&quot;fill_mode&quot;:&quot;adaptive&quot;,&quot;sacle_strategy&quot;:&quot;stretch&quot;}"/>
  <p:tag name="KSO_WM_ASSEMBLE_CHIP_INDEX" val="9116d91b2748453b8ff6f455d96c0aeb"/>
  <p:tag name="KSO_WM_UNIT_TEXT_FILL_FORE_SCHEMECOLOR_INDEX_BRIGHTNESS" val="0.25"/>
  <p:tag name="KSO_WM_UNIT_TEXT_FILL_FORE_SCHEMECOLOR_INDEX" val="13"/>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93369_4*l_h_f*1_2_1"/>
  <p:tag name="KSO_WM_TEMPLATE_CATEGORY" val="custom"/>
  <p:tag name="KSO_WM_TEMPLATE_INDEX" val="20193369"/>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在此输入你想要阐述的观点。"/>
  <p:tag name="KSO_WM_UNIT_VALUE" val="16"/>
  <p:tag name="KSO_WM_CHIP_GROUPID" val="5f7087080ff15d9a40ebdc94"/>
  <p:tag name="KSO_WM_CHIP_XID" val="5f7087080ff15d9a40ebdc97"/>
  <p:tag name="KSO_WM_UNIT_DEC_AREA_ID" val="260c5681bcfa4a96be99dba70d6dbd74"/>
  <p:tag name="KSO_WM_CHIP_FILLAREA_FILL_RULE" val="{&quot;fill_align&quot;:&quot;lm&quot;,&quot;fill_mode&quot;:&quot;adaptive&quot;,&quot;sacle_strategy&quot;:&quot;stretch&quot;}"/>
  <p:tag name="KSO_WM_ASSEMBLE_CHIP_INDEX" val="9116d91b2748453b8ff6f455d96c0aeb"/>
  <p:tag name="KSO_WM_UNIT_TEXT_FILL_FORE_SCHEMECOLOR_INDEX_BRIGHTNESS" val="0.25"/>
  <p:tag name="KSO_WM_UNIT_TEXT_FILL_FORE_SCHEMECOLOR_INDEX" val="13"/>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d4cd5be6540b4e9dafbcfd3e8c38ff9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5c6ab51ea2439f94f9070f6b250ddb"/>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SLIDE_ID" val="custom20193369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 name="KSO_WM_CHIP_INFOS" val="{&quot;layout_type&quot;:&quot;formiddle2&quot;,&quot;slide_type&quot;:[&quot;endPage&quot;],&quot;aspect_ratio&quot;:&quot;16:9&quot;}"/>
  <p:tag name="KSO_WM_CHIP_XID" val="5ec34a930ac41c4a0a525d3d"/>
  <p:tag name="KSO_WM_CHIP_FILLPROP" val="[[{&quot;fill_id&quot;:&quot;f18f9d743206485e8e29b94e1f05c59e&quot;,&quot;fill_align&quot;:&quot;cm&quot;,&quot;text_align&quot;:&quot;cm&quot;,&quot;text_direction&quot;:&quot;horizontal&quot;,&quot;chip_types&quot;:[&quot;text&quot;,&quot;header&quot;]}]]"/>
  <p:tag name="KSO_WM_SLIDE_ID" val="custom20193369_54"/>
  <p:tag name="KSO_WM_TEMPLATE_SUBCATEGORY" val="21"/>
  <p:tag name="KSO_WM_TEMPLATE_MASTER_TYPE" val="1"/>
  <p:tag name="KSO_WM_TEMPLATE_COLOR_TYPE" val="1"/>
  <p:tag name="KSO_WM_SLIDE_TYPE" val="endPage"/>
  <p:tag name="KSO_WM_SLIDE_SUBTYPE" val="pureTxt"/>
  <p:tag name="KSO_WM_SLIDE_ITEM_CNT" val="0"/>
  <p:tag name="KSO_WM_SLIDE_INDEX" val="54"/>
  <p:tag name="KSO_WM_SLIDE_SIZE" val="500*250"/>
  <p:tag name="KSO_WM_SLIDE_POSITION" val="230*120"/>
  <p:tag name="KSO_WM_TAG_VERSION" val="1.0"/>
  <p:tag name="KSO_WM_SLIDE_LAYOUT" val="a_f"/>
  <p:tag name="KSO_WM_SLIDE_LAYOUT_CNT" val="1_1"/>
  <p:tag name="KSO_WM_CHIP_GROUPID" val="5ebf6661ddc3daf3fef3f760"/>
  <p:tag name="KSO_WM_SLIDE_LAYOUT_INFO" val="{&quot;id&quot;:&quot;2020-12-02T11:17:16&quot;,&quot;maxSize&quot;:{&quot;size1&quot;:52.405280558268231},&quot;minSize&quot;:{&quot;size1&quot;:40.505280558268225},&quot;normalSize&quot;:{&quot;size1&quot;:47.105280558268234},&quot;subLayout&quot;:[{&quot;id&quot;:&quot;2020-12-02T11:17:16&quot;,&quot;margin&quot;:{&quot;bottom&quot;:0.2558734118938446,&quot;left&quot;:8.1138887405395508,&quot;right&quot;:8.1138887405395508,&quot;top&quot;:5.3839325904846191},&quot;type&quot;:0},{&quot;id&quot;:&quot;2020-12-02T11:17:16&quot;,&quot;margin&quot;:{&quot;bottom&quot;:7.1477193832397461,&quot;left&quot;:8.1138887405395508,&quot;right&quot;:8.1138887405395508,&quot;top&quot;:0.29446011781692505},&quot;type&quot;:0}],&quot;type&quot;:0}"/>
  <p:tag name="KSO_WM_SLIDE_BK_DARK_LIGHT" val="2"/>
  <p:tag name="KSO_WM_SLIDE_BACKGROUND_TYPE" val="general"/>
  <p:tag name="KSO_WM_SLIDE_SUPPORT_FEATURE_TYPE" val="0"/>
  <p:tag name="KSO_WM_TEMPLATE_ASSEMBLE_XID" val="5fc707002574a1ee74b6d783"/>
  <p:tag name="KSO_WM_TEMPLATE_ASSEMBLE_GROUPID" val="5f89533aa61ec3b552848325"/>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36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193369_54*a*1"/>
  <p:tag name="KSO_WM_TEMPLATE_CATEGORY" val="custom"/>
  <p:tag name="KSO_WM_TEMPLATE_INDEX" val="20193369"/>
  <p:tag name="KSO_WM_UNIT_LAYERLEVEL" val="1"/>
  <p:tag name="KSO_WM_TAG_VERSION" val="1.0"/>
  <p:tag name="KSO_WM_BEAUTIFY_FLAG" val="#wm#"/>
  <p:tag name="KSO_WM_UNIT_PRESET_TEXT" val="THANKS"/>
  <p:tag name="KSO_WM_UNIT_DEFAULT_FONT" val="24;80;4"/>
  <p:tag name="KSO_WM_UNIT_BLOCK" val="0"/>
  <p:tag name="KSO_WM_UNIT_DEC_AREA_ID" val="29d931bbccae4e79a9c5d395ee684df6"/>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15"/>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b"/>
  <p:tag name="KSO_WM_UNIT_NOCLEAR" val="0"/>
  <p:tag name="KSO_WM_UNIT_VALUE" val="30"/>
  <p:tag name="KSO_WM_UNIT_HIGHLIGHT" val="0"/>
  <p:tag name="KSO_WM_UNIT_COMPATIBLE" val="0"/>
  <p:tag name="KSO_WM_UNIT_DIAGRAM_ISNUMVISUAL" val="0"/>
  <p:tag name="KSO_WM_UNIT_DIAGRAM_ISREFERUNIT" val="0"/>
  <p:tag name="KSO_WM_UNIT_TYPE" val="f"/>
  <p:tag name="KSO_WM_UNIT_INDEX" val="1"/>
  <p:tag name="KSO_WM_UNIT_ID" val="custom20193369_54*f*1"/>
  <p:tag name="KSO_WM_TEMPLATE_CATEGORY" val="custom"/>
  <p:tag name="KSO_WM_TEMPLATE_INDEX" val="20193369"/>
  <p:tag name="KSO_WM_UNIT_LAYERLEVEL" val="1"/>
  <p:tag name="KSO_WM_TAG_VERSION" val="1.0"/>
  <p:tag name="KSO_WM_BEAUTIFY_FLAG" val="#wm#"/>
  <p:tag name="KSO_WM_UNIT_PRESET_TEXT" val="汇报人姓名"/>
  <p:tag name="KSO_WM_UNIT_DEFAULT_FONT" val="18;24;2"/>
  <p:tag name="KSO_WM_UNIT_BLOCK" val="0"/>
  <p:tag name="KSO_WM_UNIT_DEC_AREA_ID" val="c8a4700acf4b45f296013b52b3feb9c5"/>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35"/>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5afde0c9b5d46149fdff9f43361a7fa"/>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5588a0df69e46cfa3c694a5442fd993"/>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THANKS"/>
  <p:tag name="KSO_WM_UNIT_DEFAULT_FONT" val="24;80;4"/>
  <p:tag name="KSO_WM_UNIT_BLOCK" val="0"/>
  <p:tag name="KSO_WM_UNIT_DEC_AREA_ID" val="29d931bbccae4e79a9c5d395ee684df6"/>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15"/>
  <p:tag name="KSO_WM_UNIT_TEXT_FILL_FORE_SCHEMECOLOR_INDEX" val="13"/>
  <p:tag name="KSO_WM_UNIT_TEXT_FILL_TYPE" val="1"/>
  <p:tag name="KSO_WM_TEMPLATE_ASSEMBLE_XID" val="5fc707002574a1ee74b6d783"/>
  <p:tag name="KSO_WM_TEMPLATE_ASSEMBLE_GROUPID" val="5f89533aa61ec3b552848325"/>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 name="KSO_WM_SLIDE_BACKGROUND_TYPE" val="genera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 name="KSO_WM_SLIDE_BACKGROUND_TYPE" val="gener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193369"/>
</p:tagLst>
</file>

<file path=ppt/tags/tag3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de5d050641134af7bfc35b200c0bfee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ca6c33378b433c9987d483ef71231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ae3ec25338ab45da8773043f5ee1799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957dd40e6de48549da8a625bfa4ef1d"/>
  <p:tag name="KSO_WM_SLIDE_BACKGROUND_TYPE" val="frame"/>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a13207d989764fb18af1f9ed1b27275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6e21fe21dd14bf9ba702965027f3f69"/>
  <p:tag name="KSO_WM_SLIDE_BACKGROUND_TYPE" val="frame"/>
</p:tagLst>
</file>

<file path=ppt/tags/tag37.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4d3847e41d1483f942de839b8aa2b2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eb8928913ff4cb3bda9672799e28665"/>
</p:tagLst>
</file>

<file path=ppt/tags/tag4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02ba235584e647d4a0a1d3d070bf248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bc06f7ae4d768774a580b7209c1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7f5e687088b540bb9b799232ea9f9e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f3a910c6b744cfbba63084cf374b8b"/>
  <p:tag name="KSO_WM_SLIDE_BACKGROUND_TYPE" val="leftRight"/>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bd1b77fe287c4061840418aab782dac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e95c3f7fade42868c786f7fb0587bbb"/>
  <p:tag name="KSO_WM_SLIDE_BACKGROUND_TYPE" val="leftRight"/>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xml><?xml version="1.0" encoding="utf-8"?>
<p:tagLst xmlns:a="http://schemas.openxmlformats.org/drawingml/2006/main" xmlns:r="http://schemas.openxmlformats.org/officeDocument/2006/relationships" xmlns:p="http://schemas.openxmlformats.org/presentationml/2006/main">
  <p:tag name="KSO_WM_UNIT_DEFAULT_FONT" val="18;28;2"/>
  <p:tag name="KSO_WM_UNIT_BLOCK" val="0"/>
  <p:tag name="KSO_WM_UNIT_ISCONTENTSTITLE" val="0"/>
  <p:tag name="KSO_WM_UNIT_ISNUMDGMTITLE" val="0"/>
  <p:tag name="KSO_WM_UNIT_PRESET_TEXT" val="单/击/此/处/添/加/副/标/题/内/容"/>
  <p:tag name="KSO_WM_UNIT_NOCLEAR" val="0"/>
  <p:tag name="KSO_WM_UNIT_VALUE" val="58"/>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5aabcd1e88a5440da8ff89074f5f2b52"/>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35"/>
  <p:tag name="KSO_WM_UNIT_TEXT_FILL_FORE_SCHEMECOLOR_INDEX" val="13"/>
  <p:tag name="KSO_WM_UNIT_TEXT_FILL_TYPE" val="1"/>
  <p:tag name="KSO_WM_TEMPLATE_ASSEMBLE_XID" val="5fc707002574a1ee74b6d724"/>
  <p:tag name="KSO_WM_TEMPLATE_ASSEMBLE_GROUPID" val="5f89533aa61ec3b552848325"/>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3f5eb76751648dd80648f181bf080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d85219971504d2588845e5a59d4113a"/>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c50177351d254946b79e3c36bfeb2dd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bbafaa7d0734045ae5ca38d9192aef4"/>
  <p:tag name="KSO_WM_SLIDE_BACKGROUND_TYPE" val="topBotto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eff82c9a3d3c4b32b3d7ab81de0dd14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c6fd89621a441daaff437e504e81d18"/>
  <p:tag name="KSO_WM_SLIDE_BACKGROUND_TYPE" val="topBottom"/>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xml><?xml version="1.0" encoding="utf-8"?>
<p:tagLst xmlns:a="http://schemas.openxmlformats.org/drawingml/2006/main" xmlns:r="http://schemas.openxmlformats.org/officeDocument/2006/relationships" xmlns:p="http://schemas.openxmlformats.org/presentationml/2006/main">
  <p:tag name="KSO_WM_UNIT_DEFAULT_FONT" val="60;74;4"/>
  <p:tag name="KSO_WM_UNIT_BLOCK" val="0"/>
  <p:tag name="KSO_WM_UNIT_ISCONTENTSTITLE" val="0"/>
  <p:tag name="KSO_WM_UNIT_ISNUMDGMTITLE" val="0"/>
  <p:tag name="KSO_WM_UNIT_PRESET_TEXT" val="月度工作总结报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1a9e574939b444eb8fa68bbac7cc4199"/>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15"/>
  <p:tag name="KSO_WM_UNIT_TEXT_FILL_FORE_SCHEMECOLOR_INDEX" val="13"/>
  <p:tag name="KSO_WM_UNIT_TEXT_FILL_TYPE" val="1"/>
  <p:tag name="KSO_WM_TEMPLATE_ASSEMBLE_XID" val="5fc707002574a1ee74b6d724"/>
  <p:tag name="KSO_WM_TEMPLATE_ASSEMBLE_GROUPID" val="5f89533aa61ec3b55284832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767caab2b57142c69ec581af993635d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c628c5fd854d70a2acc6012bcfb6eb"/>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1a43789570d74ac3a1e65c032305dd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b93354aec44d3aabf3726faafc767c"/>
  <p:tag name="KSO_WM_SLIDE_BACKGROUND_TYPE" val="bottomTop"/>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4759e1341694a38ab737490466222d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6faca16ab034643a916f22d7e6baa84"/>
  <p:tag name="KSO_WM_SLIDE_BACKGROUND_TYPE" val="bottomTop"/>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34352a702cfa4e4594208c246c9c9d5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4665281be824c5a88dbd9aa9f96e0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671deec7086f48a2aeb358ca48604a6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428bb839664c87a6a0a150170faea5"/>
  <p:tag name="KSO_WM_SLIDE_BACKGROUND_TYPE" val="navigation"/>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3bd19bc160584f50927ccb244821f0f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f861cdb11c84c649776b0015ef8ffa4"/>
  <p:tag name="KSO_WM_SLIDE_BACKGROUND_TYPE" val="navigation"/>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ce7714df2e941f1a397f2e150fe7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7d687c0d7b4dfda935fb0d21ca7b2f"/>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8834dc0765fd4297838c6a16f7bcc8d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e9f9e1b5e974d1eb66b05c6838b0a02"/>
  <p:tag name="KSO_WM_SLIDE_BACKGROUND_TYPE" val="belt"/>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543c4653f25405a94dcaced4485380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cb28bf5970474a9ca530896c7933ca"/>
  <p:tag name="KSO_WM_SLIDE_BACKGROUND_TYPE" val="belt"/>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369"/>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93369"/>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44e3f55086e84637aa782df76899a9d4"/>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92d361cf853490eb38176805d15f9f9"/>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193369"/>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4d3847e41d1483f942de839b8aa2b2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eb8928913ff4cb3bda9672799e28665"/>
</p:tagLst>
</file>

<file path=ppt/tags/tag92.xml><?xml version="1.0" encoding="utf-8"?>
<p:tagLst xmlns:a="http://schemas.openxmlformats.org/drawingml/2006/main" xmlns:r="http://schemas.openxmlformats.org/officeDocument/2006/relationships" xmlns:p="http://schemas.openxmlformats.org/presentationml/2006/main">
  <p:tag name="KSO_WM_UNIT_DEFAULT_FONT" val="18;28;2"/>
  <p:tag name="KSO_WM_UNIT_BLOCK" val="0"/>
  <p:tag name="KSO_WM_UNIT_ISCONTENTSTITLE" val="0"/>
  <p:tag name="KSO_WM_UNIT_ISNUMDGMTITLE" val="0"/>
  <p:tag name="KSO_WM_UNIT_PRESET_TEXT" val="单/击/此/处/添/加/副/标/题/内/容"/>
  <p:tag name="KSO_WM_UNIT_NOCLEAR" val="0"/>
  <p:tag name="KSO_WM_UNIT_VALUE" val="58"/>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5aabcd1e88a5440da8ff89074f5f2b52"/>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35"/>
  <p:tag name="KSO_WM_UNIT_TEXT_FILL_FORE_SCHEMECOLOR_INDEX" val="13"/>
  <p:tag name="KSO_WM_UNIT_TEXT_FILL_TYPE" val="1"/>
  <p:tag name="KSO_WM_TEMPLATE_ASSEMBLE_XID" val="5fc707002574a1ee74b6d724"/>
  <p:tag name="KSO_WM_TEMPLATE_ASSEMBLE_GROUPID" val="5f89533aa61ec3b552848325"/>
</p:tagLst>
</file>

<file path=ppt/tags/tag93.xml><?xml version="1.0" encoding="utf-8"?>
<p:tagLst xmlns:a="http://schemas.openxmlformats.org/drawingml/2006/main" xmlns:r="http://schemas.openxmlformats.org/officeDocument/2006/relationships" xmlns:p="http://schemas.openxmlformats.org/presentationml/2006/main">
  <p:tag name="KSO_WM_UNIT_DEFAULT_FONT" val="60;74;4"/>
  <p:tag name="KSO_WM_UNIT_BLOCK" val="0"/>
  <p:tag name="KSO_WM_UNIT_ISCONTENTSTITLE" val="0"/>
  <p:tag name="KSO_WM_UNIT_ISNUMDGMTITLE" val="0"/>
  <p:tag name="KSO_WM_UNIT_PRESET_TEXT" val="月度工作总结报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1a9e574939b444eb8fa68bbac7cc4199"/>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15"/>
  <p:tag name="KSO_WM_UNIT_TEXT_FILL_FORE_SCHEMECOLOR_INDEX" val="13"/>
  <p:tag name="KSO_WM_UNIT_TEXT_FILL_TYPE" val="1"/>
  <p:tag name="KSO_WM_TEMPLATE_ASSEMBLE_XID" val="5fc707002574a1ee74b6d724"/>
  <p:tag name="KSO_WM_TEMPLATE_ASSEMBLE_GROUPID" val="5f89533aa61ec3b552848325"/>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44e3f55086e84637aa782df76899a9d4"/>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92d361cf853490eb38176805d15f9f9"/>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b9a8251b9650487c84dd0188ec0fc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524846fe0d34283a7876e077b9faf7c"/>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22f831d14d514931a01b0d9982f05b1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fdae8dd506d4721aae727d249c57ab5"/>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2b2b21c3cc432f8d1ceade8a4789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35"/>
  <p:tag name="KSO_WM_UNIT_TEXT_FILL_FORE_SCHEMECOLOR_INDEX" val="13"/>
  <p:tag name="KSO_WM_UNIT_TEXT_FILL_TYPE" val="1"/>
  <p:tag name="KSO_WM_TEMPLATE_ASSEMBLE_XID" val="5fc707002574a1ee74b6d70a"/>
  <p:tag name="KSO_WM_TEMPLATE_ASSEMBLE_GROUPID" val="5f89533aa61ec3b552848325"/>
</p:tagLst>
</file>

<file path=ppt/theme/theme1.xml><?xml version="1.0" encoding="utf-8"?>
<a:theme xmlns:a="http://schemas.openxmlformats.org/drawingml/2006/main" name="1_Office 主题​​">
  <a:themeElements>
    <a:clrScheme name="Adjacency">
      <a:dk1>
        <a:srgbClr val="000000"/>
      </a:dk1>
      <a:lt1>
        <a:srgbClr val="FFFFFF"/>
      </a:lt1>
      <a:dk2>
        <a:srgbClr val="D4D9ED"/>
      </a:dk2>
      <a:lt2>
        <a:srgbClr val="EAECF5"/>
      </a:lt2>
      <a:accent1>
        <a:srgbClr val="485AB5"/>
      </a:accent1>
      <a:accent2>
        <a:srgbClr val="186FAA"/>
      </a:accent2>
      <a:accent3>
        <a:srgbClr val="1A7B76"/>
      </a:accent3>
      <a:accent4>
        <a:srgbClr val="407B49"/>
      </a:accent4>
      <a:accent5>
        <a:srgbClr val="7B733A"/>
      </a:accent5>
      <a:accent6>
        <a:srgbClr val="B269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Adjacency">
      <a:dk1>
        <a:srgbClr val="000000"/>
      </a:dk1>
      <a:lt1>
        <a:srgbClr val="FFFFFF"/>
      </a:lt1>
      <a:dk2>
        <a:srgbClr val="D4D9ED"/>
      </a:dk2>
      <a:lt2>
        <a:srgbClr val="EAECF5"/>
      </a:lt2>
      <a:accent1>
        <a:srgbClr val="485AB5"/>
      </a:accent1>
      <a:accent2>
        <a:srgbClr val="186FAA"/>
      </a:accent2>
      <a:accent3>
        <a:srgbClr val="1A7B76"/>
      </a:accent3>
      <a:accent4>
        <a:srgbClr val="407B49"/>
      </a:accent4>
      <a:accent5>
        <a:srgbClr val="7B733A"/>
      </a:accent5>
      <a:accent6>
        <a:srgbClr val="B269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1820</Words>
  <Application>Microsoft Office PowerPoint</Application>
  <PresentationFormat>宽屏</PresentationFormat>
  <Paragraphs>107</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-apple-system</vt:lpstr>
      <vt:lpstr>仿宋</vt:lpstr>
      <vt:lpstr>汉仪旗黑-85S</vt:lpstr>
      <vt:lpstr>宋体</vt:lpstr>
      <vt:lpstr>微软雅黑</vt:lpstr>
      <vt:lpstr>Arial</vt:lpstr>
      <vt:lpstr>Calibri</vt:lpstr>
      <vt:lpstr>Courier New</vt:lpstr>
      <vt:lpstr>1_Office 主题​​</vt:lpstr>
      <vt:lpstr>2_Office 主题​​</vt:lpstr>
      <vt:lpstr> 前端中的同步和异步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wanglihui</dc:creator>
  <cp:lastModifiedBy>a</cp:lastModifiedBy>
  <cp:revision>68</cp:revision>
  <dcterms:created xsi:type="dcterms:W3CDTF">2021-03-24T10:07:00Z</dcterms:created>
  <dcterms:modified xsi:type="dcterms:W3CDTF">2021-04-26T06:32:29Z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4E12CAA3827442FBAFF847E8E76FDD1F</vt:lpwstr>
  </property>
</Properties>
</file>