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1" r:id="rId1"/>
  </p:sldMasterIdLst>
  <p:notesMasterIdLst>
    <p:notesMasterId r:id="rId26"/>
  </p:notesMasterIdLst>
  <p:sldIdLst>
    <p:sldId id="256" r:id="rId2"/>
    <p:sldId id="263" r:id="rId3"/>
    <p:sldId id="264" r:id="rId4"/>
    <p:sldId id="266" r:id="rId5"/>
    <p:sldId id="265" r:id="rId6"/>
    <p:sldId id="267" r:id="rId7"/>
    <p:sldId id="268" r:id="rId8"/>
    <p:sldId id="274" r:id="rId9"/>
    <p:sldId id="269" r:id="rId10"/>
    <p:sldId id="270" r:id="rId11"/>
    <p:sldId id="272" r:id="rId12"/>
    <p:sldId id="273" r:id="rId13"/>
    <p:sldId id="275" r:id="rId14"/>
    <p:sldId id="276" r:id="rId15"/>
    <p:sldId id="277" r:id="rId16"/>
    <p:sldId id="278" r:id="rId17"/>
    <p:sldId id="279" r:id="rId18"/>
    <p:sldId id="281" r:id="rId19"/>
    <p:sldId id="282" r:id="rId20"/>
    <p:sldId id="283" r:id="rId21"/>
    <p:sldId id="284" r:id="rId22"/>
    <p:sldId id="285" r:id="rId23"/>
    <p:sldId id="286"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1C44E"/>
    <a:srgbClr val="292B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42"/>
    <p:restoredTop sz="94479"/>
  </p:normalViewPr>
  <p:slideViewPr>
    <p:cSldViewPr snapToGrid="0" snapToObjects="1">
      <p:cViewPr varScale="1">
        <p:scale>
          <a:sx n="128" d="100"/>
          <a:sy n="128" d="100"/>
        </p:scale>
        <p:origin x="184" y="1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1357E-C1A0-5D4B-84E7-FB7E5A986A14}" type="datetimeFigureOut">
              <a:rPr kumimoji="1" lang="zh-CN" altLang="en-US" smtClean="0"/>
              <a:t>2021/9/23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C84AA1-FF13-3F46-A64B-E954A0A34476}" type="slidenum">
              <a:rPr kumimoji="1" lang="zh-CN" altLang="en-US" smtClean="0"/>
              <a:t>‹#›</a:t>
            </a:fld>
            <a:endParaRPr kumimoji="1" lang="zh-CN" altLang="en-US"/>
          </a:p>
        </p:txBody>
      </p:sp>
    </p:spTree>
    <p:extLst>
      <p:ext uri="{BB962C8B-B14F-4D97-AF65-F5344CB8AC3E}">
        <p14:creationId xmlns:p14="http://schemas.microsoft.com/office/powerpoint/2010/main" val="2964188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6C84AA1-FF13-3F46-A64B-E954A0A34476}" type="slidenum">
              <a:rPr kumimoji="1" lang="zh-CN" altLang="en-US" smtClean="0"/>
              <a:t>9</a:t>
            </a:fld>
            <a:endParaRPr kumimoji="1" lang="zh-CN" altLang="en-US"/>
          </a:p>
        </p:txBody>
      </p:sp>
    </p:spTree>
    <p:extLst>
      <p:ext uri="{BB962C8B-B14F-4D97-AF65-F5344CB8AC3E}">
        <p14:creationId xmlns:p14="http://schemas.microsoft.com/office/powerpoint/2010/main" val="395027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6C84AA1-FF13-3F46-A64B-E954A0A34476}" type="slidenum">
              <a:rPr kumimoji="1" lang="zh-CN" altLang="en-US" smtClean="0"/>
              <a:t>13</a:t>
            </a:fld>
            <a:endParaRPr kumimoji="1" lang="zh-CN" altLang="en-US"/>
          </a:p>
        </p:txBody>
      </p:sp>
    </p:spTree>
    <p:extLst>
      <p:ext uri="{BB962C8B-B14F-4D97-AF65-F5344CB8AC3E}">
        <p14:creationId xmlns:p14="http://schemas.microsoft.com/office/powerpoint/2010/main" val="137829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C519DB-4507-8748-AEEF-BE7CF0F66C1C}" type="datetimeFigureOut">
              <a:rPr kumimoji="1" lang="zh-CN" altLang="en-US" smtClean="0"/>
              <a:t>2021/9/23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248089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C519DB-4507-8748-AEEF-BE7CF0F66C1C}" type="datetimeFigureOut">
              <a:rPr kumimoji="1" lang="zh-CN" altLang="en-US" smtClean="0"/>
              <a:t>2021/9/23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432271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C519DB-4507-8748-AEEF-BE7CF0F66C1C}" type="datetimeFigureOut">
              <a:rPr kumimoji="1" lang="zh-CN" altLang="en-US" smtClean="0"/>
              <a:t>2021/9/23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653687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C519DB-4507-8748-AEEF-BE7CF0F66C1C}" type="datetimeFigureOut">
              <a:rPr kumimoji="1" lang="zh-CN" altLang="en-US" smtClean="0"/>
              <a:t>2021/9/23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321617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C519DB-4507-8748-AEEF-BE7CF0F66C1C}" type="datetimeFigureOut">
              <a:rPr kumimoji="1" lang="zh-CN" altLang="en-US" smtClean="0"/>
              <a:t>2021/9/23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37704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C519DB-4507-8748-AEEF-BE7CF0F66C1C}" type="datetimeFigureOut">
              <a:rPr kumimoji="1" lang="zh-CN" altLang="en-US" smtClean="0"/>
              <a:t>2021/9/23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429026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C519DB-4507-8748-AEEF-BE7CF0F66C1C}" type="datetimeFigureOut">
              <a:rPr kumimoji="1" lang="zh-CN" altLang="en-US" smtClean="0"/>
              <a:t>2021/9/23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56333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C519DB-4507-8748-AEEF-BE7CF0F66C1C}" type="datetimeFigureOut">
              <a:rPr kumimoji="1" lang="zh-CN" altLang="en-US" smtClean="0"/>
              <a:t>2021/9/23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243851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519DB-4507-8748-AEEF-BE7CF0F66C1C}" type="datetimeFigureOut">
              <a:rPr kumimoji="1" lang="zh-CN" altLang="en-US" smtClean="0"/>
              <a:t>2021/9/23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186420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C519DB-4507-8748-AEEF-BE7CF0F66C1C}" type="datetimeFigureOut">
              <a:rPr kumimoji="1" lang="zh-CN" altLang="en-US" smtClean="0"/>
              <a:t>2021/9/23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356184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C519DB-4507-8748-AEEF-BE7CF0F66C1C}" type="datetimeFigureOut">
              <a:rPr kumimoji="1" lang="zh-CN" altLang="en-US" smtClean="0"/>
              <a:t>2021/9/23</a:t>
            </a:fld>
            <a:endParaRPr kumimoji="1"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195748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92B3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519DB-4507-8748-AEEF-BE7CF0F66C1C}" type="datetimeFigureOut">
              <a:rPr kumimoji="1" lang="zh-CN" altLang="en-US" smtClean="0"/>
              <a:t>2021/9/23</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289790033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F5F1026C-7214-0B4F-8555-805CB026BC48}"/>
              </a:ext>
            </a:extLst>
          </p:cNvPr>
          <p:cNvPicPr>
            <a:picLocks noChangeAspect="1"/>
          </p:cNvPicPr>
          <p:nvPr/>
        </p:nvPicPr>
        <p:blipFill>
          <a:blip r:embed="rId2"/>
          <a:stretch>
            <a:fillRect/>
          </a:stretch>
        </p:blipFill>
        <p:spPr>
          <a:xfrm>
            <a:off x="2449728" y="1902080"/>
            <a:ext cx="7391400" cy="2806700"/>
          </a:xfrm>
          <a:prstGeom prst="rect">
            <a:avLst/>
          </a:prstGeom>
        </p:spPr>
      </p:pic>
    </p:spTree>
    <p:extLst>
      <p:ext uri="{BB962C8B-B14F-4D97-AF65-F5344CB8AC3E}">
        <p14:creationId xmlns:p14="http://schemas.microsoft.com/office/powerpoint/2010/main" val="62417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28330-484A-1745-8E17-64EA47E423C4}"/>
              </a:ext>
            </a:extLst>
          </p:cNvPr>
          <p:cNvSpPr>
            <a:spLocks noGrp="1"/>
          </p:cNvSpPr>
          <p:nvPr>
            <p:ph type="title"/>
          </p:nvPr>
        </p:nvSpPr>
        <p:spPr/>
        <p:txBody>
          <a:bodyPr/>
          <a:lstStyle/>
          <a:p>
            <a:r>
              <a:rPr kumimoji="1" lang="zh-CN" altLang="en-US" dirty="0">
                <a:solidFill>
                  <a:srgbClr val="51C44E"/>
                </a:solidFill>
              </a:rPr>
              <a:t>优缺点</a:t>
            </a:r>
          </a:p>
        </p:txBody>
      </p:sp>
      <p:sp>
        <p:nvSpPr>
          <p:cNvPr id="3" name="文本框 2">
            <a:extLst>
              <a:ext uri="{FF2B5EF4-FFF2-40B4-BE49-F238E27FC236}">
                <a16:creationId xmlns:a16="http://schemas.microsoft.com/office/drawing/2014/main" id="{6754B0AA-0B4E-654F-800F-2012D987479F}"/>
              </a:ext>
            </a:extLst>
          </p:cNvPr>
          <p:cNvSpPr txBox="1"/>
          <p:nvPr/>
        </p:nvSpPr>
        <p:spPr>
          <a:xfrm>
            <a:off x="1683834" y="2257387"/>
            <a:ext cx="6064481" cy="369332"/>
          </a:xfrm>
          <a:prstGeom prst="rect">
            <a:avLst/>
          </a:prstGeom>
          <a:noFill/>
        </p:spPr>
        <p:txBody>
          <a:bodyPr wrap="none" rtlCol="0">
            <a:spAutoFit/>
          </a:bodyPr>
          <a:lstStyle/>
          <a:p>
            <a:r>
              <a:rPr lang="zh-CN" altLang="en-US" b="1" dirty="0">
                <a:solidFill>
                  <a:srgbClr val="51C44E"/>
                </a:solidFill>
              </a:rPr>
              <a:t>优点：</a:t>
            </a:r>
            <a:r>
              <a:rPr lang="en-US" altLang="zh-CN" dirty="0">
                <a:solidFill>
                  <a:srgbClr val="51C44E"/>
                </a:solidFill>
              </a:rPr>
              <a:t>1</a:t>
            </a:r>
            <a:r>
              <a:rPr lang="zh-CN" altLang="en-US" dirty="0">
                <a:solidFill>
                  <a:srgbClr val="51C44E"/>
                </a:solidFill>
              </a:rPr>
              <a:t>、建造者独立，易扩展。 </a:t>
            </a:r>
            <a:r>
              <a:rPr lang="en-US" altLang="zh-CN" dirty="0">
                <a:solidFill>
                  <a:srgbClr val="51C44E"/>
                </a:solidFill>
              </a:rPr>
              <a:t>2</a:t>
            </a:r>
            <a:r>
              <a:rPr lang="zh-CN" altLang="en-US" dirty="0">
                <a:solidFill>
                  <a:srgbClr val="51C44E"/>
                </a:solidFill>
              </a:rPr>
              <a:t>、便于控制细节风险。</a:t>
            </a:r>
            <a:endParaRPr kumimoji="1" lang="zh-CN" altLang="en-US" dirty="0">
              <a:solidFill>
                <a:srgbClr val="51C44E"/>
              </a:solidFill>
            </a:endParaRPr>
          </a:p>
        </p:txBody>
      </p:sp>
      <p:sp>
        <p:nvSpPr>
          <p:cNvPr id="4" name="文本框 3">
            <a:extLst>
              <a:ext uri="{FF2B5EF4-FFF2-40B4-BE49-F238E27FC236}">
                <a16:creationId xmlns:a16="http://schemas.microsoft.com/office/drawing/2014/main" id="{08D8EDB6-99C5-014C-A480-6A814898BDAC}"/>
              </a:ext>
            </a:extLst>
          </p:cNvPr>
          <p:cNvSpPr txBox="1"/>
          <p:nvPr/>
        </p:nvSpPr>
        <p:spPr>
          <a:xfrm>
            <a:off x="1683834" y="3193420"/>
            <a:ext cx="9110186" cy="369332"/>
          </a:xfrm>
          <a:prstGeom prst="rect">
            <a:avLst/>
          </a:prstGeom>
          <a:noFill/>
        </p:spPr>
        <p:txBody>
          <a:bodyPr wrap="none" rtlCol="0">
            <a:spAutoFit/>
          </a:bodyPr>
          <a:lstStyle/>
          <a:p>
            <a:r>
              <a:rPr lang="zh-CN" altLang="en-US" b="1" dirty="0">
                <a:solidFill>
                  <a:srgbClr val="51C44E"/>
                </a:solidFill>
              </a:rPr>
              <a:t>缺点：</a:t>
            </a:r>
            <a:r>
              <a:rPr lang="zh-CN" altLang="en-US" dirty="0">
                <a:solidFill>
                  <a:srgbClr val="51C44E"/>
                </a:solidFill>
              </a:rPr>
              <a:t> </a:t>
            </a:r>
            <a:r>
              <a:rPr lang="en-US" altLang="zh-CN" dirty="0">
                <a:solidFill>
                  <a:srgbClr val="51C44E"/>
                </a:solidFill>
              </a:rPr>
              <a:t>1</a:t>
            </a:r>
            <a:r>
              <a:rPr lang="zh-CN" altLang="en-US" dirty="0">
                <a:solidFill>
                  <a:srgbClr val="51C44E"/>
                </a:solidFill>
              </a:rPr>
              <a:t>、产品必须有共同点，范围有限制。 </a:t>
            </a:r>
            <a:r>
              <a:rPr lang="en-US" altLang="zh-CN" dirty="0">
                <a:solidFill>
                  <a:srgbClr val="51C44E"/>
                </a:solidFill>
              </a:rPr>
              <a:t>2</a:t>
            </a:r>
            <a:r>
              <a:rPr lang="zh-CN" altLang="en-US" dirty="0">
                <a:solidFill>
                  <a:srgbClr val="51C44E"/>
                </a:solidFill>
              </a:rPr>
              <a:t>、如内部变化复杂，会有很多的建造类。</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9A484E9-A8C0-9D45-AA2A-AFB9F6E92B56}"/>
              </a:ext>
            </a:extLst>
          </p:cNvPr>
          <p:cNvSpPr txBox="1"/>
          <p:nvPr/>
        </p:nvSpPr>
        <p:spPr>
          <a:xfrm>
            <a:off x="1683834" y="4231281"/>
            <a:ext cx="10264348" cy="923330"/>
          </a:xfrm>
          <a:prstGeom prst="rect">
            <a:avLst/>
          </a:prstGeom>
          <a:noFill/>
        </p:spPr>
        <p:txBody>
          <a:bodyPr wrap="none" rtlCol="0">
            <a:spAutoFit/>
          </a:bodyPr>
          <a:lstStyle/>
          <a:p>
            <a:pPr latinLnBrk="1"/>
            <a:r>
              <a:rPr lang="zh-CN" altLang="en-US" b="1" dirty="0">
                <a:solidFill>
                  <a:srgbClr val="51C44E"/>
                </a:solidFill>
              </a:rPr>
              <a:t>使用场景：</a:t>
            </a:r>
            <a:r>
              <a:rPr lang="zh-CN" altLang="en-US" dirty="0">
                <a:solidFill>
                  <a:srgbClr val="51C44E"/>
                </a:solidFill>
              </a:rPr>
              <a:t> </a:t>
            </a:r>
            <a:r>
              <a:rPr lang="en-US" altLang="zh-CN" dirty="0">
                <a:solidFill>
                  <a:srgbClr val="51C44E"/>
                </a:solidFill>
              </a:rPr>
              <a:t>1</a:t>
            </a:r>
            <a:r>
              <a:rPr lang="zh-CN" altLang="en-US" dirty="0">
                <a:solidFill>
                  <a:srgbClr val="51C44E"/>
                </a:solidFill>
              </a:rPr>
              <a:t>、需要生成的对象具有复杂的内部结构。 </a:t>
            </a:r>
            <a:r>
              <a:rPr lang="en-US" altLang="zh-CN" dirty="0">
                <a:solidFill>
                  <a:srgbClr val="51C44E"/>
                </a:solidFill>
              </a:rPr>
              <a:t>2</a:t>
            </a:r>
            <a:r>
              <a:rPr lang="zh-CN" altLang="en-US" dirty="0">
                <a:solidFill>
                  <a:srgbClr val="51C44E"/>
                </a:solidFill>
              </a:rPr>
              <a:t>、需要生成的对象内部属性本身相互依赖。</a:t>
            </a:r>
          </a:p>
          <a:p>
            <a:pPr latinLnBrk="1"/>
            <a:r>
              <a:rPr lang="zh-CN" altLang="en-US" b="1" dirty="0">
                <a:solidFill>
                  <a:srgbClr val="51C44E"/>
                </a:solidFill>
              </a:rPr>
              <a:t>注意事项：</a:t>
            </a:r>
            <a:r>
              <a:rPr lang="zh-CN" altLang="en-US" dirty="0">
                <a:solidFill>
                  <a:srgbClr val="51C44E"/>
                </a:solidFill>
              </a:rPr>
              <a:t>与工厂模式的区别是：建造者模式更加关注与零件装配的顺序。</a:t>
            </a:r>
          </a:p>
          <a:p>
            <a:endParaRPr kumimoji="1" lang="zh-CN" altLang="en-US" dirty="0">
              <a:solidFill>
                <a:srgbClr val="51C44E"/>
              </a:solidFill>
            </a:endParaRPr>
          </a:p>
        </p:txBody>
      </p:sp>
    </p:spTree>
    <p:extLst>
      <p:ext uri="{BB962C8B-B14F-4D97-AF65-F5344CB8AC3E}">
        <p14:creationId xmlns:p14="http://schemas.microsoft.com/office/powerpoint/2010/main" val="15801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C9A25-993A-5B49-8044-824B76F4EB0F}"/>
              </a:ext>
            </a:extLst>
          </p:cNvPr>
          <p:cNvSpPr>
            <a:spLocks noGrp="1"/>
          </p:cNvSpPr>
          <p:nvPr>
            <p:ph type="title"/>
          </p:nvPr>
        </p:nvSpPr>
        <p:spPr/>
        <p:txBody>
          <a:bodyPr/>
          <a:lstStyle/>
          <a:p>
            <a:r>
              <a:rPr kumimoji="1" lang="en-US" altLang="zh-CN" dirty="0">
                <a:solidFill>
                  <a:srgbClr val="51C44E"/>
                </a:solidFill>
              </a:rPr>
              <a:t>4.</a:t>
            </a:r>
            <a:r>
              <a:rPr kumimoji="1" lang="zh-CN" altLang="en-US" dirty="0">
                <a:solidFill>
                  <a:srgbClr val="51C44E"/>
                </a:solidFill>
              </a:rPr>
              <a:t>原型模式</a:t>
            </a:r>
            <a:r>
              <a:rPr kumimoji="1" lang="en-US" altLang="zh-CN" dirty="0">
                <a:solidFill>
                  <a:srgbClr val="51C44E"/>
                </a:solidFill>
              </a:rPr>
              <a:t>/</a:t>
            </a:r>
            <a:r>
              <a:rPr kumimoji="1" lang="zh-CN" altLang="en-US" dirty="0">
                <a:solidFill>
                  <a:srgbClr val="51C44E"/>
                </a:solidFill>
              </a:rPr>
              <a:t>克隆</a:t>
            </a:r>
          </a:p>
        </p:txBody>
      </p:sp>
      <p:pic>
        <p:nvPicPr>
          <p:cNvPr id="3" name="图片 2">
            <a:extLst>
              <a:ext uri="{FF2B5EF4-FFF2-40B4-BE49-F238E27FC236}">
                <a16:creationId xmlns:a16="http://schemas.microsoft.com/office/drawing/2014/main" id="{12ED156D-9A52-A347-B9E1-A465E7965ECA}"/>
              </a:ext>
            </a:extLst>
          </p:cNvPr>
          <p:cNvPicPr>
            <a:picLocks noChangeAspect="1"/>
          </p:cNvPicPr>
          <p:nvPr/>
        </p:nvPicPr>
        <p:blipFill>
          <a:blip r:embed="rId2"/>
          <a:stretch>
            <a:fillRect/>
          </a:stretch>
        </p:blipFill>
        <p:spPr>
          <a:xfrm>
            <a:off x="2630596" y="1690688"/>
            <a:ext cx="6930808" cy="5016266"/>
          </a:xfrm>
          <a:prstGeom prst="rect">
            <a:avLst/>
          </a:prstGeom>
        </p:spPr>
      </p:pic>
    </p:spTree>
    <p:extLst>
      <p:ext uri="{BB962C8B-B14F-4D97-AF65-F5344CB8AC3E}">
        <p14:creationId xmlns:p14="http://schemas.microsoft.com/office/powerpoint/2010/main" val="391895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3465D-C9FF-8147-A35F-3C27C8AB5394}"/>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3279F57E-E4DA-3A4D-850E-DD70447EC160}"/>
              </a:ext>
            </a:extLst>
          </p:cNvPr>
          <p:cNvSpPr txBox="1"/>
          <p:nvPr/>
        </p:nvSpPr>
        <p:spPr>
          <a:xfrm>
            <a:off x="1092820" y="2051824"/>
            <a:ext cx="5186035" cy="369332"/>
          </a:xfrm>
          <a:prstGeom prst="rect">
            <a:avLst/>
          </a:prstGeom>
          <a:noFill/>
        </p:spPr>
        <p:txBody>
          <a:bodyPr wrap="none" rtlCol="0">
            <a:spAutoFit/>
          </a:bodyPr>
          <a:lstStyle/>
          <a:p>
            <a:r>
              <a:rPr lang="zh-CN" altLang="en-US" b="1" dirty="0">
                <a:solidFill>
                  <a:srgbClr val="51C44E"/>
                </a:solidFill>
              </a:rPr>
              <a:t>优点：</a:t>
            </a:r>
            <a:r>
              <a:rPr lang="zh-CN" altLang="en-US" dirty="0">
                <a:solidFill>
                  <a:srgbClr val="51C44E"/>
                </a:solidFill>
              </a:rPr>
              <a:t> </a:t>
            </a:r>
            <a:r>
              <a:rPr lang="en-US" altLang="zh-CN" dirty="0">
                <a:solidFill>
                  <a:srgbClr val="51C44E"/>
                </a:solidFill>
              </a:rPr>
              <a:t>1</a:t>
            </a:r>
            <a:r>
              <a:rPr lang="zh-CN" altLang="en-US" dirty="0">
                <a:solidFill>
                  <a:srgbClr val="51C44E"/>
                </a:solidFill>
              </a:rPr>
              <a:t>、性能提高。 </a:t>
            </a:r>
            <a:r>
              <a:rPr lang="en-US" altLang="zh-CN" dirty="0">
                <a:solidFill>
                  <a:srgbClr val="51C44E"/>
                </a:solidFill>
              </a:rPr>
              <a:t>2</a:t>
            </a:r>
            <a:r>
              <a:rPr lang="zh-CN" altLang="en-US" dirty="0">
                <a:solidFill>
                  <a:srgbClr val="51C44E"/>
                </a:solidFill>
              </a:rPr>
              <a:t>、逃避构造函数的约束。</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216BBC83-8CF3-844E-9239-D12C8ED7580B}"/>
              </a:ext>
            </a:extLst>
          </p:cNvPr>
          <p:cNvSpPr txBox="1"/>
          <p:nvPr/>
        </p:nvSpPr>
        <p:spPr>
          <a:xfrm>
            <a:off x="1059367" y="3133493"/>
            <a:ext cx="10627112" cy="923330"/>
          </a:xfrm>
          <a:prstGeom prst="rect">
            <a:avLst/>
          </a:prstGeom>
          <a:noFill/>
        </p:spPr>
        <p:txBody>
          <a:bodyPr wrap="square" rtlCol="0">
            <a:spAutoFit/>
          </a:bodyPr>
          <a:lstStyle/>
          <a:p>
            <a:r>
              <a:rPr lang="zh-CN" altLang="en-US" b="1" dirty="0">
                <a:solidFill>
                  <a:srgbClr val="51C44E"/>
                </a:solidFill>
              </a:rPr>
              <a:t>缺点：</a:t>
            </a:r>
            <a:r>
              <a:rPr lang="zh-CN" altLang="en-US" dirty="0">
                <a:solidFill>
                  <a:srgbClr val="51C44E"/>
                </a:solidFill>
              </a:rPr>
              <a:t> </a:t>
            </a:r>
            <a:r>
              <a:rPr lang="en-US" altLang="zh-CN" dirty="0">
                <a:solidFill>
                  <a:srgbClr val="51C44E"/>
                </a:solidFill>
              </a:rPr>
              <a:t>1</a:t>
            </a:r>
            <a:r>
              <a:rPr lang="zh-CN" altLang="en-US" dirty="0">
                <a:solidFill>
                  <a:srgbClr val="51C44E"/>
                </a:solidFill>
              </a:rPr>
              <a:t>、配备克隆方法需要对类的功能进行通盘考虑，这对于全新的类不是很难，但对于已有的类不一定很容易，特别当一个类引用不支持串行化的间接对象，或者引用含有循环结构的时候。 </a:t>
            </a:r>
            <a:r>
              <a:rPr lang="en-US" altLang="zh-CN" dirty="0">
                <a:solidFill>
                  <a:srgbClr val="51C44E"/>
                </a:solidFill>
              </a:rPr>
              <a:t>2</a:t>
            </a:r>
            <a:r>
              <a:rPr lang="zh-CN" altLang="en-US" dirty="0">
                <a:solidFill>
                  <a:srgbClr val="51C44E"/>
                </a:solidFill>
              </a:rPr>
              <a:t>、必须实现 </a:t>
            </a:r>
            <a:r>
              <a:rPr lang="en" altLang="zh-CN" dirty="0">
                <a:solidFill>
                  <a:srgbClr val="51C44E"/>
                </a:solidFill>
              </a:rPr>
              <a:t>Cloneable </a:t>
            </a:r>
            <a:r>
              <a:rPr lang="zh-CN" altLang="en-US" dirty="0">
                <a:solidFill>
                  <a:srgbClr val="51C44E"/>
                </a:solidFill>
              </a:rPr>
              <a:t>接口。</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6D660F0F-3DD9-B24F-BC23-11C22966C16C}"/>
              </a:ext>
            </a:extLst>
          </p:cNvPr>
          <p:cNvSpPr txBox="1"/>
          <p:nvPr/>
        </p:nvSpPr>
        <p:spPr>
          <a:xfrm>
            <a:off x="1092820" y="4850780"/>
            <a:ext cx="10726013" cy="369332"/>
          </a:xfrm>
          <a:prstGeom prst="rect">
            <a:avLst/>
          </a:prstGeom>
          <a:noFill/>
        </p:spPr>
        <p:txBody>
          <a:bodyPr wrap="none" rtlCol="0">
            <a:spAutoFit/>
          </a:bodyPr>
          <a:lstStyle/>
          <a:p>
            <a:r>
              <a:rPr lang="zh-CN" altLang="en-US" b="1" dirty="0">
                <a:solidFill>
                  <a:srgbClr val="51C44E"/>
                </a:solidFill>
              </a:rPr>
              <a:t>使用场景：</a:t>
            </a:r>
            <a:r>
              <a:rPr lang="zh-CN" altLang="en-US" dirty="0">
                <a:solidFill>
                  <a:srgbClr val="51C44E"/>
                </a:solidFill>
              </a:rPr>
              <a:t> </a:t>
            </a:r>
            <a:r>
              <a:rPr lang="en-US" altLang="zh-CN" dirty="0">
                <a:solidFill>
                  <a:srgbClr val="51C44E"/>
                </a:solidFill>
              </a:rPr>
              <a:t>1</a:t>
            </a:r>
            <a:r>
              <a:rPr lang="zh-CN" altLang="en-US" dirty="0">
                <a:solidFill>
                  <a:srgbClr val="51C44E"/>
                </a:solidFill>
              </a:rPr>
              <a:t>、资源优化场景。 </a:t>
            </a:r>
            <a:r>
              <a:rPr lang="en-US" altLang="zh-CN" dirty="0">
                <a:solidFill>
                  <a:srgbClr val="51C44E"/>
                </a:solidFill>
              </a:rPr>
              <a:t>2</a:t>
            </a:r>
            <a:r>
              <a:rPr lang="zh-CN" altLang="en-US" dirty="0">
                <a:solidFill>
                  <a:srgbClr val="51C44E"/>
                </a:solidFill>
              </a:rPr>
              <a:t>、类初始化需要消化非常多的资源，这个资源包括数据、硬件资源等。</a:t>
            </a:r>
            <a:endParaRPr kumimoji="1" lang="zh-CN" altLang="en-US" dirty="0">
              <a:solidFill>
                <a:srgbClr val="51C44E"/>
              </a:solidFill>
            </a:endParaRPr>
          </a:p>
        </p:txBody>
      </p:sp>
    </p:spTree>
    <p:extLst>
      <p:ext uri="{BB962C8B-B14F-4D97-AF65-F5344CB8AC3E}">
        <p14:creationId xmlns:p14="http://schemas.microsoft.com/office/powerpoint/2010/main" val="204539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5B7C1-A186-2A4A-BC42-EA8D7719473C}"/>
              </a:ext>
            </a:extLst>
          </p:cNvPr>
          <p:cNvSpPr>
            <a:spLocks noGrp="1"/>
          </p:cNvSpPr>
          <p:nvPr>
            <p:ph type="title"/>
          </p:nvPr>
        </p:nvSpPr>
        <p:spPr/>
        <p:txBody>
          <a:bodyPr/>
          <a:lstStyle/>
          <a:p>
            <a:r>
              <a:rPr kumimoji="1" lang="en-US" altLang="zh-CN" dirty="0">
                <a:solidFill>
                  <a:srgbClr val="51C44E"/>
                </a:solidFill>
              </a:rPr>
              <a:t>5.</a:t>
            </a:r>
            <a:r>
              <a:rPr kumimoji="1" lang="zh-CN" altLang="en-US" dirty="0">
                <a:solidFill>
                  <a:srgbClr val="51C44E"/>
                </a:solidFill>
              </a:rPr>
              <a:t>适配器模式</a:t>
            </a:r>
          </a:p>
        </p:txBody>
      </p:sp>
      <p:pic>
        <p:nvPicPr>
          <p:cNvPr id="3" name="图片 2">
            <a:extLst>
              <a:ext uri="{FF2B5EF4-FFF2-40B4-BE49-F238E27FC236}">
                <a16:creationId xmlns:a16="http://schemas.microsoft.com/office/drawing/2014/main" id="{E395DD66-6BDD-D74A-9C23-18E40738846D}"/>
              </a:ext>
            </a:extLst>
          </p:cNvPr>
          <p:cNvPicPr>
            <a:picLocks noChangeAspect="1"/>
          </p:cNvPicPr>
          <p:nvPr/>
        </p:nvPicPr>
        <p:blipFill>
          <a:blip r:embed="rId3"/>
          <a:stretch>
            <a:fillRect/>
          </a:stretch>
        </p:blipFill>
        <p:spPr>
          <a:xfrm>
            <a:off x="1580322" y="1690688"/>
            <a:ext cx="9256254" cy="4426430"/>
          </a:xfrm>
          <a:prstGeom prst="rect">
            <a:avLst/>
          </a:prstGeom>
        </p:spPr>
      </p:pic>
    </p:spTree>
    <p:extLst>
      <p:ext uri="{BB962C8B-B14F-4D97-AF65-F5344CB8AC3E}">
        <p14:creationId xmlns:p14="http://schemas.microsoft.com/office/powerpoint/2010/main" val="13593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BB024-6560-5F41-8892-6BE012DBD338}"/>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657F231F-2C8A-3F48-B460-CDB88EB0993E}"/>
              </a:ext>
            </a:extLst>
          </p:cNvPr>
          <p:cNvSpPr txBox="1"/>
          <p:nvPr/>
        </p:nvSpPr>
        <p:spPr>
          <a:xfrm>
            <a:off x="1349298" y="1962616"/>
            <a:ext cx="10236819" cy="646331"/>
          </a:xfrm>
          <a:prstGeom prst="rect">
            <a:avLst/>
          </a:prstGeom>
          <a:noFill/>
        </p:spPr>
        <p:txBody>
          <a:bodyPr wrap="square" rtlCol="0">
            <a:spAutoFit/>
          </a:bodyPr>
          <a:lstStyle/>
          <a:p>
            <a:r>
              <a:rPr lang="zh-CN" altLang="en-US" b="1" dirty="0">
                <a:solidFill>
                  <a:srgbClr val="51C44E"/>
                </a:solidFill>
              </a:rPr>
              <a:t>优点：</a:t>
            </a:r>
            <a:r>
              <a:rPr lang="zh-CN" altLang="en-US" dirty="0">
                <a:solidFill>
                  <a:srgbClr val="51C44E"/>
                </a:solidFill>
              </a:rPr>
              <a:t> </a:t>
            </a:r>
            <a:r>
              <a:rPr lang="en-US" altLang="zh-CN" dirty="0">
                <a:solidFill>
                  <a:srgbClr val="51C44E"/>
                </a:solidFill>
              </a:rPr>
              <a:t>1</a:t>
            </a:r>
            <a:r>
              <a:rPr lang="zh-CN" altLang="en-US" dirty="0">
                <a:solidFill>
                  <a:srgbClr val="51C44E"/>
                </a:solidFill>
              </a:rPr>
              <a:t>、可以让任何两个没有关联的类一起运行。 </a:t>
            </a:r>
            <a:r>
              <a:rPr lang="en-US" altLang="zh-CN" dirty="0">
                <a:solidFill>
                  <a:srgbClr val="51C44E"/>
                </a:solidFill>
              </a:rPr>
              <a:t>2</a:t>
            </a:r>
            <a:r>
              <a:rPr lang="zh-CN" altLang="en-US" dirty="0">
                <a:solidFill>
                  <a:srgbClr val="51C44E"/>
                </a:solidFill>
              </a:rPr>
              <a:t>、提高了类的复用。 </a:t>
            </a:r>
            <a:r>
              <a:rPr lang="en-US" altLang="zh-CN" dirty="0">
                <a:solidFill>
                  <a:srgbClr val="51C44E"/>
                </a:solidFill>
              </a:rPr>
              <a:t>3</a:t>
            </a:r>
            <a:r>
              <a:rPr lang="zh-CN" altLang="en-US" dirty="0">
                <a:solidFill>
                  <a:srgbClr val="51C44E"/>
                </a:solidFill>
              </a:rPr>
              <a:t>、增加了类的透明度。 </a:t>
            </a:r>
            <a:r>
              <a:rPr lang="en-US" altLang="zh-CN" dirty="0">
                <a:solidFill>
                  <a:srgbClr val="51C44E"/>
                </a:solidFill>
              </a:rPr>
              <a:t>4</a:t>
            </a:r>
            <a:r>
              <a:rPr lang="zh-CN" altLang="en-US" dirty="0">
                <a:solidFill>
                  <a:srgbClr val="51C44E"/>
                </a:solidFill>
              </a:rPr>
              <a:t>、灵活性好。</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DD75E6C-2F4F-A34F-A0BF-E6518478CEA9}"/>
              </a:ext>
            </a:extLst>
          </p:cNvPr>
          <p:cNvSpPr txBox="1"/>
          <p:nvPr/>
        </p:nvSpPr>
        <p:spPr>
          <a:xfrm>
            <a:off x="1349298" y="3201250"/>
            <a:ext cx="10236819" cy="923330"/>
          </a:xfrm>
          <a:prstGeom prst="rect">
            <a:avLst/>
          </a:prstGeom>
          <a:noFill/>
        </p:spPr>
        <p:txBody>
          <a:bodyPr wrap="square" rtlCol="0">
            <a:spAutoFit/>
          </a:bodyPr>
          <a:lstStyle/>
          <a:p>
            <a:r>
              <a:rPr lang="zh-CN" altLang="en-US" b="1" dirty="0">
                <a:solidFill>
                  <a:srgbClr val="51C44E"/>
                </a:solidFill>
              </a:rPr>
              <a:t>缺点：</a:t>
            </a:r>
            <a:r>
              <a:rPr lang="zh-CN" altLang="en-US" dirty="0">
                <a:solidFill>
                  <a:srgbClr val="51C44E"/>
                </a:solidFill>
              </a:rPr>
              <a:t> </a:t>
            </a:r>
            <a:r>
              <a:rPr lang="en-US" altLang="zh-CN" dirty="0">
                <a:solidFill>
                  <a:srgbClr val="51C44E"/>
                </a:solidFill>
              </a:rPr>
              <a:t>1</a:t>
            </a:r>
            <a:r>
              <a:rPr lang="zh-CN" altLang="en-US" dirty="0">
                <a:solidFill>
                  <a:srgbClr val="51C44E"/>
                </a:solidFill>
              </a:rPr>
              <a:t>、过多地使用适配器，会让系统非常零乱，不易整体进行把握。比如，明明看到调用的是 </a:t>
            </a:r>
            <a:r>
              <a:rPr lang="en" altLang="zh-CN" dirty="0">
                <a:solidFill>
                  <a:srgbClr val="51C44E"/>
                </a:solidFill>
              </a:rPr>
              <a:t>A </a:t>
            </a:r>
            <a:r>
              <a:rPr lang="zh-CN" altLang="en-US" dirty="0">
                <a:solidFill>
                  <a:srgbClr val="51C44E"/>
                </a:solidFill>
              </a:rPr>
              <a:t>接口，其实内部被适配成了 </a:t>
            </a:r>
            <a:r>
              <a:rPr lang="en" altLang="zh-CN" dirty="0">
                <a:solidFill>
                  <a:srgbClr val="51C44E"/>
                </a:solidFill>
              </a:rPr>
              <a:t>B </a:t>
            </a:r>
            <a:r>
              <a:rPr lang="zh-CN" altLang="en-US" dirty="0">
                <a:solidFill>
                  <a:srgbClr val="51C44E"/>
                </a:solidFill>
              </a:rPr>
              <a:t>接口的实现，一个系统如果太多出现这种情况，无异于一场灾难。因此如果不是很有必要，可以不使用适配器，而是直接对系统进行重构。 </a:t>
            </a:r>
            <a:r>
              <a:rPr lang="en-US" altLang="zh-CN" dirty="0">
                <a:solidFill>
                  <a:srgbClr val="51C44E"/>
                </a:solidFill>
              </a:rPr>
              <a:t>2</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06A08367-04E6-9D40-895E-A935FEE45500}"/>
              </a:ext>
            </a:extLst>
          </p:cNvPr>
          <p:cNvSpPr txBox="1"/>
          <p:nvPr/>
        </p:nvSpPr>
        <p:spPr>
          <a:xfrm>
            <a:off x="1382752" y="4851752"/>
            <a:ext cx="2570768" cy="369332"/>
          </a:xfrm>
          <a:prstGeom prst="rect">
            <a:avLst/>
          </a:prstGeom>
          <a:noFill/>
        </p:spPr>
        <p:txBody>
          <a:bodyPr wrap="none" rtlCol="0">
            <a:spAutoFit/>
          </a:bodyPr>
          <a:lstStyle/>
          <a:p>
            <a:r>
              <a:rPr kumimoji="1" lang="zh-CN" altLang="en-US" dirty="0">
                <a:solidFill>
                  <a:srgbClr val="51C44E"/>
                </a:solidFill>
              </a:rPr>
              <a:t>场景：</a:t>
            </a:r>
            <a:r>
              <a:rPr lang="en-US" altLang="zh-CN" dirty="0">
                <a:solidFill>
                  <a:srgbClr val="51C44E"/>
                </a:solidFill>
              </a:rPr>
              <a:t> </a:t>
            </a:r>
            <a:r>
              <a:rPr lang="en" altLang="zh-CN" dirty="0">
                <a:solidFill>
                  <a:srgbClr val="51C44E"/>
                </a:solidFill>
              </a:rPr>
              <a:t>JAVA </a:t>
            </a:r>
            <a:r>
              <a:rPr lang="zh-CN" altLang="en-US" dirty="0">
                <a:solidFill>
                  <a:srgbClr val="51C44E"/>
                </a:solidFill>
              </a:rPr>
              <a:t>中的 </a:t>
            </a:r>
            <a:r>
              <a:rPr lang="en" altLang="zh-CN" dirty="0" err="1">
                <a:solidFill>
                  <a:srgbClr val="51C44E"/>
                </a:solidFill>
              </a:rPr>
              <a:t>jdbc</a:t>
            </a:r>
            <a:r>
              <a:rPr lang="zh-CN" altLang="en" dirty="0">
                <a:solidFill>
                  <a:srgbClr val="51C44E"/>
                </a:solidFill>
              </a:rPr>
              <a:t>。</a:t>
            </a:r>
            <a:endParaRPr kumimoji="1" lang="zh-CN" altLang="en-US" dirty="0">
              <a:solidFill>
                <a:srgbClr val="51C44E"/>
              </a:solidFill>
            </a:endParaRPr>
          </a:p>
        </p:txBody>
      </p:sp>
    </p:spTree>
    <p:extLst>
      <p:ext uri="{BB962C8B-B14F-4D97-AF65-F5344CB8AC3E}">
        <p14:creationId xmlns:p14="http://schemas.microsoft.com/office/powerpoint/2010/main" val="232380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6BF51-E4E9-094E-A30C-64A3EBF6243C}"/>
              </a:ext>
            </a:extLst>
          </p:cNvPr>
          <p:cNvSpPr>
            <a:spLocks noGrp="1"/>
          </p:cNvSpPr>
          <p:nvPr>
            <p:ph type="title"/>
          </p:nvPr>
        </p:nvSpPr>
        <p:spPr/>
        <p:txBody>
          <a:bodyPr/>
          <a:lstStyle/>
          <a:p>
            <a:r>
              <a:rPr kumimoji="1" lang="en-US" altLang="zh-CN" dirty="0">
                <a:solidFill>
                  <a:srgbClr val="51C44E"/>
                </a:solidFill>
              </a:rPr>
              <a:t>6.</a:t>
            </a:r>
            <a:r>
              <a:rPr kumimoji="1" lang="zh-CN" altLang="en-US" dirty="0">
                <a:solidFill>
                  <a:srgbClr val="51C44E"/>
                </a:solidFill>
              </a:rPr>
              <a:t>桥接模式</a:t>
            </a:r>
          </a:p>
        </p:txBody>
      </p:sp>
      <p:pic>
        <p:nvPicPr>
          <p:cNvPr id="4" name="图片 3">
            <a:extLst>
              <a:ext uri="{FF2B5EF4-FFF2-40B4-BE49-F238E27FC236}">
                <a16:creationId xmlns:a16="http://schemas.microsoft.com/office/drawing/2014/main" id="{66A59DBB-6568-6D4F-87A0-BC949402F6FC}"/>
              </a:ext>
            </a:extLst>
          </p:cNvPr>
          <p:cNvPicPr>
            <a:picLocks noChangeAspect="1"/>
          </p:cNvPicPr>
          <p:nvPr/>
        </p:nvPicPr>
        <p:blipFill>
          <a:blip r:embed="rId2"/>
          <a:stretch>
            <a:fillRect/>
          </a:stretch>
        </p:blipFill>
        <p:spPr>
          <a:xfrm>
            <a:off x="2276060" y="1399827"/>
            <a:ext cx="8492711" cy="4953209"/>
          </a:xfrm>
          <a:prstGeom prst="rect">
            <a:avLst/>
          </a:prstGeom>
        </p:spPr>
      </p:pic>
    </p:spTree>
    <p:extLst>
      <p:ext uri="{BB962C8B-B14F-4D97-AF65-F5344CB8AC3E}">
        <p14:creationId xmlns:p14="http://schemas.microsoft.com/office/powerpoint/2010/main" val="2598257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BB024-6560-5F41-8892-6BE012DBD338}"/>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657F231F-2C8A-3F48-B460-CDB88EB0993E}"/>
              </a:ext>
            </a:extLst>
          </p:cNvPr>
          <p:cNvSpPr txBox="1"/>
          <p:nvPr/>
        </p:nvSpPr>
        <p:spPr>
          <a:xfrm>
            <a:off x="1349298" y="1962616"/>
            <a:ext cx="10236819" cy="369332"/>
          </a:xfrm>
          <a:prstGeom prst="rect">
            <a:avLst/>
          </a:prstGeom>
          <a:noFill/>
        </p:spPr>
        <p:txBody>
          <a:bodyPr wrap="square" rtlCol="0">
            <a:spAutoFit/>
          </a:bodyPr>
          <a:lstStyle/>
          <a:p>
            <a:r>
              <a:rPr lang="zh-CN" altLang="en-US" b="1" dirty="0">
                <a:solidFill>
                  <a:srgbClr val="51C44E"/>
                </a:solidFill>
              </a:rPr>
              <a:t>优点：</a:t>
            </a:r>
            <a:r>
              <a:rPr lang="zh-CN" altLang="en-US" dirty="0">
                <a:solidFill>
                  <a:srgbClr val="51C44E"/>
                </a:solidFill>
              </a:rPr>
              <a:t> </a:t>
            </a:r>
            <a:r>
              <a:rPr lang="en-US" altLang="zh-CN" dirty="0">
                <a:solidFill>
                  <a:srgbClr val="51C44E"/>
                </a:solidFill>
              </a:rPr>
              <a:t>1</a:t>
            </a:r>
            <a:r>
              <a:rPr lang="zh-CN" altLang="en-US" dirty="0">
                <a:solidFill>
                  <a:srgbClr val="51C44E"/>
                </a:solidFill>
              </a:rPr>
              <a:t>、抽象和实现的分离。 </a:t>
            </a:r>
            <a:r>
              <a:rPr lang="en-US" altLang="zh-CN" dirty="0">
                <a:solidFill>
                  <a:srgbClr val="51C44E"/>
                </a:solidFill>
              </a:rPr>
              <a:t>2</a:t>
            </a:r>
            <a:r>
              <a:rPr lang="zh-CN" altLang="en-US" dirty="0">
                <a:solidFill>
                  <a:srgbClr val="51C44E"/>
                </a:solidFill>
              </a:rPr>
              <a:t>、优秀的扩展能力。 </a:t>
            </a:r>
            <a:r>
              <a:rPr lang="en-US" altLang="zh-CN" dirty="0">
                <a:solidFill>
                  <a:srgbClr val="51C44E"/>
                </a:solidFill>
              </a:rPr>
              <a:t>3</a:t>
            </a:r>
            <a:r>
              <a:rPr lang="zh-CN" altLang="en-US" dirty="0">
                <a:solidFill>
                  <a:srgbClr val="51C44E"/>
                </a:solidFill>
              </a:rPr>
              <a:t>、实现细节对客户透明。</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DD75E6C-2F4F-A34F-A0BF-E6518478CEA9}"/>
              </a:ext>
            </a:extLst>
          </p:cNvPr>
          <p:cNvSpPr txBox="1"/>
          <p:nvPr/>
        </p:nvSpPr>
        <p:spPr>
          <a:xfrm>
            <a:off x="1349298" y="3201250"/>
            <a:ext cx="10236819" cy="646331"/>
          </a:xfrm>
          <a:prstGeom prst="rect">
            <a:avLst/>
          </a:prstGeom>
          <a:noFill/>
        </p:spPr>
        <p:txBody>
          <a:bodyPr wrap="square" rtlCol="0">
            <a:spAutoFit/>
          </a:bodyPr>
          <a:lstStyle/>
          <a:p>
            <a:r>
              <a:rPr lang="zh-CN" altLang="en-US" b="1" dirty="0">
                <a:solidFill>
                  <a:srgbClr val="51C44E"/>
                </a:solidFill>
              </a:rPr>
              <a:t>缺点：</a:t>
            </a:r>
            <a:r>
              <a:rPr lang="zh-CN" altLang="en-US" dirty="0">
                <a:solidFill>
                  <a:srgbClr val="51C44E"/>
                </a:solidFill>
              </a:rPr>
              <a:t> 桥接模式的引入会增加系统的理解与设计难度，由于聚合关联关系建立在抽象层，要求开发者针对抽象进行设计与编程。</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06A08367-04E6-9D40-895E-A935FEE45500}"/>
              </a:ext>
            </a:extLst>
          </p:cNvPr>
          <p:cNvSpPr txBox="1"/>
          <p:nvPr/>
        </p:nvSpPr>
        <p:spPr>
          <a:xfrm>
            <a:off x="1382752" y="4851752"/>
            <a:ext cx="8444941" cy="369332"/>
          </a:xfrm>
          <a:prstGeom prst="rect">
            <a:avLst/>
          </a:prstGeom>
          <a:noFill/>
        </p:spPr>
        <p:txBody>
          <a:bodyPr wrap="none" rtlCol="0">
            <a:spAutoFit/>
          </a:bodyPr>
          <a:lstStyle/>
          <a:p>
            <a:r>
              <a:rPr kumimoji="1" lang="zh-CN" altLang="en-US" dirty="0">
                <a:solidFill>
                  <a:srgbClr val="51C44E"/>
                </a:solidFill>
              </a:rPr>
              <a:t>场景：</a:t>
            </a:r>
            <a:r>
              <a:rPr lang="en-US" altLang="zh-CN" dirty="0">
                <a:solidFill>
                  <a:srgbClr val="51C44E"/>
                </a:solidFill>
              </a:rPr>
              <a:t> 2</a:t>
            </a:r>
            <a:r>
              <a:rPr lang="zh-CN" altLang="en-US" dirty="0">
                <a:solidFill>
                  <a:srgbClr val="51C44E"/>
                </a:solidFill>
              </a:rPr>
              <a:t>、墙上的开关，可以看到的开关是抽象的，不用管里面具体怎么实现的。</a:t>
            </a:r>
            <a:endParaRPr kumimoji="1" lang="zh-CN" altLang="en-US" dirty="0">
              <a:solidFill>
                <a:srgbClr val="51C44E"/>
              </a:solidFill>
            </a:endParaRPr>
          </a:p>
        </p:txBody>
      </p:sp>
    </p:spTree>
    <p:extLst>
      <p:ext uri="{BB962C8B-B14F-4D97-AF65-F5344CB8AC3E}">
        <p14:creationId xmlns:p14="http://schemas.microsoft.com/office/powerpoint/2010/main" val="4273916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33407-74F6-D542-9E6F-93CE19D1E1DD}"/>
              </a:ext>
            </a:extLst>
          </p:cNvPr>
          <p:cNvSpPr>
            <a:spLocks noGrp="1"/>
          </p:cNvSpPr>
          <p:nvPr>
            <p:ph type="title"/>
          </p:nvPr>
        </p:nvSpPr>
        <p:spPr/>
        <p:txBody>
          <a:bodyPr/>
          <a:lstStyle/>
          <a:p>
            <a:r>
              <a:rPr kumimoji="1" lang="en-US" altLang="zh-CN" dirty="0">
                <a:solidFill>
                  <a:srgbClr val="51C44E"/>
                </a:solidFill>
              </a:rPr>
              <a:t>7.</a:t>
            </a:r>
            <a:r>
              <a:rPr kumimoji="1" lang="zh-CN" altLang="en-US" dirty="0">
                <a:solidFill>
                  <a:srgbClr val="51C44E"/>
                </a:solidFill>
              </a:rPr>
              <a:t>过滤器模式</a:t>
            </a:r>
          </a:p>
        </p:txBody>
      </p:sp>
      <p:pic>
        <p:nvPicPr>
          <p:cNvPr id="4" name="图片 3">
            <a:extLst>
              <a:ext uri="{FF2B5EF4-FFF2-40B4-BE49-F238E27FC236}">
                <a16:creationId xmlns:a16="http://schemas.microsoft.com/office/drawing/2014/main" id="{9003E485-A16A-9144-8C95-6152629F76C2}"/>
              </a:ext>
            </a:extLst>
          </p:cNvPr>
          <p:cNvPicPr>
            <a:picLocks noChangeAspect="1"/>
          </p:cNvPicPr>
          <p:nvPr/>
        </p:nvPicPr>
        <p:blipFill>
          <a:blip r:embed="rId2"/>
          <a:stretch>
            <a:fillRect/>
          </a:stretch>
        </p:blipFill>
        <p:spPr>
          <a:xfrm>
            <a:off x="2385391" y="1506409"/>
            <a:ext cx="7806908" cy="4986466"/>
          </a:xfrm>
          <a:prstGeom prst="rect">
            <a:avLst/>
          </a:prstGeom>
        </p:spPr>
      </p:pic>
    </p:spTree>
    <p:extLst>
      <p:ext uri="{BB962C8B-B14F-4D97-AF65-F5344CB8AC3E}">
        <p14:creationId xmlns:p14="http://schemas.microsoft.com/office/powerpoint/2010/main" val="382009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A5794-7091-8B4A-B589-305C0CFB203B}"/>
              </a:ext>
            </a:extLst>
          </p:cNvPr>
          <p:cNvSpPr>
            <a:spLocks noGrp="1"/>
          </p:cNvSpPr>
          <p:nvPr>
            <p:ph type="title"/>
          </p:nvPr>
        </p:nvSpPr>
        <p:spPr/>
        <p:txBody>
          <a:bodyPr/>
          <a:lstStyle/>
          <a:p>
            <a:r>
              <a:rPr kumimoji="1" lang="en-US" altLang="zh-CN" dirty="0">
                <a:solidFill>
                  <a:srgbClr val="51C44E"/>
                </a:solidFill>
              </a:rPr>
              <a:t>8.</a:t>
            </a:r>
            <a:r>
              <a:rPr kumimoji="1" lang="zh-CN" altLang="en-US" dirty="0">
                <a:solidFill>
                  <a:srgbClr val="51C44E"/>
                </a:solidFill>
              </a:rPr>
              <a:t>组合模式</a:t>
            </a:r>
          </a:p>
        </p:txBody>
      </p:sp>
      <p:pic>
        <p:nvPicPr>
          <p:cNvPr id="4" name="图片 3">
            <a:extLst>
              <a:ext uri="{FF2B5EF4-FFF2-40B4-BE49-F238E27FC236}">
                <a16:creationId xmlns:a16="http://schemas.microsoft.com/office/drawing/2014/main" id="{6FBD97D4-5B7D-6745-BC57-9E9F02B760F6}"/>
              </a:ext>
            </a:extLst>
          </p:cNvPr>
          <p:cNvPicPr>
            <a:picLocks noChangeAspect="1"/>
          </p:cNvPicPr>
          <p:nvPr/>
        </p:nvPicPr>
        <p:blipFill>
          <a:blip r:embed="rId2"/>
          <a:stretch>
            <a:fillRect/>
          </a:stretch>
        </p:blipFill>
        <p:spPr>
          <a:xfrm>
            <a:off x="4184374" y="1412082"/>
            <a:ext cx="4856646" cy="4997554"/>
          </a:xfrm>
          <a:prstGeom prst="rect">
            <a:avLst/>
          </a:prstGeom>
        </p:spPr>
      </p:pic>
    </p:spTree>
    <p:extLst>
      <p:ext uri="{BB962C8B-B14F-4D97-AF65-F5344CB8AC3E}">
        <p14:creationId xmlns:p14="http://schemas.microsoft.com/office/powerpoint/2010/main" val="1351509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BB024-6560-5F41-8892-6BE012DBD338}"/>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657F231F-2C8A-3F48-B460-CDB88EB0993E}"/>
              </a:ext>
            </a:extLst>
          </p:cNvPr>
          <p:cNvSpPr txBox="1"/>
          <p:nvPr/>
        </p:nvSpPr>
        <p:spPr>
          <a:xfrm>
            <a:off x="1349298" y="1962616"/>
            <a:ext cx="10236819" cy="369332"/>
          </a:xfrm>
          <a:prstGeom prst="rect">
            <a:avLst/>
          </a:prstGeom>
          <a:noFill/>
        </p:spPr>
        <p:txBody>
          <a:bodyPr wrap="square" rtlCol="0">
            <a:spAutoFit/>
          </a:bodyPr>
          <a:lstStyle/>
          <a:p>
            <a:r>
              <a:rPr lang="zh-CN" altLang="en-US" b="1" dirty="0">
                <a:solidFill>
                  <a:srgbClr val="51C44E"/>
                </a:solidFill>
              </a:rPr>
              <a:t>优点：</a:t>
            </a:r>
            <a:r>
              <a:rPr lang="zh-CN" altLang="en-US" dirty="0">
                <a:solidFill>
                  <a:srgbClr val="51C44E"/>
                </a:solidFill>
              </a:rPr>
              <a:t> </a:t>
            </a:r>
            <a:r>
              <a:rPr lang="en-US" altLang="zh-CN" dirty="0">
                <a:solidFill>
                  <a:srgbClr val="51C44E"/>
                </a:solidFill>
              </a:rPr>
              <a:t>1</a:t>
            </a:r>
            <a:r>
              <a:rPr lang="zh-CN" altLang="en-US" dirty="0">
                <a:solidFill>
                  <a:srgbClr val="51C44E"/>
                </a:solidFill>
              </a:rPr>
              <a:t>、高层模块调用简单。 </a:t>
            </a:r>
            <a:r>
              <a:rPr lang="en-US" altLang="zh-CN" dirty="0">
                <a:solidFill>
                  <a:srgbClr val="51C44E"/>
                </a:solidFill>
              </a:rPr>
              <a:t>2</a:t>
            </a:r>
            <a:r>
              <a:rPr lang="zh-CN" altLang="en-US" dirty="0">
                <a:solidFill>
                  <a:srgbClr val="51C44E"/>
                </a:solidFill>
              </a:rPr>
              <a:t>、节点自由增加。</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DD75E6C-2F4F-A34F-A0BF-E6518478CEA9}"/>
              </a:ext>
            </a:extLst>
          </p:cNvPr>
          <p:cNvSpPr txBox="1"/>
          <p:nvPr/>
        </p:nvSpPr>
        <p:spPr>
          <a:xfrm>
            <a:off x="1349298" y="3201250"/>
            <a:ext cx="10236819" cy="369332"/>
          </a:xfrm>
          <a:prstGeom prst="rect">
            <a:avLst/>
          </a:prstGeom>
          <a:noFill/>
        </p:spPr>
        <p:txBody>
          <a:bodyPr wrap="square" rtlCol="0">
            <a:spAutoFit/>
          </a:bodyPr>
          <a:lstStyle/>
          <a:p>
            <a:r>
              <a:rPr lang="zh-CN" altLang="en-US" b="1" dirty="0">
                <a:solidFill>
                  <a:srgbClr val="51C44E"/>
                </a:solidFill>
              </a:rPr>
              <a:t>缺点：</a:t>
            </a:r>
            <a:r>
              <a:rPr lang="zh-CN" altLang="en-US" dirty="0">
                <a:solidFill>
                  <a:srgbClr val="51C44E"/>
                </a:solidFill>
              </a:rPr>
              <a:t> 在使用组合模式时，其叶子和树枝的声明都是实现类，而不是接口，违反了依赖倒置原则。</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06A08367-04E6-9D40-895E-A935FEE45500}"/>
              </a:ext>
            </a:extLst>
          </p:cNvPr>
          <p:cNvSpPr txBox="1"/>
          <p:nvPr/>
        </p:nvSpPr>
        <p:spPr>
          <a:xfrm>
            <a:off x="1359237" y="4613214"/>
            <a:ext cx="6417141" cy="369332"/>
          </a:xfrm>
          <a:prstGeom prst="rect">
            <a:avLst/>
          </a:prstGeom>
          <a:noFill/>
        </p:spPr>
        <p:txBody>
          <a:bodyPr wrap="none" rtlCol="0">
            <a:spAutoFit/>
          </a:bodyPr>
          <a:lstStyle/>
          <a:p>
            <a:r>
              <a:rPr kumimoji="1" lang="zh-CN" altLang="en-US" dirty="0">
                <a:solidFill>
                  <a:srgbClr val="51C44E"/>
                </a:solidFill>
              </a:rPr>
              <a:t>场景：</a:t>
            </a:r>
            <a:r>
              <a:rPr lang="zh-CN" altLang="en-US" dirty="0">
                <a:solidFill>
                  <a:srgbClr val="51C44E"/>
                </a:solidFill>
              </a:rPr>
              <a:t>部分、整体场景，如树形菜单，文件、文件夹的管理。</a:t>
            </a:r>
            <a:endParaRPr kumimoji="1" lang="zh-CN" altLang="en-US" dirty="0">
              <a:solidFill>
                <a:srgbClr val="51C44E"/>
              </a:solidFill>
            </a:endParaRPr>
          </a:p>
        </p:txBody>
      </p:sp>
    </p:spTree>
    <p:extLst>
      <p:ext uri="{BB962C8B-B14F-4D97-AF65-F5344CB8AC3E}">
        <p14:creationId xmlns:p14="http://schemas.microsoft.com/office/powerpoint/2010/main" val="3381089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638C7-502E-244E-8DF2-E959C583E50F}"/>
              </a:ext>
            </a:extLst>
          </p:cNvPr>
          <p:cNvSpPr>
            <a:spLocks noGrp="1"/>
          </p:cNvSpPr>
          <p:nvPr>
            <p:ph type="title"/>
          </p:nvPr>
        </p:nvSpPr>
        <p:spPr/>
        <p:txBody>
          <a:bodyPr>
            <a:normAutofit/>
          </a:bodyPr>
          <a:lstStyle/>
          <a:p>
            <a:pPr>
              <a:spcBef>
                <a:spcPts val="1000"/>
              </a:spcBef>
            </a:pPr>
            <a:r>
              <a:rPr kumimoji="1" lang="zh-CN" altLang="en-US" dirty="0">
                <a:solidFill>
                  <a:srgbClr val="51C44E"/>
                </a:solidFill>
                <a:effectLst>
                  <a:glow>
                    <a:schemeClr val="accent1">
                      <a:alpha val="74000"/>
                    </a:schemeClr>
                  </a:glow>
                </a:effectLst>
                <a:latin typeface="PingFang SC" panose="020B0400000000000000" pitchFamily="34" charset="-122"/>
                <a:ea typeface="PingFang SC" panose="020B0400000000000000" pitchFamily="34" charset="-122"/>
                <a:cs typeface="+mn-cs"/>
              </a:rPr>
              <a:t>前言</a:t>
            </a:r>
          </a:p>
        </p:txBody>
      </p:sp>
      <p:sp>
        <p:nvSpPr>
          <p:cNvPr id="3" name="内容占位符 2">
            <a:extLst>
              <a:ext uri="{FF2B5EF4-FFF2-40B4-BE49-F238E27FC236}">
                <a16:creationId xmlns:a16="http://schemas.microsoft.com/office/drawing/2014/main" id="{9DED4630-0A47-0B40-9655-7F7463ABCAB4}"/>
              </a:ext>
            </a:extLst>
          </p:cNvPr>
          <p:cNvSpPr>
            <a:spLocks noGrp="1"/>
          </p:cNvSpPr>
          <p:nvPr>
            <p:ph idx="1"/>
          </p:nvPr>
        </p:nvSpPr>
        <p:spPr/>
        <p:txBody>
          <a:bodyPr/>
          <a:lstStyle/>
          <a:p>
            <a:endParaRPr kumimoji="1" lang="en-US" altLang="zh-CN" dirty="0">
              <a:solidFill>
                <a:srgbClr val="51C44E"/>
              </a:solidFill>
              <a:effectLst>
                <a:glow>
                  <a:schemeClr val="accent1">
                    <a:alpha val="74000"/>
                  </a:schemeClr>
                </a:glow>
              </a:effectLst>
              <a:latin typeface="PingFang SC" panose="020B0400000000000000" pitchFamily="34" charset="-122"/>
              <a:ea typeface="PingFang SC" panose="020B0400000000000000" pitchFamily="34" charset="-122"/>
            </a:endParaRPr>
          </a:p>
          <a:p>
            <a:r>
              <a:rPr kumimoji="1" lang="zh-CN" altLang="en-US" dirty="0">
                <a:solidFill>
                  <a:srgbClr val="51C44E"/>
                </a:solidFill>
                <a:effectLst>
                  <a:glow>
                    <a:schemeClr val="accent1">
                      <a:alpha val="74000"/>
                    </a:schemeClr>
                  </a:glow>
                </a:effectLst>
                <a:latin typeface="PingFang SC" panose="020B0400000000000000" pitchFamily="34" charset="-122"/>
                <a:ea typeface="PingFang SC" panose="020B0400000000000000" pitchFamily="34" charset="-122"/>
              </a:rPr>
              <a:t>设计模式是软件开发人员在软件开发过程中面临的一般问题的解决方案。</a:t>
            </a:r>
            <a:endParaRPr kumimoji="1" lang="en-US" altLang="zh-CN" dirty="0">
              <a:solidFill>
                <a:srgbClr val="51C44E"/>
              </a:solidFill>
              <a:effectLst>
                <a:glow>
                  <a:schemeClr val="accent1">
                    <a:alpha val="74000"/>
                  </a:schemeClr>
                </a:glow>
              </a:effectLst>
              <a:latin typeface="PingFang SC" panose="020B0400000000000000" pitchFamily="34" charset="-122"/>
              <a:ea typeface="PingFang SC" panose="020B0400000000000000" pitchFamily="34" charset="-122"/>
            </a:endParaRPr>
          </a:p>
          <a:p>
            <a:endParaRPr kumimoji="1" lang="en-US" altLang="zh-CN" dirty="0">
              <a:solidFill>
                <a:srgbClr val="51C44E"/>
              </a:solidFill>
              <a:effectLst>
                <a:glow>
                  <a:schemeClr val="accent1">
                    <a:alpha val="74000"/>
                  </a:schemeClr>
                </a:glow>
              </a:effectLst>
              <a:latin typeface="PingFang SC" panose="020B0400000000000000" pitchFamily="34" charset="-122"/>
              <a:ea typeface="PingFang SC" panose="020B0400000000000000" pitchFamily="34" charset="-122"/>
            </a:endParaRPr>
          </a:p>
          <a:p>
            <a:r>
              <a:rPr kumimoji="1" lang="zh-CN" altLang="en-US" dirty="0">
                <a:solidFill>
                  <a:srgbClr val="51C44E"/>
                </a:solidFill>
                <a:effectLst>
                  <a:glow>
                    <a:schemeClr val="accent1">
                      <a:alpha val="74000"/>
                    </a:schemeClr>
                  </a:glow>
                </a:effectLst>
                <a:latin typeface="PingFang SC" panose="020B0400000000000000" pitchFamily="34" charset="-122"/>
                <a:ea typeface="PingFang SC" panose="020B0400000000000000" pitchFamily="34" charset="-122"/>
              </a:rPr>
              <a:t>设计模式是一套被反复使用的、多数人知晓的、经过分类编目的、代码设计经验的总结。使用设计模式是为了重用代码、让代码更容易被他人理解、保证代码可靠性。</a:t>
            </a:r>
          </a:p>
          <a:p>
            <a:endParaRPr kumimoji="1" lang="en-US" altLang="zh-CN" dirty="0">
              <a:solidFill>
                <a:srgbClr val="51C44E"/>
              </a:solidFill>
              <a:effectLst>
                <a:glow>
                  <a:schemeClr val="accent1">
                    <a:alpha val="74000"/>
                  </a:schemeClr>
                </a:glow>
              </a:effectLst>
              <a:latin typeface="PingFang SC" panose="020B0400000000000000" pitchFamily="34" charset="-122"/>
              <a:ea typeface="PingFang SC" panose="020B0400000000000000" pitchFamily="34" charset="-122"/>
            </a:endParaRPr>
          </a:p>
          <a:p>
            <a:endParaRPr kumimoji="1" lang="zh-CN" altLang="en-US" dirty="0"/>
          </a:p>
        </p:txBody>
      </p:sp>
    </p:spTree>
    <p:extLst>
      <p:ext uri="{BB962C8B-B14F-4D97-AF65-F5344CB8AC3E}">
        <p14:creationId xmlns:p14="http://schemas.microsoft.com/office/powerpoint/2010/main" val="3628057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38891-4B36-6544-9B10-1017B482826B}"/>
              </a:ext>
            </a:extLst>
          </p:cNvPr>
          <p:cNvSpPr>
            <a:spLocks noGrp="1"/>
          </p:cNvSpPr>
          <p:nvPr>
            <p:ph type="title"/>
          </p:nvPr>
        </p:nvSpPr>
        <p:spPr/>
        <p:txBody>
          <a:bodyPr/>
          <a:lstStyle/>
          <a:p>
            <a:r>
              <a:rPr kumimoji="1" lang="en-US" altLang="zh-CN" dirty="0">
                <a:solidFill>
                  <a:srgbClr val="51C44E"/>
                </a:solidFill>
              </a:rPr>
              <a:t>9.</a:t>
            </a:r>
            <a:r>
              <a:rPr kumimoji="1" lang="zh-CN" altLang="en-US" dirty="0">
                <a:solidFill>
                  <a:srgbClr val="51C44E"/>
                </a:solidFill>
              </a:rPr>
              <a:t>装饰者模式</a:t>
            </a:r>
          </a:p>
        </p:txBody>
      </p:sp>
      <p:pic>
        <p:nvPicPr>
          <p:cNvPr id="4" name="图片 3">
            <a:extLst>
              <a:ext uri="{FF2B5EF4-FFF2-40B4-BE49-F238E27FC236}">
                <a16:creationId xmlns:a16="http://schemas.microsoft.com/office/drawing/2014/main" id="{07096D9E-E0B7-6140-9FBF-644905288B51}"/>
              </a:ext>
            </a:extLst>
          </p:cNvPr>
          <p:cNvPicPr>
            <a:picLocks noChangeAspect="1"/>
          </p:cNvPicPr>
          <p:nvPr/>
        </p:nvPicPr>
        <p:blipFill>
          <a:blip r:embed="rId2"/>
          <a:stretch>
            <a:fillRect/>
          </a:stretch>
        </p:blipFill>
        <p:spPr>
          <a:xfrm>
            <a:off x="2176669" y="1496353"/>
            <a:ext cx="8197533" cy="5262256"/>
          </a:xfrm>
          <a:prstGeom prst="rect">
            <a:avLst/>
          </a:prstGeom>
        </p:spPr>
      </p:pic>
    </p:spTree>
    <p:extLst>
      <p:ext uri="{BB962C8B-B14F-4D97-AF65-F5344CB8AC3E}">
        <p14:creationId xmlns:p14="http://schemas.microsoft.com/office/powerpoint/2010/main" val="795016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BB024-6560-5F41-8892-6BE012DBD338}"/>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657F231F-2C8A-3F48-B460-CDB88EB0993E}"/>
              </a:ext>
            </a:extLst>
          </p:cNvPr>
          <p:cNvSpPr txBox="1"/>
          <p:nvPr/>
        </p:nvSpPr>
        <p:spPr>
          <a:xfrm>
            <a:off x="1349298" y="1962616"/>
            <a:ext cx="10236819" cy="646331"/>
          </a:xfrm>
          <a:prstGeom prst="rect">
            <a:avLst/>
          </a:prstGeom>
          <a:noFill/>
        </p:spPr>
        <p:txBody>
          <a:bodyPr wrap="square" rtlCol="0">
            <a:spAutoFit/>
          </a:bodyPr>
          <a:lstStyle/>
          <a:p>
            <a:r>
              <a:rPr lang="zh-CN" altLang="en-US" b="1" dirty="0">
                <a:solidFill>
                  <a:srgbClr val="51C44E"/>
                </a:solidFill>
              </a:rPr>
              <a:t>优点：</a:t>
            </a:r>
            <a:r>
              <a:rPr lang="zh-CN" altLang="en-US" dirty="0">
                <a:solidFill>
                  <a:srgbClr val="51C44E"/>
                </a:solidFill>
              </a:rPr>
              <a:t> 装饰类和被装饰类可以独立发展，不会相互耦合，装饰模式是继承的一个替代模式，装饰模式可以动态扩展一个实现类的功能。</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DD75E6C-2F4F-A34F-A0BF-E6518478CEA9}"/>
              </a:ext>
            </a:extLst>
          </p:cNvPr>
          <p:cNvSpPr txBox="1"/>
          <p:nvPr/>
        </p:nvSpPr>
        <p:spPr>
          <a:xfrm>
            <a:off x="1349298" y="3201250"/>
            <a:ext cx="10236819" cy="369332"/>
          </a:xfrm>
          <a:prstGeom prst="rect">
            <a:avLst/>
          </a:prstGeom>
          <a:noFill/>
        </p:spPr>
        <p:txBody>
          <a:bodyPr wrap="square" rtlCol="0">
            <a:spAutoFit/>
          </a:bodyPr>
          <a:lstStyle/>
          <a:p>
            <a:r>
              <a:rPr lang="zh-CN" altLang="en-US" b="1" dirty="0">
                <a:solidFill>
                  <a:srgbClr val="51C44E"/>
                </a:solidFill>
              </a:rPr>
              <a:t>缺点：</a:t>
            </a:r>
            <a:r>
              <a:rPr lang="zh-CN" altLang="en-US" dirty="0">
                <a:solidFill>
                  <a:srgbClr val="51C44E"/>
                </a:solidFill>
              </a:rPr>
              <a:t>多层装饰比较复杂。</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06A08367-04E6-9D40-895E-A935FEE45500}"/>
              </a:ext>
            </a:extLst>
          </p:cNvPr>
          <p:cNvSpPr txBox="1"/>
          <p:nvPr/>
        </p:nvSpPr>
        <p:spPr>
          <a:xfrm>
            <a:off x="1359237" y="4613214"/>
            <a:ext cx="2262158" cy="369332"/>
          </a:xfrm>
          <a:prstGeom prst="rect">
            <a:avLst/>
          </a:prstGeom>
          <a:noFill/>
        </p:spPr>
        <p:txBody>
          <a:bodyPr wrap="none" rtlCol="0">
            <a:spAutoFit/>
          </a:bodyPr>
          <a:lstStyle/>
          <a:p>
            <a:r>
              <a:rPr kumimoji="1" lang="zh-CN" altLang="en-US" dirty="0">
                <a:solidFill>
                  <a:srgbClr val="51C44E"/>
                </a:solidFill>
              </a:rPr>
              <a:t>场景：</a:t>
            </a:r>
            <a:r>
              <a:rPr lang="zh-CN" altLang="en-US" dirty="0">
                <a:solidFill>
                  <a:srgbClr val="51C44E"/>
                </a:solidFill>
              </a:rPr>
              <a:t>可代替继承。</a:t>
            </a:r>
            <a:endParaRPr kumimoji="1" lang="zh-CN" altLang="en-US" dirty="0">
              <a:solidFill>
                <a:srgbClr val="51C44E"/>
              </a:solidFill>
            </a:endParaRPr>
          </a:p>
        </p:txBody>
      </p:sp>
    </p:spTree>
    <p:extLst>
      <p:ext uri="{BB962C8B-B14F-4D97-AF65-F5344CB8AC3E}">
        <p14:creationId xmlns:p14="http://schemas.microsoft.com/office/powerpoint/2010/main" val="2316774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24757-F402-074A-9ED7-F7F2EF439949}"/>
              </a:ext>
            </a:extLst>
          </p:cNvPr>
          <p:cNvSpPr>
            <a:spLocks noGrp="1"/>
          </p:cNvSpPr>
          <p:nvPr>
            <p:ph type="title"/>
          </p:nvPr>
        </p:nvSpPr>
        <p:spPr/>
        <p:txBody>
          <a:bodyPr/>
          <a:lstStyle/>
          <a:p>
            <a:r>
              <a:rPr kumimoji="1" lang="en-US" altLang="zh-CN" dirty="0">
                <a:solidFill>
                  <a:srgbClr val="51C44E"/>
                </a:solidFill>
              </a:rPr>
              <a:t>10.</a:t>
            </a:r>
            <a:r>
              <a:rPr kumimoji="1" lang="zh-CN" altLang="en-US" dirty="0">
                <a:solidFill>
                  <a:srgbClr val="51C44E"/>
                </a:solidFill>
              </a:rPr>
              <a:t>责任链模式</a:t>
            </a:r>
          </a:p>
        </p:txBody>
      </p:sp>
      <p:pic>
        <p:nvPicPr>
          <p:cNvPr id="4" name="图片 3">
            <a:extLst>
              <a:ext uri="{FF2B5EF4-FFF2-40B4-BE49-F238E27FC236}">
                <a16:creationId xmlns:a16="http://schemas.microsoft.com/office/drawing/2014/main" id="{FB9619FA-3088-2142-BB7B-0EA8AE8D72B3}"/>
              </a:ext>
            </a:extLst>
          </p:cNvPr>
          <p:cNvPicPr>
            <a:picLocks noChangeAspect="1"/>
          </p:cNvPicPr>
          <p:nvPr/>
        </p:nvPicPr>
        <p:blipFill>
          <a:blip r:embed="rId2"/>
          <a:stretch>
            <a:fillRect/>
          </a:stretch>
        </p:blipFill>
        <p:spPr>
          <a:xfrm>
            <a:off x="2236302" y="1395303"/>
            <a:ext cx="8220421" cy="5333488"/>
          </a:xfrm>
          <a:prstGeom prst="rect">
            <a:avLst/>
          </a:prstGeom>
        </p:spPr>
      </p:pic>
    </p:spTree>
    <p:extLst>
      <p:ext uri="{BB962C8B-B14F-4D97-AF65-F5344CB8AC3E}">
        <p14:creationId xmlns:p14="http://schemas.microsoft.com/office/powerpoint/2010/main" val="2811962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BB024-6560-5F41-8892-6BE012DBD338}"/>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657F231F-2C8A-3F48-B460-CDB88EB0993E}"/>
              </a:ext>
            </a:extLst>
          </p:cNvPr>
          <p:cNvSpPr txBox="1"/>
          <p:nvPr/>
        </p:nvSpPr>
        <p:spPr>
          <a:xfrm>
            <a:off x="1349298" y="1962616"/>
            <a:ext cx="10236819" cy="923330"/>
          </a:xfrm>
          <a:prstGeom prst="rect">
            <a:avLst/>
          </a:prstGeom>
          <a:noFill/>
        </p:spPr>
        <p:txBody>
          <a:bodyPr wrap="square" rtlCol="0">
            <a:spAutoFit/>
          </a:bodyPr>
          <a:lstStyle/>
          <a:p>
            <a:r>
              <a:rPr lang="zh-CN" altLang="en-US" b="1" dirty="0">
                <a:solidFill>
                  <a:srgbClr val="51C44E"/>
                </a:solidFill>
              </a:rPr>
              <a:t>优点：</a:t>
            </a:r>
            <a:r>
              <a:rPr lang="zh-CN" altLang="en-US" dirty="0">
                <a:solidFill>
                  <a:srgbClr val="51C44E"/>
                </a:solidFill>
              </a:rPr>
              <a:t> </a:t>
            </a:r>
            <a:r>
              <a:rPr lang="en-US" altLang="zh-CN" dirty="0">
                <a:solidFill>
                  <a:srgbClr val="51C44E"/>
                </a:solidFill>
              </a:rPr>
              <a:t>1</a:t>
            </a:r>
            <a:r>
              <a:rPr lang="zh-CN" altLang="en-US" dirty="0">
                <a:solidFill>
                  <a:srgbClr val="51C44E"/>
                </a:solidFill>
              </a:rPr>
              <a:t>、降低耦合度。它将请求的发送者和接收者解耦。 </a:t>
            </a:r>
            <a:r>
              <a:rPr lang="en-US" altLang="zh-CN" dirty="0">
                <a:solidFill>
                  <a:srgbClr val="51C44E"/>
                </a:solidFill>
              </a:rPr>
              <a:t>2</a:t>
            </a:r>
            <a:r>
              <a:rPr lang="zh-CN" altLang="en-US" dirty="0">
                <a:solidFill>
                  <a:srgbClr val="51C44E"/>
                </a:solidFill>
              </a:rPr>
              <a:t>、简化了对象。使得对象不需要知道链的结构。 </a:t>
            </a:r>
            <a:r>
              <a:rPr lang="en-US" altLang="zh-CN" dirty="0">
                <a:solidFill>
                  <a:srgbClr val="51C44E"/>
                </a:solidFill>
              </a:rPr>
              <a:t>3</a:t>
            </a:r>
            <a:r>
              <a:rPr lang="zh-CN" altLang="en-US" dirty="0">
                <a:solidFill>
                  <a:srgbClr val="51C44E"/>
                </a:solidFill>
              </a:rPr>
              <a:t>、增强给对象指派职责的灵活性。通过改变链内的成员或者调动它们的次序，允许动态地新增或者删除责任。 </a:t>
            </a:r>
            <a:r>
              <a:rPr lang="en-US" altLang="zh-CN" dirty="0">
                <a:solidFill>
                  <a:srgbClr val="51C44E"/>
                </a:solidFill>
              </a:rPr>
              <a:t>4</a:t>
            </a:r>
            <a:r>
              <a:rPr lang="zh-CN" altLang="en-US" dirty="0">
                <a:solidFill>
                  <a:srgbClr val="51C44E"/>
                </a:solidFill>
              </a:rPr>
              <a:t>、增加新的请求处理类很方便。</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DD75E6C-2F4F-A34F-A0BF-E6518478CEA9}"/>
              </a:ext>
            </a:extLst>
          </p:cNvPr>
          <p:cNvSpPr txBox="1"/>
          <p:nvPr/>
        </p:nvSpPr>
        <p:spPr>
          <a:xfrm>
            <a:off x="1349298" y="3201250"/>
            <a:ext cx="10236819" cy="646331"/>
          </a:xfrm>
          <a:prstGeom prst="rect">
            <a:avLst/>
          </a:prstGeom>
          <a:noFill/>
        </p:spPr>
        <p:txBody>
          <a:bodyPr wrap="square" rtlCol="0">
            <a:spAutoFit/>
          </a:bodyPr>
          <a:lstStyle/>
          <a:p>
            <a:r>
              <a:rPr lang="zh-CN" altLang="en-US" b="1" dirty="0">
                <a:solidFill>
                  <a:srgbClr val="51C44E"/>
                </a:solidFill>
              </a:rPr>
              <a:t>缺点：</a:t>
            </a:r>
            <a:r>
              <a:rPr lang="zh-CN" altLang="en-US" dirty="0">
                <a:solidFill>
                  <a:srgbClr val="51C44E"/>
                </a:solidFill>
              </a:rPr>
              <a:t> </a:t>
            </a:r>
            <a:r>
              <a:rPr lang="en-US" altLang="zh-CN" dirty="0">
                <a:solidFill>
                  <a:srgbClr val="51C44E"/>
                </a:solidFill>
              </a:rPr>
              <a:t>1</a:t>
            </a:r>
            <a:r>
              <a:rPr lang="zh-CN" altLang="en-US" dirty="0">
                <a:solidFill>
                  <a:srgbClr val="51C44E"/>
                </a:solidFill>
              </a:rPr>
              <a:t>、不能保证请求一定被接收。 </a:t>
            </a:r>
            <a:r>
              <a:rPr lang="en-US" altLang="zh-CN" dirty="0">
                <a:solidFill>
                  <a:srgbClr val="51C44E"/>
                </a:solidFill>
              </a:rPr>
              <a:t>2</a:t>
            </a:r>
            <a:r>
              <a:rPr lang="zh-CN" altLang="en-US" dirty="0">
                <a:solidFill>
                  <a:srgbClr val="51C44E"/>
                </a:solidFill>
              </a:rPr>
              <a:t>、系统性能将受到一定影响，而且在进行代码调试时不太方便，可能会造成循环调用。 </a:t>
            </a:r>
            <a:r>
              <a:rPr lang="en-US" altLang="zh-CN" dirty="0">
                <a:solidFill>
                  <a:srgbClr val="51C44E"/>
                </a:solidFill>
              </a:rPr>
              <a:t>3</a:t>
            </a:r>
            <a:r>
              <a:rPr lang="zh-CN" altLang="en-US" dirty="0">
                <a:solidFill>
                  <a:srgbClr val="51C44E"/>
                </a:solidFill>
              </a:rPr>
              <a:t>、可能不容易观察运行时的特征，有碍于除错。</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06A08367-04E6-9D40-895E-A935FEE45500}"/>
              </a:ext>
            </a:extLst>
          </p:cNvPr>
          <p:cNvSpPr txBox="1"/>
          <p:nvPr/>
        </p:nvSpPr>
        <p:spPr>
          <a:xfrm>
            <a:off x="1359237" y="4613214"/>
            <a:ext cx="3573414" cy="369332"/>
          </a:xfrm>
          <a:prstGeom prst="rect">
            <a:avLst/>
          </a:prstGeom>
          <a:noFill/>
        </p:spPr>
        <p:txBody>
          <a:bodyPr wrap="none" rtlCol="0">
            <a:spAutoFit/>
          </a:bodyPr>
          <a:lstStyle/>
          <a:p>
            <a:r>
              <a:rPr kumimoji="1" lang="zh-CN" altLang="en-US" dirty="0">
                <a:solidFill>
                  <a:srgbClr val="51C44E"/>
                </a:solidFill>
              </a:rPr>
              <a:t>场景：</a:t>
            </a:r>
            <a:r>
              <a:rPr lang="zh-CN" altLang="en-US" dirty="0">
                <a:solidFill>
                  <a:srgbClr val="51C44E"/>
                </a:solidFill>
              </a:rPr>
              <a:t>日志、</a:t>
            </a:r>
            <a:r>
              <a:rPr lang="en" altLang="zh-CN" dirty="0" err="1">
                <a:solidFill>
                  <a:srgbClr val="51C44E"/>
                </a:solidFill>
              </a:rPr>
              <a:t>jsp</a:t>
            </a:r>
            <a:r>
              <a:rPr lang="en" altLang="zh-CN" dirty="0">
                <a:solidFill>
                  <a:srgbClr val="51C44E"/>
                </a:solidFill>
              </a:rPr>
              <a:t> servlet </a:t>
            </a:r>
            <a:r>
              <a:rPr lang="zh-CN" altLang="en-US" dirty="0">
                <a:solidFill>
                  <a:srgbClr val="51C44E"/>
                </a:solidFill>
              </a:rPr>
              <a:t>的 </a:t>
            </a:r>
            <a:r>
              <a:rPr lang="en" altLang="zh-CN" dirty="0">
                <a:solidFill>
                  <a:srgbClr val="51C44E"/>
                </a:solidFill>
              </a:rPr>
              <a:t>Filter</a:t>
            </a:r>
            <a:r>
              <a:rPr lang="zh-CN" altLang="en-US" dirty="0">
                <a:solidFill>
                  <a:srgbClr val="51C44E"/>
                </a:solidFill>
              </a:rPr>
              <a:t>。</a:t>
            </a:r>
            <a:endParaRPr kumimoji="1" lang="zh-CN" altLang="en-US" dirty="0">
              <a:solidFill>
                <a:srgbClr val="51C44E"/>
              </a:solidFill>
            </a:endParaRPr>
          </a:p>
        </p:txBody>
      </p:sp>
    </p:spTree>
    <p:extLst>
      <p:ext uri="{BB962C8B-B14F-4D97-AF65-F5344CB8AC3E}">
        <p14:creationId xmlns:p14="http://schemas.microsoft.com/office/powerpoint/2010/main" val="526171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63FF3-1874-D748-9D03-419A3CF45FC9}"/>
              </a:ext>
            </a:extLst>
          </p:cNvPr>
          <p:cNvSpPr>
            <a:spLocks noGrp="1"/>
          </p:cNvSpPr>
          <p:nvPr>
            <p:ph type="title"/>
          </p:nvPr>
        </p:nvSpPr>
        <p:spPr/>
        <p:txBody>
          <a:bodyPr/>
          <a:lstStyle/>
          <a:p>
            <a:r>
              <a:rPr kumimoji="1" lang="zh-CN" altLang="en-US" dirty="0">
                <a:solidFill>
                  <a:srgbClr val="51C44E"/>
                </a:solidFill>
              </a:rPr>
              <a:t>公开仓库</a:t>
            </a:r>
          </a:p>
        </p:txBody>
      </p:sp>
      <p:sp>
        <p:nvSpPr>
          <p:cNvPr id="3" name="文本框 2">
            <a:extLst>
              <a:ext uri="{FF2B5EF4-FFF2-40B4-BE49-F238E27FC236}">
                <a16:creationId xmlns:a16="http://schemas.microsoft.com/office/drawing/2014/main" id="{6300B8C9-A3D7-E24F-912D-10FA1C9CB4E9}"/>
              </a:ext>
            </a:extLst>
          </p:cNvPr>
          <p:cNvSpPr txBox="1"/>
          <p:nvPr/>
        </p:nvSpPr>
        <p:spPr>
          <a:xfrm>
            <a:off x="2136913" y="2623930"/>
            <a:ext cx="5977727" cy="369332"/>
          </a:xfrm>
          <a:prstGeom prst="rect">
            <a:avLst/>
          </a:prstGeom>
          <a:noFill/>
        </p:spPr>
        <p:txBody>
          <a:bodyPr wrap="none" rtlCol="0">
            <a:spAutoFit/>
          </a:bodyPr>
          <a:lstStyle/>
          <a:p>
            <a:r>
              <a:rPr kumimoji="1" lang="en" altLang="zh-CN" dirty="0">
                <a:solidFill>
                  <a:srgbClr val="51C44E"/>
                </a:solidFill>
              </a:rPr>
              <a:t>https://</a:t>
            </a:r>
            <a:r>
              <a:rPr kumimoji="1" lang="en" altLang="zh-CN" dirty="0" err="1">
                <a:solidFill>
                  <a:srgbClr val="51C44E"/>
                </a:solidFill>
              </a:rPr>
              <a:t>github.com</a:t>
            </a:r>
            <a:r>
              <a:rPr kumimoji="1" lang="en" altLang="zh-CN" dirty="0">
                <a:solidFill>
                  <a:srgbClr val="51C44E"/>
                </a:solidFill>
              </a:rPr>
              <a:t>/</a:t>
            </a:r>
            <a:r>
              <a:rPr kumimoji="1" lang="en" altLang="zh-CN" dirty="0" err="1">
                <a:solidFill>
                  <a:srgbClr val="51C44E"/>
                </a:solidFill>
              </a:rPr>
              <a:t>huanghongbinGitHub</a:t>
            </a:r>
            <a:r>
              <a:rPr kumimoji="1" lang="en" altLang="zh-CN" dirty="0">
                <a:solidFill>
                  <a:srgbClr val="51C44E"/>
                </a:solidFill>
              </a:rPr>
              <a:t>/</a:t>
            </a:r>
            <a:r>
              <a:rPr kumimoji="1" lang="en" altLang="zh-CN" dirty="0" err="1">
                <a:solidFill>
                  <a:srgbClr val="51C44E"/>
                </a:solidFill>
              </a:rPr>
              <a:t>design_patterns.git</a:t>
            </a:r>
            <a:endParaRPr kumimoji="1" lang="zh-CN" altLang="en-US" dirty="0">
              <a:solidFill>
                <a:srgbClr val="51C44E"/>
              </a:solidFill>
            </a:endParaRPr>
          </a:p>
        </p:txBody>
      </p:sp>
    </p:spTree>
    <p:extLst>
      <p:ext uri="{BB962C8B-B14F-4D97-AF65-F5344CB8AC3E}">
        <p14:creationId xmlns:p14="http://schemas.microsoft.com/office/powerpoint/2010/main" val="311278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014D7-714E-394F-9817-4F5DEFDDAA52}"/>
              </a:ext>
            </a:extLst>
          </p:cNvPr>
          <p:cNvSpPr>
            <a:spLocks noGrp="1"/>
          </p:cNvSpPr>
          <p:nvPr>
            <p:ph type="title"/>
          </p:nvPr>
        </p:nvSpPr>
        <p:spPr/>
        <p:txBody>
          <a:bodyPr>
            <a:normAutofit/>
          </a:bodyPr>
          <a:lstStyle/>
          <a:p>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cs typeface="+mn-cs"/>
              </a:rPr>
              <a:t>常用模式</a:t>
            </a:r>
          </a:p>
        </p:txBody>
      </p:sp>
      <p:sp>
        <p:nvSpPr>
          <p:cNvPr id="3" name="内容占位符 2">
            <a:extLst>
              <a:ext uri="{FF2B5EF4-FFF2-40B4-BE49-F238E27FC236}">
                <a16:creationId xmlns:a16="http://schemas.microsoft.com/office/drawing/2014/main" id="{960F98AB-5C9A-0F4C-9DBD-79A1A9C57339}"/>
              </a:ext>
            </a:extLst>
          </p:cNvPr>
          <p:cNvSpPr>
            <a:spLocks noGrp="1"/>
          </p:cNvSpPr>
          <p:nvPr>
            <p:ph idx="1"/>
          </p:nvPr>
        </p:nvSpPr>
        <p:spPr>
          <a:xfrm>
            <a:off x="1441620" y="1834807"/>
            <a:ext cx="4228070" cy="4351338"/>
          </a:xfrm>
        </p:spPr>
        <p:txBody>
          <a:bodyPr>
            <a:normAutofit fontScale="85000" lnSpcReduction="20000"/>
          </a:bodyPr>
          <a:lstStyle/>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工厂模式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2.</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抽象工厂模式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3.</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单例模式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4.</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建造者模式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5.</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原型模式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6.</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适配器模式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7.</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桥接模式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8.</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过滤器模式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9.</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组合模式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10.</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装饰者模式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11.</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外观模式</a:t>
            </a:r>
            <a:endParaRPr kumimoji="1" lang="zh-CN" altLang="en-US" dirty="0">
              <a:latin typeface="PingFang SC" panose="020B0400000000000000" pitchFamily="34" charset="-122"/>
              <a:ea typeface="PingFang SC" panose="020B0400000000000000" pitchFamily="34" charset="-122"/>
            </a:endParaRPr>
          </a:p>
        </p:txBody>
      </p:sp>
      <p:sp>
        <p:nvSpPr>
          <p:cNvPr id="4" name="内容占位符 2">
            <a:extLst>
              <a:ext uri="{FF2B5EF4-FFF2-40B4-BE49-F238E27FC236}">
                <a16:creationId xmlns:a16="http://schemas.microsoft.com/office/drawing/2014/main" id="{D777ACCB-C6AD-2E45-8979-B4A4388259B8}"/>
              </a:ext>
            </a:extLst>
          </p:cNvPr>
          <p:cNvSpPr txBox="1">
            <a:spLocks/>
          </p:cNvSpPr>
          <p:nvPr/>
        </p:nvSpPr>
        <p:spPr>
          <a:xfrm>
            <a:off x="6664412" y="1834807"/>
            <a:ext cx="4085968"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12.</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享元模式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13.</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代理模式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14.</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责任链模式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15.</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命令模式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16.</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解释器模式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17.</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迭代器模式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18.</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中介者模式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19.</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备忘录模式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20.</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观察者模式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21.</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状态模式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22.</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空对象模式</a:t>
            </a:r>
          </a:p>
          <a:p>
            <a:endParaRPr kumimoji="1" lang="zh-CN" altLang="en-US" dirty="0">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298042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3CB83-2173-154F-BDAE-583CB1C5E2E9}"/>
              </a:ext>
            </a:extLst>
          </p:cNvPr>
          <p:cNvSpPr>
            <a:spLocks noGrp="1"/>
          </p:cNvSpPr>
          <p:nvPr>
            <p:ph type="title"/>
          </p:nvPr>
        </p:nvSpPr>
        <p:spPr/>
        <p:txBody>
          <a:bodyPr/>
          <a:lstStyle/>
          <a:p>
            <a:r>
              <a:rPr kumimoji="1" lang="zh-CN" altLang="en-US" dirty="0">
                <a:solidFill>
                  <a:srgbClr val="51C44E"/>
                </a:solidFill>
              </a:rPr>
              <a:t>概念性的问题</a:t>
            </a:r>
          </a:p>
        </p:txBody>
      </p:sp>
      <p:sp>
        <p:nvSpPr>
          <p:cNvPr id="3" name="文本框 2">
            <a:extLst>
              <a:ext uri="{FF2B5EF4-FFF2-40B4-BE49-F238E27FC236}">
                <a16:creationId xmlns:a16="http://schemas.microsoft.com/office/drawing/2014/main" id="{B3A6CE93-603D-2D44-879B-6ADB0D5F1F95}"/>
              </a:ext>
            </a:extLst>
          </p:cNvPr>
          <p:cNvSpPr txBox="1"/>
          <p:nvPr/>
        </p:nvSpPr>
        <p:spPr>
          <a:xfrm>
            <a:off x="1037063" y="2219093"/>
            <a:ext cx="2481320" cy="369332"/>
          </a:xfrm>
          <a:prstGeom prst="rect">
            <a:avLst/>
          </a:prstGeom>
          <a:noFill/>
        </p:spPr>
        <p:txBody>
          <a:bodyPr wrap="none" rtlCol="0">
            <a:spAutoFit/>
          </a:bodyPr>
          <a:lstStyle/>
          <a:p>
            <a:r>
              <a:rPr kumimoji="1" lang="en-US" altLang="zh-CN" dirty="0">
                <a:solidFill>
                  <a:srgbClr val="00B0F0"/>
                </a:solidFill>
              </a:rPr>
              <a:t>MVC</a:t>
            </a:r>
            <a:r>
              <a:rPr kumimoji="1" lang="zh-CN" altLang="en-US" dirty="0">
                <a:solidFill>
                  <a:srgbClr val="00B0F0"/>
                </a:solidFill>
              </a:rPr>
              <a:t>是不是设计模式？</a:t>
            </a:r>
          </a:p>
        </p:txBody>
      </p:sp>
      <p:sp>
        <p:nvSpPr>
          <p:cNvPr id="4" name="文本框 3">
            <a:extLst>
              <a:ext uri="{FF2B5EF4-FFF2-40B4-BE49-F238E27FC236}">
                <a16:creationId xmlns:a16="http://schemas.microsoft.com/office/drawing/2014/main" id="{E76DAADD-2BBC-DA41-8FA2-69EE65434696}"/>
              </a:ext>
            </a:extLst>
          </p:cNvPr>
          <p:cNvSpPr txBox="1"/>
          <p:nvPr/>
        </p:nvSpPr>
        <p:spPr>
          <a:xfrm>
            <a:off x="997306" y="2747498"/>
            <a:ext cx="5262979" cy="369332"/>
          </a:xfrm>
          <a:prstGeom prst="rect">
            <a:avLst/>
          </a:prstGeom>
          <a:noFill/>
        </p:spPr>
        <p:txBody>
          <a:bodyPr wrap="none" rtlCol="0">
            <a:spAutoFit/>
          </a:bodyPr>
          <a:lstStyle/>
          <a:p>
            <a:r>
              <a:rPr kumimoji="1" lang="zh-CN" altLang="en-US" dirty="0">
                <a:solidFill>
                  <a:srgbClr val="51C44E"/>
                </a:solidFill>
              </a:rPr>
              <a:t>设计模式：针对特定场景的方案，到代码细节层面</a:t>
            </a:r>
          </a:p>
        </p:txBody>
      </p:sp>
      <p:sp>
        <p:nvSpPr>
          <p:cNvPr id="5" name="文本框 4">
            <a:extLst>
              <a:ext uri="{FF2B5EF4-FFF2-40B4-BE49-F238E27FC236}">
                <a16:creationId xmlns:a16="http://schemas.microsoft.com/office/drawing/2014/main" id="{85D9C6BA-ECA3-1E4B-B884-FFAB30F00F4E}"/>
              </a:ext>
            </a:extLst>
          </p:cNvPr>
          <p:cNvSpPr txBox="1"/>
          <p:nvPr/>
        </p:nvSpPr>
        <p:spPr>
          <a:xfrm>
            <a:off x="1037063" y="4702045"/>
            <a:ext cx="5724644" cy="369332"/>
          </a:xfrm>
          <a:prstGeom prst="rect">
            <a:avLst/>
          </a:prstGeom>
          <a:noFill/>
        </p:spPr>
        <p:txBody>
          <a:bodyPr wrap="none" rtlCol="0">
            <a:spAutoFit/>
          </a:bodyPr>
          <a:lstStyle/>
          <a:p>
            <a:r>
              <a:rPr kumimoji="1" lang="zh-CN" altLang="en-US" dirty="0">
                <a:solidFill>
                  <a:srgbClr val="51C44E"/>
                </a:solidFill>
              </a:rPr>
              <a:t>架构：针对整个系统所有业务或者部分业务搭建的方案</a:t>
            </a:r>
          </a:p>
        </p:txBody>
      </p:sp>
      <p:sp>
        <p:nvSpPr>
          <p:cNvPr id="6" name="文本框 5">
            <a:extLst>
              <a:ext uri="{FF2B5EF4-FFF2-40B4-BE49-F238E27FC236}">
                <a16:creationId xmlns:a16="http://schemas.microsoft.com/office/drawing/2014/main" id="{E25FF3BE-0256-7F46-9610-4A25F7FE7186}"/>
              </a:ext>
            </a:extLst>
          </p:cNvPr>
          <p:cNvSpPr txBox="1"/>
          <p:nvPr/>
        </p:nvSpPr>
        <p:spPr>
          <a:xfrm>
            <a:off x="997306" y="3645235"/>
            <a:ext cx="7794703" cy="646331"/>
          </a:xfrm>
          <a:prstGeom prst="rect">
            <a:avLst/>
          </a:prstGeom>
          <a:noFill/>
        </p:spPr>
        <p:txBody>
          <a:bodyPr wrap="square" rtlCol="0">
            <a:spAutoFit/>
          </a:bodyPr>
          <a:lstStyle/>
          <a:p>
            <a:r>
              <a:rPr kumimoji="1" lang="zh-CN" altLang="en-US" dirty="0">
                <a:solidFill>
                  <a:srgbClr val="51C44E"/>
                </a:solidFill>
              </a:rPr>
              <a:t>框架：落地某个中型大型场景的一套代码，里面可以包含多个设计模式，</a:t>
            </a:r>
            <a:r>
              <a:rPr kumimoji="1" lang="en-US" altLang="zh-CN" dirty="0">
                <a:solidFill>
                  <a:srgbClr val="51C44E"/>
                </a:solidFill>
              </a:rPr>
              <a:t>react</a:t>
            </a:r>
            <a:r>
              <a:rPr kumimoji="1" lang="zh-CN" altLang="en-US" dirty="0">
                <a:solidFill>
                  <a:srgbClr val="51C44E"/>
                </a:solidFill>
              </a:rPr>
              <a:t>，</a:t>
            </a:r>
            <a:r>
              <a:rPr kumimoji="1" lang="en-US" altLang="zh-CN" dirty="0">
                <a:solidFill>
                  <a:srgbClr val="51C44E"/>
                </a:solidFill>
              </a:rPr>
              <a:t>bootstrap</a:t>
            </a:r>
            <a:r>
              <a:rPr kumimoji="1" lang="zh-CN" altLang="en-US" dirty="0">
                <a:solidFill>
                  <a:srgbClr val="51C44E"/>
                </a:solidFill>
              </a:rPr>
              <a:t>，</a:t>
            </a:r>
            <a:r>
              <a:rPr kumimoji="1" lang="en-US" altLang="zh-CN" dirty="0" err="1">
                <a:solidFill>
                  <a:srgbClr val="51C44E"/>
                </a:solidFill>
              </a:rPr>
              <a:t>Jquery</a:t>
            </a:r>
            <a:endParaRPr kumimoji="1" lang="zh-CN" altLang="en-US" dirty="0">
              <a:solidFill>
                <a:srgbClr val="51C44E"/>
              </a:solidFill>
            </a:endParaRPr>
          </a:p>
        </p:txBody>
      </p:sp>
    </p:spTree>
    <p:extLst>
      <p:ext uri="{BB962C8B-B14F-4D97-AF65-F5344CB8AC3E}">
        <p14:creationId xmlns:p14="http://schemas.microsoft.com/office/powerpoint/2010/main" val="222249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EAE16-4A42-D145-AB36-A049912FEE47}"/>
              </a:ext>
            </a:extLst>
          </p:cNvPr>
          <p:cNvSpPr>
            <a:spLocks noGrp="1"/>
          </p:cNvSpPr>
          <p:nvPr>
            <p:ph type="title"/>
          </p:nvPr>
        </p:nvSpPr>
        <p:spPr/>
        <p:txBody>
          <a:bodyPr/>
          <a:lstStyle/>
          <a:p>
            <a:r>
              <a:rPr kumimoji="1" lang="en-US" altLang="zh-CN" dirty="0">
                <a:solidFill>
                  <a:srgbClr val="51C44E"/>
                </a:solidFill>
              </a:rPr>
              <a:t>1.</a:t>
            </a:r>
            <a:r>
              <a:rPr kumimoji="1" lang="zh-CN" altLang="en-US" dirty="0">
                <a:solidFill>
                  <a:srgbClr val="51C44E"/>
                </a:solidFill>
              </a:rPr>
              <a:t>工厂模式</a:t>
            </a:r>
          </a:p>
        </p:txBody>
      </p:sp>
      <p:pic>
        <p:nvPicPr>
          <p:cNvPr id="3" name="图片 2">
            <a:extLst>
              <a:ext uri="{FF2B5EF4-FFF2-40B4-BE49-F238E27FC236}">
                <a16:creationId xmlns:a16="http://schemas.microsoft.com/office/drawing/2014/main" id="{DD02A596-9D78-5344-A903-9A7D0878144C}"/>
              </a:ext>
            </a:extLst>
          </p:cNvPr>
          <p:cNvPicPr>
            <a:picLocks noChangeAspect="1"/>
          </p:cNvPicPr>
          <p:nvPr/>
        </p:nvPicPr>
        <p:blipFill>
          <a:blip r:embed="rId2"/>
          <a:stretch>
            <a:fillRect/>
          </a:stretch>
        </p:blipFill>
        <p:spPr>
          <a:xfrm>
            <a:off x="2179529" y="1690688"/>
            <a:ext cx="8286924" cy="4446642"/>
          </a:xfrm>
          <a:prstGeom prst="rect">
            <a:avLst/>
          </a:prstGeom>
        </p:spPr>
      </p:pic>
    </p:spTree>
    <p:extLst>
      <p:ext uri="{BB962C8B-B14F-4D97-AF65-F5344CB8AC3E}">
        <p14:creationId xmlns:p14="http://schemas.microsoft.com/office/powerpoint/2010/main" val="84787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BB024-6560-5F41-8892-6BE012DBD338}"/>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657F231F-2C8A-3F48-B460-CDB88EB0993E}"/>
              </a:ext>
            </a:extLst>
          </p:cNvPr>
          <p:cNvSpPr txBox="1"/>
          <p:nvPr/>
        </p:nvSpPr>
        <p:spPr>
          <a:xfrm>
            <a:off x="1349298" y="1962616"/>
            <a:ext cx="10236819" cy="1200329"/>
          </a:xfrm>
          <a:prstGeom prst="rect">
            <a:avLst/>
          </a:prstGeom>
          <a:noFill/>
        </p:spPr>
        <p:txBody>
          <a:bodyPr wrap="square" rtlCol="0">
            <a:spAutoFit/>
          </a:bodyPr>
          <a:lstStyle/>
          <a:p>
            <a:r>
              <a:rPr lang="zh-CN" altLang="en-US" b="1" dirty="0">
                <a:solidFill>
                  <a:srgbClr val="51C44E"/>
                </a:solidFill>
              </a:rPr>
              <a:t>优点：</a:t>
            </a:r>
            <a:r>
              <a:rPr lang="zh-CN" altLang="en-US" dirty="0">
                <a:solidFill>
                  <a:srgbClr val="51C44E"/>
                </a:solidFill>
              </a:rPr>
              <a:t> </a:t>
            </a:r>
            <a:endParaRPr lang="en-US" altLang="zh-CN" dirty="0">
              <a:solidFill>
                <a:srgbClr val="51C44E"/>
              </a:solidFill>
            </a:endParaRPr>
          </a:p>
          <a:p>
            <a:r>
              <a:rPr lang="en-US" altLang="zh-CN" dirty="0">
                <a:solidFill>
                  <a:srgbClr val="51C44E"/>
                </a:solidFill>
              </a:rPr>
              <a:t>1</a:t>
            </a:r>
            <a:r>
              <a:rPr lang="zh-CN" altLang="en-US" dirty="0">
                <a:solidFill>
                  <a:srgbClr val="51C44E"/>
                </a:solidFill>
              </a:rPr>
              <a:t>、一个调用者想创建一个对象，只要知道其名称就可以了。</a:t>
            </a:r>
            <a:endParaRPr lang="en-US" altLang="zh-CN" dirty="0">
              <a:solidFill>
                <a:srgbClr val="51C44E"/>
              </a:solidFill>
            </a:endParaRPr>
          </a:p>
          <a:p>
            <a:r>
              <a:rPr lang="en-US" altLang="zh-CN" dirty="0">
                <a:solidFill>
                  <a:srgbClr val="51C44E"/>
                </a:solidFill>
              </a:rPr>
              <a:t>2</a:t>
            </a:r>
            <a:r>
              <a:rPr lang="zh-CN" altLang="en-US" dirty="0">
                <a:solidFill>
                  <a:srgbClr val="51C44E"/>
                </a:solidFill>
              </a:rPr>
              <a:t>、扩展性高，如果想增加一个产品，只要扩展一个工厂类就可以。 </a:t>
            </a:r>
            <a:endParaRPr lang="en-US" altLang="zh-CN" dirty="0">
              <a:solidFill>
                <a:srgbClr val="51C44E"/>
              </a:solidFill>
            </a:endParaRPr>
          </a:p>
          <a:p>
            <a:r>
              <a:rPr lang="en-US" altLang="zh-CN" dirty="0">
                <a:solidFill>
                  <a:srgbClr val="51C44E"/>
                </a:solidFill>
              </a:rPr>
              <a:t>3</a:t>
            </a:r>
            <a:r>
              <a:rPr lang="zh-CN" altLang="en-US" dirty="0">
                <a:solidFill>
                  <a:srgbClr val="51C44E"/>
                </a:solidFill>
              </a:rPr>
              <a:t>、屏蔽产品的具体实现，调用者只关心产品的接口。</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DD75E6C-2F4F-A34F-A0BF-E6518478CEA9}"/>
              </a:ext>
            </a:extLst>
          </p:cNvPr>
          <p:cNvSpPr txBox="1"/>
          <p:nvPr/>
        </p:nvSpPr>
        <p:spPr>
          <a:xfrm>
            <a:off x="1349298" y="3678329"/>
            <a:ext cx="10236819" cy="646331"/>
          </a:xfrm>
          <a:prstGeom prst="rect">
            <a:avLst/>
          </a:prstGeom>
          <a:noFill/>
        </p:spPr>
        <p:txBody>
          <a:bodyPr wrap="square" rtlCol="0">
            <a:spAutoFit/>
          </a:bodyPr>
          <a:lstStyle/>
          <a:p>
            <a:r>
              <a:rPr kumimoji="1" lang="zh-CN" altLang="en-US" dirty="0">
                <a:solidFill>
                  <a:srgbClr val="51C44E"/>
                </a:solidFill>
              </a:rPr>
              <a:t>缺点</a:t>
            </a:r>
            <a:r>
              <a:rPr kumimoji="1" lang="en-US" altLang="zh-CN" dirty="0">
                <a:solidFill>
                  <a:srgbClr val="51C44E"/>
                </a:solidFill>
              </a:rPr>
              <a:t>:</a:t>
            </a:r>
            <a:r>
              <a:rPr lang="zh-CN" altLang="en-US" b="1" dirty="0">
                <a:solidFill>
                  <a:srgbClr val="51C44E"/>
                </a:solidFill>
              </a:rPr>
              <a:t>：</a:t>
            </a:r>
            <a:r>
              <a:rPr lang="zh-CN" altLang="en-US" dirty="0">
                <a:solidFill>
                  <a:srgbClr val="51C44E"/>
                </a:solidFill>
              </a:rPr>
              <a:t>每次增加一个产品时，都需要增加一个具体类和对象实现工厂，使得系统中类的个数成倍增加，在一定程度上增加了系统的复杂度，同时也增加了系统具体类的依赖。这并不是什么好事。</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06A08367-04E6-9D40-895E-A935FEE45500}"/>
              </a:ext>
            </a:extLst>
          </p:cNvPr>
          <p:cNvSpPr txBox="1"/>
          <p:nvPr/>
        </p:nvSpPr>
        <p:spPr>
          <a:xfrm>
            <a:off x="1382752" y="4951142"/>
            <a:ext cx="7926657" cy="369332"/>
          </a:xfrm>
          <a:prstGeom prst="rect">
            <a:avLst/>
          </a:prstGeom>
          <a:noFill/>
        </p:spPr>
        <p:txBody>
          <a:bodyPr wrap="none" rtlCol="0">
            <a:spAutoFit/>
          </a:bodyPr>
          <a:lstStyle/>
          <a:p>
            <a:r>
              <a:rPr kumimoji="1" lang="zh-CN" altLang="en-US" dirty="0">
                <a:solidFill>
                  <a:srgbClr val="51C44E"/>
                </a:solidFill>
              </a:rPr>
              <a:t>场景：在</a:t>
            </a:r>
            <a:r>
              <a:rPr kumimoji="1" lang="en-US" altLang="zh-CN" dirty="0" err="1">
                <a:solidFill>
                  <a:srgbClr val="51C44E"/>
                </a:solidFill>
              </a:rPr>
              <a:t>roki</a:t>
            </a:r>
            <a:r>
              <a:rPr kumimoji="1" lang="zh-CN" altLang="en-US" dirty="0">
                <a:solidFill>
                  <a:srgbClr val="51C44E"/>
                </a:solidFill>
              </a:rPr>
              <a:t>中特别多的设备，设备在用到的地方也多，适合使用工厂模式。</a:t>
            </a:r>
          </a:p>
        </p:txBody>
      </p:sp>
    </p:spTree>
    <p:extLst>
      <p:ext uri="{BB962C8B-B14F-4D97-AF65-F5344CB8AC3E}">
        <p14:creationId xmlns:p14="http://schemas.microsoft.com/office/powerpoint/2010/main" val="137975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8CC71-4DAB-BF4C-B77C-DF5A0E7B5E8F}"/>
              </a:ext>
            </a:extLst>
          </p:cNvPr>
          <p:cNvSpPr>
            <a:spLocks noGrp="1"/>
          </p:cNvSpPr>
          <p:nvPr>
            <p:ph type="title"/>
          </p:nvPr>
        </p:nvSpPr>
        <p:spPr/>
        <p:txBody>
          <a:bodyPr/>
          <a:lstStyle/>
          <a:p>
            <a:r>
              <a:rPr lang="en-US" altLang="zh-CN" dirty="0">
                <a:solidFill>
                  <a:srgbClr val="51C44E"/>
                </a:solidFill>
              </a:rPr>
              <a:t>2.</a:t>
            </a:r>
            <a:r>
              <a:rPr lang="zh-CN" altLang="en-US" dirty="0">
                <a:solidFill>
                  <a:srgbClr val="51C44E"/>
                </a:solidFill>
              </a:rPr>
              <a:t>抽象工厂模式</a:t>
            </a:r>
            <a:endParaRPr kumimoji="1" lang="zh-CN" altLang="en-US" dirty="0">
              <a:solidFill>
                <a:srgbClr val="51C44E"/>
              </a:solidFill>
            </a:endParaRPr>
          </a:p>
        </p:txBody>
      </p:sp>
      <p:pic>
        <p:nvPicPr>
          <p:cNvPr id="3" name="图片 2">
            <a:extLst>
              <a:ext uri="{FF2B5EF4-FFF2-40B4-BE49-F238E27FC236}">
                <a16:creationId xmlns:a16="http://schemas.microsoft.com/office/drawing/2014/main" id="{A64C4AEB-84A6-C74F-A2BD-EBFF6A867C8C}"/>
              </a:ext>
            </a:extLst>
          </p:cNvPr>
          <p:cNvPicPr>
            <a:picLocks noChangeAspect="1"/>
          </p:cNvPicPr>
          <p:nvPr/>
        </p:nvPicPr>
        <p:blipFill>
          <a:blip r:embed="rId2"/>
          <a:stretch>
            <a:fillRect/>
          </a:stretch>
        </p:blipFill>
        <p:spPr>
          <a:xfrm>
            <a:off x="2442116" y="1478713"/>
            <a:ext cx="7779548" cy="5014162"/>
          </a:xfrm>
          <a:prstGeom prst="rect">
            <a:avLst/>
          </a:prstGeom>
        </p:spPr>
      </p:pic>
    </p:spTree>
    <p:extLst>
      <p:ext uri="{BB962C8B-B14F-4D97-AF65-F5344CB8AC3E}">
        <p14:creationId xmlns:p14="http://schemas.microsoft.com/office/powerpoint/2010/main" val="55657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BB024-6560-5F41-8892-6BE012DBD338}"/>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657F231F-2C8A-3F48-B460-CDB88EB0993E}"/>
              </a:ext>
            </a:extLst>
          </p:cNvPr>
          <p:cNvSpPr txBox="1"/>
          <p:nvPr/>
        </p:nvSpPr>
        <p:spPr>
          <a:xfrm>
            <a:off x="1349298" y="1962616"/>
            <a:ext cx="10236819" cy="923330"/>
          </a:xfrm>
          <a:prstGeom prst="rect">
            <a:avLst/>
          </a:prstGeom>
          <a:noFill/>
        </p:spPr>
        <p:txBody>
          <a:bodyPr wrap="square" rtlCol="0">
            <a:spAutoFit/>
          </a:bodyPr>
          <a:lstStyle/>
          <a:p>
            <a:r>
              <a:rPr lang="zh-CN" altLang="en-US" b="1" dirty="0">
                <a:solidFill>
                  <a:srgbClr val="51C44E"/>
                </a:solidFill>
              </a:rPr>
              <a:t>优点：</a:t>
            </a:r>
            <a:r>
              <a:rPr lang="zh-CN" altLang="en-US" dirty="0">
                <a:solidFill>
                  <a:srgbClr val="51C44E"/>
                </a:solidFill>
              </a:rPr>
              <a:t> </a:t>
            </a:r>
            <a:endParaRPr lang="en-US" altLang="zh-CN" dirty="0">
              <a:solidFill>
                <a:srgbClr val="51C44E"/>
              </a:solidFill>
            </a:endParaRPr>
          </a:p>
          <a:p>
            <a:r>
              <a:rPr lang="zh-CN" altLang="en-US" dirty="0">
                <a:solidFill>
                  <a:srgbClr val="51C44E"/>
                </a:solidFill>
              </a:rPr>
              <a:t>当一个产品族中的多个对象被设计成一起工作时，它能保证客户端始终只使用同一个产品族中的对象。</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DD75E6C-2F4F-A34F-A0BF-E6518478CEA9}"/>
              </a:ext>
            </a:extLst>
          </p:cNvPr>
          <p:cNvSpPr txBox="1"/>
          <p:nvPr/>
        </p:nvSpPr>
        <p:spPr>
          <a:xfrm>
            <a:off x="1349298" y="3678329"/>
            <a:ext cx="10236819" cy="646331"/>
          </a:xfrm>
          <a:prstGeom prst="rect">
            <a:avLst/>
          </a:prstGeom>
          <a:noFill/>
        </p:spPr>
        <p:txBody>
          <a:bodyPr wrap="square" rtlCol="0">
            <a:spAutoFit/>
          </a:bodyPr>
          <a:lstStyle/>
          <a:p>
            <a:r>
              <a:rPr kumimoji="1" lang="zh-CN" altLang="en-US" dirty="0">
                <a:solidFill>
                  <a:srgbClr val="51C44E"/>
                </a:solidFill>
              </a:rPr>
              <a:t>缺点</a:t>
            </a:r>
            <a:r>
              <a:rPr kumimoji="1" lang="en-US" altLang="zh-CN" dirty="0">
                <a:solidFill>
                  <a:srgbClr val="51C44E"/>
                </a:solidFill>
              </a:rPr>
              <a:t>:</a:t>
            </a:r>
            <a:r>
              <a:rPr lang="zh-CN" altLang="en-US" b="1" dirty="0">
                <a:solidFill>
                  <a:srgbClr val="51C44E"/>
                </a:solidFill>
              </a:rPr>
              <a:t>：</a:t>
            </a:r>
            <a:r>
              <a:rPr lang="zh-CN" altLang="en-US" dirty="0">
                <a:solidFill>
                  <a:srgbClr val="51C44E"/>
                </a:solidFill>
              </a:rPr>
              <a:t>产品族扩展非常困难，要增加一个系列的某一产品，既要在抽象的 </a:t>
            </a:r>
            <a:r>
              <a:rPr lang="en" altLang="zh-CN" dirty="0">
                <a:solidFill>
                  <a:srgbClr val="51C44E"/>
                </a:solidFill>
              </a:rPr>
              <a:t>Creator </a:t>
            </a:r>
            <a:r>
              <a:rPr lang="zh-CN" altLang="en-US" dirty="0">
                <a:solidFill>
                  <a:srgbClr val="51C44E"/>
                </a:solidFill>
              </a:rPr>
              <a:t>里加代码，又要在具体的里面加代码。</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06A08367-04E6-9D40-895E-A935FEE45500}"/>
              </a:ext>
            </a:extLst>
          </p:cNvPr>
          <p:cNvSpPr txBox="1"/>
          <p:nvPr/>
        </p:nvSpPr>
        <p:spPr>
          <a:xfrm>
            <a:off x="1382752" y="4951142"/>
            <a:ext cx="7351693" cy="369332"/>
          </a:xfrm>
          <a:prstGeom prst="rect">
            <a:avLst/>
          </a:prstGeom>
          <a:noFill/>
        </p:spPr>
        <p:txBody>
          <a:bodyPr wrap="none" rtlCol="0">
            <a:spAutoFit/>
          </a:bodyPr>
          <a:lstStyle/>
          <a:p>
            <a:r>
              <a:rPr kumimoji="1" lang="zh-CN" altLang="en-US" dirty="0">
                <a:solidFill>
                  <a:srgbClr val="51C44E"/>
                </a:solidFill>
              </a:rPr>
              <a:t>场景：</a:t>
            </a:r>
            <a:r>
              <a:rPr lang="en-US" altLang="zh-CN" dirty="0">
                <a:solidFill>
                  <a:srgbClr val="51C44E"/>
                </a:solidFill>
              </a:rPr>
              <a:t> 1</a:t>
            </a:r>
            <a:r>
              <a:rPr lang="zh-CN" altLang="en-US" dirty="0">
                <a:solidFill>
                  <a:srgbClr val="51C44E"/>
                </a:solidFill>
              </a:rPr>
              <a:t>、</a:t>
            </a:r>
            <a:r>
              <a:rPr lang="en" altLang="zh-CN" dirty="0">
                <a:solidFill>
                  <a:srgbClr val="51C44E"/>
                </a:solidFill>
              </a:rPr>
              <a:t>QQ </a:t>
            </a:r>
            <a:r>
              <a:rPr lang="zh-CN" altLang="en-US" dirty="0">
                <a:solidFill>
                  <a:srgbClr val="51C44E"/>
                </a:solidFill>
              </a:rPr>
              <a:t>换皮肤，一整套一起换。 </a:t>
            </a:r>
            <a:r>
              <a:rPr lang="en-US" altLang="zh-CN" dirty="0">
                <a:solidFill>
                  <a:srgbClr val="51C44E"/>
                </a:solidFill>
              </a:rPr>
              <a:t>2</a:t>
            </a:r>
            <a:r>
              <a:rPr lang="zh-CN" altLang="en-US" dirty="0">
                <a:solidFill>
                  <a:srgbClr val="51C44E"/>
                </a:solidFill>
              </a:rPr>
              <a:t>、生成不同操作系统的程序。</a:t>
            </a:r>
            <a:endParaRPr kumimoji="1" lang="zh-CN" altLang="en-US" dirty="0">
              <a:solidFill>
                <a:srgbClr val="51C44E"/>
              </a:solidFill>
            </a:endParaRPr>
          </a:p>
        </p:txBody>
      </p:sp>
    </p:spTree>
    <p:extLst>
      <p:ext uri="{BB962C8B-B14F-4D97-AF65-F5344CB8AC3E}">
        <p14:creationId xmlns:p14="http://schemas.microsoft.com/office/powerpoint/2010/main" val="2306085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0E926-AD27-2845-8CD8-3D79F1FA7512}"/>
              </a:ext>
            </a:extLst>
          </p:cNvPr>
          <p:cNvSpPr>
            <a:spLocks noGrp="1"/>
          </p:cNvSpPr>
          <p:nvPr>
            <p:ph type="title"/>
          </p:nvPr>
        </p:nvSpPr>
        <p:spPr/>
        <p:txBody>
          <a:bodyPr/>
          <a:lstStyle/>
          <a:p>
            <a:r>
              <a:rPr kumimoji="1" lang="en-US" altLang="zh-CN" dirty="0">
                <a:solidFill>
                  <a:srgbClr val="51C44E"/>
                </a:solidFill>
              </a:rPr>
              <a:t>3.</a:t>
            </a:r>
            <a:r>
              <a:rPr kumimoji="1" lang="zh-CN" altLang="en-US" dirty="0">
                <a:solidFill>
                  <a:srgbClr val="51C44E"/>
                </a:solidFill>
              </a:rPr>
              <a:t>建造者模式</a:t>
            </a:r>
          </a:p>
        </p:txBody>
      </p:sp>
      <p:pic>
        <p:nvPicPr>
          <p:cNvPr id="5" name="图片 4">
            <a:extLst>
              <a:ext uri="{FF2B5EF4-FFF2-40B4-BE49-F238E27FC236}">
                <a16:creationId xmlns:a16="http://schemas.microsoft.com/office/drawing/2014/main" id="{681BF4D1-E362-3C42-8935-CA288293C895}"/>
              </a:ext>
            </a:extLst>
          </p:cNvPr>
          <p:cNvPicPr>
            <a:picLocks noChangeAspect="1"/>
          </p:cNvPicPr>
          <p:nvPr/>
        </p:nvPicPr>
        <p:blipFill>
          <a:blip r:embed="rId3"/>
          <a:stretch>
            <a:fillRect/>
          </a:stretch>
        </p:blipFill>
        <p:spPr>
          <a:xfrm>
            <a:off x="2551386" y="1419323"/>
            <a:ext cx="7089227" cy="5226803"/>
          </a:xfrm>
          <a:prstGeom prst="rect">
            <a:avLst/>
          </a:prstGeom>
        </p:spPr>
      </p:pic>
    </p:spTree>
    <p:extLst>
      <p:ext uri="{BB962C8B-B14F-4D97-AF65-F5344CB8AC3E}">
        <p14:creationId xmlns:p14="http://schemas.microsoft.com/office/powerpoint/2010/main" val="228424863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2681</TotalTime>
  <Words>1195</Words>
  <Application>Microsoft Macintosh PowerPoint</Application>
  <PresentationFormat>宽屏</PresentationFormat>
  <Paragraphs>88</Paragraphs>
  <Slides>24</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PingFang SC</vt:lpstr>
      <vt:lpstr>Arial</vt:lpstr>
      <vt:lpstr>Calibri</vt:lpstr>
      <vt:lpstr>Calibri Light</vt:lpstr>
      <vt:lpstr>Office 主题​​</vt:lpstr>
      <vt:lpstr>PowerPoint 演示文稿</vt:lpstr>
      <vt:lpstr>前言</vt:lpstr>
      <vt:lpstr>常用模式</vt:lpstr>
      <vt:lpstr>概念性的问题</vt:lpstr>
      <vt:lpstr>1.工厂模式</vt:lpstr>
      <vt:lpstr>优缺点</vt:lpstr>
      <vt:lpstr>2.抽象工厂模式</vt:lpstr>
      <vt:lpstr>优缺点</vt:lpstr>
      <vt:lpstr>3.建造者模式</vt:lpstr>
      <vt:lpstr>优缺点</vt:lpstr>
      <vt:lpstr>4.原型模式/克隆</vt:lpstr>
      <vt:lpstr>优缺点</vt:lpstr>
      <vt:lpstr>5.适配器模式</vt:lpstr>
      <vt:lpstr>优缺点</vt:lpstr>
      <vt:lpstr>6.桥接模式</vt:lpstr>
      <vt:lpstr>优缺点</vt:lpstr>
      <vt:lpstr>7.过滤器模式</vt:lpstr>
      <vt:lpstr>8.组合模式</vt:lpstr>
      <vt:lpstr>优缺点</vt:lpstr>
      <vt:lpstr>9.装饰者模式</vt:lpstr>
      <vt:lpstr>优缺点</vt:lpstr>
      <vt:lpstr>10.责任链模式</vt:lpstr>
      <vt:lpstr>优缺点</vt:lpstr>
      <vt:lpstr>公开仓库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7</cp:revision>
  <dcterms:created xsi:type="dcterms:W3CDTF">2021-09-11T06:54:35Z</dcterms:created>
  <dcterms:modified xsi:type="dcterms:W3CDTF">2021-09-24T09:26:08Z</dcterms:modified>
</cp:coreProperties>
</file>