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uangh@chsi.com.cn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es-shims/es5-shim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www.lesscss.net/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danro/Less-sublime" TargetMode="External"/><Relationship Id="rId3" Type="http://schemas.openxmlformats.org/officeDocument/2006/relationships/hyperlink" Target="https://github.com/timdouglas/sublime-less2css" TargetMode="External"/><Relationship Id="rId4" Type="http://schemas.openxmlformats.org/officeDocument/2006/relationships/hyperlink" Target="https://github.com/berfarah/Less-build-sublime" TargetMode="External"/><Relationship Id="rId5" Type="http://schemas.openxmlformats.org/officeDocument/2006/relationships/hyperlink" Target="https://github.com/alexnj/SublimeOnSaveBuild" TargetMode="External"/><Relationship Id="rId6" Type="http://schemas.openxmlformats.org/officeDocument/2006/relationships/hyperlink" Target="http://www.dmxzone.com/go/21514/dmxzone-less-css-compiler-features-unveiled/" TargetMode="External"/><Relationship Id="rId7" Type="http://schemas.openxmlformats.org/officeDocument/2006/relationships/hyperlink" Target="https://sourceforge.net/projects/notepad-plus/#L" TargetMode="External"/><Relationship Id="rId8" Type="http://schemas.openxmlformats.org/officeDocument/2006/relationships/hyperlink" Target="https://github.com/adobe/brackets/wiki/Brackets-Extensions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lesscss.net/" TargetMode="External"/><Relationship Id="rId3" Type="http://schemas.openxmlformats.org/officeDocument/2006/relationships/hyperlink" Target="http://lesscss.cn/usage/" TargetMode="External"/><Relationship Id="rId4" Type="http://schemas.openxmlformats.org/officeDocument/2006/relationships/hyperlink" Target="http://less.bootcss.com/usage/" TargetMode="External"/><Relationship Id="rId5" Type="http://schemas.openxmlformats.org/officeDocument/2006/relationships/hyperlink" Target="http://www.wzsky.net/html/Website/Color/125373.html" TargetMode="Externa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ess2css.org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2016.07.16-08.02</a:t>
            </a:r>
          </a:p>
        </p:txBody>
      </p:sp>
      <p:sp>
        <p:nvSpPr>
          <p:cNvPr id="134" name="Shape 13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CSS预处理语言Less</a:t>
            </a:r>
          </a:p>
        </p:txBody>
      </p:sp>
      <p:sp>
        <p:nvSpPr>
          <p:cNvPr id="135" name="Shape 13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学信网 - 设计部 黄卉 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huangh@chsi.com.cn</a:t>
            </a:r>
          </a:p>
        </p:txBody>
      </p:sp>
      <p:sp>
        <p:nvSpPr>
          <p:cNvPr id="136" name="Shape 13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2.3 服务器端解析</a:t>
            </a:r>
          </a:p>
        </p:txBody>
      </p:sp>
      <p:sp>
        <p:nvSpPr>
          <p:cNvPr id="170" name="Shape 170"/>
          <p:cNvSpPr/>
          <p:nvPr>
            <p:ph type="body" sz="half" idx="1"/>
          </p:nvPr>
        </p:nvSpPr>
        <p:spPr>
          <a:xfrm>
            <a:off x="503753" y="2517452"/>
            <a:ext cx="11997293" cy="2761972"/>
          </a:xfrm>
          <a:prstGeom prst="rect">
            <a:avLst/>
          </a:prstGeom>
        </p:spPr>
        <p:txBody>
          <a:bodyPr/>
          <a:lstStyle/>
          <a:p>
            <a:pPr/>
            <a:r>
              <a:t>先引入styls.less</a:t>
            </a:r>
          </a:p>
          <a:p>
            <a:pPr lvl="1"/>
            <a:r>
              <a:t>内联样式</a:t>
            </a:r>
          </a:p>
          <a:p>
            <a:pPr lvl="1"/>
            <a:r>
              <a:t>外联样式</a:t>
            </a:r>
          </a:p>
        </p:txBody>
      </p:sp>
      <p:pic>
        <p:nvPicPr>
          <p:cNvPr id="1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287" y="7990448"/>
            <a:ext cx="12354226" cy="1051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1938" y="2759387"/>
            <a:ext cx="7773724" cy="227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411738" y="6632023"/>
            <a:ext cx="11997293" cy="126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/>
            <a:r>
              <a:t>再引入less.js</a:t>
            </a:r>
          </a:p>
        </p:txBody>
      </p:sp>
      <p:sp>
        <p:nvSpPr>
          <p:cNvPr id="174" name="Shape 17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5618825"/>
            <a:ext cx="13004800" cy="1106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"/>
          </p:nvPr>
        </p:nvSpPr>
        <p:spPr>
          <a:xfrm>
            <a:off x="508000" y="774700"/>
            <a:ext cx="11988800" cy="7986897"/>
          </a:xfrm>
          <a:prstGeom prst="rect">
            <a:avLst/>
          </a:prstGeom>
        </p:spPr>
        <p:txBody>
          <a:bodyPr/>
          <a:lstStyle/>
          <a:p>
            <a:pPr/>
            <a:r>
              <a:t>注意</a:t>
            </a:r>
          </a:p>
          <a:p>
            <a:pPr lvl="1"/>
            <a:r>
              <a:t>如果加载多个less样式表文件，每个单独编译，一个文件中定义的任何变量都无法再其他文件中访问。不会存在变量重复问题。</a:t>
            </a:r>
          </a:p>
          <a:p>
            <a:pPr lvl="1"/>
            <a:r>
              <a:t>在服务器环境下使用，本地直接打开可能会报错！</a:t>
            </a:r>
          </a:p>
          <a:p>
            <a:pPr lvl="1"/>
            <a:r>
              <a:t>Less兼容IE7+，如需兼容则需要先引入</a:t>
            </a:r>
            <a:r>
              <a:rPr>
                <a:solidFill>
                  <a:srgbClr val="4183C4"/>
                </a:solidFill>
                <a:hlinkClick r:id="rId2" invalidUrl="" action="" tgtFrame="" tooltip="" history="1" highlightClick="0" endSnd="0"/>
              </a:rPr>
              <a:t>es5-shim.js</a:t>
            </a:r>
            <a:r>
              <a:t>即可。</a:t>
            </a:r>
          </a:p>
          <a:p>
            <a:pPr lvl="1"/>
            <a:r>
              <a:t>其中还有一些高级配置，也可通过浏览器直接调试，具体见参考文档。</a:t>
            </a:r>
          </a:p>
          <a:p>
            <a:pPr lvl="1"/>
            <a:r>
              <a:t>不建议使用，增加服务器压力，不利于调试。</a:t>
            </a:r>
          </a:p>
        </p:txBody>
      </p:sp>
      <p:sp>
        <p:nvSpPr>
          <p:cNvPr id="178" name="Shape 178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2.4 Node解析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7726" indent="-347726" defTabSz="432308">
              <a:spcBef>
                <a:spcPts val="1700"/>
              </a:spcBef>
              <a:defRPr sz="2664"/>
            </a:pPr>
            <a:r>
              <a:t>先安装node.js和npm：https://nodejs.org/en/</a:t>
            </a:r>
          </a:p>
          <a:p>
            <a:pPr marL="347726" indent="-347726" defTabSz="432308">
              <a:spcBef>
                <a:spcPts val="1700"/>
              </a:spcBef>
              <a:defRPr sz="2664"/>
            </a:pPr>
            <a:r>
              <a:t>下载less的管理工具包less</a:t>
            </a:r>
          </a:p>
          <a:p>
            <a:pPr lvl="1" marL="695452" indent="-347726" defTabSz="432308">
              <a:spcBef>
                <a:spcPts val="1700"/>
              </a:spcBef>
              <a:defRPr sz="2664"/>
            </a:pPr>
            <a:r>
              <a:t>$ sudo npm install -g less（mac全局）</a:t>
            </a:r>
          </a:p>
          <a:p>
            <a:pPr lvl="1" marL="695452" indent="-347726" defTabSz="432308">
              <a:spcBef>
                <a:spcPts val="1700"/>
              </a:spcBef>
              <a:defRPr sz="2664"/>
            </a:pPr>
            <a:r>
              <a:t>$ npm install less（局部）</a:t>
            </a:r>
          </a:p>
          <a:p>
            <a:pPr marL="347726" indent="-347726" defTabSz="432308">
              <a:spcBef>
                <a:spcPts val="1700"/>
              </a:spcBef>
              <a:defRPr sz="2664"/>
            </a:pPr>
            <a:r>
              <a:t>执行方法解析成css文件</a:t>
            </a:r>
          </a:p>
          <a:p>
            <a:pPr lvl="1" marL="695452" indent="-347726" defTabSz="432308">
              <a:spcBef>
                <a:spcPts val="1700"/>
              </a:spcBef>
              <a:defRPr sz="2664"/>
            </a:pPr>
            <a:r>
              <a:t>$ lessc style.less style.css</a:t>
            </a:r>
          </a:p>
          <a:p>
            <a:pPr marL="347726" indent="-347726" defTabSz="432308">
              <a:spcBef>
                <a:spcPts val="1700"/>
              </a:spcBef>
              <a:defRPr sz="2664"/>
            </a:pPr>
            <a:r>
              <a:t>解析成min.css文件</a:t>
            </a:r>
          </a:p>
          <a:p>
            <a:pPr lvl="1" marL="695452" indent="-347726" defTabSz="432308">
              <a:spcBef>
                <a:spcPts val="1700"/>
              </a:spcBef>
              <a:defRPr sz="2664"/>
            </a:pPr>
            <a:r>
              <a:t>安装clean-css：$ npm install clean-css</a:t>
            </a:r>
          </a:p>
          <a:p>
            <a:pPr lvl="1" marL="695452" indent="-347726" defTabSz="432308">
              <a:spcBef>
                <a:spcPts val="1700"/>
              </a:spcBef>
              <a:defRPr sz="2664"/>
            </a:pPr>
            <a:r>
              <a:t>$ lessc --clean-css style.less style.min.css</a:t>
            </a:r>
          </a:p>
        </p:txBody>
      </p:sp>
      <p:sp>
        <p:nvSpPr>
          <p:cNvPr id="182" name="Shape 18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0604" y="3702050"/>
            <a:ext cx="4985830" cy="3969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t>node上安装即时编译的插件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$ (sudo) npm install -g less-watch-compiler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$ less-watch-compiler</a:t>
            </a:r>
            <a:r>
              <a:rPr>
                <a:solidFill>
                  <a:srgbClr val="89847F"/>
                </a:solidFill>
              </a:rPr>
              <a:t> </a:t>
            </a:r>
            <a:r>
              <a:rPr i="1">
                <a:solidFill>
                  <a:srgbClr val="89847F"/>
                </a:solidFill>
              </a:rPr>
              <a:t>path_input</a:t>
            </a:r>
            <a:r>
              <a:rPr>
                <a:solidFill>
                  <a:srgbClr val="89847F"/>
                </a:solidFill>
              </a:rPr>
              <a:t> </a:t>
            </a:r>
            <a:r>
              <a:rPr i="1">
                <a:solidFill>
                  <a:srgbClr val="89847F"/>
                </a:solidFill>
              </a:rPr>
              <a:t>path_out</a:t>
            </a:r>
            <a:endParaRPr>
              <a:solidFill>
                <a:srgbClr val="89847F"/>
              </a:solidFill>
            </a:endParaRP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$ less-watch-compiler </a:t>
            </a:r>
            <a:r>
              <a:rPr i="1">
                <a:solidFill>
                  <a:srgbClr val="89847F"/>
                </a:solidFill>
              </a:rPr>
              <a:t>path_input</a:t>
            </a:r>
            <a:r>
              <a:rPr>
                <a:solidFill>
                  <a:srgbClr val="89847F"/>
                </a:solidFill>
              </a:rPr>
              <a:t> </a:t>
            </a:r>
            <a:r>
              <a:rPr i="1">
                <a:solidFill>
                  <a:srgbClr val="89847F"/>
                </a:solidFill>
              </a:rPr>
              <a:t>path_out fileName.less</a:t>
            </a:r>
            <a:endParaRPr i="1">
              <a:solidFill>
                <a:srgbClr val="89847F"/>
              </a:solidFill>
            </a:endParaRP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t>添加厂商前缀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$(sudo) npm install -g less-plugin-autoprefix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$ less </a:t>
            </a:r>
            <a:r>
              <a:rPr i="1">
                <a:solidFill>
                  <a:srgbClr val="89847F"/>
                </a:solidFill>
              </a:rPr>
              <a:t>inputFile.less outFile.css</a:t>
            </a:r>
            <a:r>
              <a:t> —autoprefix=“</a:t>
            </a:r>
            <a:r>
              <a:rPr i="1">
                <a:solidFill>
                  <a:srgbClr val="89847F"/>
                </a:solidFill>
              </a:rPr>
              <a:t>browsers</a:t>
            </a:r>
            <a:r>
              <a:t>”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$ lessc test.less test.css --autoprefix="ie &gt;= 8, last 3 versions, &gt; 2%”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>
                <a:hlinkClick r:id="rId2" invalidUrl="" action="" tgtFrame="" tooltip="" history="1" highlightClick="0" endSnd="0"/>
              </a:rPr>
              <a:t>less命令行用法</a:t>
            </a:r>
          </a:p>
        </p:txBody>
      </p:sp>
      <p:sp>
        <p:nvSpPr>
          <p:cNvPr id="186" name="Shape 18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2.5 常用IDE对应的插件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323333"/>
                </a:solidFill>
              </a:rPr>
              <a:t>SublimeText：</a:t>
            </a:r>
            <a:r>
              <a:rPr>
                <a:solidFill>
                  <a:srgbClr val="4383C2"/>
                </a:solidFill>
                <a:hlinkClick r:id="rId2" invalidUrl="" action="" tgtFrame="" tooltip="" history="1" highlightClick="0" endSnd="0"/>
              </a:rPr>
              <a:t>Less-sublime</a:t>
            </a:r>
            <a:r>
              <a:rPr>
                <a:solidFill>
                  <a:srgbClr val="323333"/>
                </a:solidFill>
              </a:rPr>
              <a:t>、</a:t>
            </a:r>
            <a:r>
              <a:rPr>
                <a:solidFill>
                  <a:srgbClr val="4383C2"/>
                </a:solidFill>
                <a:hlinkClick r:id="rId3" invalidUrl="" action="" tgtFrame="" tooltip="" history="1" highlightClick="0" endSnd="0"/>
              </a:rPr>
              <a:t>Sublime-Less-to-CSS</a:t>
            </a:r>
            <a:r>
              <a:rPr>
                <a:solidFill>
                  <a:srgbClr val="323333"/>
                </a:solidFill>
              </a:rPr>
              <a:t>、</a:t>
            </a:r>
            <a:r>
              <a:rPr>
                <a:solidFill>
                  <a:srgbClr val="689ACB"/>
                </a:solidFill>
                <a:hlinkClick r:id="rId4" invalidUrl="" action="" tgtFrame="" tooltip="" history="1" highlightClick="0" endSnd="0"/>
              </a:rPr>
              <a:t>Less-build-sublime</a:t>
            </a:r>
            <a:r>
              <a:rPr>
                <a:solidFill>
                  <a:srgbClr val="323333"/>
                </a:solidFill>
              </a:rPr>
              <a:t>、</a:t>
            </a:r>
            <a:r>
              <a:rPr>
                <a:solidFill>
                  <a:srgbClr val="4485C4"/>
                </a:solidFill>
                <a:hlinkClick r:id="rId5" invalidUrl="" action="" tgtFrame="" tooltip="" history="1" highlightClick="0" endSnd="0"/>
              </a:rPr>
              <a:t>SublimeOnSaveBuild</a:t>
            </a:r>
            <a:endParaRPr>
              <a:solidFill>
                <a:srgbClr val="323333"/>
              </a:solidFill>
            </a:endParaRPr>
          </a:p>
          <a:p>
            <a:pPr marL="0" indent="0" defTabSz="457200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/>
            <a:r>
              <a:rPr>
                <a:solidFill>
                  <a:srgbClr val="323333"/>
                </a:solidFill>
              </a:rPr>
              <a:t>Dreamweaver：</a:t>
            </a:r>
            <a:r>
              <a:rPr>
                <a:solidFill>
                  <a:srgbClr val="4184C4"/>
                </a:solidFill>
                <a:hlinkClick r:id="rId6" invalidUrl="" action="" tgtFrame="" tooltip="" history="1" highlightClick="0" endSnd="0"/>
              </a:rPr>
              <a:t>DMXzone Less CSS Compiler</a:t>
            </a:r>
            <a:endParaRPr>
              <a:solidFill>
                <a:srgbClr val="323333"/>
              </a:solidFill>
            </a:endParaRPr>
          </a:p>
          <a:p>
            <a:pPr/>
            <a:r>
              <a:t>Notepad++ 6.x：</a:t>
            </a:r>
            <a:r>
              <a:rPr>
                <a:solidFill>
                  <a:srgbClr val="4184C4"/>
                </a:solidFill>
                <a:hlinkClick r:id="rId7" invalidUrl="" action="" tgtFrame="" tooltip="" history="1" highlightClick="0" endSnd="0"/>
              </a:rPr>
              <a:t>less.js语法高亮</a:t>
            </a:r>
          </a:p>
          <a:p>
            <a:pPr/>
            <a:r>
              <a:t>Brackets：内置支持 语法高亮，还有一些扩展</a:t>
            </a:r>
            <a:r>
              <a:rPr>
                <a:solidFill>
                  <a:srgbClr val="4183C4"/>
                </a:solidFill>
                <a:hlinkClick r:id="rId8" invalidUrl="" action="" tgtFrame="" tooltip="" history="1" highlightClick="0" endSnd="0"/>
              </a:rPr>
              <a:t>BracketLESS</a:t>
            </a:r>
          </a:p>
        </p:txBody>
      </p:sp>
      <p:sp>
        <p:nvSpPr>
          <p:cNvPr id="190" name="Shape 19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3、Less语法详解</a:t>
            </a:r>
          </a:p>
        </p:txBody>
      </p:sp>
      <p:sp>
        <p:nvSpPr>
          <p:cNvPr id="193" name="Shape 19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sz="half" idx="1"/>
          </p:nvPr>
        </p:nvSpPr>
        <p:spPr>
          <a:xfrm>
            <a:off x="847100" y="515342"/>
            <a:ext cx="4778555" cy="8722916"/>
          </a:xfrm>
          <a:prstGeom prst="rect">
            <a:avLst/>
          </a:prstGeom>
        </p:spPr>
        <p:txBody>
          <a:bodyPr/>
          <a:lstStyle/>
          <a:p>
            <a:pPr lvl="2"/>
            <a:r>
              <a:t>3.1 注释</a:t>
            </a:r>
          </a:p>
          <a:p>
            <a:pPr lvl="2"/>
            <a:r>
              <a:t>3.2 变量@</a:t>
            </a:r>
          </a:p>
          <a:p>
            <a:pPr lvl="2"/>
            <a:r>
              <a:t>3.3 嵌套</a:t>
            </a:r>
          </a:p>
          <a:p>
            <a:pPr lvl="2"/>
            <a:r>
              <a:t>3.4 运算</a:t>
            </a:r>
          </a:p>
          <a:p>
            <a:pPr lvl="2"/>
            <a:r>
              <a:t>3.5 继承</a:t>
            </a:r>
          </a:p>
          <a:p>
            <a:pPr lvl="2"/>
            <a:r>
              <a:t>3.6 匹配模式</a:t>
            </a:r>
          </a:p>
        </p:txBody>
      </p:sp>
      <p:sp>
        <p:nvSpPr>
          <p:cNvPr id="196" name="Shape 196"/>
          <p:cNvSpPr/>
          <p:nvPr/>
        </p:nvSpPr>
        <p:spPr>
          <a:xfrm>
            <a:off x="5895761" y="515342"/>
            <a:ext cx="6523967" cy="8722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t>3.7 @arguments 变量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t>3.8 字符串插入@{name}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t>3.9 避免编译~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t>3.10 ！important 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t>3.11 @import</a:t>
            </a:r>
          </a:p>
          <a:p>
            <a:pPr lvl="2" marL="14097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t>3.12 颜色函数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3.1 注释</a:t>
            </a:r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xfrm>
            <a:off x="3594100" y="2552700"/>
            <a:ext cx="5816600" cy="1730093"/>
          </a:xfrm>
          <a:prstGeom prst="rect">
            <a:avLst/>
          </a:prstGeom>
        </p:spPr>
        <p:txBody>
          <a:bodyPr/>
          <a:lstStyle/>
          <a:p>
            <a:pPr lvl="3" marL="1879600" indent="-469900">
              <a:spcBef>
                <a:spcPts val="2400"/>
              </a:spcBef>
              <a:buSzPct val="60000"/>
              <a:defRPr sz="3600"/>
            </a:pPr>
            <a:r>
              <a:t>/** 可解析 **/</a:t>
            </a:r>
          </a:p>
          <a:p>
            <a:pPr lvl="3" marL="1879600" indent="-469900">
              <a:spcBef>
                <a:spcPts val="2400"/>
              </a:spcBef>
              <a:buSzPct val="60000"/>
              <a:defRPr sz="3600"/>
            </a:pPr>
            <a:r>
              <a:t>//不可解析</a:t>
            </a:r>
          </a:p>
        </p:txBody>
      </p:sp>
      <p:pic>
        <p:nvPicPr>
          <p:cNvPr id="2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249" y="4535883"/>
            <a:ext cx="5518726" cy="4864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0776" y="4580811"/>
            <a:ext cx="4986248" cy="458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3.2 变量@</a:t>
            </a:r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xfrm>
            <a:off x="508000" y="2606895"/>
            <a:ext cx="11988800" cy="1533886"/>
          </a:xfrm>
          <a:prstGeom prst="rect">
            <a:avLst/>
          </a:prstGeom>
        </p:spPr>
        <p:txBody>
          <a:bodyPr/>
          <a:lstStyle/>
          <a:p>
            <a:pPr/>
            <a:r>
              <a:t>变量允许单独定义一系列通用的样式，然后在需要的时候进行调用。用@进行定义。</a:t>
            </a:r>
          </a:p>
        </p:txBody>
      </p:sp>
      <p:pic>
        <p:nvPicPr>
          <p:cNvPr id="2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8686" y="4217549"/>
            <a:ext cx="3394405" cy="5044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2840" y="4094073"/>
            <a:ext cx="4131506" cy="5291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3.3 嵌套</a:t>
            </a:r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508000" y="2578100"/>
            <a:ext cx="7176871" cy="2217923"/>
          </a:xfrm>
          <a:prstGeom prst="rect">
            <a:avLst/>
          </a:prstGeom>
        </p:spPr>
        <p:txBody>
          <a:bodyPr/>
          <a:lstStyle/>
          <a:p>
            <a:pPr marL="286638" indent="-286638" defTabSz="356362">
              <a:spcBef>
                <a:spcPts val="1400"/>
              </a:spcBef>
              <a:defRPr sz="2196"/>
            </a:pPr>
            <a:r>
              <a:t>在一个选择其中嵌套另一个选择器来实现继承，减少代码量，代码更清晰。代码优化考虑，最多嵌套三层。</a:t>
            </a:r>
          </a:p>
          <a:p>
            <a:pPr marL="286638" indent="-286638" defTabSz="356362">
              <a:spcBef>
                <a:spcPts val="1400"/>
              </a:spcBef>
              <a:defRPr sz="2196"/>
            </a:pPr>
            <a:r>
              <a:t>有`&amp;`时解析的是同一个元素或此元素的伪类，没有&amp;解析是后代元素</a:t>
            </a:r>
          </a:p>
        </p:txBody>
      </p:sp>
      <p:pic>
        <p:nvPicPr>
          <p:cNvPr id="2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3709" y="4840032"/>
            <a:ext cx="5185452" cy="4785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4023" y="2688300"/>
            <a:ext cx="4562428" cy="6547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CSS预处理语言Less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8"/>
            <a:r>
              <a:t>1、什么是less</a:t>
            </a:r>
          </a:p>
          <a:p>
            <a:pPr lvl="8"/>
            <a:r>
              <a:t>2、如何调用less</a:t>
            </a:r>
          </a:p>
          <a:p>
            <a:pPr lvl="8"/>
            <a:r>
              <a:t>3、less语法详解</a:t>
            </a:r>
          </a:p>
          <a:p>
            <a:pPr lvl="8"/>
            <a:r>
              <a:t>4、less和sass的对比</a:t>
            </a:r>
          </a:p>
        </p:txBody>
      </p:sp>
      <p:sp>
        <p:nvSpPr>
          <p:cNvPr id="140" name="Shape 140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3.4 运算</a:t>
            </a:r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xfrm>
            <a:off x="508000" y="2628900"/>
            <a:ext cx="11988800" cy="1723032"/>
          </a:xfrm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100"/>
              </a:spcBef>
              <a:defRPr sz="3204"/>
            </a:pPr>
            <a:r>
              <a:t>运算提供了</a:t>
            </a:r>
            <a:r>
              <a:rPr>
                <a:solidFill>
                  <a:srgbClr val="D74F3D"/>
                </a:solidFill>
              </a:rPr>
              <a:t>加减乘除</a:t>
            </a:r>
            <a:r>
              <a:t>操作，可以对任何数字、颜色、变量进行运算，可以实现属性值之间的复杂关系。和Javascript代码一样。</a:t>
            </a:r>
          </a:p>
        </p:txBody>
      </p:sp>
      <p:pic>
        <p:nvPicPr>
          <p:cNvPr id="21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084" y="4210426"/>
            <a:ext cx="5751573" cy="5292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6744" y="4367301"/>
            <a:ext cx="5023691" cy="4978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body" sz="quarter" idx="1"/>
          </p:nvPr>
        </p:nvSpPr>
        <p:spPr>
          <a:xfrm>
            <a:off x="508000" y="2571356"/>
            <a:ext cx="11988800" cy="1313924"/>
          </a:xfrm>
          <a:prstGeom prst="rect">
            <a:avLst/>
          </a:prstGeom>
        </p:spPr>
        <p:txBody>
          <a:bodyPr/>
          <a:lstStyle/>
          <a:p>
            <a:pPr lvl="2"/>
            <a:r>
              <a:t>运算有顺序，和平时的四则运算一样</a:t>
            </a:r>
          </a:p>
        </p:txBody>
      </p:sp>
      <p:pic>
        <p:nvPicPr>
          <p:cNvPr id="21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291" y="4479927"/>
            <a:ext cx="11612568" cy="2884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3.5 继承</a:t>
            </a:r>
          </a:p>
        </p:txBody>
      </p:sp>
      <p:sp>
        <p:nvSpPr>
          <p:cNvPr id="222" name="Shape 222"/>
          <p:cNvSpPr/>
          <p:nvPr>
            <p:ph type="body" sz="half" idx="1"/>
          </p:nvPr>
        </p:nvSpPr>
        <p:spPr>
          <a:xfrm>
            <a:off x="508000" y="2628900"/>
            <a:ext cx="11988800" cy="2150706"/>
          </a:xfrm>
          <a:prstGeom prst="rect">
            <a:avLst/>
          </a:prstGeom>
        </p:spPr>
        <p:txBody>
          <a:bodyPr/>
          <a:lstStyle/>
          <a:p>
            <a:pPr marL="366521" indent="-366521" defTabSz="455675">
              <a:spcBef>
                <a:spcPts val="1800"/>
              </a:spcBef>
              <a:defRPr sz="2807"/>
            </a:pPr>
            <a:r>
              <a:t>继承可以将一个定义好的class A轻松引入到另个class B里面，从而简单实现class B继承class A中的所有属性。还可以带参数调用，和函数一样。</a:t>
            </a:r>
          </a:p>
          <a:p>
            <a:pPr marL="366521" indent="-366521" defTabSz="455675">
              <a:spcBef>
                <a:spcPts val="1800"/>
              </a:spcBef>
              <a:defRPr sz="2807"/>
            </a:pPr>
            <a:r>
              <a:t>有默认值，也可以不加默认值，或者是不加参数、多个参数都可行。</a:t>
            </a:r>
          </a:p>
        </p:txBody>
      </p:sp>
      <p:pic>
        <p:nvPicPr>
          <p:cNvPr id="2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6481" y="4794451"/>
            <a:ext cx="5618594" cy="4628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330" y="4727040"/>
            <a:ext cx="5254570" cy="4628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3.6 匹配模式</a:t>
            </a:r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xfrm>
            <a:off x="508000" y="2628900"/>
            <a:ext cx="11988800" cy="1437383"/>
          </a:xfrm>
          <a:prstGeom prst="rect">
            <a:avLst/>
          </a:prstGeom>
        </p:spPr>
        <p:txBody>
          <a:bodyPr/>
          <a:lstStyle/>
          <a:p>
            <a:pPr/>
            <a:r>
              <a:t>匹配模式，即使同一个函数用不同的参数时调用不同的方法。例如写一个三角：</a:t>
            </a:r>
          </a:p>
        </p:txBody>
      </p:sp>
      <p:pic>
        <p:nvPicPr>
          <p:cNvPr id="2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150" y="4071884"/>
            <a:ext cx="4863375" cy="5666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9475" y="4281531"/>
            <a:ext cx="6263051" cy="4684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body" sz="quarter" idx="1"/>
          </p:nvPr>
        </p:nvSpPr>
        <p:spPr>
          <a:xfrm>
            <a:off x="508000" y="1270000"/>
            <a:ext cx="11988800" cy="1354930"/>
          </a:xfrm>
          <a:prstGeom prst="rect">
            <a:avLst/>
          </a:prstGeom>
        </p:spPr>
        <p:txBody>
          <a:bodyPr/>
          <a:lstStyle/>
          <a:p>
            <a:pPr/>
            <a:r>
              <a:t>简化上面的示例，@_默认都调用</a:t>
            </a:r>
          </a:p>
        </p:txBody>
      </p:sp>
      <p:pic>
        <p:nvPicPr>
          <p:cNvPr id="2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4944" y="3229975"/>
            <a:ext cx="6119978" cy="3553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5" y="2504762"/>
            <a:ext cx="6899728" cy="6016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3.7 @arguments 变量</a:t>
            </a:r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508000" y="2628900"/>
            <a:ext cx="11988800" cy="1219200"/>
          </a:xfrm>
          <a:prstGeom prst="rect">
            <a:avLst/>
          </a:prstGeom>
        </p:spPr>
        <p:txBody>
          <a:bodyPr/>
          <a:lstStyle/>
          <a:p>
            <a:pPr/>
            <a:r>
              <a:t>@arguments 变量包含所有传递进来的参数</a:t>
            </a:r>
          </a:p>
        </p:txBody>
      </p:sp>
      <p:pic>
        <p:nvPicPr>
          <p:cNvPr id="2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237" y="4610181"/>
            <a:ext cx="5568827" cy="405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9562" y="5034898"/>
            <a:ext cx="4772000" cy="2523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3.8 字符串插入</a:t>
            </a:r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xfrm>
            <a:off x="508000" y="2628900"/>
            <a:ext cx="11988800" cy="2038299"/>
          </a:xfrm>
          <a:prstGeom prst="rect">
            <a:avLst/>
          </a:prstGeom>
        </p:spPr>
        <p:txBody>
          <a:bodyPr/>
          <a:lstStyle/>
          <a:p>
            <a:pPr/>
            <a:r>
              <a:t>字符串插入，字符串也可以用于变量中，然后通过@{name}来调用</a:t>
            </a:r>
          </a:p>
        </p:txBody>
      </p:sp>
      <p:pic>
        <p:nvPicPr>
          <p:cNvPr id="2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991" y="4605393"/>
            <a:ext cx="9485737" cy="1331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3.9 避免编译</a:t>
            </a:r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xfrm>
            <a:off x="508000" y="2628900"/>
            <a:ext cx="11988800" cy="1659108"/>
          </a:xfrm>
          <a:prstGeom prst="rect">
            <a:avLst/>
          </a:prstGeom>
        </p:spPr>
        <p:txBody>
          <a:bodyPr/>
          <a:lstStyle/>
          <a:p>
            <a:pPr/>
            <a:r>
              <a:t>避免编译”~”，输入一些不正确的css或者是less不认识的专有语法，例如ie的一些特殊属性。</a:t>
            </a:r>
          </a:p>
        </p:txBody>
      </p:sp>
      <p:pic>
        <p:nvPicPr>
          <p:cNvPr id="2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684" y="4738765"/>
            <a:ext cx="8568770" cy="3089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3.10 !important</a:t>
            </a:r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xfrm>
            <a:off x="508000" y="2628900"/>
            <a:ext cx="11988800" cy="1330214"/>
          </a:xfrm>
          <a:prstGeom prst="rect">
            <a:avLst/>
          </a:prstGeom>
        </p:spPr>
        <p:txBody>
          <a:bodyPr/>
          <a:lstStyle/>
          <a:p>
            <a:pPr/>
            <a:r>
              <a:t>!important为所有样式加上!important。</a:t>
            </a:r>
          </a:p>
        </p:txBody>
      </p:sp>
      <p:pic>
        <p:nvPicPr>
          <p:cNvPr id="2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26" y="4199643"/>
            <a:ext cx="5823089" cy="4095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8091" y="4102200"/>
            <a:ext cx="7654260" cy="4501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3.11 @import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508000" y="2628900"/>
            <a:ext cx="11988800" cy="4712128"/>
          </a:xfrm>
          <a:prstGeom prst="rect">
            <a:avLst/>
          </a:prstGeom>
        </p:spPr>
        <p:txBody>
          <a:bodyPr/>
          <a:lstStyle/>
          <a:p>
            <a:pPr/>
            <a:r>
              <a:t>用@import导入css或者less文件，减少服务器资源请求</a:t>
            </a:r>
          </a:p>
          <a:p>
            <a:pPr lvl="1"/>
            <a:r>
              <a:t>less文件可以省略后缀名，同时可以在文件任意地方引入</a:t>
            </a:r>
          </a:p>
          <a:p>
            <a:pPr lvl="1"/>
            <a:r>
              <a:t>css文件需要加入后缀名</a:t>
            </a:r>
          </a:p>
          <a:p>
            <a:pPr/>
            <a:r>
              <a:t>用@import时，Koala编译会让软件崩溃，用node吧！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1、什么是Less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3.12 颜色函数</a:t>
            </a:r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xfrm>
            <a:off x="508000" y="2476500"/>
            <a:ext cx="11988800" cy="1045634"/>
          </a:xfrm>
          <a:prstGeom prst="rect">
            <a:avLst/>
          </a:prstGeom>
        </p:spPr>
        <p:txBody>
          <a:bodyPr/>
          <a:lstStyle>
            <a:lvl1pPr marL="361822" indent="-361822" defTabSz="449833">
              <a:spcBef>
                <a:spcPts val="1800"/>
              </a:spcBef>
              <a:defRPr sz="2772"/>
            </a:lvl1pPr>
          </a:lstStyle>
          <a:p>
            <a:pPr/>
            <a:r>
              <a:t>明暗度，lighten(param1,param2)浅一点，darken(param1,param2)深一点</a:t>
            </a:r>
          </a:p>
        </p:txBody>
      </p:sp>
      <p:pic>
        <p:nvPicPr>
          <p:cNvPr id="2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5633" y="3702050"/>
            <a:ext cx="7899401" cy="20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508000" y="5913966"/>
            <a:ext cx="11988800" cy="155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52425" indent="-352425" algn="l" defTabSz="438150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700"/>
            </a:lvl1pPr>
          </a:lstStyle>
          <a:p>
            <a:pPr/>
            <a:r>
              <a:t>饱和度，saturate(param1,param2)和desaturate(param1,param2)。饱和度定义了一种颜色的深度。饱和度越大，颜色越亮丽，最低饱和度则会使颜色趋于灰色。</a:t>
            </a:r>
          </a:p>
        </p:txBody>
      </p:sp>
      <p:pic>
        <p:nvPicPr>
          <p:cNvPr id="26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1531" y="7416800"/>
            <a:ext cx="11141738" cy="2008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总结</a:t>
            </a:r>
          </a:p>
        </p:txBody>
      </p:sp>
      <p:sp>
        <p:nvSpPr>
          <p:cNvPr id="263" name="Shape 263"/>
          <p:cNvSpPr/>
          <p:nvPr>
            <p:ph type="body" sz="half" idx="1"/>
          </p:nvPr>
        </p:nvSpPr>
        <p:spPr>
          <a:xfrm>
            <a:off x="205664" y="2628900"/>
            <a:ext cx="6862143" cy="6546833"/>
          </a:xfrm>
          <a:prstGeom prst="rect">
            <a:avLst/>
          </a:prstGeom>
        </p:spPr>
        <p:txBody>
          <a:bodyPr/>
          <a:lstStyle/>
          <a:p>
            <a:pPr lvl="1">
              <a:defRPr sz="2600"/>
            </a:pPr>
            <a:r>
              <a:t>注释，可解析注释和不可解析的注释</a:t>
            </a:r>
          </a:p>
          <a:p>
            <a:pPr lvl="1">
              <a:defRPr sz="2600"/>
            </a:pPr>
            <a:r>
              <a:t>变量@，通过改变一个值改变多处样式</a:t>
            </a:r>
          </a:p>
          <a:p>
            <a:pPr lvl="1">
              <a:defRPr sz="2600"/>
            </a:pPr>
            <a:r>
              <a:t>嵌套，符合dom结构，最多三层</a:t>
            </a:r>
          </a:p>
          <a:p>
            <a:pPr lvl="1">
              <a:defRPr sz="2600"/>
            </a:pPr>
            <a:r>
              <a:t>运算，加减乘除四则运算规律</a:t>
            </a:r>
          </a:p>
          <a:p>
            <a:pPr lvl="1">
              <a:defRPr sz="2600"/>
            </a:pPr>
            <a:r>
              <a:t>继承，和js函数一样</a:t>
            </a:r>
          </a:p>
          <a:p>
            <a:pPr lvl="1">
              <a:defRPr sz="2600"/>
            </a:pPr>
            <a:r>
              <a:t>匹配模式，类似函数参数</a:t>
            </a:r>
          </a:p>
        </p:txBody>
      </p:sp>
      <p:sp>
        <p:nvSpPr>
          <p:cNvPr id="264" name="Shape 264"/>
          <p:cNvSpPr/>
          <p:nvPr/>
        </p:nvSpPr>
        <p:spPr>
          <a:xfrm>
            <a:off x="6901901" y="2523739"/>
            <a:ext cx="5564844" cy="6546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marL="9398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600"/>
            </a:pPr>
            <a:r>
              <a:t>@arguments匹配所有参数</a:t>
            </a:r>
          </a:p>
          <a:p>
            <a:pPr lvl="1" marL="9398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600"/>
            </a:pPr>
            <a:r>
              <a:t>字符串插入@{name}</a:t>
            </a:r>
          </a:p>
          <a:p>
            <a:pPr lvl="1" marL="9398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600"/>
            </a:pPr>
            <a:r>
              <a:t>避免编译”~”</a:t>
            </a:r>
          </a:p>
          <a:p>
            <a:pPr lvl="1" marL="9398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600"/>
            </a:pPr>
            <a:r>
              <a:t>!important，为所有样式加上!important。</a:t>
            </a:r>
          </a:p>
          <a:p>
            <a:pPr lvl="1" marL="9398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600"/>
            </a:pPr>
            <a:r>
              <a:t>@import导入less或者css文件</a:t>
            </a:r>
          </a:p>
          <a:p>
            <a:pPr lvl="1" marL="9398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2600"/>
            </a:pPr>
            <a:r>
              <a:t>颜色函数</a:t>
            </a:r>
          </a:p>
        </p:txBody>
      </p:sp>
      <p:sp>
        <p:nvSpPr>
          <p:cNvPr id="265" name="Shape 26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4、Less和Sass的对比</a:t>
            </a:r>
          </a:p>
        </p:txBody>
      </p:sp>
      <p:sp>
        <p:nvSpPr>
          <p:cNvPr id="268" name="Shape 26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4.1 相同点</a:t>
            </a:r>
          </a:p>
        </p:txBody>
      </p:sp>
      <p:sp>
        <p:nvSpPr>
          <p:cNvPr id="271" name="Shape 271"/>
          <p:cNvSpPr/>
          <p:nvPr>
            <p:ph type="body" sz="half" idx="1"/>
          </p:nvPr>
        </p:nvSpPr>
        <p:spPr>
          <a:xfrm>
            <a:off x="508000" y="2628900"/>
            <a:ext cx="11988800" cy="3582325"/>
          </a:xfrm>
          <a:prstGeom prst="rect">
            <a:avLst/>
          </a:prstGeom>
        </p:spPr>
        <p:txBody>
          <a:bodyPr/>
          <a:lstStyle/>
          <a:p>
            <a:pPr lvl="3"/>
            <a:r>
              <a:t>相同点</a:t>
            </a:r>
          </a:p>
          <a:p>
            <a:pPr lvl="4"/>
            <a:r>
              <a:t>两者都是css预编译</a:t>
            </a:r>
          </a:p>
          <a:p>
            <a:pPr lvl="4"/>
            <a:r>
              <a:t>很多语法类似，思想一样</a:t>
            </a:r>
          </a:p>
        </p:txBody>
      </p:sp>
      <p:pic>
        <p:nvPicPr>
          <p:cNvPr id="27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250" y="6374008"/>
            <a:ext cx="5884142" cy="3166294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4.2 不同点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1900"/>
              </a:spcBef>
              <a:defRPr sz="2880"/>
            </a:pPr>
            <a:r>
              <a:t>Less环境以及使用方面比Sass简单</a:t>
            </a:r>
          </a:p>
          <a:p>
            <a:pPr marL="375920" indent="-375920" defTabSz="467359">
              <a:spcBef>
                <a:spcPts val="1900"/>
              </a:spcBef>
              <a:defRPr sz="2880"/>
            </a:pPr>
            <a:r>
              <a:t>条件语句与控制，less不支持。Sass可以使用if { } else { } 条件语句，以及for { }循环。它甚至支持 and、 or和 not，以及 &lt;、 &gt;、 &lt;=、 &gt;= 和 == 等操作符。</a:t>
            </a:r>
          </a:p>
          <a:p>
            <a:pPr marL="0" indent="0" defTabSz="365760">
              <a:lnSpc>
                <a:spcPts val="2200"/>
              </a:lnSpc>
              <a:spcBef>
                <a:spcPts val="0"/>
              </a:spcBef>
              <a:buClrTx/>
              <a:buSzTx/>
              <a:buFontTx/>
              <a:buNone/>
              <a:defRPr sz="96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375920" indent="-375920" defTabSz="467359">
              <a:spcBef>
                <a:spcPts val="1900"/>
              </a:spcBef>
              <a:defRPr sz="2880"/>
            </a:pPr>
            <a:r>
              <a:t>输出格式，Less：normal（正常）、compress（压缩为一行）。而Sass提供4中输出选项：nested（正常缩进）、expanded（括号不单独占一行）、 compact（一个类一行显示）和compressed （压缩为一行）。</a:t>
            </a:r>
          </a:p>
          <a:p>
            <a:pPr marL="375920" indent="-375920" defTabSz="467359">
              <a:spcBef>
                <a:spcPts val="1900"/>
              </a:spcBef>
              <a:defRPr sz="2880"/>
            </a:pPr>
            <a:r>
              <a:t>less基于纯JavaScript，通过服务器端来处理的；Sass是基于Ruby的，在服务器端处理。</a:t>
            </a:r>
          </a:p>
        </p:txBody>
      </p:sp>
      <p:sp>
        <p:nvSpPr>
          <p:cNvPr id="277" name="Shape 27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4.3 用哪种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如果你是Ruby的粉丝，那么Sass会是你的好助手。对我来说，一个前端开发人员，我倾向于LESS，因为它便于引入和能够使用JavaScript的表达式以及文档属性。</a:t>
            </a:r>
          </a:p>
          <a:p>
            <a:pPr lvl="1"/>
            <a:r>
              <a:t>对于刚接触的css预处理语言的前端，我推荐用Less</a:t>
            </a:r>
          </a:p>
          <a:p>
            <a:pPr lvl="1"/>
            <a:r>
              <a:t>等学会了Less，并熟练运用后，可再学习Sass</a:t>
            </a:r>
          </a:p>
        </p:txBody>
      </p:sp>
      <p:sp>
        <p:nvSpPr>
          <p:cNvPr id="281" name="Shape 28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参考资料</a:t>
            </a: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xfrm>
            <a:off x="508000" y="2565400"/>
            <a:ext cx="11988800" cy="6970298"/>
          </a:xfrm>
          <a:prstGeom prst="rect">
            <a:avLst/>
          </a:prstGeom>
        </p:spPr>
        <p:txBody>
          <a:bodyPr/>
          <a:lstStyle/>
          <a:p>
            <a:pPr lvl="1" marL="874013" indent="-437006" defTabSz="543305">
              <a:spcBef>
                <a:spcPts val="2200"/>
              </a:spcBef>
              <a:defRPr sz="3348"/>
            </a:pPr>
            <a:r>
              <a:t>less相关介绍的网址</a:t>
            </a:r>
          </a:p>
          <a:p>
            <a:pPr lvl="2" marL="1311021" indent="-437006" defTabSz="543305">
              <a:spcBef>
                <a:spcPts val="2200"/>
              </a:spcBef>
              <a:defRPr sz="3348"/>
            </a:pPr>
            <a:r>
              <a:rPr>
                <a:hlinkClick r:id="rId2" invalidUrl="" action="" tgtFrame="" tooltip="" history="1" highlightClick="0" endSnd="0"/>
              </a:rPr>
              <a:t>http://www.lesscss.net</a:t>
            </a:r>
            <a:endParaRPr>
              <a:solidFill>
                <a:srgbClr val="323333"/>
              </a:solidFill>
            </a:endParaRPr>
          </a:p>
          <a:p>
            <a:pPr lvl="2" marL="1311021" indent="-437006" defTabSz="543305">
              <a:spcBef>
                <a:spcPts val="2200"/>
              </a:spcBef>
              <a:defRPr sz="3348"/>
            </a:pPr>
            <a:r>
              <a:rPr>
                <a:hlinkClick r:id="rId3" invalidUrl="" action="" tgtFrame="" tooltip="" history="1" highlightClick="0" endSnd="0"/>
              </a:rPr>
              <a:t>http://lesscss.cn/usage/</a:t>
            </a:r>
            <a:endParaRPr>
              <a:solidFill>
                <a:srgbClr val="323333"/>
              </a:solidFill>
            </a:endParaRPr>
          </a:p>
          <a:p>
            <a:pPr lvl="2" marL="1311021" indent="-437006" defTabSz="543305">
              <a:spcBef>
                <a:spcPts val="2200"/>
              </a:spcBef>
              <a:defRPr sz="3348"/>
            </a:pPr>
            <a:r>
              <a:rPr>
                <a:hlinkClick r:id="rId4" invalidUrl="" action="" tgtFrame="" tooltip="" history="1" highlightClick="0" endSnd="0"/>
              </a:rPr>
              <a:t>http://less.bootcss.com/usage/</a:t>
            </a:r>
            <a:endParaRPr>
              <a:solidFill>
                <a:srgbClr val="323333"/>
              </a:solidFill>
            </a:endParaRPr>
          </a:p>
          <a:p>
            <a:pPr lvl="1" marL="874013" indent="-437006" defTabSz="543305">
              <a:spcBef>
                <a:spcPts val="2200"/>
              </a:spcBef>
              <a:defRPr sz="3348"/>
            </a:pPr>
            <a:r>
              <a:rPr>
                <a:solidFill>
                  <a:srgbClr val="323333"/>
                </a:solidFill>
              </a:rPr>
              <a:t>如何在浏览器中调试less &amp; sass：http://www.cr173.com/html/20939_1.html</a:t>
            </a:r>
            <a:endParaRPr>
              <a:solidFill>
                <a:srgbClr val="323333"/>
              </a:solidFill>
            </a:endParaRPr>
          </a:p>
          <a:p>
            <a:pPr lvl="1" marL="874013" indent="-437006" defTabSz="543305">
              <a:spcBef>
                <a:spcPts val="2200"/>
              </a:spcBef>
              <a:defRPr sz="3348"/>
            </a:pPr>
            <a:r>
              <a:rPr>
                <a:hlinkClick r:id="rId5" invalidUrl="" action="" tgtFrame="" tooltip="" history="1" highlightClick="0" endSnd="0"/>
              </a:rPr>
              <a:t>color颜色函数</a:t>
            </a:r>
            <a:r>
              <a:rPr>
                <a:solidFill>
                  <a:srgbClr val="323333"/>
                </a:solidFill>
              </a:rPr>
              <a:t>：</a:t>
            </a:r>
            <a:endParaRPr>
              <a:solidFill>
                <a:srgbClr val="323333"/>
              </a:solidFill>
            </a:endParaRPr>
          </a:p>
          <a:p>
            <a:pPr lvl="2" marL="1311021" indent="-437006" defTabSz="543305">
              <a:spcBef>
                <a:spcPts val="2200"/>
              </a:spcBef>
              <a:defRPr sz="3348"/>
            </a:pPr>
            <a:r>
              <a:rPr>
                <a:hlinkClick r:id="rId5" invalidUrl="" action="" tgtFrame="" tooltip="" history="1" highlightClick="0" endSnd="0"/>
              </a:rPr>
              <a:t>http://www.wzsky.net/html/Website/Color/125373.html</a:t>
            </a:r>
          </a:p>
        </p:txBody>
      </p:sp>
      <p:sp>
        <p:nvSpPr>
          <p:cNvPr id="285" name="Shape 28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end，Thinks!</a:t>
            </a:r>
          </a:p>
        </p:txBody>
      </p:sp>
      <p:sp>
        <p:nvSpPr>
          <p:cNvPr id="288" name="Shape 28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0524" y="4203700"/>
            <a:ext cx="3403601" cy="1346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508000" y="1270000"/>
            <a:ext cx="11988800" cy="1999189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</a:lstStyle>
          <a:p>
            <a:pPr/>
            <a:r>
              <a:t>Less is More , Than CSS -少即是多，比CSS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1.1 Less介绍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Less是一门css预处理语言，或是一种动态样式语言。扩展了css语言，增加了变量、继承、嵌套、运算、函数等特性，使css更易维护和扩展。（类似jquery）</a:t>
            </a:r>
          </a:p>
          <a:p>
            <a:pPr/>
            <a:r>
              <a:t>Less既可以在浏览器端上运行（支持IE8及其以上、chrome、ff等主流浏览器，不支持iPad），也可以在Node上运行。</a:t>
            </a:r>
          </a:p>
          <a:p>
            <a:pPr/>
            <a:r>
              <a:t>现在流行的css预编译语言：Less和Sass</a:t>
            </a:r>
          </a:p>
        </p:txBody>
      </p:sp>
      <p:sp>
        <p:nvSpPr>
          <p:cNvPr id="151" name="Shape 15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1.2 Less的优点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简单，易于维护，CSS管理更加容易</a:t>
            </a:r>
          </a:p>
          <a:p>
            <a:pPr lvl="3"/>
            <a:r>
              <a:t>高效的进行开发</a:t>
            </a:r>
          </a:p>
          <a:p>
            <a:pPr lvl="3"/>
            <a:r>
              <a:t>非常容易地实现配色和换肤</a:t>
            </a:r>
          </a:p>
          <a:p>
            <a:pPr lvl="3"/>
            <a:r>
              <a:t>与CSS能够很好地融合使用</a:t>
            </a:r>
          </a:p>
          <a:p>
            <a:pPr lvl="3"/>
            <a:r>
              <a:t>同时兼容CSS3</a:t>
            </a:r>
          </a:p>
        </p:txBody>
      </p:sp>
      <p:sp>
        <p:nvSpPr>
          <p:cNvPr id="155" name="Shape 15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2、如何调用Less</a:t>
            </a:r>
          </a:p>
        </p:txBody>
      </p:sp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2.1 Less调用方法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0400" indent="-660400">
              <a:buClrTx/>
              <a:buSzPct val="100000"/>
              <a:buFontTx/>
              <a:buAutoNum type="circleNumDbPlain" startAt="1"/>
            </a:pPr>
            <a:r>
              <a:t>运用GUI工具Koala或者SimpLess等来自动解析成.css文件（已给大家讲过Koala的基本用法）</a:t>
            </a:r>
          </a:p>
          <a:p>
            <a:pPr marL="660400" indent="-660400">
              <a:buClrTx/>
              <a:buSzPct val="100000"/>
              <a:buFontTx/>
              <a:buAutoNum type="circleNumDbPlain" startAt="1"/>
            </a:pPr>
            <a:r>
              <a:t>服务器端解析。引用less.js进行解析，在页面引入less.js对.less文件进行解析。</a:t>
            </a:r>
          </a:p>
          <a:p>
            <a:pPr marL="660400" indent="-660400">
              <a:buClrTx/>
              <a:buSzPct val="100000"/>
              <a:buFontTx/>
              <a:buAutoNum type="circleNumDbPlain" startAt="1"/>
            </a:pPr>
            <a:r>
              <a:rPr>
                <a:solidFill>
                  <a:srgbClr val="323333"/>
                </a:solidFill>
              </a:rPr>
              <a:t>运用node来解析成css</a:t>
            </a:r>
            <a:endParaRPr>
              <a:solidFill>
                <a:srgbClr val="323333"/>
              </a:solidFill>
            </a:endParaRPr>
          </a:p>
          <a:p>
            <a:pPr marL="660400" indent="-660400">
              <a:buClrTx/>
              <a:buSzPct val="100000"/>
              <a:buFontTx/>
              <a:buAutoNum type="circleNumDbPlain" startAt="1"/>
            </a:pPr>
            <a:r>
              <a:t>利用gulp等自动化工具进行解析（研究中）</a:t>
            </a:r>
          </a:p>
          <a:p>
            <a:pPr marL="660400" indent="-660400">
              <a:buClrTx/>
              <a:buSzPct val="100000"/>
              <a:buFontTx/>
              <a:buAutoNum type="circleNumDbPlain" startAt="1"/>
            </a:pPr>
            <a:r>
              <a:t>L</a:t>
            </a:r>
            <a:r>
              <a:rPr>
                <a:solidFill>
                  <a:srgbClr val="323333"/>
                </a:solidFill>
              </a:rPr>
              <a:t>ess官网在线解析：</a:t>
            </a:r>
            <a:r>
              <a:rPr>
                <a:hlinkClick r:id="rId2" invalidUrl="" action="" tgtFrame="" tooltip="" history="1" highlightClick="0" endSnd="0"/>
              </a:rPr>
              <a:t>http://less2css.org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/>
            <a:r>
              <a:t>2.2 GUI工具Koala</a:t>
            </a:r>
          </a:p>
        </p:txBody>
      </p:sp>
      <p:sp>
        <p:nvSpPr>
          <p:cNvPr id="165" name="Shape 165"/>
          <p:cNvSpPr/>
          <p:nvPr>
            <p:ph type="body" sz="half" idx="1"/>
          </p:nvPr>
        </p:nvSpPr>
        <p:spPr>
          <a:xfrm>
            <a:off x="508000" y="2628900"/>
            <a:ext cx="5277244" cy="6865292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Source Map：编译过程中生成 css 对应的 map 文件。调试时使用，有了source map，浏览器里直接显示less，非常方便</a:t>
            </a:r>
          </a:p>
          <a:p>
            <a:pPr>
              <a:defRPr sz="2600"/>
            </a:pPr>
            <a:r>
              <a:t>Line Comments：保留注释，勾选后编译中在注释上一行添加一条空行。</a:t>
            </a:r>
          </a:p>
          <a:p>
            <a:pPr>
              <a:defRPr sz="2600"/>
            </a:pPr>
            <a:r>
              <a:t>Autoprefix：自动给 CSS3 元素加上浏览器前缀。</a:t>
            </a: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3432" y="3879702"/>
            <a:ext cx="6212495" cy="398485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