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58" r:id="rId3"/>
    <p:sldId id="306" r:id="rId4"/>
    <p:sldId id="307" r:id="rId5"/>
    <p:sldId id="312" r:id="rId6"/>
    <p:sldId id="310" r:id="rId7"/>
    <p:sldId id="311" r:id="rId8"/>
    <p:sldId id="305" r:id="rId9"/>
    <p:sldId id="309" r:id="rId10"/>
    <p:sldId id="308" r:id="rId11"/>
    <p:sldId id="259" r:id="rId12"/>
    <p:sldId id="316" r:id="rId13"/>
    <p:sldId id="313" r:id="rId14"/>
    <p:sldId id="315" r:id="rId15"/>
    <p:sldId id="314" r:id="rId16"/>
    <p:sldId id="317" r:id="rId17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9"/>
    </p:embeddedFont>
    <p:embeddedFont>
      <p:font typeface="Bitter" pitchFamily="2" charset="0"/>
      <p:regular r:id="rId20"/>
      <p:bold r:id="rId21"/>
      <p:italic r:id="rId22"/>
      <p:boldItalic r:id="rId23"/>
    </p:embeddedFont>
    <p:embeddedFont>
      <p:font typeface="Darker Grotesque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2231E2-7FD5-4E65-9BA9-730C3658DE18}">
  <a:tblStyle styleId="{E72231E2-7FD5-4E65-9BA9-730C3658D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>
        <p:scale>
          <a:sx n="150" d="100"/>
          <a:sy n="150" d="100"/>
        </p:scale>
        <p:origin x="6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2db3547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2db3547b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2db3547b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2db3547b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79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2db3547b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2db3547b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46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36b48418f_0_21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36b48418f_0_21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36b48418f_0_2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36b48418f_0_2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21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d335f84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d335f84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12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36b48418f_0_21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36b48418f_0_21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0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36b48418f_0_21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36b48418f_0_21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37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d335f842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1d335f842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8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d335f84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d335f84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77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2db3547b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2db3547b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3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347925" y="3796475"/>
            <a:ext cx="6043800" cy="1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33450" y="-28350"/>
            <a:ext cx="1746600" cy="52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7525" y="-28350"/>
            <a:ext cx="2630400" cy="524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347925" y="-28575"/>
            <a:ext cx="5829000" cy="387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509975" y="539500"/>
            <a:ext cx="4920600" cy="3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509975" y="4100525"/>
            <a:ext cx="49206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 idx="2"/>
          </p:nvPr>
        </p:nvSpPr>
        <p:spPr>
          <a:xfrm rot="-5400000">
            <a:off x="282850" y="1712000"/>
            <a:ext cx="4062600" cy="17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>
            <a:off x="8397400" y="1750"/>
            <a:ext cx="763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7633900" y="1750"/>
            <a:ext cx="763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0" y="1750"/>
            <a:ext cx="763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38100" y="-304800"/>
            <a:ext cx="4610100" cy="55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72000" y="-304800"/>
            <a:ext cx="4610100" cy="552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247650" y="-323850"/>
            <a:ext cx="10010700" cy="19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3225" y="1697263"/>
            <a:ext cx="3318300" cy="18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713225" y="3805425"/>
            <a:ext cx="33183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814644" y="539525"/>
            <a:ext cx="1081500" cy="8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-841050" y="-304800"/>
            <a:ext cx="4610100" cy="55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918775" y="1110750"/>
            <a:ext cx="4512000" cy="9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918775" y="2109450"/>
            <a:ext cx="4512000" cy="19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-152400" y="3000300"/>
            <a:ext cx="9448800" cy="26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707825" y="140322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07825" y="198252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3"/>
          </p:nvPr>
        </p:nvSpPr>
        <p:spPr>
          <a:xfrm>
            <a:off x="707825" y="2348213"/>
            <a:ext cx="253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 hasCustomPrompt="1"/>
          </p:nvPr>
        </p:nvSpPr>
        <p:spPr>
          <a:xfrm>
            <a:off x="3305400" y="140322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3305400" y="198252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6"/>
          </p:nvPr>
        </p:nvSpPr>
        <p:spPr>
          <a:xfrm>
            <a:off x="3305400" y="2348213"/>
            <a:ext cx="253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5902977" y="140322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902977" y="198252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9"/>
          </p:nvPr>
        </p:nvSpPr>
        <p:spPr>
          <a:xfrm>
            <a:off x="5902977" y="2348213"/>
            <a:ext cx="253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3" hasCustomPrompt="1"/>
          </p:nvPr>
        </p:nvSpPr>
        <p:spPr>
          <a:xfrm>
            <a:off x="707825" y="320637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707825" y="378567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5"/>
          </p:nvPr>
        </p:nvSpPr>
        <p:spPr>
          <a:xfrm>
            <a:off x="707825" y="4151375"/>
            <a:ext cx="253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6" hasCustomPrompt="1"/>
          </p:nvPr>
        </p:nvSpPr>
        <p:spPr>
          <a:xfrm>
            <a:off x="3305400" y="320637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7"/>
          </p:nvPr>
        </p:nvSpPr>
        <p:spPr>
          <a:xfrm>
            <a:off x="3305400" y="378567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8"/>
          </p:nvPr>
        </p:nvSpPr>
        <p:spPr>
          <a:xfrm>
            <a:off x="3305400" y="4151375"/>
            <a:ext cx="253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9" hasCustomPrompt="1"/>
          </p:nvPr>
        </p:nvSpPr>
        <p:spPr>
          <a:xfrm>
            <a:off x="5902977" y="320637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0"/>
          </p:nvPr>
        </p:nvSpPr>
        <p:spPr>
          <a:xfrm>
            <a:off x="5902977" y="378567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1"/>
          </p:nvPr>
        </p:nvSpPr>
        <p:spPr>
          <a:xfrm>
            <a:off x="5902977" y="4151375"/>
            <a:ext cx="253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-337850" y="-54550"/>
            <a:ext cx="4909800" cy="262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279250" y="539500"/>
            <a:ext cx="315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/>
          <p:nvPr/>
        </p:nvSpPr>
        <p:spPr>
          <a:xfrm rot="10800000">
            <a:off x="4571950" y="2572150"/>
            <a:ext cx="4909800" cy="262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-381000" y="-314325"/>
            <a:ext cx="2047800" cy="58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 rot="-5400000">
            <a:off x="-1015975" y="2268750"/>
            <a:ext cx="40611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-19825" y="-13850"/>
            <a:ext cx="9183600" cy="16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Abril Fatface"/>
              <a:buNone/>
              <a:defRPr sz="35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Abril Fatface"/>
              <a:buNone/>
              <a:defRPr sz="35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Abril Fatface"/>
              <a:buNone/>
              <a:defRPr sz="35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Abril Fatface"/>
              <a:buNone/>
              <a:defRPr sz="35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Abril Fatface"/>
              <a:buNone/>
              <a:defRPr sz="35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Abril Fatface"/>
              <a:buNone/>
              <a:defRPr sz="35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Abril Fatface"/>
              <a:buNone/>
              <a:defRPr sz="35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Abril Fatface"/>
              <a:buNone/>
              <a:defRPr sz="35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7626025" y="-12925"/>
            <a:ext cx="1679100" cy="167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3178525" y="-25500"/>
            <a:ext cx="5965500" cy="247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-76475" y="2445875"/>
            <a:ext cx="5965500" cy="269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5889025" y="2445875"/>
            <a:ext cx="3255000" cy="269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bril Fatface"/>
              <a:buNone/>
              <a:defRPr sz="35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61350"/>
            <a:ext cx="7717500" cy="3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"/>
              <a:buChar char="●"/>
              <a:defRPr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"/>
              <a:buChar char="○"/>
              <a:defRPr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"/>
              <a:buChar char="■"/>
              <a:defRPr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"/>
              <a:buChar char="●"/>
              <a:defRPr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"/>
              <a:buChar char="○"/>
              <a:defRPr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"/>
              <a:buChar char="■"/>
              <a:defRPr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"/>
              <a:buChar char="●"/>
              <a:defRPr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"/>
              <a:buChar char="○"/>
              <a:defRPr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"/>
              <a:buChar char="■"/>
              <a:defRPr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1" r:id="rId6"/>
    <p:sldLayoutId id="2147483672" r:id="rId7"/>
    <p:sldLayoutId id="2147483673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subTitle" idx="1"/>
          </p:nvPr>
        </p:nvSpPr>
        <p:spPr>
          <a:xfrm>
            <a:off x="3509975" y="4100524"/>
            <a:ext cx="4920600" cy="1042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111356047 </a:t>
            </a:r>
            <a:r>
              <a:rPr lang="en" dirty="0" err="1"/>
              <a:t>黃名儀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111356048</a:t>
            </a:r>
            <a:r>
              <a:rPr lang="zh-TW" altLang="en-US" dirty="0"/>
              <a:t> 汪妤</a:t>
            </a:r>
            <a:endParaRPr dirty="0"/>
          </a:p>
        </p:txBody>
      </p:sp>
      <p:cxnSp>
        <p:nvCxnSpPr>
          <p:cNvPr id="225" name="Google Shape;225;p36"/>
          <p:cNvCxnSpPr/>
          <p:nvPr/>
        </p:nvCxnSpPr>
        <p:spPr>
          <a:xfrm>
            <a:off x="3571875" y="3971813"/>
            <a:ext cx="26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23;p36">
            <a:extLst>
              <a:ext uri="{FF2B5EF4-FFF2-40B4-BE49-F238E27FC236}">
                <a16:creationId xmlns:a16="http://schemas.microsoft.com/office/drawing/2014/main" id="{74A3C6FA-F950-24C5-ADAD-018345FF3D97}"/>
              </a:ext>
            </a:extLst>
          </p:cNvPr>
          <p:cNvSpPr txBox="1">
            <a:spLocks/>
          </p:cNvSpPr>
          <p:nvPr/>
        </p:nvSpPr>
        <p:spPr>
          <a:xfrm>
            <a:off x="3509975" y="635001"/>
            <a:ext cx="4920600" cy="279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arker Grotesque"/>
              <a:buNone/>
              <a:defRPr sz="2000" b="0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zh-TW" altLang="en-US" sz="8000" dirty="0"/>
              <a:t>新型學習演算法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60C01EB-C901-80ED-5A44-26024A0FD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96" y="1224500"/>
            <a:ext cx="5188227" cy="3458818"/>
          </a:xfrm>
          <a:prstGeom prst="rect">
            <a:avLst/>
          </a:prstGeom>
        </p:spPr>
      </p:pic>
      <p:sp>
        <p:nvSpPr>
          <p:cNvPr id="6" name="Google Shape;355;p46">
            <a:extLst>
              <a:ext uri="{FF2B5EF4-FFF2-40B4-BE49-F238E27FC236}">
                <a16:creationId xmlns:a16="http://schemas.microsoft.com/office/drawing/2014/main" id="{E9CEEAA6-FAAC-30CB-ECC9-F92FB3544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0749" y="5237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Sigmoid</a:t>
            </a:r>
            <a:endParaRPr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1C74637-9F66-C257-7AE0-A418DE3F1E83}"/>
              </a:ext>
            </a:extLst>
          </p:cNvPr>
          <p:cNvCxnSpPr>
            <a:cxnSpLocks/>
          </p:cNvCxnSpPr>
          <p:nvPr/>
        </p:nvCxnSpPr>
        <p:spPr>
          <a:xfrm>
            <a:off x="6480313" y="1096492"/>
            <a:ext cx="0" cy="3427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84B0C75-83A2-8365-99EA-FA13A95C4BCE}"/>
              </a:ext>
            </a:extLst>
          </p:cNvPr>
          <p:cNvCxnSpPr>
            <a:cxnSpLocks/>
          </p:cNvCxnSpPr>
          <p:nvPr/>
        </p:nvCxnSpPr>
        <p:spPr>
          <a:xfrm>
            <a:off x="4215517" y="1034206"/>
            <a:ext cx="0" cy="3427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438071-222B-357B-5672-2E0566B439DD}"/>
              </a:ext>
            </a:extLst>
          </p:cNvPr>
          <p:cNvSpPr txBox="1"/>
          <p:nvPr/>
        </p:nvSpPr>
        <p:spPr>
          <a:xfrm>
            <a:off x="4078300" y="452942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-</a:t>
            </a:r>
            <a:r>
              <a:rPr kumimoji="1" lang="zh-TW" altLang="en-US" dirty="0">
                <a:solidFill>
                  <a:srgbClr val="FF0000"/>
                </a:solidFill>
              </a:rPr>
              <a:t>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31C2BB-5D27-B8F4-0DE3-565139879453}"/>
              </a:ext>
            </a:extLst>
          </p:cNvPr>
          <p:cNvSpPr txBox="1"/>
          <p:nvPr/>
        </p:nvSpPr>
        <p:spPr>
          <a:xfrm>
            <a:off x="6343096" y="45294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𝛆</a:t>
            </a:r>
          </a:p>
        </p:txBody>
      </p:sp>
    </p:spTree>
    <p:extLst>
      <p:ext uri="{BB962C8B-B14F-4D97-AF65-F5344CB8AC3E}">
        <p14:creationId xmlns:p14="http://schemas.microsoft.com/office/powerpoint/2010/main" val="378956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xfrm>
            <a:off x="3879018" y="2072400"/>
            <a:ext cx="4512000" cy="9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70" name="Google Shape;270;p39"/>
          <p:cNvSpPr/>
          <p:nvPr/>
        </p:nvSpPr>
        <p:spPr>
          <a:xfrm>
            <a:off x="1357052" y="1908259"/>
            <a:ext cx="1086897" cy="1326982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1F9839D-D92E-EB19-AEBD-6D13127EC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13" y="609600"/>
            <a:ext cx="7365819" cy="4059900"/>
          </a:xfrm>
          <a:prstGeom prst="rect">
            <a:avLst/>
          </a:prstGeom>
        </p:spPr>
      </p:pic>
      <p:sp>
        <p:nvSpPr>
          <p:cNvPr id="5" name="Google Shape;355;p46">
            <a:extLst>
              <a:ext uri="{FF2B5EF4-FFF2-40B4-BE49-F238E27FC236}">
                <a16:creationId xmlns:a16="http://schemas.microsoft.com/office/drawing/2014/main" id="{53D01A8D-64B8-D451-51E1-B576E757FE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84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Green</a:t>
            </a:r>
            <a:r>
              <a:rPr lang="en" dirty="0"/>
              <a:t> path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33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9C2FE3-4C7A-D5E1-DD7C-B773B9357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32083"/>
              </p:ext>
            </p:extLst>
          </p:nvPr>
        </p:nvGraphicFramePr>
        <p:xfrm>
          <a:off x="1769531" y="584582"/>
          <a:ext cx="7239002" cy="4038221"/>
        </p:xfrm>
        <a:graphic>
          <a:graphicData uri="http://schemas.openxmlformats.org/drawingml/2006/table">
            <a:tbl>
              <a:tblPr>
                <a:tableStyleId>{E72231E2-7FD5-4E65-9BA9-730C3658DE18}</a:tableStyleId>
              </a:tblPr>
              <a:tblGrid>
                <a:gridCol w="1482186">
                  <a:extLst>
                    <a:ext uri="{9D8B030D-6E8A-4147-A177-3AD203B41FA5}">
                      <a16:colId xmlns:a16="http://schemas.microsoft.com/office/drawing/2014/main" val="3503103784"/>
                    </a:ext>
                  </a:extLst>
                </a:gridCol>
                <a:gridCol w="1126586">
                  <a:extLst>
                    <a:ext uri="{9D8B030D-6E8A-4147-A177-3AD203B41FA5}">
                      <a16:colId xmlns:a16="http://schemas.microsoft.com/office/drawing/2014/main" val="2258691523"/>
                    </a:ext>
                  </a:extLst>
                </a:gridCol>
                <a:gridCol w="837164">
                  <a:extLst>
                    <a:ext uri="{9D8B030D-6E8A-4147-A177-3AD203B41FA5}">
                      <a16:colId xmlns:a16="http://schemas.microsoft.com/office/drawing/2014/main" val="4175927035"/>
                    </a:ext>
                  </a:extLst>
                </a:gridCol>
                <a:gridCol w="1126066">
                  <a:extLst>
                    <a:ext uri="{9D8B030D-6E8A-4147-A177-3AD203B41FA5}">
                      <a16:colId xmlns:a16="http://schemas.microsoft.com/office/drawing/2014/main" val="3276535870"/>
                    </a:ext>
                  </a:extLst>
                </a:gridCol>
                <a:gridCol w="1383273">
                  <a:extLst>
                    <a:ext uri="{9D8B030D-6E8A-4147-A177-3AD203B41FA5}">
                      <a16:colId xmlns:a16="http://schemas.microsoft.com/office/drawing/2014/main" val="3180033508"/>
                    </a:ext>
                  </a:extLst>
                </a:gridCol>
                <a:gridCol w="1283727">
                  <a:extLst>
                    <a:ext uri="{9D8B030D-6E8A-4147-A177-3AD203B41FA5}">
                      <a16:colId xmlns:a16="http://schemas.microsoft.com/office/drawing/2014/main" val="2766237897"/>
                    </a:ext>
                  </a:extLst>
                </a:gridCol>
              </a:tblGrid>
              <a:tr h="606672"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Unacceptable cases</a:t>
                      </a:r>
                    </a:p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 (𝛆 = 2.5)</a:t>
                      </a:r>
                    </a:p>
                  </a:txBody>
                  <a:tcPr marL="36243" marR="36243" marT="18122" marB="181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Analogizing </a:t>
                      </a:r>
                    </a:p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(hidden nodes)</a:t>
                      </a:r>
                    </a:p>
                  </a:txBody>
                  <a:tcPr marL="36243" marR="36243" marT="18122" marB="181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Loss&lt;0.42</a:t>
                      </a:r>
                    </a:p>
                  </a:txBody>
                  <a:tcPr marL="36243" marR="36243" marT="18122" marB="181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Test Accuracy</a:t>
                      </a:r>
                    </a:p>
                  </a:txBody>
                  <a:tcPr marL="36243" marR="36243" marT="18122" marB="181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Network-tuning</a:t>
                      </a:r>
                    </a:p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(hidden nodes)</a:t>
                      </a:r>
                    </a:p>
                  </a:txBody>
                  <a:tcPr marL="36243" marR="36243" marT="18122" marB="18122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Test Accuracy</a:t>
                      </a:r>
                    </a:p>
                  </a:txBody>
                  <a:tcPr marL="36243" marR="36243" marT="18122" marB="18122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46111"/>
                  </a:ext>
                </a:extLst>
              </a:tr>
              <a:tr h="334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74.68%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15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61.04%</a:t>
                      </a: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777296403"/>
                  </a:ext>
                </a:extLst>
              </a:tr>
              <a:tr h="334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16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72.73%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61.69%</a:t>
                      </a: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2751132021"/>
                  </a:ext>
                </a:extLst>
              </a:tr>
              <a:tr h="334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77.27%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chemeClr val="accent1"/>
                          </a:solidFill>
                        </a:rPr>
                        <a:t>66.83%</a:t>
                      </a: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829408874"/>
                  </a:ext>
                </a:extLst>
              </a:tr>
              <a:tr h="334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76.62%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15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chemeClr val="accent1"/>
                          </a:solidFill>
                        </a:rPr>
                        <a:t>80.52%</a:t>
                      </a: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4240155406"/>
                  </a:ext>
                </a:extLst>
              </a:tr>
              <a:tr h="2971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13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74.68%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59.74%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487630281"/>
                  </a:ext>
                </a:extLst>
              </a:tr>
              <a:tr h="313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81.17%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64.94%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3918476621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77.27%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15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76.62%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3129953102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73.38%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14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70.13%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1277775571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13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74.03%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75.97%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3651921792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13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74.03%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70.78%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1965840556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Average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15.1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X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75.586%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9.7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68.826%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343316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2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F18A037-FA4C-7ACE-C5E8-CF871554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6" y="421216"/>
            <a:ext cx="7367994" cy="4061099"/>
          </a:xfrm>
          <a:prstGeom prst="rect">
            <a:avLst/>
          </a:prstGeom>
        </p:spPr>
      </p:pic>
      <p:sp>
        <p:nvSpPr>
          <p:cNvPr id="5" name="Google Shape;355;p46">
            <a:extLst>
              <a:ext uri="{FF2B5EF4-FFF2-40B4-BE49-F238E27FC236}">
                <a16:creationId xmlns:a16="http://schemas.microsoft.com/office/drawing/2014/main" id="{53D01A8D-64B8-D451-51E1-B576E757FE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9959" y="53103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Red</a:t>
            </a:r>
            <a:r>
              <a:rPr lang="en" dirty="0"/>
              <a:t> path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031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9C2FE3-4C7A-D5E1-DD7C-B773B9357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07845"/>
              </p:ext>
            </p:extLst>
          </p:nvPr>
        </p:nvGraphicFramePr>
        <p:xfrm>
          <a:off x="1769531" y="584582"/>
          <a:ext cx="7239002" cy="4038221"/>
        </p:xfrm>
        <a:graphic>
          <a:graphicData uri="http://schemas.openxmlformats.org/drawingml/2006/table">
            <a:tbl>
              <a:tblPr>
                <a:tableStyleId>{E72231E2-7FD5-4E65-9BA9-730C3658DE18}</a:tableStyleId>
              </a:tblPr>
              <a:tblGrid>
                <a:gridCol w="1482186">
                  <a:extLst>
                    <a:ext uri="{9D8B030D-6E8A-4147-A177-3AD203B41FA5}">
                      <a16:colId xmlns:a16="http://schemas.microsoft.com/office/drawing/2014/main" val="3503103784"/>
                    </a:ext>
                  </a:extLst>
                </a:gridCol>
                <a:gridCol w="1126586">
                  <a:extLst>
                    <a:ext uri="{9D8B030D-6E8A-4147-A177-3AD203B41FA5}">
                      <a16:colId xmlns:a16="http://schemas.microsoft.com/office/drawing/2014/main" val="2258691523"/>
                    </a:ext>
                  </a:extLst>
                </a:gridCol>
                <a:gridCol w="837164">
                  <a:extLst>
                    <a:ext uri="{9D8B030D-6E8A-4147-A177-3AD203B41FA5}">
                      <a16:colId xmlns:a16="http://schemas.microsoft.com/office/drawing/2014/main" val="4175927035"/>
                    </a:ext>
                  </a:extLst>
                </a:gridCol>
                <a:gridCol w="1126066">
                  <a:extLst>
                    <a:ext uri="{9D8B030D-6E8A-4147-A177-3AD203B41FA5}">
                      <a16:colId xmlns:a16="http://schemas.microsoft.com/office/drawing/2014/main" val="3276535870"/>
                    </a:ext>
                  </a:extLst>
                </a:gridCol>
                <a:gridCol w="1383273">
                  <a:extLst>
                    <a:ext uri="{9D8B030D-6E8A-4147-A177-3AD203B41FA5}">
                      <a16:colId xmlns:a16="http://schemas.microsoft.com/office/drawing/2014/main" val="3180033508"/>
                    </a:ext>
                  </a:extLst>
                </a:gridCol>
                <a:gridCol w="1283727">
                  <a:extLst>
                    <a:ext uri="{9D8B030D-6E8A-4147-A177-3AD203B41FA5}">
                      <a16:colId xmlns:a16="http://schemas.microsoft.com/office/drawing/2014/main" val="2766237897"/>
                    </a:ext>
                  </a:extLst>
                </a:gridCol>
              </a:tblGrid>
              <a:tr h="606672"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Unacceptable cases</a:t>
                      </a:r>
                    </a:p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 (𝛆 = 2)</a:t>
                      </a:r>
                    </a:p>
                  </a:txBody>
                  <a:tcPr marL="36243" marR="36243" marT="18122" marB="1812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Analogizing </a:t>
                      </a:r>
                    </a:p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(hidden nodes)</a:t>
                      </a:r>
                    </a:p>
                  </a:txBody>
                  <a:tcPr marL="36243" marR="36243" marT="18122" marB="1812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Loss&lt;0.42</a:t>
                      </a:r>
                    </a:p>
                  </a:txBody>
                  <a:tcPr marL="36243" marR="36243" marT="18122" marB="1812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Test Accuracy</a:t>
                      </a:r>
                    </a:p>
                  </a:txBody>
                  <a:tcPr marL="36243" marR="36243" marT="18122" marB="1812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Network-tuning</a:t>
                      </a:r>
                    </a:p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(hidden nodes)</a:t>
                      </a:r>
                    </a:p>
                  </a:txBody>
                  <a:tcPr marL="36243" marR="36243" marT="18122" marB="1812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</a:rPr>
                        <a:t>Test Accuracy</a:t>
                      </a:r>
                    </a:p>
                  </a:txBody>
                  <a:tcPr marL="36243" marR="36243" marT="18122" marB="1812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46111"/>
                  </a:ext>
                </a:extLst>
              </a:tr>
              <a:tr h="334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31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74.03%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25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67.53%</a:t>
                      </a: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777296403"/>
                  </a:ext>
                </a:extLst>
              </a:tr>
              <a:tr h="334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28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79.87%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23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77.27%</a:t>
                      </a: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2751132021"/>
                  </a:ext>
                </a:extLst>
              </a:tr>
              <a:tr h="334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31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75.97%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26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67.53%</a:t>
                      </a: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829408874"/>
                  </a:ext>
                </a:extLst>
              </a:tr>
              <a:tr h="334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77.27%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>
                          <a:solidFill>
                            <a:schemeClr val="accent1"/>
                          </a:solidFill>
                          <a:effectLst/>
                        </a:rPr>
                        <a:t>26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73.38%</a:t>
                      </a: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4240155406"/>
                  </a:ext>
                </a:extLst>
              </a:tr>
              <a:tr h="2971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Fail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79.87%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487630281"/>
                  </a:ext>
                </a:extLst>
              </a:tr>
              <a:tr h="313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25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70.13%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20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57.14%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3918476621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Fail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75.97%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3129953102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Fail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74.03%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1277775571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25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74.68%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20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58.44%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3651921792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Fail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70.13%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Nan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1965840556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Average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26.5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X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75.195%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  <a:effectLst/>
                        </a:rPr>
                        <a:t>23.3</a:t>
                      </a:r>
                      <a:endParaRPr lang="zh-TW" alt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6243" marR="36243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accent1"/>
                          </a:solidFill>
                        </a:rPr>
                        <a:t>66.88%</a:t>
                      </a:r>
                      <a:endParaRPr lang="zh-TW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marL="36243" marR="36243" marT="18122" marB="18122" anchor="ctr"/>
                </a:tc>
                <a:extLst>
                  <a:ext uri="{0D108BD9-81ED-4DB2-BD59-A6C34878D82A}">
                    <a16:rowId xmlns:a16="http://schemas.microsoft.com/office/drawing/2014/main" val="343316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8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68;p39">
            <a:extLst>
              <a:ext uri="{FF2B5EF4-FFF2-40B4-BE49-F238E27FC236}">
                <a16:creationId xmlns:a16="http://schemas.microsoft.com/office/drawing/2014/main" id="{4DA4928F-3F39-0DF6-FDE8-0E40DE5D3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2818" y="2072400"/>
            <a:ext cx="4512000" cy="9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2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Contents</a:t>
            </a:r>
            <a:endParaRPr sz="3500" dirty="0"/>
          </a:p>
        </p:txBody>
      </p:sp>
      <p:sp>
        <p:nvSpPr>
          <p:cNvPr id="240" name="Google Shape;240;p38"/>
          <p:cNvSpPr txBox="1">
            <a:spLocks noGrp="1"/>
          </p:cNvSpPr>
          <p:nvPr>
            <p:ph type="subTitle" idx="1"/>
          </p:nvPr>
        </p:nvSpPr>
        <p:spPr>
          <a:xfrm>
            <a:off x="707825" y="198252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707825" y="140322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4"/>
          </p:nvPr>
        </p:nvSpPr>
        <p:spPr>
          <a:xfrm>
            <a:off x="3305400" y="140322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5"/>
          </p:nvPr>
        </p:nvSpPr>
        <p:spPr>
          <a:xfrm>
            <a:off x="3305400" y="198252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Model structure</a:t>
            </a:r>
            <a:endParaRPr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7"/>
          </p:nvPr>
        </p:nvSpPr>
        <p:spPr>
          <a:xfrm>
            <a:off x="5902977" y="140322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8"/>
          </p:nvPr>
        </p:nvSpPr>
        <p:spPr>
          <a:xfrm>
            <a:off x="5902977" y="198252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TW" dirty="0"/>
              <a:t>Hyperparameter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13"/>
          </p:nvPr>
        </p:nvSpPr>
        <p:spPr>
          <a:xfrm>
            <a:off x="707825" y="320637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4"/>
          </p:nvPr>
        </p:nvSpPr>
        <p:spPr>
          <a:xfrm>
            <a:off x="707825" y="378567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16"/>
          </p:nvPr>
        </p:nvSpPr>
        <p:spPr>
          <a:xfrm>
            <a:off x="3305400" y="320637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17"/>
          </p:nvPr>
        </p:nvSpPr>
        <p:spPr>
          <a:xfrm>
            <a:off x="3305400" y="378567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19"/>
          </p:nvPr>
        </p:nvSpPr>
        <p:spPr>
          <a:xfrm>
            <a:off x="5902977" y="3206375"/>
            <a:ext cx="822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20"/>
          </p:nvPr>
        </p:nvSpPr>
        <p:spPr>
          <a:xfrm>
            <a:off x="5902977" y="3785675"/>
            <a:ext cx="2533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cxnSp>
        <p:nvCxnSpPr>
          <p:cNvPr id="258" name="Google Shape;258;p38"/>
          <p:cNvCxnSpPr/>
          <p:nvPr/>
        </p:nvCxnSpPr>
        <p:spPr>
          <a:xfrm>
            <a:off x="707825" y="1906325"/>
            <a:ext cx="733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8"/>
          <p:cNvCxnSpPr/>
          <p:nvPr/>
        </p:nvCxnSpPr>
        <p:spPr>
          <a:xfrm>
            <a:off x="707825" y="3699675"/>
            <a:ext cx="733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8"/>
          <p:cNvCxnSpPr/>
          <p:nvPr/>
        </p:nvCxnSpPr>
        <p:spPr>
          <a:xfrm>
            <a:off x="3305400" y="1906325"/>
            <a:ext cx="733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8"/>
          <p:cNvCxnSpPr/>
          <p:nvPr/>
        </p:nvCxnSpPr>
        <p:spPr>
          <a:xfrm>
            <a:off x="3305400" y="3699675"/>
            <a:ext cx="733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38"/>
          <p:cNvCxnSpPr/>
          <p:nvPr/>
        </p:nvCxnSpPr>
        <p:spPr>
          <a:xfrm>
            <a:off x="5902977" y="1906325"/>
            <a:ext cx="733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38"/>
          <p:cNvCxnSpPr/>
          <p:nvPr/>
        </p:nvCxnSpPr>
        <p:spPr>
          <a:xfrm>
            <a:off x="5902977" y="3699675"/>
            <a:ext cx="733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41"/>
          <p:cNvCxnSpPr/>
          <p:nvPr/>
        </p:nvCxnSpPr>
        <p:spPr>
          <a:xfrm>
            <a:off x="707825" y="1417000"/>
            <a:ext cx="1086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1"/>
          <p:cNvSpPr txBox="1">
            <a:spLocks noGrp="1"/>
          </p:cNvSpPr>
          <p:nvPr>
            <p:ph type="title" idx="2"/>
          </p:nvPr>
        </p:nvSpPr>
        <p:spPr>
          <a:xfrm>
            <a:off x="76201" y="539525"/>
            <a:ext cx="2997199" cy="8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D715F8-1C9C-15C5-4971-64C756C7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64" y="1599568"/>
            <a:ext cx="8396769" cy="36920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1B9801-1C76-035D-AF81-A462F51BFD10}"/>
              </a:ext>
            </a:extLst>
          </p:cNvPr>
          <p:cNvSpPr/>
          <p:nvPr/>
        </p:nvSpPr>
        <p:spPr>
          <a:xfrm>
            <a:off x="8263468" y="1599569"/>
            <a:ext cx="812800" cy="34804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405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structure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716487B-96C4-4C65-79D3-94E0362A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005771"/>
            <a:ext cx="4319951" cy="15836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93394C3-52BA-D36B-1A9C-CA986A2B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3751264"/>
            <a:ext cx="8149255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3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3A5D9-A08E-1FCD-23D2-69055A2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Hyperparameter setting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94A661-A3EE-72B2-947F-356D9D7F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4" y="1658564"/>
            <a:ext cx="5822747" cy="347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1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4BFDB65-0812-B838-831E-4AB8FAAD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4" y="0"/>
            <a:ext cx="3301571" cy="25717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0458771-CA58-6675-DC6E-25970A728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717" y="0"/>
            <a:ext cx="3268387" cy="25717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EF5E1A-6ACA-AC7F-9FB1-4A362EA39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58" y="2571750"/>
            <a:ext cx="3136844" cy="25717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67DCC5-2F82-32F9-B3EF-7FE4E49FE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717" y="2538096"/>
            <a:ext cx="3268387" cy="2605404"/>
          </a:xfrm>
          <a:prstGeom prst="rect">
            <a:avLst/>
          </a:prstGeom>
        </p:spPr>
      </p:pic>
      <p:sp>
        <p:nvSpPr>
          <p:cNvPr id="10" name="向右箭號 9">
            <a:extLst>
              <a:ext uri="{FF2B5EF4-FFF2-40B4-BE49-F238E27FC236}">
                <a16:creationId xmlns:a16="http://schemas.microsoft.com/office/drawing/2014/main" id="{FD811C1F-BFE1-2A01-EBAA-ED58A96C4DC0}"/>
              </a:ext>
            </a:extLst>
          </p:cNvPr>
          <p:cNvSpPr/>
          <p:nvPr/>
        </p:nvSpPr>
        <p:spPr>
          <a:xfrm>
            <a:off x="4039263" y="1176793"/>
            <a:ext cx="1097280" cy="15902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E0EA359A-E5ED-B1FD-58FE-F06E083CF8A2}"/>
              </a:ext>
            </a:extLst>
          </p:cNvPr>
          <p:cNvSpPr/>
          <p:nvPr/>
        </p:nvSpPr>
        <p:spPr>
          <a:xfrm>
            <a:off x="4039263" y="3857625"/>
            <a:ext cx="1097280" cy="15902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732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>
            <a:extLst>
              <a:ext uri="{FF2B5EF4-FFF2-40B4-BE49-F238E27FC236}">
                <a16:creationId xmlns:a16="http://schemas.microsoft.com/office/drawing/2014/main" id="{FD811C1F-BFE1-2A01-EBAA-ED58A96C4DC0}"/>
              </a:ext>
            </a:extLst>
          </p:cNvPr>
          <p:cNvSpPr/>
          <p:nvPr/>
        </p:nvSpPr>
        <p:spPr>
          <a:xfrm>
            <a:off x="4039263" y="1176793"/>
            <a:ext cx="1097280" cy="15902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E0EA359A-E5ED-B1FD-58FE-F06E083CF8A2}"/>
              </a:ext>
            </a:extLst>
          </p:cNvPr>
          <p:cNvSpPr/>
          <p:nvPr/>
        </p:nvSpPr>
        <p:spPr>
          <a:xfrm>
            <a:off x="4039263" y="3857625"/>
            <a:ext cx="1097280" cy="15902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B5B8C8-FA63-4FCA-756A-28D21AC6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" y="0"/>
            <a:ext cx="3267292" cy="25717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169F2BA-E61D-B3EB-D335-C4635902A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20" y="0"/>
            <a:ext cx="3268388" cy="260314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ACFD6E1-B651-4D14-B131-795DA6CED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70" y="2571750"/>
            <a:ext cx="3265714" cy="2571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20E548-1A4F-1314-D86A-0515914ED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819" y="2571750"/>
            <a:ext cx="3333990" cy="26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2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7E3332-519E-9AE7-4B6F-66CBFA69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67" y="539550"/>
            <a:ext cx="7466333" cy="3762106"/>
          </a:xfrm>
          <a:prstGeom prst="rect">
            <a:avLst/>
          </a:prstGeom>
        </p:spPr>
      </p:pic>
      <p:sp>
        <p:nvSpPr>
          <p:cNvPr id="9" name="Google Shape;355;p46">
            <a:extLst>
              <a:ext uri="{FF2B5EF4-FFF2-40B4-BE49-F238E27FC236}">
                <a16:creationId xmlns:a16="http://schemas.microsoft.com/office/drawing/2014/main" id="{8D4D1B1D-2ACC-056D-003B-8E2D7689AE91}"/>
              </a:ext>
            </a:extLst>
          </p:cNvPr>
          <p:cNvSpPr txBox="1">
            <a:spLocks/>
          </p:cNvSpPr>
          <p:nvPr/>
        </p:nvSpPr>
        <p:spPr>
          <a:xfrm>
            <a:off x="588397" y="55549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28402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Goal_2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472386-B037-796F-1E78-73B26920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6" y="1668228"/>
            <a:ext cx="3632344" cy="10590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EB95FE4-F188-4A84-AFCA-927A991A5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412" y="1668228"/>
            <a:ext cx="4434592" cy="34752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8DD1F8-38FD-1ACC-4536-AE36E616D8BE}"/>
              </a:ext>
            </a:extLst>
          </p:cNvPr>
          <p:cNvSpPr/>
          <p:nvPr/>
        </p:nvSpPr>
        <p:spPr>
          <a:xfrm>
            <a:off x="4476585" y="1998980"/>
            <a:ext cx="1280160" cy="19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1335B3-C3D8-96AA-C957-555E68B770BC}"/>
              </a:ext>
            </a:extLst>
          </p:cNvPr>
          <p:cNvSpPr/>
          <p:nvPr/>
        </p:nvSpPr>
        <p:spPr>
          <a:xfrm>
            <a:off x="4492487" y="3191180"/>
            <a:ext cx="1431233" cy="19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17A4B6-CD00-634E-1830-3D45D94FED0F}"/>
              </a:ext>
            </a:extLst>
          </p:cNvPr>
          <p:cNvSpPr/>
          <p:nvPr/>
        </p:nvSpPr>
        <p:spPr>
          <a:xfrm>
            <a:off x="4492487" y="4383380"/>
            <a:ext cx="492982" cy="19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5818610-68D6-AA50-B7F5-F16FA6309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96" y="3043311"/>
            <a:ext cx="3541800" cy="153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3779"/>
      </p:ext>
    </p:extLst>
  </p:cSld>
  <p:clrMapOvr>
    <a:masterClrMapping/>
  </p:clrMapOvr>
</p:sld>
</file>

<file path=ppt/theme/theme1.xml><?xml version="1.0" encoding="utf-8"?>
<a:theme xmlns:a="http://schemas.openxmlformats.org/drawingml/2006/main" name="Type 2 Diabetes Disease by Slidesgo">
  <a:themeElements>
    <a:clrScheme name="Simple Light">
      <a:dk1>
        <a:srgbClr val="FAFAFC"/>
      </a:dk1>
      <a:lt1>
        <a:srgbClr val="FCF660"/>
      </a:lt1>
      <a:dk2>
        <a:srgbClr val="F599AA"/>
      </a:dk2>
      <a:lt2>
        <a:srgbClr val="BFF0D4"/>
      </a:lt2>
      <a:accent1>
        <a:srgbClr val="1C1C1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1C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265</Words>
  <Application>Microsoft Macintosh PowerPoint</Application>
  <PresentationFormat>如螢幕大小 (16:9)</PresentationFormat>
  <Paragraphs>178</Paragraphs>
  <Slides>16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Bitter</vt:lpstr>
      <vt:lpstr>Darker Grotesque</vt:lpstr>
      <vt:lpstr>Abril Fatface</vt:lpstr>
      <vt:lpstr>Type 2 Diabetes Disease by Slidesgo</vt:lpstr>
      <vt:lpstr>PowerPoint 簡報</vt:lpstr>
      <vt:lpstr>Contents</vt:lpstr>
      <vt:lpstr>Dataset</vt:lpstr>
      <vt:lpstr>Model structure</vt:lpstr>
      <vt:lpstr>Hyperparameter setting</vt:lpstr>
      <vt:lpstr>PowerPoint 簡報</vt:lpstr>
      <vt:lpstr>PowerPoint 簡報</vt:lpstr>
      <vt:lpstr>PowerPoint 簡報</vt:lpstr>
      <vt:lpstr>Learning Goal_2</vt:lpstr>
      <vt:lpstr>Sigmoid</vt:lpstr>
      <vt:lpstr>Results</vt:lpstr>
      <vt:lpstr>Green path</vt:lpstr>
      <vt:lpstr>PowerPoint 簡報</vt:lpstr>
      <vt:lpstr>Red path</vt:lpstr>
      <vt:lpstr>PowerPoint 簡報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黃名儀</cp:lastModifiedBy>
  <cp:revision>3</cp:revision>
  <dcterms:modified xsi:type="dcterms:W3CDTF">2023-06-11T16:40:01Z</dcterms:modified>
</cp:coreProperties>
</file>