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4"/>
  </p:handoutMasterIdLst>
  <p:sldIdLst>
    <p:sldId id="256" r:id="rId3"/>
    <p:sldId id="573" r:id="rId4"/>
    <p:sldId id="271" r:id="rId5"/>
    <p:sldId id="584" r:id="rId6"/>
    <p:sldId id="585" r:id="rId7"/>
    <p:sldId id="543" r:id="rId8"/>
    <p:sldId id="576" r:id="rId10"/>
    <p:sldId id="574" r:id="rId11"/>
    <p:sldId id="578" r:id="rId12"/>
    <p:sldId id="581" r:id="rId13"/>
    <p:sldId id="595" r:id="rId14"/>
    <p:sldId id="597" r:id="rId15"/>
    <p:sldId id="596" r:id="rId16"/>
    <p:sldId id="599" r:id="rId17"/>
    <p:sldId id="598" r:id="rId18"/>
    <p:sldId id="600" r:id="rId19"/>
    <p:sldId id="601" r:id="rId20"/>
    <p:sldId id="603" r:id="rId21"/>
    <p:sldId id="604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F9"/>
    <a:srgbClr val="18AD91"/>
    <a:srgbClr val="00223B"/>
    <a:srgbClr val="3629B2"/>
    <a:srgbClr val="02B397"/>
    <a:srgbClr val="171F30"/>
    <a:srgbClr val="00213A"/>
    <a:srgbClr val="1134A4"/>
    <a:srgbClr val="1A54FF"/>
    <a:srgbClr val="00D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6" autoAdjust="0"/>
    <p:restoredTop sz="86420"/>
  </p:normalViewPr>
  <p:slideViewPr>
    <p:cSldViewPr>
      <p:cViewPr varScale="1">
        <p:scale>
          <a:sx n="127" d="100"/>
          <a:sy n="127" d="100"/>
        </p:scale>
        <p:origin x="264" y="176"/>
      </p:cViewPr>
      <p:guideLst>
        <p:guide orient="horz" pos="2160"/>
        <p:guide pos="3840"/>
        <p:guide orient="horz" pos="814"/>
        <p:guide pos="393"/>
        <p:guide orient="horz" pos="675"/>
      </p:guideLst>
    </p:cSldViewPr>
  </p:slideViewPr>
  <p:outlineViewPr>
    <p:cViewPr>
      <p:scale>
        <a:sx n="33" d="100"/>
        <a:sy n="33" d="100"/>
      </p:scale>
      <p:origin x="0" y="-10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5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0716A-6900-9B4D-8537-808BC81B43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24019-62A2-584A-8768-3A329F76F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90D53-9737-2B44-838E-76BF60658C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A57C-9D92-B447-9417-1E25778A3E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A57C-9D92-B447-9417-1E25778A3E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3683" y="3176747"/>
            <a:ext cx="5724636" cy="66224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3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单击此处添加标题字号</a:t>
            </a:r>
            <a:r>
              <a:rPr kumimoji="1" lang="en-US" altLang="zh-CN" dirty="0"/>
              <a:t>36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052503" y="2276872"/>
            <a:ext cx="4105672" cy="662246"/>
          </a:xfrm>
          <a:prstGeom prst="rect">
            <a:avLst/>
          </a:prstGeom>
        </p:spPr>
        <p:txBody>
          <a:bodyPr/>
          <a:lstStyle>
            <a:lvl1pPr algn="ctr">
              <a:defRPr sz="4000" b="0" i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defRPr>
            </a:lvl1pPr>
          </a:lstStyle>
          <a:p>
            <a:r>
              <a:rPr kumimoji="1" lang="en-US" altLang="zh-CN" dirty="0"/>
              <a:t>PART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0411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60097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83433" y="1988841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983433" y="2580757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3" hasCustomPrompt="1"/>
          </p:nvPr>
        </p:nvSpPr>
        <p:spPr>
          <a:xfrm>
            <a:off x="983433" y="3172673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8112225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4" hasCustomPrompt="1"/>
          </p:nvPr>
        </p:nvSpPr>
        <p:spPr>
          <a:xfrm>
            <a:off x="983433" y="3764589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18645" y="-1"/>
            <a:ext cx="12229288" cy="6858001"/>
            <a:chOff x="-10340" y="-1"/>
            <a:chExt cx="12229288" cy="68580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-10340" y="0"/>
              <a:ext cx="12212680" cy="6858000"/>
            </a:xfrm>
            <a:prstGeom prst="rect">
              <a:avLst/>
            </a:prstGeom>
          </p:spPr>
        </p:pic>
        <p:sp>
          <p:nvSpPr>
            <p:cNvPr id="9" name="Rectangle 3" descr="e7d195523061f1c029d8a470330beef7eecbf578a74c67be34E755975358C32C42B60046E65E5AB2B817CFACDA70963A03272FA99D31C85E250EFEC4061BFB07F05F931B289192FCB8E0285A555C1F230D307BE5C25C0A023D50AB57D6D900A534E023D539334ED661F4867B9C9BE6BA4D3168378633C5CF8181A54ED33753D26EF776B6B35978C3CB3F232674E6D562"/>
            <p:cNvSpPr/>
            <p:nvPr/>
          </p:nvSpPr>
          <p:spPr>
            <a:xfrm>
              <a:off x="16608" y="-1"/>
              <a:ext cx="12202340" cy="6858001"/>
            </a:xfrm>
            <a:prstGeom prst="rect">
              <a:avLst/>
            </a:prstGeom>
            <a:gradFill>
              <a:gsLst>
                <a:gs pos="83000">
                  <a:srgbClr val="021030"/>
                </a:gs>
                <a:gs pos="0">
                  <a:srgbClr val="0F84F6">
                    <a:alpha val="0"/>
                  </a:srgb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479376" y="980107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9376" y="432048"/>
            <a:ext cx="3819709" cy="523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输入标题字号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grpSp>
        <p:nvGrpSpPr>
          <p:cNvPr id="15" name="组 11"/>
          <p:cNvGrpSpPr/>
          <p:nvPr userDrawn="1"/>
        </p:nvGrpSpPr>
        <p:grpSpPr>
          <a:xfrm>
            <a:off x="5944156" y="6237312"/>
            <a:ext cx="5984492" cy="585065"/>
            <a:chOff x="5944156" y="6237312"/>
            <a:chExt cx="5984492" cy="585065"/>
          </a:xfrm>
        </p:grpSpPr>
        <p:sp>
          <p:nvSpPr>
            <p:cNvPr id="16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0056440" y="6237312"/>
              <a:ext cx="1872208" cy="585065"/>
            </a:xfrm>
            <a:prstGeom prst="rect">
              <a:avLst/>
            </a:prstGeom>
          </p:spPr>
        </p:pic>
      </p:grp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2151" y="1196976"/>
            <a:ext cx="10444409" cy="446427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67808" y="5733256"/>
            <a:ext cx="3163384" cy="3598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单击编辑文本建议字号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grpSp>
        <p:nvGrpSpPr>
          <p:cNvPr id="15" name="组 11"/>
          <p:cNvGrpSpPr/>
          <p:nvPr userDrawn="1"/>
        </p:nvGrpSpPr>
        <p:grpSpPr>
          <a:xfrm>
            <a:off x="5944156" y="6237312"/>
            <a:ext cx="5984492" cy="585065"/>
            <a:chOff x="5944156" y="6237312"/>
            <a:chExt cx="5984492" cy="585065"/>
          </a:xfrm>
        </p:grpSpPr>
        <p:sp>
          <p:nvSpPr>
            <p:cNvPr id="16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10056440" y="6237312"/>
              <a:ext cx="1872208" cy="585065"/>
            </a:xfrm>
            <a:prstGeom prst="rect">
              <a:avLst/>
            </a:prstGeom>
          </p:spPr>
        </p:pic>
      </p:grp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5944156" y="-789710"/>
            <a:ext cx="7647710" cy="764771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9000">
                <a:schemeClr val="accent5">
                  <a:lumMod val="20000"/>
                  <a:lumOff val="80000"/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599487" y="865621"/>
            <a:ext cx="4337051" cy="4337051"/>
          </a:xfrm>
          <a:prstGeom prst="ellipse">
            <a:avLst/>
          </a:prstGeom>
        </p:spPr>
      </p:pic>
      <p:sp>
        <p:nvSpPr>
          <p:cNvPr id="7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5944156" y="6560969"/>
            <a:ext cx="4176000" cy="7200"/>
          </a:xfrm>
          <a:prstGeom prst="rect">
            <a:avLst/>
          </a:prstGeom>
          <a:solidFill>
            <a:srgbClr val="332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200457" y="6400441"/>
            <a:ext cx="1555941" cy="23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1" y="2620635"/>
            <a:ext cx="9144000" cy="121870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zh-CN" altLang="en-US" sz="44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861049"/>
            <a:ext cx="9144000" cy="69410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FontTx/>
              <a:buNone/>
              <a:defRPr kumimoji="1" lang="zh-CN" altLang="en-US" sz="18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5944156" y="6560969"/>
            <a:ext cx="4176000" cy="7200"/>
          </a:xfrm>
          <a:prstGeom prst="rect">
            <a:avLst/>
          </a:prstGeom>
          <a:solidFill>
            <a:srgbClr val="332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200457" y="6400441"/>
            <a:ext cx="1555941" cy="23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9339" y="-10715"/>
            <a:ext cx="12210680" cy="6879430"/>
            <a:chOff x="-9340" y="-10715"/>
            <a:chExt cx="12210680" cy="68794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-9340" y="-10715"/>
              <a:ext cx="12210680" cy="687943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-9340" y="15837"/>
              <a:ext cx="12210679" cy="6852878"/>
            </a:xfrm>
            <a:prstGeom prst="rect">
              <a:avLst/>
            </a:prstGeom>
            <a:gradFill>
              <a:gsLst>
                <a:gs pos="65000">
                  <a:srgbClr val="002C8B">
                    <a:alpha val="0"/>
                  </a:srgbClr>
                </a:gs>
                <a:gs pos="0">
                  <a:srgbClr val="001A50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" y="-19610"/>
            <a:ext cx="12192000" cy="6885384"/>
            <a:chOff x="-1" y="-19610"/>
            <a:chExt cx="12192000" cy="688538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0" y="-19610"/>
              <a:ext cx="12191999" cy="6885384"/>
            </a:xfrm>
            <a:prstGeom prst="rect">
              <a:avLst/>
            </a:prstGeom>
          </p:spPr>
        </p:pic>
        <p:sp>
          <p:nvSpPr>
            <p:cNvPr id="4" name="矩形 3"/>
            <p:cNvSpPr/>
            <p:nvPr userDrawn="1"/>
          </p:nvSpPr>
          <p:spPr>
            <a:xfrm>
              <a:off x="-1" y="-19610"/>
              <a:ext cx="12191999" cy="6885384"/>
            </a:xfrm>
            <a:prstGeom prst="rect">
              <a:avLst/>
            </a:prstGeom>
            <a:gradFill>
              <a:gsLst>
                <a:gs pos="100000">
                  <a:srgbClr val="00D1CD">
                    <a:alpha val="0"/>
                  </a:srgbClr>
                </a:gs>
                <a:gs pos="41000">
                  <a:srgbClr val="002C8B">
                    <a:alpha val="49000"/>
                  </a:srgbClr>
                </a:gs>
                <a:gs pos="0">
                  <a:srgbClr val="001A50">
                    <a:alpha val="95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 userDrawn="1"/>
        </p:nvGrpSpPr>
        <p:grpSpPr>
          <a:xfrm>
            <a:off x="1" y="4308765"/>
            <a:ext cx="12192000" cy="2563087"/>
            <a:chOff x="0" y="4687900"/>
            <a:chExt cx="13368808" cy="27886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/>
            <a:srcRect l="-13"/>
            <a:stretch>
              <a:fillRect/>
            </a:stretch>
          </p:blipFill>
          <p:spPr>
            <a:xfrm>
              <a:off x="0" y="4687900"/>
              <a:ext cx="13368808" cy="2773548"/>
            </a:xfrm>
            <a:prstGeom prst="rect">
              <a:avLst/>
            </a:prstGeom>
          </p:spPr>
        </p:pic>
        <p:sp>
          <p:nvSpPr>
            <p:cNvPr id="5" name="Rectangle 3" descr="e7d195523061f1c029d8a470330beef7eecbf578a74c67be34E755975358C32C42B60046E65E5AB2B817CFACDA70963A03272FA99D31C85E250EFEC4061BFB07F05F931B289192FCB8E0285A555C1F230D307BE5C25C0A023D50AB57D6D900A534E023D539334ED661F4867B9C9BE6BA4D3168378633C5CF8181A54ED33753D26EF776B6B35978C3CB3F232674E6D562"/>
            <p:cNvSpPr/>
            <p:nvPr userDrawn="1"/>
          </p:nvSpPr>
          <p:spPr>
            <a:xfrm>
              <a:off x="0" y="4702971"/>
              <a:ext cx="13368808" cy="2773547"/>
            </a:xfrm>
            <a:prstGeom prst="rect">
              <a:avLst/>
            </a:prstGeom>
            <a:gradFill>
              <a:gsLst>
                <a:gs pos="56000">
                  <a:srgbClr val="0D5D83">
                    <a:alpha val="0"/>
                  </a:srgbClr>
                </a:gs>
                <a:gs pos="18000">
                  <a:srgbClr val="000D74"/>
                </a:gs>
                <a:gs pos="100000">
                  <a:srgbClr val="1AAD91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/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5944156" y="6237312"/>
            <a:ext cx="5984492" cy="585065"/>
            <a:chOff x="5944156" y="6237312"/>
            <a:chExt cx="5984492" cy="585065"/>
          </a:xfrm>
        </p:grpSpPr>
        <p:sp>
          <p:nvSpPr>
            <p:cNvPr id="9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0056440" y="6237312"/>
              <a:ext cx="1872208" cy="58506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1" y="-19610"/>
            <a:ext cx="12192000" cy="6885384"/>
            <a:chOff x="-1" y="-19610"/>
            <a:chExt cx="12192000" cy="6885384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0" y="-19610"/>
              <a:ext cx="12191999" cy="6885384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-1" y="-19610"/>
              <a:ext cx="12191999" cy="6885384"/>
            </a:xfrm>
            <a:prstGeom prst="rect">
              <a:avLst/>
            </a:prstGeom>
            <a:gradFill>
              <a:gsLst>
                <a:gs pos="100000">
                  <a:srgbClr val="00D1CD">
                    <a:alpha val="0"/>
                  </a:srgbClr>
                </a:gs>
                <a:gs pos="41000">
                  <a:srgbClr val="002C8B">
                    <a:alpha val="49000"/>
                  </a:srgbClr>
                </a:gs>
                <a:gs pos="0">
                  <a:srgbClr val="001A50">
                    <a:alpha val="95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928535" y="3258166"/>
            <a:ext cx="8334926" cy="66224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分隔页标题字号</a:t>
            </a:r>
            <a:r>
              <a:rPr kumimoji="1" lang="en-US" altLang="zh-CN" dirty="0"/>
              <a:t>48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052503" y="2276872"/>
            <a:ext cx="4105672" cy="662246"/>
          </a:xfrm>
          <a:prstGeom prst="rect">
            <a:avLst/>
          </a:prstGeom>
        </p:spPr>
        <p:txBody>
          <a:bodyPr/>
          <a:lstStyle>
            <a:lvl1pPr algn="ctr">
              <a:defRPr sz="4000" b="0" i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defRPr>
            </a:lvl1pPr>
          </a:lstStyle>
          <a:p>
            <a:r>
              <a:rPr kumimoji="1" lang="en-US" altLang="zh-CN" dirty="0"/>
              <a:t>PART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 userDrawn="1"/>
        </p:nvGrpSpPr>
        <p:grpSpPr>
          <a:xfrm>
            <a:off x="-1" y="0"/>
            <a:ext cx="4582360" cy="6858000"/>
            <a:chOff x="8344145" y="-1"/>
            <a:chExt cx="5024663" cy="74614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/>
            <a:srcRect r="-29"/>
            <a:stretch>
              <a:fillRect/>
            </a:stretch>
          </p:blipFill>
          <p:spPr>
            <a:xfrm>
              <a:off x="8344145" y="2959"/>
              <a:ext cx="5024663" cy="7458489"/>
            </a:xfrm>
            <a:prstGeom prst="rect">
              <a:avLst/>
            </a:prstGeom>
          </p:spPr>
        </p:pic>
        <p:sp>
          <p:nvSpPr>
            <p:cNvPr id="5" name="Rectangle 3" descr="e7d195523061f1c029d8a470330beef7eecbf578a74c67be34E755975358C32C42B60046E65E5AB2B817CFACDA70963A03272FA99D31C85E250EFEC4061BFB07F05F931B289192FCB8E0285A555C1F230D307BE5C25C0A023D50AB57D6D900A534E023D539334ED661F4867B9C9BE6BA4D3168378633C5CF8181A54ED33753D26EF776B6B35978C3CB3F232674E6D562"/>
            <p:cNvSpPr/>
            <p:nvPr/>
          </p:nvSpPr>
          <p:spPr>
            <a:xfrm>
              <a:off x="8344145" y="-1"/>
              <a:ext cx="5024662" cy="7461449"/>
            </a:xfrm>
            <a:prstGeom prst="rect">
              <a:avLst/>
            </a:prstGeom>
            <a:gradFill>
              <a:gsLst>
                <a:gs pos="57000">
                  <a:srgbClr val="0D5D83">
                    <a:alpha val="74000"/>
                  </a:srgbClr>
                </a:gs>
                <a:gs pos="18000">
                  <a:srgbClr val="000D74">
                    <a:alpha val="82934"/>
                  </a:srgbClr>
                </a:gs>
                <a:gs pos="100000">
                  <a:srgbClr val="1AAD91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/>
            </a:p>
          </p:txBody>
        </p:sp>
      </p:grpSp>
      <p:sp>
        <p:nvSpPr>
          <p:cNvPr id="8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726458" y="908720"/>
            <a:ext cx="3259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目    录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CONTENTS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200457" y="6400441"/>
            <a:ext cx="1555941" cy="233640"/>
          </a:xfrm>
          <a:prstGeom prst="rect">
            <a:avLst/>
          </a:prstGeom>
        </p:spPr>
      </p:pic>
      <p:cxnSp>
        <p:nvCxnSpPr>
          <p:cNvPr id="6" name="直线连接符 5"/>
          <p:cNvCxnSpPr/>
          <p:nvPr userDrawn="1"/>
        </p:nvCxnSpPr>
        <p:spPr>
          <a:xfrm>
            <a:off x="2639616" y="2348880"/>
            <a:ext cx="1192937" cy="0"/>
          </a:xfrm>
          <a:prstGeom prst="line">
            <a:avLst/>
          </a:prstGeom>
          <a:ln w="15875"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 userDrawn="1"/>
        </p:nvGrpSpPr>
        <p:grpSpPr>
          <a:xfrm>
            <a:off x="1" y="0"/>
            <a:ext cx="12192000" cy="6858000"/>
            <a:chOff x="0" y="-1"/>
            <a:chExt cx="13368808" cy="74614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/>
            <a:srcRect l="-2" r="-11"/>
            <a:stretch>
              <a:fillRect/>
            </a:stretch>
          </p:blipFill>
          <p:spPr>
            <a:xfrm>
              <a:off x="0" y="2959"/>
              <a:ext cx="13368808" cy="7458489"/>
            </a:xfrm>
            <a:prstGeom prst="rect">
              <a:avLst/>
            </a:prstGeom>
          </p:spPr>
        </p:pic>
        <p:sp>
          <p:nvSpPr>
            <p:cNvPr id="5" name="Rectangle 3" descr="e7d195523061f1c029d8a470330beef7eecbf578a74c67be34E755975358C32C42B60046E65E5AB2B817CFACDA70963A03272FA99D31C85E250EFEC4061BFB07F05F931B289192FCB8E0285A555C1F230D307BE5C25C0A023D50AB57D6D900A534E023D539334ED661F4867B9C9BE6BA4D3168378633C5CF8181A54ED33753D26EF776B6B35978C3CB3F232674E6D562"/>
            <p:cNvSpPr/>
            <p:nvPr/>
          </p:nvSpPr>
          <p:spPr>
            <a:xfrm>
              <a:off x="0" y="-1"/>
              <a:ext cx="13368808" cy="7461449"/>
            </a:xfrm>
            <a:prstGeom prst="rect">
              <a:avLst/>
            </a:prstGeom>
            <a:gradFill>
              <a:gsLst>
                <a:gs pos="57000">
                  <a:srgbClr val="0D5D83">
                    <a:alpha val="74000"/>
                  </a:srgbClr>
                </a:gs>
                <a:gs pos="18000">
                  <a:srgbClr val="000D74"/>
                </a:gs>
                <a:gs pos="100000">
                  <a:srgbClr val="1AAD91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 dirty="0"/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5944156" y="6237312"/>
            <a:ext cx="5984492" cy="585065"/>
            <a:chOff x="5944156" y="6237312"/>
            <a:chExt cx="5984492" cy="585065"/>
          </a:xfrm>
        </p:grpSpPr>
        <p:sp>
          <p:nvSpPr>
            <p:cNvPr id="9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0056440" y="6237312"/>
              <a:ext cx="1872208" cy="585065"/>
            </a:xfrm>
            <a:prstGeom prst="rect">
              <a:avLst/>
            </a:prstGeom>
          </p:spPr>
        </p:pic>
      </p:grpSp>
      <p:sp>
        <p:nvSpPr>
          <p:cNvPr id="8" name="圆角矩形 7"/>
          <p:cNvSpPr/>
          <p:nvPr userDrawn="1"/>
        </p:nvSpPr>
        <p:spPr>
          <a:xfrm>
            <a:off x="479376" y="980107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9376" y="432048"/>
            <a:ext cx="3819709" cy="523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输入标题字号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 userDrawn="1"/>
        </p:nvGrpSpPr>
        <p:grpSpPr>
          <a:xfrm>
            <a:off x="-981" y="-34592"/>
            <a:ext cx="12192000" cy="6892593"/>
            <a:chOff x="-981" y="-34593"/>
            <a:chExt cx="12192000" cy="6892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>
              <a:off x="-981" y="-27384"/>
              <a:ext cx="12192000" cy="6885384"/>
            </a:xfrm>
            <a:prstGeom prst="rect">
              <a:avLst/>
            </a:prstGeom>
            <a:solidFill>
              <a:srgbClr val="003EC5"/>
            </a:solidFill>
            <a:ln>
              <a:noFill/>
            </a:ln>
            <a:effectLst>
              <a:outerShdw blurRad="1270000" dist="901700" sx="85000" sy="850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3" descr="e7d195523061f1c029d8a470330beef7eecbf578a74c67be34E755975358C32C42B60046E65E5AB2B817CFACDA70963A03272FA99D31C85E250EFEC4061BFB07F05F931B289192FCB8E0285A555C1F230D307BE5C25C0A023D50AB57D6D900A534E023D539334ED661F4867B9C9BE6BA4D3168378633C5CF8181A54ED33753D26EF776B6B35978C3CB3F232674E6D562"/>
            <p:cNvSpPr/>
            <p:nvPr/>
          </p:nvSpPr>
          <p:spPr>
            <a:xfrm>
              <a:off x="-981" y="-34593"/>
              <a:ext cx="12192000" cy="6892593"/>
            </a:xfrm>
            <a:prstGeom prst="rect">
              <a:avLst/>
            </a:prstGeom>
            <a:gradFill>
              <a:gsLst>
                <a:gs pos="100000">
                  <a:srgbClr val="1B48BB">
                    <a:alpha val="46000"/>
                  </a:srgbClr>
                </a:gs>
                <a:gs pos="0">
                  <a:srgbClr val="092239">
                    <a:alpha val="53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Zapf Dingbats" panose="05020102010704020609"/>
                <a:buChar char="✦"/>
              </a:pPr>
              <a:endParaRPr lang="id-ID" sz="1125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944156" y="6408524"/>
            <a:ext cx="5812242" cy="233640"/>
            <a:chOff x="5944156" y="6408524"/>
            <a:chExt cx="5812242" cy="23364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0200456" y="6408524"/>
              <a:ext cx="1555942" cy="233640"/>
            </a:xfrm>
            <a:prstGeom prst="rect">
              <a:avLst/>
            </a:prstGeom>
          </p:spPr>
        </p:pic>
        <p:sp>
          <p:nvSpPr>
            <p:cNvPr id="19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5944156" y="6587211"/>
              <a:ext cx="4176000" cy="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/>
            </a:p>
          </p:txBody>
        </p:sp>
      </p:grp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9376" y="476672"/>
            <a:ext cx="3816424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041133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单击此处添加标题字号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691560" y="1628800"/>
            <a:ext cx="3286866" cy="39303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600" b="1" i="0" dirty="0">
                <a:solidFill>
                  <a:srgbClr val="092239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marL="0" lvl="0" indent="0">
              <a:buFontTx/>
              <a:buNone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691560" y="2026609"/>
            <a:ext cx="3301166" cy="39427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1748E4"/>
              </a:buClr>
              <a:buFont typeface="Wingdings" panose="05000000000000000000" pitchFamily="2" charset="2"/>
              <a:buChar char="u"/>
              <a:defRPr kumimoji="1" lang="en-US" altLang="zh-CN" sz="1400" b="0" i="0" dirty="0">
                <a:solidFill>
                  <a:srgbClr val="092239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691560" y="2887175"/>
            <a:ext cx="3286866" cy="3930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1600" b="1" i="0" dirty="0">
                <a:solidFill>
                  <a:srgbClr val="092239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lvl="0" indent="0"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691560" y="3284984"/>
            <a:ext cx="3301166" cy="39427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400" b="0" i="0" dirty="0">
                <a:solidFill>
                  <a:srgbClr val="092239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7691560" y="4132631"/>
            <a:ext cx="3286866" cy="39303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600" b="1" i="0" dirty="0">
                <a:solidFill>
                  <a:srgbClr val="092239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marL="0" lvl="0" indent="0">
              <a:buFontTx/>
              <a:buNone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7691560" y="4530440"/>
            <a:ext cx="3301166" cy="39427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400" b="0" i="0" dirty="0">
                <a:solidFill>
                  <a:srgbClr val="092239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27"/>
          </p:nvPr>
        </p:nvSpPr>
        <p:spPr>
          <a:xfrm>
            <a:off x="623888" y="2136903"/>
            <a:ext cx="4603116" cy="345233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15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5944156" y="6560969"/>
            <a:ext cx="4176000" cy="7200"/>
          </a:xfrm>
          <a:prstGeom prst="rect">
            <a:avLst/>
          </a:prstGeom>
          <a:solidFill>
            <a:srgbClr val="332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200456" y="6400441"/>
            <a:ext cx="1555941" cy="233640"/>
          </a:xfrm>
          <a:prstGeom prst="rect">
            <a:avLst/>
          </a:prstGeom>
        </p:spPr>
      </p:pic>
      <p:sp>
        <p:nvSpPr>
          <p:cNvPr id="12" name="圆角矩形 11"/>
          <p:cNvSpPr/>
          <p:nvPr userDrawn="1"/>
        </p:nvSpPr>
        <p:spPr>
          <a:xfrm>
            <a:off x="479376" y="980107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207" y="620688"/>
            <a:ext cx="3241576" cy="54359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单击添加标题字号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276872"/>
            <a:ext cx="4361165" cy="14183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600" b="0" i="0">
                <a:solidFill>
                  <a:schemeClr val="bg1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，单击此处输入正文内容建议字号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zh-CN" altLang="en-US" sz="1400" b="0" i="0" dirty="0">
              <a:solidFill>
                <a:srgbClr val="575E6E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>
              <a:lnSpc>
                <a:spcPct val="150000"/>
              </a:lnSpc>
            </a:pPr>
            <a:endParaRPr lang="zh-CN" altLang="en-US" sz="1400" b="0" i="0" dirty="0">
              <a:solidFill>
                <a:srgbClr val="575E6E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8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5944156" y="6560969"/>
            <a:ext cx="4176000" cy="7200"/>
          </a:xfrm>
          <a:prstGeom prst="rect">
            <a:avLst/>
          </a:prstGeom>
          <a:solidFill>
            <a:srgbClr val="332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200456" y="6400441"/>
            <a:ext cx="1555941" cy="23364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6873970" y="1794112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dirty="0">
                <a:solidFill>
                  <a:srgbClr val="092239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873970" y="2829747"/>
            <a:ext cx="4104456" cy="3490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092239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编辑标题信息字号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3970" y="3344369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dirty="0">
                <a:solidFill>
                  <a:srgbClr val="092239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3970" y="4614104"/>
            <a:ext cx="4104456" cy="3490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092239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编辑标题信息字号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970" y="5128726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dirty="0">
                <a:solidFill>
                  <a:srgbClr val="092239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23566" y="-1"/>
            <a:ext cx="12227350" cy="1152326"/>
            <a:chOff x="-23566" y="-1"/>
            <a:chExt cx="12227350" cy="1152326"/>
          </a:xfrm>
        </p:grpSpPr>
        <p:pic>
          <p:nvPicPr>
            <p:cNvPr id="13" name="图片占位符 20" descr="图片包含 动物&#10;&#10;已生成高可信度的说明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-11783" y="0"/>
              <a:ext cx="12215567" cy="1152325"/>
            </a:xfrm>
            <a:prstGeom prst="rect">
              <a:avLst/>
            </a:prstGeom>
          </p:spPr>
        </p:pic>
        <p:sp>
          <p:nvSpPr>
            <p:cNvPr id="21" name="Rectangle 1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-23566" y="-1"/>
              <a:ext cx="12215567" cy="1152325"/>
            </a:xfrm>
            <a:prstGeom prst="rect">
              <a:avLst/>
            </a:prstGeom>
            <a:gradFill flip="none" rotWithShape="1">
              <a:gsLst>
                <a:gs pos="100000">
                  <a:srgbClr val="041133">
                    <a:alpha val="47000"/>
                  </a:srgbClr>
                </a:gs>
                <a:gs pos="0">
                  <a:srgbClr val="003EC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1078" y="415416"/>
            <a:ext cx="4176464" cy="54359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324229" y="3039548"/>
            <a:ext cx="2410162" cy="3765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+mj-lt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970255" y="3039548"/>
            <a:ext cx="2220519" cy="376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 algn="ctr">
              <a:lnSpc>
                <a:spcPct val="150000"/>
              </a:lnSpc>
              <a:buFont typeface="+mj-lt"/>
              <a:buNone/>
            </a:pPr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8616280" y="3039547"/>
            <a:ext cx="2323499" cy="3764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 algn="ctr">
              <a:lnSpc>
                <a:spcPct val="150000"/>
              </a:lnSpc>
              <a:buFont typeface="+mj-lt"/>
              <a:buNone/>
            </a:pPr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5944156" y="6400441"/>
            <a:ext cx="5812241" cy="233640"/>
            <a:chOff x="5944156" y="6400441"/>
            <a:chExt cx="5812241" cy="233640"/>
          </a:xfrm>
        </p:grpSpPr>
        <p:sp>
          <p:nvSpPr>
            <p:cNvPr id="16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rgbClr val="332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0200456" y="6400441"/>
              <a:ext cx="1555941" cy="233640"/>
            </a:xfrm>
            <a:prstGeom prst="rect">
              <a:avLst/>
            </a:prstGeom>
          </p:spPr>
        </p:pic>
      </p:grpSp>
      <p:sp>
        <p:nvSpPr>
          <p:cNvPr id="1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3242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zh-CN" dirty="0"/>
              <a:t>……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9437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zh-CN" dirty="0"/>
              <a:t>……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86267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zh-CN" dirty="0"/>
              <a:t>……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2" name="圆角矩形 21"/>
          <p:cNvSpPr/>
          <p:nvPr userDrawn="1"/>
        </p:nvSpPr>
        <p:spPr>
          <a:xfrm>
            <a:off x="479376" y="980107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69520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7896200" y="1988840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rgbClr val="00213A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2403880"/>
            <a:ext cx="3308591" cy="102511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400" b="0" i="0">
                <a:solidFill>
                  <a:srgbClr val="00213A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4149080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rgbClr val="00213A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" hasCustomPrompt="1"/>
          </p:nvPr>
        </p:nvSpPr>
        <p:spPr>
          <a:xfrm>
            <a:off x="7896200" y="4564120"/>
            <a:ext cx="3308591" cy="123334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kumimoji="1" lang="zh-CN" altLang="en-US" sz="1400" b="0" i="0" dirty="0">
                <a:solidFill>
                  <a:srgbClr val="00213A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pPr marL="285750" lvl="0" indent="-285750">
              <a:buFont typeface="Arial" panose="020B0604020202090204" pitchFamily="34" charset="0"/>
            </a:pP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1821648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041133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60096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83432" y="1988840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0" hasCustomPrompt="1"/>
          </p:nvPr>
        </p:nvSpPr>
        <p:spPr>
          <a:xfrm>
            <a:off x="983432" y="2403881"/>
            <a:ext cx="3308591" cy="50418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90204" pitchFamily="34" charset="0"/>
              <a:buChar char="•"/>
              <a:defRPr sz="1400" b="0" i="0">
                <a:solidFill>
                  <a:schemeClr val="bg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983432" y="3195340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" hasCustomPrompt="1"/>
          </p:nvPr>
        </p:nvSpPr>
        <p:spPr>
          <a:xfrm>
            <a:off x="983432" y="3610381"/>
            <a:ext cx="3308591" cy="504184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400" b="0" i="0" dirty="0">
                <a:solidFill>
                  <a:schemeClr val="bg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3" hasCustomPrompt="1"/>
          </p:nvPr>
        </p:nvSpPr>
        <p:spPr>
          <a:xfrm>
            <a:off x="983432" y="4526127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44" hasCustomPrompt="1"/>
          </p:nvPr>
        </p:nvSpPr>
        <p:spPr>
          <a:xfrm>
            <a:off x="983432" y="4941168"/>
            <a:ext cx="3308591" cy="504184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400" b="0" i="0" dirty="0">
                <a:solidFill>
                  <a:schemeClr val="bg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8112224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041133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60096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83432" y="1988840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983432" y="2580756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3" hasCustomPrompt="1"/>
          </p:nvPr>
        </p:nvSpPr>
        <p:spPr>
          <a:xfrm>
            <a:off x="983432" y="3172672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8112224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4" hasCustomPrompt="1"/>
          </p:nvPr>
        </p:nvSpPr>
        <p:spPr>
          <a:xfrm>
            <a:off x="983432" y="3764588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2150" y="1196975"/>
            <a:ext cx="10444409" cy="446427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67808" y="5733256"/>
            <a:ext cx="3163384" cy="3598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1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单击编辑文本建议字号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23566" y="-1"/>
            <a:ext cx="12227350" cy="1152326"/>
            <a:chOff x="-23566" y="-1"/>
            <a:chExt cx="12227350" cy="1152326"/>
          </a:xfrm>
        </p:grpSpPr>
        <p:pic>
          <p:nvPicPr>
            <p:cNvPr id="3" name="图片占位符 20" descr="图片包含 动物&#10;&#10;已生成高可信度的说明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-11783" y="0"/>
              <a:ext cx="12215567" cy="1152325"/>
            </a:xfrm>
            <a:prstGeom prst="rect">
              <a:avLst/>
            </a:prstGeom>
          </p:spPr>
        </p:pic>
        <p:sp>
          <p:nvSpPr>
            <p:cNvPr id="4" name="Rectangle 1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-23566" y="-1"/>
              <a:ext cx="12215567" cy="1152325"/>
            </a:xfrm>
            <a:prstGeom prst="rect">
              <a:avLst/>
            </a:prstGeom>
            <a:gradFill flip="none" rotWithShape="1">
              <a:gsLst>
                <a:gs pos="100000">
                  <a:srgbClr val="041133">
                    <a:alpha val="47000"/>
                  </a:srgbClr>
                </a:gs>
                <a:gs pos="0">
                  <a:srgbClr val="003EC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</p:grpSp>
      <p:sp>
        <p:nvSpPr>
          <p:cNvPr id="5" name="圆角矩形 4"/>
          <p:cNvSpPr/>
          <p:nvPr userDrawn="1"/>
        </p:nvSpPr>
        <p:spPr>
          <a:xfrm>
            <a:off x="479376" y="921853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79376" y="405905"/>
            <a:ext cx="4176464" cy="54359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7495" y="6294120"/>
            <a:ext cx="11541760" cy="377190"/>
            <a:chOff x="437" y="9912"/>
            <a:chExt cx="18176" cy="594"/>
          </a:xfrm>
        </p:grpSpPr>
        <p:cxnSp>
          <p:nvCxnSpPr>
            <p:cNvPr id="11" name="直接连接符 40"/>
            <p:cNvCxnSpPr/>
            <p:nvPr/>
          </p:nvCxnSpPr>
          <p:spPr>
            <a:xfrm>
              <a:off x="584" y="9912"/>
              <a:ext cx="18029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37" y="10113"/>
              <a:ext cx="789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深圳市和讯华谷信息技术有限公司    纳斯达克股票代码：</a:t>
              </a:r>
              <a:r>
                <a:rPr lang="en-US" altLang="zh-CN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JG</a:t>
              </a:r>
              <a:endParaRPr lang="zh-CN" altLang="en-US" sz="1000" dirty="0">
                <a:solidFill>
                  <a:srgbClr val="575E6E"/>
                </a:solidFill>
                <a:latin typeface="思源黑体 CN" panose="020B0600000000000000" charset="-122"/>
                <a:ea typeface="思源黑体 CN" panose="020B0600000000000000" charset="-122"/>
              </a:endParaRPr>
            </a:p>
          </p:txBody>
        </p:sp>
        <p:pic>
          <p:nvPicPr>
            <p:cNvPr id="13" name="图片 12" descr="资源 3@2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4" y="10113"/>
              <a:ext cx="2559" cy="39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9339" y="-10715"/>
            <a:ext cx="12210680" cy="6879430"/>
            <a:chOff x="-9340" y="-10715"/>
            <a:chExt cx="12210680" cy="68794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-9340" y="-10715"/>
              <a:ext cx="12210680" cy="687943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9340" y="15837"/>
              <a:ext cx="12210679" cy="6852878"/>
            </a:xfrm>
            <a:prstGeom prst="rect">
              <a:avLst/>
            </a:prstGeom>
            <a:gradFill>
              <a:gsLst>
                <a:gs pos="65000">
                  <a:srgbClr val="002C8B">
                    <a:alpha val="0"/>
                  </a:srgbClr>
                </a:gs>
                <a:gs pos="0">
                  <a:srgbClr val="001A50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620635"/>
            <a:ext cx="9144000" cy="121870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zh-CN" altLang="en-US" sz="4400" b="1" i="0" dirty="0">
                <a:solidFill>
                  <a:schemeClr val="bg1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pPr lvl="0"/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861048"/>
            <a:ext cx="9144000" cy="69410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FontTx/>
              <a:buNone/>
              <a:defRPr kumimoji="1" lang="zh-CN" altLang="en-US" sz="1800" b="1" i="0" dirty="0">
                <a:solidFill>
                  <a:schemeClr val="bg1"/>
                </a:solidFill>
                <a:latin typeface="Source Han Sans CN Bold" charset="-122"/>
                <a:ea typeface="Source Han Sans CN Bold" charset="-122"/>
                <a:cs typeface="Source Han Sans CN Bold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77495" y="6294120"/>
            <a:ext cx="11541760" cy="377190"/>
            <a:chOff x="437" y="9912"/>
            <a:chExt cx="18176" cy="594"/>
          </a:xfrm>
        </p:grpSpPr>
        <p:cxnSp>
          <p:nvCxnSpPr>
            <p:cNvPr id="5" name="直接连接符 40"/>
            <p:cNvCxnSpPr/>
            <p:nvPr/>
          </p:nvCxnSpPr>
          <p:spPr>
            <a:xfrm>
              <a:off x="584" y="9912"/>
              <a:ext cx="18029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37" y="10113"/>
              <a:ext cx="789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深圳市和讯华谷信息技术有限公司    纳斯达克股票代码：</a:t>
              </a:r>
              <a:r>
                <a:rPr lang="en-US" altLang="zh-CN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JG</a:t>
              </a:r>
              <a:endParaRPr lang="zh-CN" altLang="en-US" sz="1000" dirty="0">
                <a:solidFill>
                  <a:srgbClr val="575E6E"/>
                </a:solidFill>
                <a:latin typeface="思源黑体 CN" panose="020B0600000000000000" charset="-122"/>
                <a:ea typeface="思源黑体 CN" panose="020B0600000000000000" charset="-122"/>
              </a:endParaRPr>
            </a:p>
          </p:txBody>
        </p:sp>
        <p:pic>
          <p:nvPicPr>
            <p:cNvPr id="9" name="图片 8" descr="资源 3@2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" y="10113"/>
              <a:ext cx="2559" cy="39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277495" y="6294120"/>
            <a:ext cx="11541760" cy="377190"/>
            <a:chOff x="437" y="9912"/>
            <a:chExt cx="18176" cy="594"/>
          </a:xfrm>
        </p:grpSpPr>
        <p:cxnSp>
          <p:nvCxnSpPr>
            <p:cNvPr id="7" name="直接连接符 40"/>
            <p:cNvCxnSpPr/>
            <p:nvPr/>
          </p:nvCxnSpPr>
          <p:spPr>
            <a:xfrm>
              <a:off x="584" y="9912"/>
              <a:ext cx="18029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37" y="10113"/>
              <a:ext cx="789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深圳市和讯华谷信息技术有限公司    纳斯达克股票代码：</a:t>
              </a:r>
              <a:r>
                <a:rPr lang="en-US" altLang="zh-CN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JG</a:t>
              </a:r>
              <a:endParaRPr lang="zh-CN" altLang="en-US" sz="1000" dirty="0">
                <a:solidFill>
                  <a:srgbClr val="575E6E"/>
                </a:solidFill>
                <a:latin typeface="思源黑体 CN" panose="020B0600000000000000" charset="-122"/>
                <a:ea typeface="思源黑体 CN" panose="020B0600000000000000" charset="-122"/>
              </a:endParaRPr>
            </a:p>
          </p:txBody>
        </p:sp>
        <p:pic>
          <p:nvPicPr>
            <p:cNvPr id="9" name="图片 8" descr="资源 3@2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" y="10113"/>
              <a:ext cx="2559" cy="393"/>
            </a:xfrm>
            <a:prstGeom prst="rect">
              <a:avLst/>
            </a:prstGeom>
          </p:spPr>
        </p:pic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479376" y="935241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07368" y="442896"/>
            <a:ext cx="4176464" cy="54359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171F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7495" y="6294120"/>
            <a:ext cx="11541760" cy="377190"/>
            <a:chOff x="437" y="9912"/>
            <a:chExt cx="18176" cy="594"/>
          </a:xfrm>
        </p:grpSpPr>
        <p:cxnSp>
          <p:nvCxnSpPr>
            <p:cNvPr id="11" name="直接连接符 40"/>
            <p:cNvCxnSpPr/>
            <p:nvPr/>
          </p:nvCxnSpPr>
          <p:spPr>
            <a:xfrm>
              <a:off x="584" y="9912"/>
              <a:ext cx="18029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37" y="10113"/>
              <a:ext cx="789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深圳市和讯华谷信息技术有限公司    纳斯达克股票代码：</a:t>
              </a:r>
              <a:r>
                <a:rPr lang="en-US" altLang="zh-CN" sz="1000" dirty="0">
                  <a:solidFill>
                    <a:srgbClr val="575E6E"/>
                  </a:solidFill>
                  <a:latin typeface="思源黑体 CN" panose="020B0600000000000000" charset="-122"/>
                  <a:ea typeface="思源黑体 CN" panose="020B0600000000000000" charset="-122"/>
                </a:rPr>
                <a:t>JG</a:t>
              </a:r>
              <a:endParaRPr lang="zh-CN" altLang="en-US" sz="1000" dirty="0">
                <a:solidFill>
                  <a:srgbClr val="575E6E"/>
                </a:solidFill>
                <a:latin typeface="思源黑体 CN" panose="020B0600000000000000" charset="-122"/>
                <a:ea typeface="思源黑体 CN" panose="020B0600000000000000" charset="-122"/>
              </a:endParaRPr>
            </a:p>
          </p:txBody>
        </p:sp>
        <p:pic>
          <p:nvPicPr>
            <p:cNvPr id="13" name="图片 12" descr="资源 3@2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" y="10113"/>
              <a:ext cx="2559" cy="39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9376" y="404664"/>
            <a:ext cx="3816424" cy="451074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rgbClr val="0411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单击此处添加标题字号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752184" y="2154303"/>
            <a:ext cx="3286866" cy="39303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6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FontTx/>
              <a:buNone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752184" y="2552112"/>
            <a:ext cx="3301166" cy="39427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1748E4"/>
              </a:buClr>
              <a:buFont typeface="Wingdings" panose="05000000000000000000" pitchFamily="2" charset="2"/>
              <a:buChar char="u"/>
              <a:defRPr kumimoji="1" lang="en-US" altLang="zh-CN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752184" y="3412677"/>
            <a:ext cx="3286866" cy="393030"/>
          </a:xfrm>
          <a:prstGeom prst="rect">
            <a:avLst/>
          </a:prstGeom>
        </p:spPr>
        <p:txBody>
          <a:bodyPr/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16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lvl="0" indent="0"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752184" y="3810487"/>
            <a:ext cx="3301166" cy="39427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7752184" y="4658134"/>
            <a:ext cx="3286866" cy="39303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6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FontTx/>
              <a:buNone/>
            </a:pPr>
            <a:r>
              <a:rPr lang="zh-CN" altLang="en-US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单击添加小标题字号</a:t>
            </a:r>
            <a:r>
              <a:rPr lang="en-US" altLang="zh-CN" sz="1600" b="0" i="0" dirty="0">
                <a:solidFill>
                  <a:srgbClr val="00223B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16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7752184" y="5055942"/>
            <a:ext cx="3301166" cy="39427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en-US" altLang="zh-CN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0" i="0" dirty="0">
              <a:solidFill>
                <a:srgbClr val="00223B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27"/>
          </p:nvPr>
        </p:nvSpPr>
        <p:spPr>
          <a:xfrm>
            <a:off x="623889" y="2136904"/>
            <a:ext cx="4603116" cy="345233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5944157" y="6400441"/>
            <a:ext cx="5812241" cy="233640"/>
            <a:chOff x="5944156" y="6400441"/>
            <a:chExt cx="5812241" cy="233640"/>
          </a:xfrm>
        </p:grpSpPr>
        <p:sp>
          <p:nvSpPr>
            <p:cNvPr id="15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rgbClr val="332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10200456" y="6400441"/>
              <a:ext cx="1555941" cy="233640"/>
            </a:xfrm>
            <a:prstGeom prst="rect">
              <a:avLst/>
            </a:prstGeom>
          </p:spPr>
        </p:pic>
      </p:grpSp>
      <p:sp>
        <p:nvSpPr>
          <p:cNvPr id="12" name="圆角矩形 11"/>
          <p:cNvSpPr/>
          <p:nvPr userDrawn="1"/>
        </p:nvSpPr>
        <p:spPr>
          <a:xfrm>
            <a:off x="479376" y="909277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9376" y="437480"/>
            <a:ext cx="3241576" cy="54359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单击添加标题字号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3" y="2276872"/>
            <a:ext cx="4361165" cy="1418322"/>
          </a:xfrm>
          <a:prstGeom prst="rect">
            <a:avLst/>
          </a:prstGeom>
        </p:spPr>
        <p:txBody>
          <a:bodyPr/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r>
              <a:rPr lang="zh-CN" altLang="en-US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，单击此处输入正文内容建议字号</a:t>
            </a:r>
            <a:r>
              <a:rPr lang="en-US" altLang="zh-CN" sz="1400" b="0" i="0" dirty="0">
                <a:solidFill>
                  <a:srgbClr val="575E6E"/>
                </a:solidFill>
                <a:latin typeface="Source Han Sans CN Regular" charset="-122"/>
                <a:ea typeface="Source Han Sans CN Regular" charset="-122"/>
                <a:cs typeface="Source Han Sans CN Regular" charset="-122"/>
              </a:rPr>
              <a:t>14</a:t>
            </a:r>
            <a:endParaRPr lang="zh-CN" altLang="en-US" sz="1400" b="0" i="0" dirty="0">
              <a:solidFill>
                <a:srgbClr val="575E6E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  <a:p>
            <a:pPr>
              <a:lnSpc>
                <a:spcPct val="150000"/>
              </a:lnSpc>
            </a:pPr>
            <a:endParaRPr lang="zh-CN" altLang="en-US" sz="1400" b="0" i="0" dirty="0">
              <a:solidFill>
                <a:srgbClr val="575E6E"/>
              </a:solidFill>
              <a:latin typeface="Source Han Sans CN Regular" charset="-122"/>
              <a:ea typeface="Source Han Sans CN Regular" charset="-122"/>
              <a:cs typeface="Source Han Sans CN Regular" charset="-122"/>
            </a:endParaRPr>
          </a:p>
        </p:txBody>
      </p:sp>
      <p:sp>
        <p:nvSpPr>
          <p:cNvPr id="8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<p:cNvSpPr/>
          <p:nvPr userDrawn="1"/>
        </p:nvSpPr>
        <p:spPr>
          <a:xfrm>
            <a:off x="5944156" y="6560969"/>
            <a:ext cx="4176000" cy="7200"/>
          </a:xfrm>
          <a:prstGeom prst="rect">
            <a:avLst/>
          </a:prstGeom>
          <a:solidFill>
            <a:srgbClr val="332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0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200457" y="6400441"/>
            <a:ext cx="1555941" cy="23364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6873970" y="1794112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873970" y="2829747"/>
            <a:ext cx="4104456" cy="3490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0" i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编辑标题信息字号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3970" y="3344369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3970" y="4614104"/>
            <a:ext cx="4104456" cy="3490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0" i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编辑标题信息字号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970" y="5128726"/>
            <a:ext cx="4104456" cy="914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0BF93"/>
              </a:buClr>
              <a:buFont typeface="Arial" panose="020B0604020202090204" pitchFamily="34" charset="0"/>
              <a:buChar char="•"/>
              <a:defRPr kumimoji="1" lang="zh-CN" altLang="en-US" sz="1400" b="0" i="0" dirty="0">
                <a:solidFill>
                  <a:srgbClr val="0922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 </a:t>
            </a:r>
            <a:endParaRPr kumimoji="1" lang="en-US" altLang="zh-CN" dirty="0"/>
          </a:p>
          <a:p>
            <a:pPr marL="0" lvl="0" indent="0">
              <a:buFontTx/>
              <a:buNone/>
            </a:pPr>
            <a:r>
              <a:rPr kumimoji="1" lang="zh-CN" altLang="en-US" dirty="0"/>
              <a:t>文本</a:t>
            </a:r>
            <a:r>
              <a:rPr kumimoji="1" lang="en-US" altLang="zh-CN" dirty="0"/>
              <a:t>3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479376" y="928692"/>
            <a:ext cx="828000" cy="72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232E6"/>
              </a:gs>
              <a:gs pos="0">
                <a:srgbClr val="30BF9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23566" y="-1"/>
            <a:ext cx="12227350" cy="1152326"/>
            <a:chOff x="-23566" y="-1"/>
            <a:chExt cx="12227350" cy="1152326"/>
          </a:xfrm>
        </p:grpSpPr>
        <p:pic>
          <p:nvPicPr>
            <p:cNvPr id="13" name="图片占位符 20" descr="图片包含 动物&#10;&#10;已生成高可信度的说明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-11783" y="0"/>
              <a:ext cx="12215567" cy="1152325"/>
            </a:xfrm>
            <a:prstGeom prst="rect">
              <a:avLst/>
            </a:prstGeom>
          </p:spPr>
        </p:pic>
        <p:sp>
          <p:nvSpPr>
            <p:cNvPr id="21" name="Rectangle 1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-23566" y="-1"/>
              <a:ext cx="12215567" cy="1152325"/>
            </a:xfrm>
            <a:prstGeom prst="rect">
              <a:avLst/>
            </a:prstGeom>
            <a:gradFill flip="none" rotWithShape="1">
              <a:gsLst>
                <a:gs pos="100000">
                  <a:srgbClr val="041133">
                    <a:alpha val="47000"/>
                  </a:srgbClr>
                </a:gs>
                <a:gs pos="0">
                  <a:srgbClr val="003EC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392" y="304363"/>
            <a:ext cx="4176464" cy="543595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324229" y="3039549"/>
            <a:ext cx="2410162" cy="3765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+mj-lt"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970256" y="3039549"/>
            <a:ext cx="2220519" cy="376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50000"/>
              </a:lnSpc>
              <a:buFont typeface="+mj-lt"/>
              <a:buNone/>
            </a:pPr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8616281" y="3039548"/>
            <a:ext cx="2323499" cy="3764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50000"/>
              </a:lnSpc>
              <a:buFont typeface="+mj-lt"/>
              <a:buNone/>
            </a:pPr>
            <a:r>
              <a:rPr kumimoji="1" lang="zh-CN" altLang="en-US" dirty="0"/>
              <a:t>编辑文本字号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5944157" y="6400441"/>
            <a:ext cx="5812241" cy="233640"/>
            <a:chOff x="5944156" y="6400441"/>
            <a:chExt cx="5812241" cy="233640"/>
          </a:xfrm>
        </p:grpSpPr>
        <p:sp>
          <p:nvSpPr>
            <p:cNvPr id="16" name="Rectangle 5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 userDrawn="1"/>
          </p:nvSpPr>
          <p:spPr>
            <a:xfrm>
              <a:off x="5944156" y="6560969"/>
              <a:ext cx="4176000" cy="7200"/>
            </a:xfrm>
            <a:prstGeom prst="rect">
              <a:avLst/>
            </a:prstGeom>
            <a:solidFill>
              <a:srgbClr val="332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 dirty="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0200456" y="6400441"/>
              <a:ext cx="1555941" cy="233640"/>
            </a:xfrm>
            <a:prstGeom prst="rect">
              <a:avLst/>
            </a:prstGeom>
          </p:spPr>
        </p:pic>
      </p:grpSp>
      <p:sp>
        <p:nvSpPr>
          <p:cNvPr id="1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3242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9437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8626729" y="3573016"/>
            <a:ext cx="2410162" cy="1999524"/>
          </a:xfrm>
          <a:prstGeom prst="rect">
            <a:avLst/>
          </a:prstGeom>
        </p:spPr>
        <p:txBody>
          <a:bodyPr/>
          <a:lstStyle>
            <a:lvl1pPr marL="285750" marR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BF93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输入文本字号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69521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7896201" y="1988841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rgbClr val="0021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0" hasCustomPrompt="1"/>
          </p:nvPr>
        </p:nvSpPr>
        <p:spPr>
          <a:xfrm>
            <a:off x="7896201" y="2403880"/>
            <a:ext cx="3308591" cy="1025119"/>
          </a:xfrm>
          <a:prstGeom prst="rect">
            <a:avLst/>
          </a:prstGeom>
        </p:spPr>
        <p:txBody>
          <a:bodyPr/>
          <a:lstStyle>
            <a:lvl1pPr marL="285750" marR="0" indent="-28575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400" b="0" i="0">
                <a:solidFill>
                  <a:srgbClr val="0021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7896201" y="4149081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rgbClr val="0021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" hasCustomPrompt="1"/>
          </p:nvPr>
        </p:nvSpPr>
        <p:spPr>
          <a:xfrm>
            <a:off x="7896201" y="4564121"/>
            <a:ext cx="3308591" cy="1233349"/>
          </a:xfrm>
          <a:prstGeom prst="rect">
            <a:avLst/>
          </a:prstGeom>
        </p:spPr>
        <p:txBody>
          <a:bodyPr/>
          <a:lstStyle>
            <a:lvl1pPr marL="285750" marR="0" indent="-28575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kumimoji="1" lang="zh-CN" altLang="en-US" sz="1400" b="0" i="0" dirty="0">
                <a:solidFill>
                  <a:srgbClr val="0021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en-US" altLang="zh-CN" dirty="0"/>
          </a:p>
          <a:p>
            <a:pPr marL="285750" marR="0" lvl="0" indent="-28575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pPr marL="285750" marR="0" lvl="0" indent="-28575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  <a:p>
            <a:pPr marL="285750" lvl="0" indent="-285750">
              <a:buFont typeface="Arial" panose="020B0604020202090204" pitchFamily="34" charset="0"/>
            </a:pP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1821649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15" y="673670"/>
            <a:ext cx="3819709" cy="451074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0411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标题字体思源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Bold</a:t>
            </a:r>
            <a:r>
              <a:rPr lang="zh-CN" altLang="en-US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字号</a:t>
            </a:r>
            <a:r>
              <a:rPr lang="en-US" altLang="zh-CN" sz="2400" b="1" i="0" dirty="0">
                <a:solidFill>
                  <a:srgbClr val="00223B"/>
                </a:solidFill>
                <a:latin typeface="Source Han Sans CN Bold" charset="-122"/>
                <a:ea typeface="Source Han Sans CN Bold" charset="-122"/>
                <a:cs typeface="Source Han Sans CN Bold" charset="-122"/>
              </a:rPr>
              <a:t>24</a:t>
            </a:r>
            <a:endParaRPr lang="zh-CN" altLang="en-US" sz="2400" b="1" i="0" dirty="0">
              <a:solidFill>
                <a:srgbClr val="00223B"/>
              </a:solidFill>
              <a:latin typeface="Source Han Sans CN Bold" charset="-122"/>
              <a:ea typeface="Source Han Sans CN Bold" charset="-122"/>
              <a:cs typeface="Source Han Sans CN Bold" charset="-122"/>
            </a:endParaRP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2"/>
          </p:nvPr>
        </p:nvSpPr>
        <p:spPr>
          <a:xfrm>
            <a:off x="6960097" y="1608300"/>
            <a:ext cx="4595277" cy="4464496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31" hasCustomPrompt="1"/>
          </p:nvPr>
        </p:nvSpPr>
        <p:spPr>
          <a:xfrm>
            <a:off x="983433" y="1988841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0" hasCustomPrompt="1"/>
          </p:nvPr>
        </p:nvSpPr>
        <p:spPr>
          <a:xfrm>
            <a:off x="983433" y="2403882"/>
            <a:ext cx="3308591" cy="50418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90204" pitchFamily="34" charset="0"/>
              <a:buChar char="•"/>
              <a:defRPr sz="14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1" hasCustomPrompt="1"/>
          </p:nvPr>
        </p:nvSpPr>
        <p:spPr>
          <a:xfrm>
            <a:off x="983433" y="3195341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" hasCustomPrompt="1"/>
          </p:nvPr>
        </p:nvSpPr>
        <p:spPr>
          <a:xfrm>
            <a:off x="983433" y="3610382"/>
            <a:ext cx="3308591" cy="504184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4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3" hasCustomPrompt="1"/>
          </p:nvPr>
        </p:nvSpPr>
        <p:spPr>
          <a:xfrm>
            <a:off x="983433" y="4526128"/>
            <a:ext cx="3308591" cy="4073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2B397"/>
              </a:buClr>
              <a:buFont typeface="Wingdings" panose="05000000000000000000" pitchFamily="2" charset="2"/>
              <a:buChar char="l"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输入文本字号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44" hasCustomPrompt="1"/>
          </p:nvPr>
        </p:nvSpPr>
        <p:spPr>
          <a:xfrm>
            <a:off x="983433" y="4941168"/>
            <a:ext cx="3308591" cy="504184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4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lvl="0" indent="-285750">
              <a:buFont typeface="Arial" panose="020B0604020202090204" pitchFamily="34" charset="0"/>
            </a:pPr>
            <a:r>
              <a:rPr kumimoji="1" lang="zh-CN" altLang="en-US" dirty="0"/>
              <a:t>文本字体思源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字号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39" hasCustomPrompt="1"/>
          </p:nvPr>
        </p:nvSpPr>
        <p:spPr>
          <a:xfrm>
            <a:off x="8112225" y="6086752"/>
            <a:ext cx="1981101" cy="409350"/>
          </a:xfrm>
          <a:prstGeom prst="rect">
            <a:avLst/>
          </a:prstGeom>
        </p:spPr>
        <p:txBody>
          <a:bodyPr/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rgbClr val="00223B"/>
                </a:solidFill>
              </a:rPr>
              <a:t>输入图表文字描述</a:t>
            </a:r>
            <a:endParaRPr lang="zh-CN" altLang="en-US" sz="1600" b="0" dirty="0">
              <a:solidFill>
                <a:srgbClr val="00223B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dirty="0"/>
              <a:t>系统性能优化实战</a:t>
            </a:r>
            <a:endParaRPr kumimoji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技术平台研发部-运维组</a:t>
            </a:r>
            <a:r>
              <a:rPr kumimoji="1" lang="en-US" altLang="zh-CN" dirty="0"/>
              <a:t>-</a:t>
            </a:r>
            <a:r>
              <a:rPr kumimoji="1" dirty="0"/>
              <a:t>黄剑纯</a:t>
            </a:r>
            <a:endParaRPr kumimoj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97867" y="1534169"/>
            <a:ext cx="4996266" cy="15613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</a:rPr>
              <a:t>page cache</a:t>
            </a:r>
            <a:endParaRPr kumimoji="1" lang="en-US" altLang="zh-CN" dirty="0">
              <a:latin typeface="Source Han Serif Regular" panose="02020200000000000000" charset="-122"/>
              <a:ea typeface="Source Han Serif Regular" panose="020202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885" y="1651000"/>
            <a:ext cx="10012680" cy="24174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1</a:t>
            </a:r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、Page Cache 是怎么来的？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是应用程序读写文件的过程中产生的，所以在读写文件之前你需要留意是否还有足够的内存来分配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en-US" altLang="zh-CN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en-US" altLang="zh-CN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en-US" altLang="zh-CN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、什么是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Buffer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、什么是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Cache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？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Buffer 是对磁盘数据的缓存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Cache 是文件数据的缓存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9235" y="382905"/>
            <a:ext cx="11733530" cy="5822315"/>
            <a:chOff x="361" y="603"/>
            <a:chExt cx="18478" cy="916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1" y="603"/>
              <a:ext cx="18478" cy="9169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7162" y="760"/>
              <a:ext cx="4876" cy="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程序申请内存的流程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4755515" cy="544195"/>
          </a:xfrm>
        </p:spPr>
        <p:txBody>
          <a:bodyPr/>
          <a:lstStyle/>
          <a:p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page cache 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导致 </a:t>
            </a:r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 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负载升高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421130"/>
            <a:ext cx="115366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page cache 怎么会导致 CPU 负载升高呢？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在系统可用内存不足的时候就会回收 Page Cache，释放内存给程序使用。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1、直接内存回收引起的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 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负载升高，因为直接内存回收是在进程申请内存过程中同步进行回收，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而这个过程可能耗时很长，导致进程被迫等待内存回收，这样就导致业务延迟了，以及系统CPU使用率升高。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2、系统中脏页积压过多引起的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负载升高，脏页过多可能会导致回收cache过程中进行回写落盘，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会导致非常大的延迟，因为回收cache必须等数据落盘完成，这个是阻塞式的。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3、系统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UMA 策略配置不当引起的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负载升高，因为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NUMA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默认的机制是只调用本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节点的内存。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node0、不能去调用node1的CPU内存，这会导致即使有空闲的内存也无法使用，导致不停的回收内存。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4755515" cy="544195"/>
          </a:xfrm>
        </p:spPr>
        <p:txBody>
          <a:bodyPr/>
          <a:lstStyle/>
          <a:p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内存指标观察工具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986790"/>
            <a:ext cx="980567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4755515" cy="544195"/>
          </a:xfrm>
        </p:spPr>
        <p:txBody>
          <a:bodyPr/>
          <a:lstStyle/>
          <a:p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内存的优化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885" y="1410970"/>
            <a:ext cx="1120711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、代码层优化</a:t>
            </a:r>
            <a:endParaRPr lang="zh-CN" altLang="en-US" b="1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 重要的数据，写代码的时候锁定好，避免被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drop cache 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回收掉。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 不重要的数据，要及时释放，避免内存浪费及内存溢出导致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OOM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b="1">
                <a:latin typeface="Source Han Serif Bold" panose="02020200000000000000" charset="-122"/>
                <a:ea typeface="Source Han Serif Bold" panose="02020200000000000000" charset="-122"/>
                <a:cs typeface="Source Han Serif Bold" panose="02020200000000000000" charset="-122"/>
              </a:rPr>
              <a:t>2</a:t>
            </a:r>
            <a:r>
              <a:rPr lang="zh-CN" altLang="en-US" b="1">
                <a:latin typeface="Source Han Serif Bold" panose="02020200000000000000" charset="-122"/>
                <a:ea typeface="Source Han Serif Bold" panose="02020200000000000000" charset="-122"/>
                <a:cs typeface="Source Han Serif Bold" panose="02020200000000000000" charset="-122"/>
              </a:rPr>
              <a:t>、系统层优化</a:t>
            </a:r>
            <a:endParaRPr lang="zh-CN" altLang="en-US" b="1">
              <a:latin typeface="Source Han Serif Bold" panose="02020200000000000000" charset="-122"/>
              <a:ea typeface="Source Han Serif Bold" panose="02020200000000000000" charset="-122"/>
              <a:cs typeface="Source Han Serif Bold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</a:t>
            </a:r>
            <a:r>
              <a:rPr lang="en-US" altLang="zh-CN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a</a:t>
            </a:r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、避免过多的直接内存回收，要及早触发后台回收，增大 vm.min_free_kbytes 的值。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</a:t>
            </a:r>
            <a:r>
              <a:rPr lang="en-US" altLang="zh-CN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b</a:t>
            </a:r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、控制脏页的数量，让脏数据写入磁盘，避免过多的占用内存：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       vm.dirty_background_ratio = 10   #是内存可以填充脏数据的百分比，到达这个数稍后会写入磁盘。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       vm.dirty_ratio = 30   #可以用脏数据填充的绝对最大系统内存量，必须将所有脏数据提交到磁盘。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       vm.dirty_expire_centisecs = 3000  #指定脏数据能存活的时间，数据落盘。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  <a:p>
            <a:pPr algn="l"/>
            <a:r>
              <a:rPr lang="zh-CN" altLang="en-US">
                <a:latin typeface="Source Han Serif" panose="02020200000000000000" charset="-122"/>
                <a:ea typeface="Source Han Serif" panose="02020200000000000000" charset="-122"/>
                <a:cs typeface="Source Han Serif" panose="02020200000000000000" charset="-122"/>
              </a:rPr>
              <a:t>             vm.dirty_writeback_centisecs = 500 #指定间隔多长时间，清理落盘。</a:t>
            </a:r>
            <a:endParaRPr lang="zh-CN" altLang="en-US">
              <a:latin typeface="Source Han Serif" panose="02020200000000000000" charset="-122"/>
              <a:ea typeface="Source Han Serif" panose="02020200000000000000" charset="-122"/>
              <a:cs typeface="Source Han Serif" panose="020202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4755515" cy="544195"/>
          </a:xfrm>
        </p:spPr>
        <p:txBody>
          <a:bodyPr/>
          <a:lstStyle/>
          <a:p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连接的建立 </a:t>
            </a:r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- 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三次握手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064895"/>
            <a:ext cx="10852150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5594350" cy="544195"/>
          </a:xfrm>
        </p:spPr>
        <p:txBody>
          <a:bodyPr/>
          <a:lstStyle/>
          <a:p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连接的建立过程受哪些配置项影响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880" y="986790"/>
            <a:ext cx="10502900" cy="5161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600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client 测调用connect()，到server 测accept() 成功返回，TCP 3次握手 过程如下：</a:t>
            </a:r>
            <a:endParaRPr sz="1600" b="1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client 给server 发送SYN 包。SYN 包可能会丢失，或者server 无法处理，此时 client 就会触发超时重传。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重传次数由 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net.ipv4.tcp_syn_retries = 2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配置项决定，默认为6</a:t>
            </a:r>
            <a:r>
              <a:rPr lang="zh-CN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，共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127秒才超时，时间太长。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sz="1600" b="1">
                <a:solidFill>
                  <a:srgbClr val="00B0F0"/>
                </a:solidFill>
                <a:latin typeface="Source Han Serif Bold" panose="02020200000000000000" charset="-122"/>
                <a:ea typeface="Source Han Serif Bold" panose="02020200000000000000" charset="-122"/>
                <a:cs typeface="Source Han Serif Regular" panose="02020200000000000000" charset="-122"/>
              </a:rPr>
              <a:t>半连接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：server 收到SYN 包后还没有回复 SYNACK 即为半连接。 每收到一个SYN 都会创建一个半连接，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并接入到半连接队列(syn queue)中。半连接队列长度 由 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net.ipv4.tcp_max_syn_backlog = 204800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当超过这个数值后，新的SYN 包就会被丢弃，client 就收不到synack。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sz="1600" b="1">
                <a:solidFill>
                  <a:srgbClr val="00B0F0"/>
                </a:solidFill>
                <a:latin typeface="Source Han Serif Bold" panose="02020200000000000000" charset="-122"/>
                <a:ea typeface="Source Han Serif Bold" panose="02020200000000000000" charset="-122"/>
                <a:cs typeface="Source Han Serif Bold" panose="02020200000000000000" charset="-122"/>
              </a:rPr>
              <a:t>SYN Flood攻击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：就是针对半连接而来，半连接池满了就会拒绝服务。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建议开启SYN cookies：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net.ipv4.tcp_syncookies = 1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server 向client 发送SYNACK 也可能会被丢弃，或者client 无法响应，就会触发SYNACK 重传。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重传次数由 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net.ipv4.tcp_synack_retries = 2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配置项控制，默认为5。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client 收到 server 的 SYNACK 包后，会发出 ACK 包，server收到 ACK 后，3次握手就完成了，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即生成了一个 TCP 全连接，加入到全连接队列(accept queue)中，然后server 就会调用accept()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来完成 TCP 连接建立。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sz="16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全连接队列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 accept queue 也有长度限制，目的就是为了防止server 不能及时处理而浪费太多系统资源。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</a:t>
            </a:r>
            <a:r>
              <a:rPr sz="16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全连接队列长度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由 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net.core.somaxconn = 65000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</a:t>
            </a:r>
            <a:r>
              <a:rPr lang="zh-CN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。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当全连接超过该值后，新的全连接就会被丢弃。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server 将新全连接丢弃时，可以发送reset 来通知client，这样client 就不会再次重传了。</a:t>
            </a:r>
            <a:endParaRPr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默认是不发通知，建议让client 重传，该值由 </a:t>
            </a:r>
            <a:r>
              <a:rPr sz="16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net.ipv4.tcp_abort_on_overflow = 0</a:t>
            </a:r>
            <a:r>
              <a:rPr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配置项控制，0 关闭</a:t>
            </a:r>
            <a:r>
              <a:rPr lang="zh-CN" sz="16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。</a:t>
            </a:r>
            <a:endParaRPr lang="zh-CN" sz="16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5594350" cy="544195"/>
          </a:xfrm>
        </p:spPr>
        <p:txBody>
          <a:bodyPr/>
          <a:lstStyle/>
          <a:p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连接的断开 </a:t>
            </a:r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- 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四次挥手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1057275"/>
            <a:ext cx="8390890" cy="5240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5594350" cy="544195"/>
          </a:xfrm>
        </p:spPr>
        <p:txBody>
          <a:bodyPr/>
          <a:lstStyle/>
          <a:p>
            <a:r>
              <a:rPr kumimoji="1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连接的断开过程受哪些配置项影响</a:t>
            </a:r>
            <a:endParaRPr kumimoji="1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345" y="1410970"/>
            <a:ext cx="11551285" cy="40767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四次挥手流程如下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应用程序调用close() 时会向对端发送FIN 包，对端接收到FIN 包，会回应ACK 包，同时调用close() 来发送FIN 包，应用程序再回应ACK 包。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、首先调用close() 的一侧是active close（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主动关闭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），而接收到对端FIN 包后再调用close()来关闭的一侧称为passive close（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被动关闭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）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、有3个TCP 状态需要关注：主动关闭方的 FIN_WAIT_2 和 TIME_WAIT，以及被动关闭方的 CLOSE_WAIT.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FIN_WAIT_1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：是主动关闭方发送FIN 后等待对端回应ACK 包的状态，如果对端一直不发送ACK 则会一直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处于这个状态，导致超时重试。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FIN_WAIT_1 超时重试次数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net.ipv4.tcp_orphan_retries = 1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配置项控制，默认是 0，那么实际等同于 8，共5.1秒。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FIN_WAIT_1 数量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net.ipv4.tcp_max_orphans = 204800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配置项控制，超过这个数量则会自动释放。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FIN_WAIT_2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：是主动关闭方等待对端发送FIN 包的状态，如果对端一直不发送FIN 则会一直处于这个状态，消耗系统资源。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FIN_WAIT_2 超时时间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net.ipv4.tcp_fin_timeout = 10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配置项控制，单位秒，超过这个时间就不再等待自动销毁。 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TIME_WAIT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：是主动关闭方收到FIN后会回复ACK 包，接着就处于TIME_WAIT 状态。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TIME_WAIT 数量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net.ipv4.tcp_max_tw_buckets = 204800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配置项控制，连接数量超过该时，新关闭的连接就不再经历 TIME_WAIT 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而直接关闭。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TIME_WAIT 连接复用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net.ipv4.tcp_tw_reuse = 1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配置项控制，该参数是只用于客户端（建立连接的发起方）起作用。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4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、被动关闭方：当你用 netstat 命令发现大量 CLOSE_WAIT 状态。就需要排查你的应用程序，因为可能因为应用程序出现了 Bug，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read 函数返回 0 时，没有调用 close 函数。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当被动方发送 FIN 报文后，连接就进入 LAST_ACK 状态，在未等到 ACK 时，会在 tcp_orphan_retries 参数的控制下重发 FIN 报文。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5983605" cy="544195"/>
          </a:xfrm>
        </p:spPr>
        <p:txBody>
          <a:bodyPr/>
          <a:lstStyle/>
          <a:p>
            <a:r>
              <a:rPr kumimoji="1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数据包的发送过程受哪些配置项影响</a:t>
            </a:r>
            <a:endParaRPr kumimoji="1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345" y="1443990"/>
            <a:ext cx="1191514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、应用程序调用write() 或者 send() 往外发包时，这些系统调用会把数据包从用户缓冲去拷贝到tcp 发送缓冲区（tcp send buffer）。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发送缓冲大小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net.ipv4.tcp_wmem = 8192 65536 16777216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配置项控制（3个数字的含义：min default max，单位Byte字节）。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同时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max 值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net.core.wmem_max = 16777216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配置项控制，超过该值由net.core.wmem_max为准。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net.ipv4.tcp_wmem/rmem 都是针对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单个tcp 连接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的。如果监控到有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sk_stream_wait_memory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这个函数事件，则表示缓冲区不够了。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所有TCP 总内存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net.ipv4.tcp_mem = 8388608 12582912 16777216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配置项控制。该选项中这些值的单位是 Page（页数），也就是 4K。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它也有 3 个值：min、pressure、max。当所有 TCP 连接消耗的内存总和达到 max 后，也会因达到限制而无法再往外发包。如果监控到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有 </a:t>
            </a:r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sock_exceed_buf_limit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这个函数事件，则表示tcp 总缓冲区不够了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、TCP 层处理完数据包后，来到IP 层，容易触发问题的是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net.ipv4.ip_local_port_range = 1024 65000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表示和其他服务器建立ip 连接的端口范围。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、为了对TCP/IP 数据进行流控，内核在ip 层实现了qdisc（排队规则），TC 也是基于qdisc 实现的流控工具。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qdisc 规则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net.core.default_qdisc = pfifo_fast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配置项控制。pfifo_fast（先进先出），如果使用BBR 模式，可以调整为fq（公平队列）。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qdisc 的队列长度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lang="zh-CN" altLang="en-US"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txqueuelen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参数控制，ifconfig可以查看，如果txqueuelen 太小会导致丢包，太高会导致延迟。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 b="1">
                <a:latin typeface="Source Han Serif Bold" panose="02020200000000000000" charset="-122"/>
                <a:ea typeface="Source Han Serif Bold" panose="02020200000000000000" charset="-122"/>
                <a:cs typeface="Source Han Serif Bold" panose="02020200000000000000" charset="-122"/>
              </a:rPr>
              <a:t>调整txqueuelen 大小：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# 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ifconfig em1 txqueuelen 2000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或者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#  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ip link set em1 txqueuelen 2000</a:t>
            </a:r>
            <a:endParaRPr lang="zh-CN" alt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2595"/>
            <a:ext cx="5983605" cy="544195"/>
          </a:xfrm>
        </p:spPr>
        <p:txBody>
          <a:bodyPr/>
          <a:lstStyle/>
          <a:p>
            <a:r>
              <a:rPr kumimoji="1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数据包的接收过程受哪些配置项影响</a:t>
            </a:r>
            <a:endParaRPr kumimoji="1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345" y="1443990"/>
            <a:ext cx="11654155" cy="2891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数据包到达网卡后，就好触发中断（IRQ）来告诉CPU 读取这个数据包。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NAPI：new api 机制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，让CPU一次性的轮询(poll)多个数据盘，提示CPU 效率，降低网卡中断带来的性能开销。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poll 数据包的个数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net.core.netdev_budget = 1000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配置项来控制。同时也有个缺陷，如果这个值太大，会导致CPU在这里poll的时间增加，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  其他任务调度就会延迟。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 poll 处理完之后，数据包会到达tcp 层，这里就涉及到tcp 接收缓冲区（tcp receive buffer）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接收缓冲区大小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net.ipv4.tcp_rmem = 8192 65536 16777216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配置项控制。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  同时</a:t>
            </a:r>
            <a:r>
              <a:rPr sz="1400">
                <a:solidFill>
                  <a:srgbClr val="00B0F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max 值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由 </a:t>
            </a:r>
            <a:r>
              <a:rPr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net.core.rmem_max = 16777216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控制，超过该值由net.core.wmem_max为准。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TCP 接收缓冲区也是动态在min max 之间调整的，这个动态调整可以通过 </a:t>
            </a:r>
            <a:r>
              <a:rPr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net.ipv4.tcp_moderate_rcvbuf = 1 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配置项来控制，0关闭、1打开。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en-US"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缓冲里除了保存着传输的数据本身，还要预留一部分空间用来保存TCP连接本身相关的信息，换句话说，并不是所有空间都会被用来保存数据。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solidFill>
                  <a:srgbClr val="FF0000"/>
                </a:solidFill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net.ipv4.tcp_adv_win_scale</a:t>
            </a:r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的值可能是 1 或者 2，如果为 1 的话，则表示二分之一的缓冲被用来做额外开销，如果为 2 的话，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sz="140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则表示四分之一的缓冲被用来做额外开销。</a:t>
            </a:r>
            <a:endParaRPr sz="140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447927" y="920334"/>
            <a:ext cx="2522081" cy="742819"/>
            <a:chOff x="1259185" y="3183252"/>
            <a:chExt cx="2522081" cy="742819"/>
          </a:xfrm>
        </p:grpSpPr>
        <p:sp>
          <p:nvSpPr>
            <p:cNvPr id="7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1259185" y="3183252"/>
              <a:ext cx="885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171F30"/>
                  </a:solidFill>
                  <a:latin typeface="Arial" panose="020B0604020202090204" pitchFamily="34" charset="0"/>
                  <a:ea typeface="Source Han Sans CN Medium" panose="020B0500000000000000" pitchFamily="34" charset="-128"/>
                  <a:cs typeface="Arial" panose="020B0604020202090204" pitchFamily="34" charset="0"/>
                </a:rPr>
                <a:t>01</a:t>
              </a:r>
              <a:endParaRPr lang="en-US" altLang="zh-CN" sz="2400" b="1" dirty="0">
                <a:solidFill>
                  <a:srgbClr val="171F30"/>
                </a:solidFill>
                <a:latin typeface="Arial" panose="020B0604020202090204" pitchFamily="34" charset="0"/>
                <a:ea typeface="Source Han Sans CN Bold" panose="020B0500000000000000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8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2052046" y="3214031"/>
              <a:ext cx="1460263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71F30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Arial Black" panose="020B0A04020102020204" pitchFamily="34" charset="0"/>
                </a:rPr>
                <a:t>CPU性能</a:t>
              </a:r>
              <a:endParaRPr lang="zh-CN" altLang="en-US" b="1" dirty="0">
                <a:solidFill>
                  <a:srgbClr val="171F30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rial Black" panose="020B0A04020102020204" pitchFamily="34" charset="0"/>
              </a:endParaRPr>
            </a:p>
          </p:txBody>
        </p:sp>
        <p:sp>
          <p:nvSpPr>
            <p:cNvPr id="9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2052046" y="3650481"/>
              <a:ext cx="172922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171F30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 Black" panose="020B0A04020102020204" pitchFamily="34" charset="0"/>
                </a:rPr>
                <a:t>上下文切换</a:t>
              </a:r>
              <a:endParaRPr lang="zh-CN" altLang="en-US" sz="1200" dirty="0">
                <a:solidFill>
                  <a:srgbClr val="171F3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 Black" panose="020B0A040201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47665" y="2263775"/>
            <a:ext cx="3613150" cy="732746"/>
            <a:chOff x="1259184" y="3192091"/>
            <a:chExt cx="2354495" cy="732688"/>
          </a:xfrm>
        </p:grpSpPr>
        <p:sp>
          <p:nvSpPr>
            <p:cNvPr id="32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1259184" y="3192091"/>
              <a:ext cx="885887" cy="4603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171F30"/>
                  </a:solidFill>
                  <a:latin typeface="Arial" panose="020B0604020202090204" pitchFamily="34" charset="0"/>
                  <a:ea typeface="Source Han Sans CN Medium" panose="020B0500000000000000" pitchFamily="34" charset="-128"/>
                  <a:cs typeface="Arial" panose="020B0604020202090204" pitchFamily="34" charset="0"/>
                </a:rPr>
                <a:t>02</a:t>
              </a:r>
              <a:endParaRPr lang="en-US" altLang="zh-CN" sz="2400" b="1" dirty="0">
                <a:solidFill>
                  <a:srgbClr val="171F30"/>
                </a:solidFill>
                <a:latin typeface="Arial" panose="020B0604020202090204" pitchFamily="34" charset="0"/>
                <a:ea typeface="Source Han Sans CN Bold" panose="020B0500000000000000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33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1836872" y="3214666"/>
              <a:ext cx="1460263" cy="368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71F30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Arial Black" panose="020B0A04020102020204" pitchFamily="34" charset="0"/>
                </a:rPr>
                <a:t>内存</a:t>
              </a:r>
              <a:endParaRPr lang="zh-CN" altLang="en-US" b="1" dirty="0">
                <a:solidFill>
                  <a:srgbClr val="171F30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rial Black" panose="020B0A04020102020204" pitchFamily="34" charset="0"/>
              </a:endParaRPr>
            </a:p>
          </p:txBody>
        </p:sp>
        <p:sp>
          <p:nvSpPr>
            <p:cNvPr id="34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1884459" y="3649211"/>
              <a:ext cx="1729220" cy="275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rgbClr val="171F30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Arial Black" panose="020B0A04020102020204" pitchFamily="34" charset="0"/>
                  <a:sym typeface="+mn-ea"/>
                </a:rPr>
                <a:t>Page cache</a:t>
              </a:r>
              <a:endParaRPr lang="zh-CN" altLang="en-US" sz="1200" dirty="0">
                <a:solidFill>
                  <a:srgbClr val="171F3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 Black" panose="020B0A040201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47925" y="3594821"/>
            <a:ext cx="2665730" cy="735330"/>
            <a:chOff x="1259183" y="3188881"/>
            <a:chExt cx="2665730" cy="735330"/>
          </a:xfrm>
        </p:grpSpPr>
        <p:sp>
          <p:nvSpPr>
            <p:cNvPr id="36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1259183" y="3188881"/>
              <a:ext cx="885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171F30"/>
                  </a:solidFill>
                  <a:latin typeface="Arial" panose="020B0604020202090204" pitchFamily="34" charset="0"/>
                  <a:ea typeface="Source Han Sans CN Medium" panose="020B0500000000000000" pitchFamily="34" charset="-128"/>
                  <a:cs typeface="Arial" panose="020B0604020202090204" pitchFamily="34" charset="0"/>
                </a:rPr>
                <a:t>03</a:t>
              </a:r>
              <a:endParaRPr lang="en-US" altLang="zh-CN" sz="2400" b="1" dirty="0">
                <a:solidFill>
                  <a:srgbClr val="171F30"/>
                </a:solidFill>
                <a:latin typeface="Arial" panose="020B0604020202090204" pitchFamily="34" charset="0"/>
                <a:ea typeface="Source Han Sans CN Bold" panose="020B0500000000000000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37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2052046" y="3214031"/>
              <a:ext cx="1460263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71F30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Arial Black" panose="020B0A04020102020204" pitchFamily="34" charset="0"/>
                  <a:sym typeface="+mn-ea"/>
                </a:rPr>
                <a:t>TCP 连接</a:t>
              </a:r>
              <a:endParaRPr lang="zh-CN" altLang="en-US" b="1" dirty="0">
                <a:solidFill>
                  <a:srgbClr val="171F30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rial Black" panose="020B0A04020102020204" pitchFamily="34" charset="0"/>
              </a:endParaRPr>
            </a:p>
          </p:txBody>
        </p:sp>
        <p:sp>
          <p:nvSpPr>
            <p:cNvPr id="38" name="Rectangle 13" descr="e7d195523061f1c029d8a470330beef7eecbf578a74c67be34E755975358C32C42B60046E65E5AB2B817CFACDA70963A03272FA99D31C85E250EFEC4061BFB07F05F931B289192FCB8E0285A555C1F230D307BE5C25C0A0202D9B89844536F306FF0617541A76DC6095770FD9E6AB38704D08E5CEA264AFE9820E780752D9F146F48568D7B34076AAA36D3182A2DA11B"/>
            <p:cNvSpPr/>
            <p:nvPr/>
          </p:nvSpPr>
          <p:spPr>
            <a:xfrm>
              <a:off x="2052298" y="3648621"/>
              <a:ext cx="187261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171F30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rial Black" panose="020B0A04020102020204" pitchFamily="34" charset="0"/>
                  <a:sym typeface="+mn-ea"/>
                </a:rPr>
                <a:t>建立、断开、接收、发送</a:t>
              </a:r>
              <a:endParaRPr lang="en-US" altLang="zh-CN" sz="1200" dirty="0">
                <a:solidFill>
                  <a:srgbClr val="171F3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rial Black" panose="020B0A04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9480" y="2210721"/>
            <a:ext cx="261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THANKS</a:t>
            </a:r>
            <a:endParaRPr lang="en-US" altLang="zh-CN" sz="40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0185" y="3273770"/>
            <a:ext cx="16129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83425" y="139681"/>
            <a:ext cx="8334926" cy="662246"/>
          </a:xfrm>
        </p:spPr>
        <p:txBody>
          <a:bodyPr/>
          <a:lstStyle/>
          <a:p>
            <a:pPr algn="ctr"/>
            <a:r>
              <a:rPr kumimoji="1" lang="zh-CN" altLang="en-US" b="0" dirty="0">
                <a:latin typeface="Source Han Serif Regular" panose="02020200000000000000" charset="-122"/>
                <a:ea typeface="Source Han Serif Regular" panose="02020200000000000000" charset="-122"/>
              </a:rPr>
              <a:t>系统拓扑图</a:t>
            </a:r>
            <a:endParaRPr kumimoji="1" lang="zh-CN" altLang="en-US" b="0" dirty="0">
              <a:latin typeface="Source Han Serif Regular" panose="02020200000000000000" charset="-122"/>
              <a:ea typeface="Source Han Serif Regular" panose="02020200000000000000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83385" y="802005"/>
            <a:ext cx="8825230" cy="5586730"/>
            <a:chOff x="4048" y="1263"/>
            <a:chExt cx="13898" cy="8798"/>
          </a:xfrm>
        </p:grpSpPr>
        <p:sp>
          <p:nvSpPr>
            <p:cNvPr id="9" name="矩形 8"/>
            <p:cNvSpPr/>
            <p:nvPr/>
          </p:nvSpPr>
          <p:spPr>
            <a:xfrm>
              <a:off x="4048" y="1263"/>
              <a:ext cx="13898" cy="8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08" y="1400"/>
              <a:ext cx="9938" cy="6608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5627" y="8511"/>
              <a:ext cx="9319" cy="12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磁盘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393" y="8008"/>
              <a:ext cx="4" cy="50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6812" y="4153"/>
              <a:ext cx="1134" cy="4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网卡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右大括号 14"/>
            <p:cNvSpPr/>
            <p:nvPr/>
          </p:nvSpPr>
          <p:spPr>
            <a:xfrm>
              <a:off x="14929" y="3472"/>
              <a:ext cx="2041" cy="567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 - </a:t>
            </a:r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上下文切换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480" y="1450975"/>
            <a:ext cx="8319135" cy="1697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CPU上下文切换：</a:t>
            </a:r>
            <a:endParaRPr lang="zh-CN" altLang="en-US" b="1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lnSpc>
                <a:spcPct val="16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什么叫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上下文切换？服务器上只有一个程序在跑为什么还有上下文切换？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lnSpc>
                <a:spcPct val="160000"/>
              </a:lnSpc>
              <a:buNone/>
            </a:pP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a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系统后台进程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lnSpc>
                <a:spcPct val="160000"/>
              </a:lnSpc>
              <a:buNone/>
            </a:pP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b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：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多进程运行，时间切片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155" y="3927475"/>
            <a:ext cx="2927985" cy="13925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上下文切换的</a:t>
            </a:r>
            <a:r>
              <a:rPr lang="en-US" altLang="zh-CN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种类型:</a:t>
            </a:r>
            <a:endParaRPr lang="zh-CN" altLang="en-US" b="1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进程上下文切换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线程上下文切换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中断上下文切换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Source Han Serif Regular" panose="02020200000000000000" charset="-122"/>
                <a:ea typeface="Source Han Serif Regular" panose="02020200000000000000" charset="-122"/>
              </a:rPr>
              <a:t>进程上下文切换</a:t>
            </a:r>
            <a:endParaRPr kumimoji="1" lang="zh-CN" altLang="en-US">
              <a:latin typeface="Source Han Serif Regular" panose="02020200000000000000" charset="-122"/>
              <a:ea typeface="Source Han Serif Regular" panose="020202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665" y="1593215"/>
            <a:ext cx="7633335" cy="1918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进程上下文切换: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lnSpc>
                <a:spcPct val="16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是指从一个进程切换到另一个进程运行。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进程的上下文包括了虚拟内存、栈、全局变量、数据等用户空间资源，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buNone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 还包括内核堆栈、CPU寄存器等内核空间的状态。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这个过程都需要消耗CPU来完成，大概需要几十纳秒到几微秒的时间，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indent="0" algn="l">
              <a:buNone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     上下文切换的越多，消耗的时间就越多，真正运行进程的时间就越少。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665" y="3952875"/>
            <a:ext cx="6240780" cy="1918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进程切换场景：</a:t>
            </a:r>
            <a:endParaRPr lang="zh-CN" altLang="en-US" b="1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lnSpc>
                <a:spcPct val="16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CPU时间片公平调度。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进程所需资源不足（内存等），会发生挂起切换。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sleep 等函数，也会将自己挂起切换。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有更高优先级的进程进来。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发生硬件中断，会挂起进程，去执行内核中的中断服务。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371173" y="141906"/>
            <a:ext cx="4176464" cy="543595"/>
          </a:xfrm>
        </p:spPr>
        <p:txBody>
          <a:bodyPr/>
          <a:lstStyle/>
          <a:p>
            <a:r>
              <a:rPr kumimoji="1" lang="zh-CN" altLang="ja-JP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线程上下文切换</a:t>
            </a:r>
            <a:br>
              <a:rPr kumimoji="1" lang="zh-CN" altLang="ja-JP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</a:br>
            <a:r>
              <a:rPr kumimoji="1" lang="zh-CN" altLang="ja-JP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中断上下文切换</a:t>
            </a:r>
            <a:endParaRPr kumimoji="1" lang="zh-CN" altLang="ja-JP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0" y="1840865"/>
            <a:ext cx="11269980" cy="13652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</a:rPr>
              <a:t>线程上下文切换：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</a:endParaRPr>
          </a:p>
          <a:p>
            <a:pPr marL="342900" indent="-342900" algn="l">
              <a:lnSpc>
                <a:spcPct val="16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</a:rPr>
              <a:t>不同进程的线程上下文切换，跟进程上下文切换一样。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</a:rPr>
              <a:t>相同进程的线程上下文切换，虚拟内存、全局变量等资源不变，只切换私有数据、寄存器等不共享的数据。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</a:rPr>
              <a:t>总结：这是多线程代替多进程的一个优势。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8360" y="4037330"/>
            <a:ext cx="10812780" cy="13652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中断上下文切换：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lnSpc>
                <a:spcPct val="160000"/>
              </a:lnSpc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发生硬件中断时，会立刻打断进程的正常执行，转而去处理内核的中断服务。但不影响用户态的数据。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中断上下文切换只包括内核态中断服务所需要的状态（CPU寄存器、内核堆栈、硬件中断参数）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中断处理比进程拥有更高的优先级，所以硬中断过多也会影响业务性能。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407368" y="442896"/>
            <a:ext cx="4176464" cy="543595"/>
          </a:xfrm>
        </p:spPr>
        <p:txBody>
          <a:bodyPr/>
          <a:lstStyle/>
          <a:p>
            <a:r>
              <a:rPr kumimoji="1" lang="en-US" altLang="ja-JP" b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kumimoji="1" lang="zh-CN" altLang="en-US" b="0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指标观察工具</a:t>
            </a:r>
            <a:endParaRPr kumimoji="1" lang="zh-CN" altLang="en-US" b="0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1056640"/>
            <a:ext cx="4177030" cy="5081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05" y="986790"/>
            <a:ext cx="3996055" cy="482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kumimoji="1"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性能优化</a:t>
            </a:r>
            <a:endParaRPr kumimoji="1"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7445" y="1071880"/>
            <a:ext cx="11841480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应用程序优化：排除不必要工作，只留核心逻辑：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1、减少循环次数 减少递归 减少动态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内存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分配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、算法优化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、异步处理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4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  <a:sym typeface="+mn-ea"/>
              </a:rPr>
              <a:t>、缓存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5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、多线程代替多进程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6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、协程，比线程更轻量级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（线程的切换由操作系统负责调度，协程由用户自己进行调度，上下文切换数据更少，执行效率比多线程高很多。）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 b="1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系统优化：利用CPU缓存本地性，加速缓存访问；控制进程的cpu使用情况，减少程序的处理速度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1.CPU绑定，减少跨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2.CPU独占，不允许其他程序使用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3.优先级调整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nice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，优先处理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4.为进程设置资源限制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cgroup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，防止其他进程影响</a:t>
            </a:r>
            <a:endParaRPr lang="en-US" altLang="zh-CN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5.NUMA优化，让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尽可能的访问本地内存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/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6.中断负载均衡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Regular" panose="02020200000000000000" charset="-122"/>
                <a:ea typeface="Source Han Serif Regular" panose="02020200000000000000" charset="-122"/>
              </a:rPr>
              <a:t>内存</a:t>
            </a:r>
            <a:endParaRPr kumimoji="1" lang="zh-CN" altLang="en-US" dirty="0">
              <a:latin typeface="Source Han Serif Regular" panose="02020200000000000000" charset="-122"/>
              <a:ea typeface="Source Han Serif Regular" panose="020202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185" y="1581150"/>
            <a:ext cx="4105910" cy="189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1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、内存是用来做什么用的？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a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、存放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CPU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的运算数据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b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、与磁盘的数据交互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c</a:t>
            </a: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、程序的运行都是在内存中</a:t>
            </a: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内存其实就是系统的缓存 </a:t>
            </a:r>
            <a:r>
              <a:rPr lang="en-US" altLang="zh-CN">
                <a:latin typeface="Source Han Serif Regular" panose="02020200000000000000" charset="-122"/>
                <a:ea typeface="Source Han Serif Regular" panose="02020200000000000000" charset="-122"/>
                <a:cs typeface="Source Han Serif Regular" panose="02020200000000000000" charset="-122"/>
              </a:rPr>
              <a:t>- page cache</a:t>
            </a:r>
            <a:endParaRPr lang="en-US" altLang="zh-CN">
              <a:latin typeface="Source Han Serif Regular" panose="02020200000000000000" charset="-122"/>
              <a:ea typeface="Source Han Serif Regular" panose="02020200000000000000" charset="-122"/>
              <a:cs typeface="Source Han Serif Regular" panose="020202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5765</Words>
  <Application>WPS 表格</Application>
  <PresentationFormat>宽屏</PresentationFormat>
  <Paragraphs>228</Paragraphs>
  <Slides>20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92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113" baseType="lpstr">
      <vt:lpstr>Arial</vt:lpstr>
      <vt:lpstr>方正书宋_GBK</vt:lpstr>
      <vt:lpstr>Wingdings</vt:lpstr>
      <vt:lpstr>微软雅黑</vt:lpstr>
      <vt:lpstr>汉仪旗黑</vt:lpstr>
      <vt:lpstr>Microsoft YaHei</vt:lpstr>
      <vt:lpstr>Source Han Sans CN Bold</vt:lpstr>
      <vt:lpstr>苹方-简</vt:lpstr>
      <vt:lpstr>思源黑体 CN</vt:lpstr>
      <vt:lpstr>Source Han Sans CN Regular</vt:lpstr>
      <vt:lpstr>Times New Roman</vt:lpstr>
      <vt:lpstr>Zapf Dingbats</vt:lpstr>
      <vt:lpstr>Source Han Sans CN Bold</vt:lpstr>
      <vt:lpstr>Source Han Sans CN Regular</vt:lpstr>
      <vt:lpstr>Source Han Sans CN Medium</vt:lpstr>
      <vt:lpstr>冬青黑体简体中文</vt:lpstr>
      <vt:lpstr>Arial Black</vt:lpstr>
      <vt:lpstr>Arial</vt:lpstr>
      <vt:lpstr>Gill Sans</vt:lpstr>
      <vt:lpstr>Karla</vt:lpstr>
      <vt:lpstr>Thonburi</vt:lpstr>
      <vt:lpstr>宋体</vt:lpstr>
      <vt:lpstr>Arial Unicode MS</vt:lpstr>
      <vt:lpstr>Calibri</vt:lpstr>
      <vt:lpstr>Helvetica Neue</vt:lpstr>
      <vt:lpstr>DengXian</vt:lpstr>
      <vt:lpstr>汉仪中等线KW</vt:lpstr>
      <vt:lpstr>汉仪书宋二KW</vt:lpstr>
      <vt:lpstr>Calibri Light</vt:lpstr>
      <vt:lpstr>Gill Sans</vt:lpstr>
      <vt:lpstr>Microsoft YaHei</vt:lpstr>
      <vt:lpstr>Source Han Sans CN Bold</vt:lpstr>
      <vt:lpstr>Source Han Sans CN Medium</vt:lpstr>
      <vt:lpstr>Source Han Sans CN Regular</vt:lpstr>
      <vt:lpstr>微软雅黑</vt:lpstr>
      <vt:lpstr>等线</vt:lpstr>
      <vt:lpstr>Hiragino Sans GB W3</vt:lpstr>
      <vt:lpstr>华文仿宋</vt:lpstr>
      <vt:lpstr>Heiti SC Light</vt:lpstr>
      <vt:lpstr>华文楷体</vt:lpstr>
      <vt:lpstr>Kaiti TC Regular</vt:lpstr>
      <vt:lpstr>隶变-繁</vt:lpstr>
      <vt:lpstr>凌慧体-繁</vt:lpstr>
      <vt:lpstr>HanziPen TC Regular</vt:lpstr>
      <vt:lpstr>蘋果儷中黑</vt:lpstr>
      <vt:lpstr>Academy Engraved LET</vt:lpstr>
      <vt:lpstr>Didot Regular</vt:lpstr>
      <vt:lpstr>Gurmukhi Sangam MN Regular</vt:lpstr>
      <vt:lpstr>Times Regular</vt:lpstr>
      <vt:lpstr>Nanum Brush Script</vt:lpstr>
      <vt:lpstr>Noto Sans Duployan</vt:lpstr>
      <vt:lpstr>Noto Sans Palmyrene</vt:lpstr>
      <vt:lpstr>Osaka Regular</vt:lpstr>
      <vt:lpstr>Webdings</vt:lpstr>
      <vt:lpstr>Source Han Serif K Regular</vt:lpstr>
      <vt:lpstr>Source Han Serif Regular</vt:lpstr>
      <vt:lpstr>STIXGeneral Regular</vt:lpstr>
      <vt:lpstr>Source Han Serif TC Regular</vt:lpstr>
      <vt:lpstr>PT Serif Italic</vt:lpstr>
      <vt:lpstr>PT Serif Bold Italic</vt:lpstr>
      <vt:lpstr>Andale Mono</vt:lpstr>
      <vt:lpstr>Arial Rounded MT Bold</vt:lpstr>
      <vt:lpstr>Noto Sans Wancho</vt:lpstr>
      <vt:lpstr>Sinhala Sangam MN Regular</vt:lpstr>
      <vt:lpstr>Skia</vt:lpstr>
      <vt:lpstr>STIXSizeThreeSym Regular</vt:lpstr>
      <vt:lpstr>Wingdings</vt:lpstr>
      <vt:lpstr>Sukhumvit Set Text</vt:lpstr>
      <vt:lpstr>华文宋体</vt:lpstr>
      <vt:lpstr>SimSong Regular</vt:lpstr>
      <vt:lpstr>隶变-简</vt:lpstr>
      <vt:lpstr>American Typewriter Regular</vt:lpstr>
      <vt:lpstr>Avenir Next Condensed Regular</vt:lpstr>
      <vt:lpstr>Chalkboard Regular</vt:lpstr>
      <vt:lpstr>Geeza Pro Regular</vt:lpstr>
      <vt:lpstr>Georgia Regular</vt:lpstr>
      <vt:lpstr>InaiMathi Regular</vt:lpstr>
      <vt:lpstr>Kokonor</vt:lpstr>
      <vt:lpstr>Noto Sans Batak</vt:lpstr>
      <vt:lpstr>Noto Sans Lycian</vt:lpstr>
      <vt:lpstr>Noto Sans Linear B</vt:lpstr>
      <vt:lpstr>Noto Sans Old Permic</vt:lpstr>
      <vt:lpstr>Noto Sans Takri</vt:lpstr>
      <vt:lpstr>Optima Regular</vt:lpstr>
      <vt:lpstr>PT Serif Regular</vt:lpstr>
      <vt:lpstr>Silom</vt:lpstr>
      <vt:lpstr>Snell Roundhand Regular</vt:lpstr>
      <vt:lpstr>Source Han Serif ExtraLight</vt:lpstr>
      <vt:lpstr>Source Han Serif Light</vt:lpstr>
      <vt:lpstr>Source Han Serif Bold</vt:lpstr>
      <vt:lpstr>Source Han Serif</vt:lpstr>
      <vt:lpstr>Apple Color Emoji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示范页：并列关系的文字页</vt:lpstr>
      <vt:lpstr>示范页：柱状图</vt:lpstr>
      <vt:lpstr>示范页：饼状图</vt:lpstr>
      <vt:lpstr>示范页：数据图案例</vt:lpstr>
      <vt:lpstr>示范页：流程图</vt:lpstr>
      <vt:lpstr>page cache</vt:lpstr>
      <vt:lpstr>page cache 导致 CPU 负载升高</vt:lpstr>
      <vt:lpstr>page cache 导致 CPU 负载升高</vt:lpstr>
      <vt:lpstr>内存的优化</vt:lpstr>
      <vt:lpstr>内存的优化</vt:lpstr>
      <vt:lpstr>TCP 连接的建立过程受哪些配置项影响</vt:lpstr>
      <vt:lpstr>TCP 连接的断开 - 四次挥手</vt:lpstr>
      <vt:lpstr>TCP 连接的断开过程受哪些配置项影响</vt:lpstr>
      <vt:lpstr>TCP 数据包的发送过程受哪些配置项影响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xieyanhai</dc:creator>
  <cp:lastModifiedBy>huangjc</cp:lastModifiedBy>
  <cp:revision>412</cp:revision>
  <dcterms:created xsi:type="dcterms:W3CDTF">2021-12-09T03:28:03Z</dcterms:created>
  <dcterms:modified xsi:type="dcterms:W3CDTF">2021-12-09T03:28:03Z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