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122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Baseline </a:t>
            </a:r>
            <a:r>
              <a:rPr dirty="0" err="1"/>
              <a:t>與本專題方法比較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AI CUP 2025 </a:t>
            </a:r>
            <a:r>
              <a:rPr dirty="0" err="1"/>
              <a:t>專題簡報</a:t>
            </a:r>
            <a:endParaRPr lang="en-US" dirty="0"/>
          </a:p>
          <a:p>
            <a:r>
              <a:rPr lang="zh-TW" altLang="en-US" dirty="0"/>
              <a:t>學號</a:t>
            </a:r>
            <a:r>
              <a:rPr lang="en-US" altLang="zh-TW" dirty="0"/>
              <a:t>:U11116016</a:t>
            </a:r>
            <a:br>
              <a:rPr lang="en-US" altLang="zh-TW" dirty="0"/>
            </a:br>
            <a:r>
              <a:rPr lang="zh-TW" altLang="en-US" dirty="0"/>
              <a:t>姓名</a:t>
            </a:r>
            <a:r>
              <a:rPr lang="en-US" altLang="zh-TW" dirty="0"/>
              <a:t>:</a:t>
            </a:r>
            <a:r>
              <a:rPr lang="zh-TW" altLang="en-US" dirty="0"/>
              <a:t>黃教語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資料處理與特徵設計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416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資料處理</a:t>
            </a:r>
            <a:r>
              <a:rPr lang="en-US" altLang="zh-TW" sz="2400" dirty="0"/>
              <a:t>-</a:t>
            </a:r>
            <a:endParaRPr lang="en-US" sz="2400" dirty="0"/>
          </a:p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Baseline：將</a:t>
            </a:r>
            <a:r>
              <a:rPr sz="2400" dirty="0"/>
              <a:t> 27 次 swing </a:t>
            </a:r>
            <a:r>
              <a:rPr sz="2400" dirty="0" err="1"/>
              <a:t>分成多列，每筆</a:t>
            </a:r>
            <a:r>
              <a:rPr sz="2400" dirty="0"/>
              <a:t> swing </a:t>
            </a:r>
            <a:r>
              <a:rPr sz="2400" dirty="0" err="1"/>
              <a:t>個別取特徵</a:t>
            </a:r>
            <a:endParaRPr sz="2400" dirty="0"/>
          </a:p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本方法：對整筆玩家資料計算統計特徵（如</a:t>
            </a:r>
            <a:r>
              <a:rPr sz="2400" dirty="0"/>
              <a:t> </a:t>
            </a:r>
            <a:r>
              <a:rPr sz="2400" dirty="0" err="1"/>
              <a:t>mean、std</a:t>
            </a:r>
            <a:r>
              <a:rPr sz="2400" dirty="0"/>
              <a:t>）</a:t>
            </a:r>
          </a:p>
          <a:p>
            <a:pPr marL="0" indent="0">
              <a:buNone/>
            </a:pPr>
            <a:r>
              <a:rPr lang="zh-TW" altLang="en-US" sz="2400" dirty="0"/>
              <a:t>特徵設計</a:t>
            </a:r>
            <a:r>
              <a:rPr lang="en-US" altLang="zh-TW" sz="2400" dirty="0"/>
              <a:t>-</a:t>
            </a:r>
            <a:endParaRPr lang="en-US" sz="2400" dirty="0"/>
          </a:p>
          <a:p>
            <a:pPr marL="0" indent="0">
              <a:buNone/>
            </a:pPr>
            <a:r>
              <a:rPr sz="2400" dirty="0"/>
              <a:t>• Baseline </a:t>
            </a:r>
            <a:r>
              <a:rPr sz="2400" dirty="0" err="1"/>
              <a:t>特徵含</a:t>
            </a:r>
            <a:r>
              <a:rPr sz="2400" dirty="0"/>
              <a:t> FFT/</a:t>
            </a:r>
            <a:r>
              <a:rPr sz="2400" dirty="0" err="1"/>
              <a:t>PSD，較複雜但不穩定</a:t>
            </a:r>
            <a:endParaRPr sz="2400" dirty="0"/>
          </a:p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本方法特徵固定</a:t>
            </a:r>
            <a:r>
              <a:rPr sz="2400" dirty="0"/>
              <a:t> 36 </a:t>
            </a:r>
            <a:r>
              <a:rPr sz="2400" dirty="0" err="1"/>
              <a:t>維，效能穩定易於計算</a:t>
            </a:r>
            <a:endParaRPr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D9C96C-3ABE-BF2B-3610-08D09ABE5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595" y="4114261"/>
            <a:ext cx="4220164" cy="239110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D919D56-1429-738C-D8F1-4BEE26456B0A}"/>
              </a:ext>
            </a:extLst>
          </p:cNvPr>
          <p:cNvSpPr txBox="1"/>
          <p:nvPr/>
        </p:nvSpPr>
        <p:spPr>
          <a:xfrm>
            <a:off x="1036241" y="5125149"/>
            <a:ext cx="328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資料處理與特徵設計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模型架構與預測方式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/>
              <a:t>架構</a:t>
            </a:r>
            <a:r>
              <a:rPr lang="en-US" altLang="zh-TW" sz="2800" dirty="0"/>
              <a:t>-</a:t>
            </a:r>
            <a:endParaRPr lang="en-US" sz="2800" dirty="0"/>
          </a:p>
          <a:p>
            <a:pPr marL="0" indent="0">
              <a:buNone/>
            </a:pPr>
            <a:r>
              <a:rPr sz="2800" dirty="0"/>
              <a:t>• </a:t>
            </a:r>
            <a:r>
              <a:rPr sz="2800" dirty="0" err="1"/>
              <a:t>Baseline：使用</a:t>
            </a:r>
            <a:r>
              <a:rPr sz="2800" dirty="0"/>
              <a:t> </a:t>
            </a:r>
            <a:r>
              <a:rPr sz="2800" dirty="0" err="1"/>
              <a:t>RandomForest，僅一模型</a:t>
            </a:r>
            <a:endParaRPr sz="2800" dirty="0"/>
          </a:p>
          <a:p>
            <a:pPr marL="0" indent="0">
              <a:buNone/>
            </a:pPr>
            <a:r>
              <a:rPr sz="2800" dirty="0"/>
              <a:t>• </a:t>
            </a:r>
            <a:r>
              <a:rPr sz="2800" dirty="0" err="1"/>
              <a:t>本方法：結合</a:t>
            </a:r>
            <a:r>
              <a:rPr sz="2800" dirty="0"/>
              <a:t> </a:t>
            </a:r>
            <a:r>
              <a:rPr sz="2800" dirty="0" err="1"/>
              <a:t>XGBoost</a:t>
            </a:r>
            <a:r>
              <a:rPr sz="2800" dirty="0"/>
              <a:t> 與 </a:t>
            </a:r>
            <a:r>
              <a:rPr sz="2800" dirty="0" err="1"/>
              <a:t>LightGBM</a:t>
            </a:r>
            <a:r>
              <a:rPr sz="2800" dirty="0"/>
              <a:t> </a:t>
            </a:r>
            <a:r>
              <a:rPr sz="2800" dirty="0" err="1"/>
              <a:t>進行</a:t>
            </a:r>
            <a:r>
              <a:rPr sz="2800" dirty="0"/>
              <a:t> soft voting</a:t>
            </a:r>
          </a:p>
          <a:p>
            <a:pPr marL="0" indent="0">
              <a:buNone/>
            </a:pPr>
            <a:r>
              <a:rPr lang="zh-TW" altLang="en-US" sz="2800" dirty="0"/>
              <a:t>預測方式</a:t>
            </a:r>
            <a:r>
              <a:rPr lang="en-US" altLang="zh-TW" sz="2800" dirty="0"/>
              <a:t>-</a:t>
            </a:r>
            <a:endParaRPr lang="en-US" sz="2800" dirty="0"/>
          </a:p>
          <a:p>
            <a:pPr marL="0" indent="0">
              <a:buNone/>
            </a:pPr>
            <a:r>
              <a:rPr sz="2800" dirty="0"/>
              <a:t>• </a:t>
            </a:r>
            <a:r>
              <a:rPr sz="2800" dirty="0" err="1"/>
              <a:t>Baseline：每筆</a:t>
            </a:r>
            <a:r>
              <a:rPr sz="2800" dirty="0"/>
              <a:t> swing </a:t>
            </a:r>
            <a:r>
              <a:rPr sz="2800" dirty="0" err="1"/>
              <a:t>預測後</a:t>
            </a:r>
            <a:r>
              <a:rPr sz="2800" dirty="0"/>
              <a:t> group </a:t>
            </a:r>
            <a:r>
              <a:rPr sz="2800" dirty="0" err="1"/>
              <a:t>投票合成結果</a:t>
            </a:r>
            <a:endParaRPr sz="2800" dirty="0"/>
          </a:p>
          <a:p>
            <a:pPr marL="0" indent="0">
              <a:buNone/>
            </a:pPr>
            <a:r>
              <a:rPr sz="2800" dirty="0"/>
              <a:t>• </a:t>
            </a:r>
            <a:r>
              <a:rPr sz="2800" dirty="0" err="1"/>
              <a:t>本方法：直接對整筆預測，無需</a:t>
            </a:r>
            <a:r>
              <a:rPr sz="2800" dirty="0"/>
              <a:t> swing </a:t>
            </a:r>
            <a:r>
              <a:rPr sz="2800" dirty="0" err="1"/>
              <a:t>投票合成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DED6392-10C2-2C8C-2C09-011206F59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15" y="876768"/>
            <a:ext cx="5725324" cy="209579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0DB02F-C282-DECB-D961-2116BC9EC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015" y="4664763"/>
            <a:ext cx="5906324" cy="41915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55DA29E-0AB8-9F91-FC36-4F0A0163CE39}"/>
              </a:ext>
            </a:extLst>
          </p:cNvPr>
          <p:cNvSpPr txBox="1"/>
          <p:nvPr/>
        </p:nvSpPr>
        <p:spPr>
          <a:xfrm>
            <a:off x="752168" y="450377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/>
              <a:t>預測方式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CABE2CA-4419-62F4-357A-ADFBE920AB06}"/>
              </a:ext>
            </a:extLst>
          </p:cNvPr>
          <p:cNvSpPr txBox="1"/>
          <p:nvPr/>
        </p:nvSpPr>
        <p:spPr>
          <a:xfrm>
            <a:off x="575187" y="160149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/>
              <a:t>模型架構</a:t>
            </a:r>
          </a:p>
        </p:txBody>
      </p:sp>
    </p:spTree>
    <p:extLst>
      <p:ext uri="{BB962C8B-B14F-4D97-AF65-F5344CB8AC3E}">
        <p14:creationId xmlns:p14="http://schemas.microsoft.com/office/powerpoint/2010/main" val="250028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模型驗證與參數選擇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623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模型驗證</a:t>
            </a:r>
            <a:r>
              <a:rPr lang="en-US" altLang="zh-TW" sz="2400" dirty="0"/>
              <a:t>-</a:t>
            </a:r>
            <a:endParaRPr lang="en-US" sz="2400" dirty="0"/>
          </a:p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Baseline：使用單一</a:t>
            </a:r>
            <a:r>
              <a:rPr sz="2400" dirty="0"/>
              <a:t> train/test </a:t>
            </a:r>
            <a:r>
              <a:rPr sz="2400" dirty="0" err="1"/>
              <a:t>split，無交叉驗證</a:t>
            </a:r>
            <a:endParaRPr sz="2400" dirty="0"/>
          </a:p>
          <a:p>
            <a:pPr marL="0" indent="0">
              <a:buNone/>
            </a:pPr>
            <a:r>
              <a:rPr sz="2400" dirty="0"/>
              <a:t>• 本方法：5-Fold Stratified </a:t>
            </a:r>
            <a:r>
              <a:rPr sz="2400" dirty="0" err="1"/>
              <a:t>Cross-Validation，有效避免</a:t>
            </a:r>
            <a:r>
              <a:rPr sz="2400" dirty="0"/>
              <a:t> overfitting</a:t>
            </a:r>
          </a:p>
          <a:p>
            <a:pPr marL="0" indent="0">
              <a:buNone/>
            </a:pPr>
            <a:r>
              <a:rPr lang="zh-TW" altLang="en-US" sz="2400" dirty="0"/>
              <a:t>參數選擇</a:t>
            </a:r>
            <a:r>
              <a:rPr lang="en-US" altLang="zh-TW" sz="2400" dirty="0"/>
              <a:t>-</a:t>
            </a:r>
            <a:endParaRPr lang="en-US" sz="2400" dirty="0"/>
          </a:p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Baseline：無進行參數調整</a:t>
            </a:r>
            <a:endParaRPr sz="2400" dirty="0"/>
          </a:p>
          <a:p>
            <a:pPr marL="0" indent="0">
              <a:buNone/>
            </a:pPr>
            <a:r>
              <a:rPr sz="2400" dirty="0"/>
              <a:t>• </a:t>
            </a:r>
            <a:r>
              <a:rPr sz="2400" dirty="0" err="1"/>
              <a:t>本方法：使用</a:t>
            </a:r>
            <a:r>
              <a:rPr sz="2400" dirty="0"/>
              <a:t> </a:t>
            </a:r>
            <a:r>
              <a:rPr sz="2400" dirty="0" err="1"/>
              <a:t>GridSearchCV</a:t>
            </a:r>
            <a:r>
              <a:rPr sz="2400" dirty="0"/>
              <a:t> </a:t>
            </a:r>
            <a:r>
              <a:rPr sz="2400" dirty="0" err="1"/>
              <a:t>自動選擇最</a:t>
            </a:r>
            <a:r>
              <a:rPr lang="zh-TW" altLang="en-US" sz="2400" dirty="0"/>
              <a:t>佳</a:t>
            </a:r>
            <a:r>
              <a:rPr sz="2400" dirty="0" err="1"/>
              <a:t>參數組</a:t>
            </a:r>
            <a:r>
              <a:rPr lang="zh-TW" altLang="en-US" sz="2400" dirty="0"/>
              <a:t>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B16F13E-BB8B-45B3-580C-D75170F6B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9326" y="3240422"/>
            <a:ext cx="4572001" cy="3057350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C9D81DF-1CF9-31FF-F556-326E69559C46}"/>
              </a:ext>
            </a:extLst>
          </p:cNvPr>
          <p:cNvSpPr txBox="1"/>
          <p:nvPr/>
        </p:nvSpPr>
        <p:spPr>
          <a:xfrm>
            <a:off x="545691" y="428443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/>
              <a:t>Cross-Validation</a:t>
            </a:r>
            <a:endParaRPr lang="zh-TW" altLang="en-US" sz="3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C10B541-6385-6C66-C923-952C3A1DB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329" y="712431"/>
            <a:ext cx="5767546" cy="220499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44F0D7D-B299-C536-30C6-03C277E7B3A6}"/>
              </a:ext>
            </a:extLst>
          </p:cNvPr>
          <p:cNvSpPr txBox="1"/>
          <p:nvPr/>
        </p:nvSpPr>
        <p:spPr>
          <a:xfrm>
            <a:off x="545691" y="144559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3600" dirty="0"/>
              <a:t>Grid Search</a:t>
            </a:r>
          </a:p>
        </p:txBody>
      </p:sp>
    </p:spTree>
    <p:extLst>
      <p:ext uri="{BB962C8B-B14F-4D97-AF65-F5344CB8AC3E}">
        <p14:creationId xmlns:p14="http://schemas.microsoft.com/office/powerpoint/2010/main" val="423604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模型存儲與輸出流程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/>
              <a:t>模型存儲</a:t>
            </a:r>
            <a:r>
              <a:rPr lang="en-US" altLang="zh-TW" sz="2800" dirty="0"/>
              <a:t>-</a:t>
            </a:r>
            <a:endParaRPr lang="en-US" sz="2800" dirty="0"/>
          </a:p>
          <a:p>
            <a:pPr marL="0" indent="0">
              <a:buNone/>
            </a:pPr>
            <a:r>
              <a:rPr sz="2800" dirty="0"/>
              <a:t>• </a:t>
            </a:r>
            <a:r>
              <a:rPr sz="2800" dirty="0" err="1"/>
              <a:t>Baseline：無模型儲存機制，每次手動訓練</a:t>
            </a:r>
            <a:endParaRPr sz="2800" dirty="0"/>
          </a:p>
          <a:p>
            <a:pPr marL="0" indent="0">
              <a:buNone/>
            </a:pPr>
            <a:r>
              <a:rPr sz="2800" dirty="0"/>
              <a:t>• </a:t>
            </a:r>
            <a:r>
              <a:rPr sz="2800" dirty="0" err="1"/>
              <a:t>本方法：使用</a:t>
            </a:r>
            <a:r>
              <a:rPr sz="2800" dirty="0"/>
              <a:t> </a:t>
            </a:r>
            <a:r>
              <a:rPr sz="2800" dirty="0" err="1"/>
              <a:t>joblib.dump</a:t>
            </a:r>
            <a:r>
              <a:rPr sz="2800" dirty="0"/>
              <a:t> </a:t>
            </a:r>
            <a:r>
              <a:rPr sz="2800" dirty="0" err="1"/>
              <a:t>儲存模型，可重複使用</a:t>
            </a:r>
            <a:endParaRPr sz="2800" dirty="0"/>
          </a:p>
          <a:p>
            <a:pPr marL="0" indent="0">
              <a:buNone/>
            </a:pPr>
            <a:r>
              <a:rPr lang="zh-TW" altLang="en-US" sz="2800" dirty="0"/>
              <a:t>輸出流程</a:t>
            </a:r>
            <a:endParaRPr lang="en-US" sz="2800" dirty="0"/>
          </a:p>
          <a:p>
            <a:pPr marL="0" indent="0">
              <a:buNone/>
            </a:pPr>
            <a:r>
              <a:rPr sz="2800" dirty="0"/>
              <a:t>• </a:t>
            </a:r>
            <a:r>
              <a:rPr sz="2800" dirty="0" err="1"/>
              <a:t>Baseline：無統一</a:t>
            </a:r>
            <a:r>
              <a:rPr sz="2800" dirty="0"/>
              <a:t> submission </a:t>
            </a:r>
            <a:r>
              <a:rPr sz="2800" dirty="0" err="1"/>
              <a:t>輸出流程</a:t>
            </a:r>
            <a:endParaRPr sz="2800" dirty="0"/>
          </a:p>
          <a:p>
            <a:pPr marL="0" indent="0">
              <a:buNone/>
            </a:pPr>
            <a:r>
              <a:rPr sz="2800" dirty="0"/>
              <a:t>• </a:t>
            </a:r>
            <a:r>
              <a:rPr sz="2800" dirty="0" err="1"/>
              <a:t>本方法：自動化產出</a:t>
            </a:r>
            <a:r>
              <a:rPr sz="2800" dirty="0"/>
              <a:t> submission.csv </a:t>
            </a:r>
            <a:r>
              <a:rPr sz="2800" dirty="0" err="1"/>
              <a:t>符合比賽格式</a:t>
            </a:r>
            <a:endParaRPr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D8DDC64-438B-506A-14E2-5D7269CA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294" y="1277222"/>
            <a:ext cx="3886742" cy="70494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CE377D5-7D51-35D0-9F12-43CCEC791461}"/>
              </a:ext>
            </a:extLst>
          </p:cNvPr>
          <p:cNvSpPr txBox="1"/>
          <p:nvPr/>
        </p:nvSpPr>
        <p:spPr>
          <a:xfrm>
            <a:off x="948814" y="127331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/>
              <a:t>模型儲存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BAAD734-304E-369F-2615-EAF6A069B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613" y="2940635"/>
            <a:ext cx="5072646" cy="144820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DDC62D5-A0F7-3F29-32BF-EB0F144BC15F}"/>
              </a:ext>
            </a:extLst>
          </p:cNvPr>
          <p:cNvSpPr txBox="1"/>
          <p:nvPr/>
        </p:nvSpPr>
        <p:spPr>
          <a:xfrm>
            <a:off x="738219" y="3158302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/>
              <a:t>輸出流程</a:t>
            </a:r>
          </a:p>
        </p:txBody>
      </p:sp>
    </p:spTree>
    <p:extLst>
      <p:ext uri="{BB962C8B-B14F-4D97-AF65-F5344CB8AC3E}">
        <p14:creationId xmlns:p14="http://schemas.microsoft.com/office/powerpoint/2010/main" val="417687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3E32F2C-CD34-3403-EF0B-CCD0CF13422D}"/>
              </a:ext>
            </a:extLst>
          </p:cNvPr>
          <p:cNvSpPr txBox="1"/>
          <p:nvPr/>
        </p:nvSpPr>
        <p:spPr>
          <a:xfrm>
            <a:off x="879803" y="914401"/>
            <a:ext cx="3210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競賽成績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B2FED7-0A0D-5A83-3973-618F23ACF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03" y="4798249"/>
            <a:ext cx="7030431" cy="6382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35C7D4F-A03E-21E1-8CC1-E55C38E63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03" y="2773321"/>
            <a:ext cx="7144747" cy="69542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171E9D5-9684-8B6E-139E-BF664449E7E8}"/>
              </a:ext>
            </a:extLst>
          </p:cNvPr>
          <p:cNvSpPr txBox="1"/>
          <p:nvPr/>
        </p:nvSpPr>
        <p:spPr>
          <a:xfrm>
            <a:off x="926571" y="1643806"/>
            <a:ext cx="1558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Public</a:t>
            </a:r>
            <a:br>
              <a:rPr lang="en-US" altLang="zh-TW" dirty="0"/>
            </a:br>
            <a:r>
              <a:rPr lang="en-US" altLang="zh-TW" dirty="0"/>
              <a:t>Acc : 0.817532</a:t>
            </a:r>
            <a:br>
              <a:rPr lang="en-US" altLang="zh-TW" dirty="0"/>
            </a:br>
            <a:r>
              <a:rPr lang="en-US" altLang="zh-TW" dirty="0"/>
              <a:t>109/370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D7F19DE-BA88-2A0F-BD23-575AE2D466DD}"/>
              </a:ext>
            </a:extLst>
          </p:cNvPr>
          <p:cNvSpPr txBox="1"/>
          <p:nvPr/>
        </p:nvSpPr>
        <p:spPr>
          <a:xfrm>
            <a:off x="926571" y="3671831"/>
            <a:ext cx="1558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Private</a:t>
            </a:r>
            <a:br>
              <a:rPr lang="en-US" altLang="zh-TW" dirty="0"/>
            </a:br>
            <a:r>
              <a:rPr lang="en-US" altLang="zh-TW" dirty="0"/>
              <a:t>Acc </a:t>
            </a:r>
            <a:r>
              <a:rPr lang="en-US" altLang="zh-TW"/>
              <a:t>: 0.756276</a:t>
            </a:r>
            <a:br>
              <a:rPr lang="en-US" altLang="zh-TW"/>
            </a:br>
            <a:r>
              <a:rPr lang="en-US" altLang="zh-TW"/>
              <a:t>163/370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521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208</Words>
  <Application>Microsoft Office PowerPoint</Application>
  <PresentationFormat>如螢幕大小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Baseline 與本專題方法比較</vt:lpstr>
      <vt:lpstr>資料處理與特徵設計</vt:lpstr>
      <vt:lpstr>模型架構與預測方式</vt:lpstr>
      <vt:lpstr>PowerPoint 簡報</vt:lpstr>
      <vt:lpstr>模型驗證與參數選擇</vt:lpstr>
      <vt:lpstr>PowerPoint 簡報</vt:lpstr>
      <vt:lpstr>模型存儲與輸出流程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教語 黃</cp:lastModifiedBy>
  <cp:revision>11</cp:revision>
  <dcterms:created xsi:type="dcterms:W3CDTF">2013-01-27T09:14:16Z</dcterms:created>
  <dcterms:modified xsi:type="dcterms:W3CDTF">2025-06-05T10:41:39Z</dcterms:modified>
  <cp:category/>
</cp:coreProperties>
</file>