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C47D7-1443-482B-9DC6-F8ED385FE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556CD9-B37D-469F-ADD5-B8E899D4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28DEC5-0D79-471C-AB89-04037BB2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A64E-1EC2-4C17-95C1-CB9DD108075C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9B1B0C-78DE-4B6C-B647-389D029B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E08658-80A4-438B-BBFB-49C37C8A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1AE5-42F9-46EB-9063-EF08C72407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09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54805-59D4-4B37-943D-01EE577A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E926CF-E223-4179-A739-AE3DA0288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387C06-8061-4C59-A30E-1B8932D2A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A64E-1EC2-4C17-95C1-CB9DD108075C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0B660A-040B-496B-9843-1936A82B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3A7E9B-06EA-41B7-903F-B82D03FC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1AE5-42F9-46EB-9063-EF08C72407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60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0C7EDB-86A1-4A62-8F72-7C2ADE8CD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6FACBFF-71F0-4B99-AB3B-29E84AAA9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C27B3D-6054-458D-BA90-CDE84597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A64E-1EC2-4C17-95C1-CB9DD108075C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9704E3-6B05-453E-934B-172EEE4B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71AB98-5430-49E9-BB47-DD88997F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1AE5-42F9-46EB-9063-EF08C72407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66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9B8F5-C5AC-4340-806A-A41D5CC6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988071-3E57-4573-96C2-D42970649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729242-818C-44CF-9864-3A20FD9E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A64E-1EC2-4C17-95C1-CB9DD108075C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2B5158-69C7-439C-9A3C-6DE7CB1B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FCDDE0-1A13-4299-8399-2E825600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1AE5-42F9-46EB-9063-EF08C72407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2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EEC46-C327-4843-A822-9DEAB162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488ED4-DBB7-4DBB-9D22-D4B560A00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6817A7-26F9-4C35-992A-F9272C91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A64E-1EC2-4C17-95C1-CB9DD108075C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5CD502-EACE-4B47-B275-FD27E19E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13368B-5587-44C8-980C-E7EEAE1B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1AE5-42F9-46EB-9063-EF08C72407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53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5B3C3-49C7-425E-9C61-07D59ED6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B8B29-C4D4-4C23-8815-DB229C5FF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0D963C-8CDA-48AE-A8CF-776DC2C97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54038D-BE0E-4BE3-9E22-7AC1B19D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A64E-1EC2-4C17-95C1-CB9DD108075C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5AD87C-03B9-446D-8292-0EAE6A50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2AB9AD-5900-4C58-9A84-A00DC3E1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1AE5-42F9-46EB-9063-EF08C72407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84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5655E-B949-4044-B82C-159D24B1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DE2EFC-4B20-4A07-86FA-6D6379C44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74D810-F40B-4165-B1E9-DF2739294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FDC92CD-F746-406B-AA10-F4586557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C17E3E-594A-4B7B-9914-3D3BAE987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408016-E360-49E9-ABE9-196A6EA2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A64E-1EC2-4C17-95C1-CB9DD108075C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5FA1FCE-71D0-40CF-9498-42DA7345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73960ED-98CD-4A26-9D09-A4EE9455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1AE5-42F9-46EB-9063-EF08C72407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73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507E3-3C3F-40F8-8AF2-AD9C7839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48CC70-BD2A-440B-92B1-E0E6FC28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A64E-1EC2-4C17-95C1-CB9DD108075C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9C4326-74D7-4C20-BE00-E6CBCB6A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22F9FE-4B10-4047-9FAA-77BDAF5A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1AE5-42F9-46EB-9063-EF08C72407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12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AD16429-EBCC-4A52-B6EB-B5629A6B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A64E-1EC2-4C17-95C1-CB9DD108075C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D9FF28-36E1-4961-B5CE-844C25C0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A325C8-2144-4551-AF70-71A06F73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1AE5-42F9-46EB-9063-EF08C72407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463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35821-C31E-4CF1-83F4-D9F59031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7CBAEC-389B-404D-98AB-FB78047E1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1B5DA6-033B-4885-96C4-8D0216C7B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944298-FA98-4A9C-AB39-2193B088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A64E-1EC2-4C17-95C1-CB9DD108075C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98772B-AC71-4EBB-9F6F-F48A10E7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8B48F5-EC7C-40D5-BA08-03FF9FB6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1AE5-42F9-46EB-9063-EF08C72407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04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5633E-3CDC-40FB-B770-8458FE96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295733D-1294-4032-975D-70EBCBD87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E6492A-2FBE-4A1E-8316-84FFDA77B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9C062B-DF76-4B32-9541-0CC7AF8C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A64E-1EC2-4C17-95C1-CB9DD108075C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953219-B13D-48AC-BCD2-270E2A61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CA7807-46A6-4EDC-A75B-EC30CF3D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11AE5-42F9-46EB-9063-EF08C72407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01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40E87F2-F158-44BD-84A8-EA94AA9A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9C49F7-8B34-4090-9AF3-CF4251212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A05642-61F0-4573-A666-ABD93C454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EA64E-1EC2-4C17-95C1-CB9DD108075C}" type="datetimeFigureOut">
              <a:rPr lang="zh-TW" altLang="en-US" smtClean="0"/>
              <a:t>2024/12/23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ECA35F-7CE7-44C7-95F2-DF7692B62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F868C-F169-4BF9-9DCC-BF9B54F13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11AE5-42F9-46EB-9063-EF08C72407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85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10.04086" TargetMode="External"/><Relationship Id="rId2" Type="http://schemas.openxmlformats.org/officeDocument/2006/relationships/hyperlink" Target="https://docs.opencv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104.1496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E36F49-E945-4FEC-80C4-B41085C25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9405"/>
            <a:ext cx="9144000" cy="899928"/>
          </a:xfrm>
        </p:spPr>
        <p:txBody>
          <a:bodyPr>
            <a:normAutofit/>
          </a:bodyPr>
          <a:lstStyle/>
          <a:p>
            <a:r>
              <a:rPr lang="zh-TW" altLang="en-US" sz="4400" dirty="0"/>
              <a:t>基於 </a:t>
            </a:r>
            <a:r>
              <a:rPr lang="en-US" altLang="zh-TW" sz="4400" dirty="0"/>
              <a:t>OpenCV</a:t>
            </a:r>
            <a:r>
              <a:rPr lang="zh-TW" altLang="en-US" sz="4400" dirty="0"/>
              <a:t>的棋盤與棋子檢測系統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01859B-2911-42FE-BF12-EA82169B5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0882" y="3429000"/>
            <a:ext cx="1840637" cy="1233996"/>
          </a:xfrm>
        </p:spPr>
        <p:txBody>
          <a:bodyPr/>
          <a:lstStyle/>
          <a:p>
            <a:r>
              <a:rPr lang="zh-TW" altLang="en-US" dirty="0"/>
              <a:t>資科三 </a:t>
            </a:r>
            <a:br>
              <a:rPr lang="en-US" altLang="zh-TW" dirty="0"/>
            </a:br>
            <a:r>
              <a:rPr lang="en-US" altLang="zh-TW" dirty="0"/>
              <a:t>U11116016</a:t>
            </a:r>
            <a:br>
              <a:rPr lang="en-US" altLang="zh-TW" dirty="0"/>
            </a:br>
            <a:r>
              <a:rPr lang="zh-TW" altLang="en-US" dirty="0"/>
              <a:t>黃教語</a:t>
            </a:r>
          </a:p>
        </p:txBody>
      </p:sp>
    </p:spTree>
    <p:extLst>
      <p:ext uri="{BB962C8B-B14F-4D97-AF65-F5344CB8AC3E}">
        <p14:creationId xmlns:p14="http://schemas.microsoft.com/office/powerpoint/2010/main" val="410795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217E8A-A822-4799-A4FF-72713A46B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3B2BAA-5CE9-44CE-ACA5-E4EED569A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8" y="2491450"/>
            <a:ext cx="10515600" cy="3287913"/>
          </a:xfrm>
        </p:spPr>
        <p:txBody>
          <a:bodyPr>
            <a:normAutofit/>
          </a:bodyPr>
          <a:lstStyle/>
          <a:p>
            <a:r>
              <a:rPr lang="zh-TW" altLang="en-US" b="1" dirty="0"/>
              <a:t>動機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zh-TW" dirty="0"/>
              <a:t>從課上的</a:t>
            </a:r>
            <a:r>
              <a:rPr lang="en-US" altLang="zh-TW" dirty="0"/>
              <a:t>object detection </a:t>
            </a:r>
            <a:r>
              <a:rPr lang="zh-TW" altLang="zh-TW" dirty="0"/>
              <a:t>練習</a:t>
            </a:r>
            <a:r>
              <a:rPr lang="en-US" altLang="zh-TW" dirty="0"/>
              <a:t> (tic-tac-toe </a:t>
            </a:r>
            <a:r>
              <a:rPr lang="zh-TW" altLang="zh-TW" dirty="0"/>
              <a:t>跟</a:t>
            </a:r>
            <a:r>
              <a:rPr lang="en-US" altLang="zh-TW" dirty="0"/>
              <a:t> </a:t>
            </a:r>
            <a:r>
              <a:rPr lang="en-US" altLang="zh-TW" dirty="0" err="1"/>
              <a:t>tetris</a:t>
            </a:r>
            <a:r>
              <a:rPr lang="en-US" altLang="zh-TW" dirty="0"/>
              <a:t> block)</a:t>
            </a:r>
            <a:r>
              <a:rPr lang="zh-TW" altLang="zh-TW" dirty="0"/>
              <a:t>發想，</a:t>
            </a:r>
            <a:br>
              <a:rPr lang="en-US" altLang="zh-TW" dirty="0"/>
            </a:br>
            <a:r>
              <a:rPr lang="zh-TW" altLang="zh-TW" dirty="0"/>
              <a:t>我認為西洋棋盤與棋子也是一個值得做出來的主題。</a:t>
            </a:r>
          </a:p>
          <a:p>
            <a:r>
              <a:rPr lang="zh-TW" altLang="en-US" b="1" dirty="0"/>
              <a:t>目標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zh-TW" dirty="0"/>
              <a:t>開發一個能夠準確檢測棋盤並識別棋子位置的系統，成功輸出棋盤狀態</a:t>
            </a:r>
            <a:r>
              <a:rPr lang="en-US" altLang="zh-TW" dirty="0"/>
              <a:t>(</a:t>
            </a:r>
            <a:r>
              <a:rPr lang="zh-TW" altLang="zh-TW" dirty="0"/>
              <a:t>有哪些</a:t>
            </a:r>
            <a:r>
              <a:rPr lang="zh-TW" altLang="en-US" dirty="0"/>
              <a:t>格子</a:t>
            </a:r>
            <a:r>
              <a:rPr lang="zh-TW" altLang="zh-TW" dirty="0"/>
              <a:t>有棋子</a:t>
            </a:r>
            <a:r>
              <a:rPr lang="en-US" altLang="zh-TW" dirty="0"/>
              <a:t>,</a:t>
            </a:r>
            <a:r>
              <a:rPr lang="zh-TW" altLang="zh-TW" dirty="0"/>
              <a:t>以</a:t>
            </a:r>
            <a:r>
              <a:rPr lang="en-US" altLang="zh-TW" dirty="0"/>
              <a:t>0</a:t>
            </a:r>
            <a:r>
              <a:rPr lang="zh-TW" altLang="zh-TW" dirty="0"/>
              <a:t>跟</a:t>
            </a:r>
            <a:r>
              <a:rPr lang="en-US" altLang="zh-TW" dirty="0"/>
              <a:t>1</a:t>
            </a:r>
            <a:r>
              <a:rPr lang="zh-TW" altLang="zh-TW" dirty="0"/>
              <a:t>所表示</a:t>
            </a:r>
            <a:r>
              <a:rPr lang="en-US" altLang="zh-TW" dirty="0"/>
              <a:t>)</a:t>
            </a:r>
            <a:r>
              <a:rPr lang="zh-TW" altLang="zh-TW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987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8155AA-FACB-45C1-81C1-FDEBC2A6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方法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AAAF56-2901-48E1-A11C-8DFC4E0492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99562"/>
            <a:ext cx="8751638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TW" sz="2400" dirty="0">
                <a:latin typeface="Arial" panose="020B0604020202020204" pitchFamily="34" charset="0"/>
              </a:rPr>
              <a:t>Code</a:t>
            </a:r>
            <a:r>
              <a:rPr lang="zh-TW" altLang="en-US" sz="2400" dirty="0">
                <a:latin typeface="Arial" panose="020B0604020202020204" pitchFamily="34" charset="0"/>
              </a:rPr>
              <a:t>的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工作流程分為三個主要步驟。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棋盤檢測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en-US" altLang="zh-TW" sz="1800" dirty="0">
                <a:latin typeface="Arial" panose="020B0604020202020204" pitchFamily="34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cv2.findContours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cv2.approxPolyDP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檢測棋盤輪廓。</a:t>
            </a:r>
            <a:endParaRPr lang="en-US" altLang="zh-TW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zh-TW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透視變換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en-US" altLang="zh-TW" sz="1800" dirty="0">
                <a:latin typeface="Arial" panose="020B0604020202020204" pitchFamily="34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cv2.getPerspectiveTransform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將棋盤對齊為正方形網格。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zh-TW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棋子檢測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zh-TW" altLang="zh-TW" sz="1600" dirty="0"/>
              <a:t>邊緣檢測：使用</a:t>
            </a:r>
            <a:r>
              <a:rPr lang="en-US" altLang="zh-TW" sz="1600" dirty="0"/>
              <a:t>cv2.Canny</a:t>
            </a:r>
            <a:r>
              <a:rPr lang="zh-TW" altLang="zh-TW" sz="1600" dirty="0"/>
              <a:t>和</a:t>
            </a:r>
            <a:r>
              <a:rPr lang="en-US" altLang="zh-TW" sz="1600" dirty="0"/>
              <a:t>Adaptive Thresholding</a:t>
            </a:r>
            <a:r>
              <a:rPr lang="zh-TW" altLang="zh-TW" sz="1600" dirty="0"/>
              <a:t>以加強圖像重建能力。</a:t>
            </a:r>
            <a:endParaRPr lang="en-US" altLang="zh-TW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TW" altLang="zh-TW" sz="1600" dirty="0"/>
              <a:t>圖像處理：結合</a:t>
            </a:r>
            <a:r>
              <a:rPr lang="en-US" altLang="zh-TW" sz="1600" dirty="0"/>
              <a:t>segmentation</a:t>
            </a:r>
            <a:r>
              <a:rPr lang="zh-TW" altLang="zh-TW" sz="1600" dirty="0"/>
              <a:t>與</a:t>
            </a:r>
            <a:r>
              <a:rPr lang="en-US" altLang="zh-TW" sz="1600" dirty="0"/>
              <a:t>color thresholding</a:t>
            </a:r>
            <a:r>
              <a:rPr lang="zh-TW" altLang="zh-TW" sz="1600" dirty="0"/>
              <a:t>進行穩健的檢測。</a:t>
            </a:r>
            <a:r>
              <a:rPr lang="en-US" altLang="zh-TW" sz="1600" dirty="0"/>
              <a:t>.</a:t>
            </a:r>
            <a:endParaRPr lang="zh-TW" altLang="zh-TW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69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1714B-F8EE-424F-9F20-AC2CCFB2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26" y="12786"/>
            <a:ext cx="10515600" cy="1325563"/>
          </a:xfrm>
        </p:spPr>
        <p:txBody>
          <a:bodyPr/>
          <a:lstStyle/>
          <a:p>
            <a:r>
              <a:rPr lang="zh-TW" altLang="en-US" dirty="0"/>
              <a:t>結果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2B1B1AA-AB0A-4E5B-B98F-672FA73BF24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852" y="1338349"/>
            <a:ext cx="3268558" cy="176403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DAD53BC-F33D-4B68-AAA4-A6C0DC497E0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45" y="1338349"/>
            <a:ext cx="3136265" cy="176403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D9A2C6C-0836-4DFD-B502-6550B6F1C2E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249" y="3950448"/>
            <a:ext cx="1680210" cy="174371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B6779E7-E739-4CC0-996C-1061C2553B5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463" y="3948543"/>
            <a:ext cx="1711325" cy="174561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69ED1F4-CB7A-43D7-BB0D-84CF6105EA37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220" y="3927587"/>
            <a:ext cx="1724025" cy="178752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C8FC456-28E0-4A2C-A866-DD5D790365BD}"/>
              </a:ext>
            </a:extLst>
          </p:cNvPr>
          <p:cNvSpPr txBox="1"/>
          <p:nvPr/>
        </p:nvSpPr>
        <p:spPr>
          <a:xfrm>
            <a:off x="742301" y="16221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輸入圖片</a:t>
            </a:r>
            <a:endParaRPr lang="en-US" altLang="zh-TW" dirty="0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55326D08-55C4-4068-B8A1-C0E68F99B632}"/>
              </a:ext>
            </a:extLst>
          </p:cNvPr>
          <p:cNvSpPr/>
          <p:nvPr/>
        </p:nvSpPr>
        <p:spPr>
          <a:xfrm>
            <a:off x="5643126" y="1942247"/>
            <a:ext cx="778934" cy="3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8F6DFA03-6397-44EC-A12B-5A600D04F084}"/>
              </a:ext>
            </a:extLst>
          </p:cNvPr>
          <p:cNvSpPr/>
          <p:nvPr/>
        </p:nvSpPr>
        <p:spPr>
          <a:xfrm>
            <a:off x="929791" y="2024949"/>
            <a:ext cx="778934" cy="3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E062A204-E3C1-48E9-9F56-15E5B64C21D6}"/>
              </a:ext>
            </a:extLst>
          </p:cNvPr>
          <p:cNvSpPr/>
          <p:nvPr/>
        </p:nvSpPr>
        <p:spPr>
          <a:xfrm>
            <a:off x="953022" y="4636036"/>
            <a:ext cx="778934" cy="3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2B3C68D-F481-41E0-BBF3-56784CF9D2DB}"/>
              </a:ext>
            </a:extLst>
          </p:cNvPr>
          <p:cNvSpPr/>
          <p:nvPr/>
        </p:nvSpPr>
        <p:spPr>
          <a:xfrm>
            <a:off x="562926" y="422239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kern="0" dirty="0">
                <a:cs typeface="新細明體" panose="02020500000000000000" pitchFamily="18" charset="-120"/>
              </a:rPr>
              <a:t>透視變換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C1ABDC-D6DD-4E34-AF55-4D184902F6AB}"/>
              </a:ext>
            </a:extLst>
          </p:cNvPr>
          <p:cNvSpPr/>
          <p:nvPr/>
        </p:nvSpPr>
        <p:spPr>
          <a:xfrm>
            <a:off x="10432520" y="2117399"/>
            <a:ext cx="914400" cy="187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5D1208-83B7-49FE-997A-9CB447A3DB71}"/>
              </a:ext>
            </a:extLst>
          </p:cNvPr>
          <p:cNvSpPr/>
          <p:nvPr/>
        </p:nvSpPr>
        <p:spPr>
          <a:xfrm>
            <a:off x="38622" y="4724661"/>
            <a:ext cx="914400" cy="193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F6F9258F-C834-4D02-A35D-1770DFC85BF6}"/>
              </a:ext>
            </a:extLst>
          </p:cNvPr>
          <p:cNvSpPr/>
          <p:nvPr/>
        </p:nvSpPr>
        <p:spPr>
          <a:xfrm>
            <a:off x="3668077" y="4636036"/>
            <a:ext cx="778934" cy="3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89FEB822-3CB1-4B48-8422-BC2805013EFC}"/>
              </a:ext>
            </a:extLst>
          </p:cNvPr>
          <p:cNvSpPr/>
          <p:nvPr/>
        </p:nvSpPr>
        <p:spPr>
          <a:xfrm>
            <a:off x="6883537" y="4635083"/>
            <a:ext cx="778934" cy="372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1BE7841-4DBC-4BE7-907D-19C07921E0C5}"/>
              </a:ext>
            </a:extLst>
          </p:cNvPr>
          <p:cNvSpPr/>
          <p:nvPr/>
        </p:nvSpPr>
        <p:spPr>
          <a:xfrm>
            <a:off x="3538752" y="424327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dirty="0">
                <a:latin typeface="Calibri" panose="020F0502020204030204" pitchFamily="34" charset="0"/>
                <a:cs typeface="Times New Roman" panose="02020603050405020304" pitchFamily="18" charset="0"/>
              </a:rPr>
              <a:t>棋盤分</a:t>
            </a:r>
            <a:r>
              <a:rPr lang="zh-TW" alt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割</a:t>
            </a:r>
            <a:endParaRPr lang="zh-TW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95C6FF7-6BDE-4B15-A727-7F2344806A5C}"/>
              </a:ext>
            </a:extLst>
          </p:cNvPr>
          <p:cNvSpPr/>
          <p:nvPr/>
        </p:nvSpPr>
        <p:spPr>
          <a:xfrm>
            <a:off x="6639503" y="420636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zh-TW" altLang="zh-TW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棋子檢測</a:t>
            </a:r>
            <a:endParaRPr lang="zh-TW" altLang="zh-TW" sz="28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EF27945-A63D-41F4-A230-94DBDA6CC271}"/>
              </a:ext>
            </a:extLst>
          </p:cNvPr>
          <p:cNvSpPr/>
          <p:nvPr/>
        </p:nvSpPr>
        <p:spPr>
          <a:xfrm>
            <a:off x="5429294" y="1582254"/>
            <a:ext cx="1314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b="1" dirty="0">
                <a:latin typeface="Arial" panose="020B0604020202020204" pitchFamily="34" charset="0"/>
              </a:rPr>
              <a:t>棋盤檢測</a:t>
            </a:r>
            <a:br>
              <a:rPr lang="en-US" altLang="zh-TW" dirty="0">
                <a:latin typeface="Arial" panose="020B0604020202020204" pitchFamily="34" charset="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741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B758D3-2912-4C19-8805-3B0BC7E7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分析與改進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D5B0BB-E093-4837-A54B-98EF8E7A9A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618630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優勢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在角度與光線條件變化下的穩健檢測能力。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使用簡單的電腦視覺技術實現高效處理。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TW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改進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計畫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altLang="zh-TW" sz="1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1800" b="1" dirty="0">
                <a:latin typeface="Arial" panose="020B0604020202020204" pitchFamily="34" charset="0"/>
              </a:rPr>
              <a:t>處理光線變化：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1800" dirty="0">
                <a:latin typeface="Arial" panose="020B0604020202020204" pitchFamily="34" charset="0"/>
              </a:rPr>
              <a:t>強化對光線影響的處理及降噪能力。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TW" sz="1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1800" b="1" dirty="0">
                <a:latin typeface="Arial" panose="020B0604020202020204" pitchFamily="34" charset="0"/>
              </a:rPr>
              <a:t>提升檢測能力：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1800" dirty="0">
                <a:latin typeface="Arial" panose="020B0604020202020204" pitchFamily="34" charset="0"/>
              </a:rPr>
              <a:t>採用深度學習模型進行多模態分類，以提升棋子檢測效果。</a:t>
            </a:r>
            <a:br>
              <a:rPr lang="en-US" altLang="zh-TW" sz="1800" dirty="0">
                <a:latin typeface="Arial" panose="020B0604020202020204" pitchFamily="34" charset="0"/>
              </a:rPr>
            </a:br>
            <a:endParaRPr lang="en-US" altLang="zh-TW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1800" b="1" dirty="0">
                <a:latin typeface="Arial" panose="020B0604020202020204" pitchFamily="34" charset="0"/>
              </a:rPr>
              <a:t>增加功能</a:t>
            </a:r>
            <a:r>
              <a:rPr lang="en-US" altLang="zh-TW" sz="1800" b="1" dirty="0">
                <a:latin typeface="Arial" panose="020B0604020202020204" pitchFamily="34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TW" altLang="en-US" sz="1800" dirty="0">
                <a:latin typeface="Arial" panose="020B0604020202020204" pitchFamily="34" charset="0"/>
              </a:rPr>
              <a:t>增加辨識棋子種類的功能</a:t>
            </a:r>
            <a:r>
              <a:rPr lang="en-US" altLang="zh-TW" sz="1800" dirty="0">
                <a:latin typeface="Arial" panose="020B0604020202020204" pitchFamily="34" charset="0"/>
              </a:rPr>
              <a:t>(</a:t>
            </a:r>
            <a:r>
              <a:rPr lang="zh-TW" altLang="en-US" sz="1800" dirty="0">
                <a:latin typeface="Arial" panose="020B0604020202020204" pitchFamily="34" charset="0"/>
              </a:rPr>
              <a:t>標示種類</a:t>
            </a:r>
            <a:r>
              <a:rPr lang="en-US" altLang="zh-TW" sz="1800" dirty="0">
                <a:latin typeface="Arial" panose="020B0604020202020204" pitchFamily="34" charset="0"/>
              </a:rPr>
              <a:t>)</a:t>
            </a:r>
            <a:r>
              <a:rPr lang="zh-TW" altLang="en-US" sz="1800" dirty="0">
                <a:latin typeface="Arial" panose="020B0604020202020204" pitchFamily="34" charset="0"/>
              </a:rPr>
              <a:t>。</a:t>
            </a:r>
            <a:br>
              <a:rPr lang="en-US" altLang="zh-TW" sz="1800" dirty="0">
                <a:latin typeface="Arial" panose="020B0604020202020204" pitchFamily="34" charset="0"/>
              </a:rPr>
            </a:br>
            <a:r>
              <a:rPr lang="zh-TW" altLang="en-US" sz="1800" dirty="0">
                <a:latin typeface="Arial" panose="020B0604020202020204" pitchFamily="34" charset="0"/>
              </a:rPr>
              <a:t>辨識完棋盤</a:t>
            </a:r>
            <a:r>
              <a:rPr lang="en-US" altLang="zh-TW" sz="1800" dirty="0">
                <a:latin typeface="Arial" panose="020B0604020202020204" pitchFamily="34" charset="0"/>
              </a:rPr>
              <a:t>&amp;</a:t>
            </a:r>
            <a:r>
              <a:rPr lang="zh-TW" altLang="en-US" sz="1800" dirty="0">
                <a:latin typeface="Arial" panose="020B0604020202020204" pitchFamily="34" charset="0"/>
              </a:rPr>
              <a:t>棋種之後以表格的方式印出哪格有什麼棋子。</a:t>
            </a:r>
          </a:p>
        </p:txBody>
      </p:sp>
    </p:spTree>
    <p:extLst>
      <p:ext uri="{BB962C8B-B14F-4D97-AF65-F5344CB8AC3E}">
        <p14:creationId xmlns:p14="http://schemas.microsoft.com/office/powerpoint/2010/main" val="60822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460BF-0DB2-4B88-B944-22081D14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參考文獻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70D172-F949-4A47-BBDA-00C883FBC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OpenCV </a:t>
            </a:r>
            <a:r>
              <a:rPr lang="zh-TW" altLang="zh-TW" dirty="0"/>
              <a:t>官方文件</a:t>
            </a:r>
            <a:r>
              <a:rPr lang="en-US" altLang="zh-TW" dirty="0"/>
              <a:t>: </a:t>
            </a:r>
            <a:r>
              <a:rPr lang="en-US" altLang="zh-TW" u="sng" dirty="0">
                <a:hlinkClick r:id="rId2"/>
              </a:rPr>
              <a:t>https://docs.opencv.org</a:t>
            </a:r>
            <a:endParaRPr lang="zh-TW" altLang="zh-TW" dirty="0"/>
          </a:p>
          <a:p>
            <a:pPr lvl="0"/>
            <a:r>
              <a:rPr lang="zh-TW" altLang="zh-TW" dirty="0"/>
              <a:t>相關論文</a:t>
            </a:r>
            <a:endParaRPr lang="zh-TW" altLang="zh-TW" b="1" dirty="0"/>
          </a:p>
          <a:p>
            <a:pPr lvl="0"/>
            <a:r>
              <a:rPr lang="en-US" altLang="zh-TW" b="1" dirty="0"/>
              <a:t>“</a:t>
            </a:r>
            <a:r>
              <a:rPr lang="en-US" altLang="zh-TW" u="sng" dirty="0">
                <a:hlinkClick r:id="rId3"/>
              </a:rPr>
              <a:t>End-to-End Chess Recognition</a:t>
            </a:r>
            <a:r>
              <a:rPr lang="en-US" altLang="zh-TW" b="1" dirty="0"/>
              <a:t>" by </a:t>
            </a:r>
            <a:r>
              <a:rPr lang="en-US" altLang="zh-TW" dirty="0"/>
              <a:t>Athanasios </a:t>
            </a:r>
            <a:r>
              <a:rPr lang="en-US" altLang="zh-TW" dirty="0" err="1"/>
              <a:t>Masouris</a:t>
            </a:r>
            <a:r>
              <a:rPr lang="en-US" altLang="zh-TW" dirty="0"/>
              <a:t>, Jan van </a:t>
            </a:r>
            <a:r>
              <a:rPr lang="en-US" altLang="zh-TW" dirty="0" err="1"/>
              <a:t>Gemert</a:t>
            </a:r>
            <a:endParaRPr lang="zh-TW" altLang="zh-TW" dirty="0"/>
          </a:p>
          <a:p>
            <a:pPr lvl="0"/>
            <a:r>
              <a:rPr lang="en-US" altLang="zh-TW" dirty="0"/>
              <a:t>“</a:t>
            </a:r>
            <a:r>
              <a:rPr lang="en-US" altLang="zh-TW" u="sng" dirty="0">
                <a:hlinkClick r:id="rId4"/>
              </a:rPr>
              <a:t>Determining Chess Game State from an Image</a:t>
            </a:r>
            <a:r>
              <a:rPr lang="en-US" altLang="zh-TW" dirty="0"/>
              <a:t>”</a:t>
            </a:r>
            <a:r>
              <a:rPr lang="en-US" altLang="zh-TW" b="1" dirty="0"/>
              <a:t> by </a:t>
            </a:r>
            <a:r>
              <a:rPr lang="en-US" altLang="zh-TW" dirty="0"/>
              <a:t>Georg </a:t>
            </a:r>
            <a:r>
              <a:rPr lang="en-US" altLang="zh-TW" dirty="0" err="1"/>
              <a:t>Wölflein</a:t>
            </a:r>
            <a:r>
              <a:rPr lang="en-US" altLang="zh-TW" dirty="0"/>
              <a:t>, </a:t>
            </a:r>
            <a:r>
              <a:rPr lang="en-US" altLang="zh-TW" dirty="0" err="1"/>
              <a:t>Ognjen</a:t>
            </a:r>
            <a:r>
              <a:rPr lang="en-US" altLang="zh-TW" dirty="0"/>
              <a:t> </a:t>
            </a:r>
            <a:r>
              <a:rPr lang="en-US" altLang="zh-TW" dirty="0" err="1"/>
              <a:t>Arandjelović</a:t>
            </a:r>
            <a:endParaRPr lang="zh-TW" altLang="zh-TW" dirty="0"/>
          </a:p>
          <a:p>
            <a:pPr lvl="0"/>
            <a:r>
              <a:rPr lang="zh-TW" altLang="zh-TW" dirty="0"/>
              <a:t>課堂教材 </a:t>
            </a:r>
          </a:p>
          <a:p>
            <a:pPr lvl="0"/>
            <a:r>
              <a:rPr lang="en-US" altLang="zh-TW" dirty="0"/>
              <a:t>1.11, Contours - Advanced Properties</a:t>
            </a:r>
            <a:endParaRPr lang="zh-TW" altLang="zh-TW" dirty="0"/>
          </a:p>
          <a:p>
            <a:pPr lvl="0"/>
            <a:r>
              <a:rPr lang="en-US" altLang="zh-TW" dirty="0"/>
              <a:t>1.9, Thresholding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8440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332</Words>
  <Application>Microsoft Office PowerPoint</Application>
  <PresentationFormat>寬螢幕</PresentationFormat>
  <Paragraphs>43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Arial Unicode MS</vt:lpstr>
      <vt:lpstr>新細明體</vt:lpstr>
      <vt:lpstr>Arial</vt:lpstr>
      <vt:lpstr>Calibri</vt:lpstr>
      <vt:lpstr>Calibri Light</vt:lpstr>
      <vt:lpstr>Times New Roman</vt:lpstr>
      <vt:lpstr>Office 佈景主題</vt:lpstr>
      <vt:lpstr>基於 OpenCV的棋盤與棋子檢測系統</vt:lpstr>
      <vt:lpstr>Introduction</vt:lpstr>
      <vt:lpstr>方法</vt:lpstr>
      <vt:lpstr>結果</vt:lpstr>
      <vt:lpstr>分析與改進</vt:lpstr>
      <vt:lpstr>參考文獻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基於 OpenCV的棋盤與棋子檢測系統</dc:title>
  <dc:creator>黃教語</dc:creator>
  <cp:lastModifiedBy>黃教語</cp:lastModifiedBy>
  <cp:revision>18</cp:revision>
  <dcterms:created xsi:type="dcterms:W3CDTF">2024-12-22T14:29:48Z</dcterms:created>
  <dcterms:modified xsi:type="dcterms:W3CDTF">2024-12-23T14:12:43Z</dcterms:modified>
</cp:coreProperties>
</file>