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8"/>
  </p:notesMasterIdLst>
  <p:handoutMasterIdLst>
    <p:handoutMasterId r:id="rId39"/>
  </p:handoutMasterIdLst>
  <p:sldIdLst>
    <p:sldId id="1087" r:id="rId2"/>
    <p:sldId id="1375" r:id="rId3"/>
    <p:sldId id="1099" r:id="rId4"/>
    <p:sldId id="1368" r:id="rId5"/>
    <p:sldId id="1369" r:id="rId6"/>
    <p:sldId id="1370" r:id="rId7"/>
    <p:sldId id="1371" r:id="rId8"/>
    <p:sldId id="1372" r:id="rId9"/>
    <p:sldId id="1373" r:id="rId10"/>
    <p:sldId id="1399" r:id="rId11"/>
    <p:sldId id="1322" r:id="rId12"/>
    <p:sldId id="1374" r:id="rId13"/>
    <p:sldId id="1380" r:id="rId14"/>
    <p:sldId id="1320" r:id="rId15"/>
    <p:sldId id="1377" r:id="rId16"/>
    <p:sldId id="1289" r:id="rId17"/>
    <p:sldId id="1285" r:id="rId18"/>
    <p:sldId id="1291" r:id="rId19"/>
    <p:sldId id="1326" r:id="rId20"/>
    <p:sldId id="1382" r:id="rId21"/>
    <p:sldId id="1384" r:id="rId22"/>
    <p:sldId id="1385" r:id="rId23"/>
    <p:sldId id="1386" r:id="rId24"/>
    <p:sldId id="1400" r:id="rId25"/>
    <p:sldId id="1390" r:id="rId26"/>
    <p:sldId id="1327" r:id="rId27"/>
    <p:sldId id="1393" r:id="rId28"/>
    <p:sldId id="1392" r:id="rId29"/>
    <p:sldId id="1394" r:id="rId30"/>
    <p:sldId id="1395" r:id="rId31"/>
    <p:sldId id="1396" r:id="rId32"/>
    <p:sldId id="1397" r:id="rId33"/>
    <p:sldId id="1398" r:id="rId34"/>
    <p:sldId id="1366" r:id="rId35"/>
    <p:sldId id="1325" r:id="rId36"/>
    <p:sldId id="1367" r:id="rId37"/>
  </p:sldIdLst>
  <p:sldSz cx="9144000" cy="6858000" type="screen4x3"/>
  <p:notesSz cx="6761163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rgbClr val="000000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sz="3600" b="1" kern="1200">
        <a:solidFill>
          <a:srgbClr val="000000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sz="3600" b="1" kern="1200">
        <a:solidFill>
          <a:srgbClr val="000000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sz="3600" b="1" kern="1200">
        <a:solidFill>
          <a:srgbClr val="000000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sz="3600" b="1" kern="1200">
        <a:solidFill>
          <a:srgbClr val="000000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CB2"/>
    <a:srgbClr val="DBC3DA"/>
    <a:srgbClr val="D3F9A5"/>
    <a:srgbClr val="0000CC"/>
    <a:srgbClr val="FF0000"/>
    <a:srgbClr val="FFFFFF"/>
    <a:srgbClr val="FFFF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14" autoAdjust="0"/>
    <p:restoredTop sz="87326" autoAdjust="0"/>
  </p:normalViewPr>
  <p:slideViewPr>
    <p:cSldViewPr>
      <p:cViewPr varScale="1">
        <p:scale>
          <a:sx n="62" d="100"/>
          <a:sy n="62" d="100"/>
        </p:scale>
        <p:origin x="662" y="3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1222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290" name="Rectangle 2">
            <a:extLst>
              <a:ext uri="{FF2B5EF4-FFF2-40B4-BE49-F238E27FC236}">
                <a16:creationId xmlns:a16="http://schemas.microsoft.com/office/drawing/2014/main" id="{99453D7D-F3C4-1470-9735-03F2D0D5B6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4291" name="Rectangle 3">
            <a:extLst>
              <a:ext uri="{FF2B5EF4-FFF2-40B4-BE49-F238E27FC236}">
                <a16:creationId xmlns:a16="http://schemas.microsoft.com/office/drawing/2014/main" id="{E46CCB77-9977-5BCF-F05B-89AB838D38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4292" name="Rectangle 4">
            <a:extLst>
              <a:ext uri="{FF2B5EF4-FFF2-40B4-BE49-F238E27FC236}">
                <a16:creationId xmlns:a16="http://schemas.microsoft.com/office/drawing/2014/main" id="{5998C7E4-3648-B3DC-FDB6-98D976589A9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44293" name="Rectangle 5">
            <a:extLst>
              <a:ext uri="{FF2B5EF4-FFF2-40B4-BE49-F238E27FC236}">
                <a16:creationId xmlns:a16="http://schemas.microsoft.com/office/drawing/2014/main" id="{3B42ADC7-3FD9-C264-BB09-E641C4506D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F06C3E-6FD4-4E05-94DD-9CC9DF6A01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38" name="Rectangle 2">
            <a:extLst>
              <a:ext uri="{FF2B5EF4-FFF2-40B4-BE49-F238E27FC236}">
                <a16:creationId xmlns:a16="http://schemas.microsoft.com/office/drawing/2014/main" id="{F153D759-9094-9F66-0DF8-80694AD43B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7139" name="Rectangle 3">
            <a:extLst>
              <a:ext uri="{FF2B5EF4-FFF2-40B4-BE49-F238E27FC236}">
                <a16:creationId xmlns:a16="http://schemas.microsoft.com/office/drawing/2014/main" id="{8A932B3A-7345-1E46-5EA3-BDC38FB220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42E0531-F9E3-59FF-680C-42E64B77E0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7141" name="Rectangle 5">
            <a:extLst>
              <a:ext uri="{FF2B5EF4-FFF2-40B4-BE49-F238E27FC236}">
                <a16:creationId xmlns:a16="http://schemas.microsoft.com/office/drawing/2014/main" id="{3D3B4C92-5D3E-D538-53F0-2C8AC7C63A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87142" name="Rectangle 6">
            <a:extLst>
              <a:ext uri="{FF2B5EF4-FFF2-40B4-BE49-F238E27FC236}">
                <a16:creationId xmlns:a16="http://schemas.microsoft.com/office/drawing/2014/main" id="{73ECF3CF-EA51-898A-B9CC-6813DDC351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7143" name="Rectangle 7">
            <a:extLst>
              <a:ext uri="{FF2B5EF4-FFF2-40B4-BE49-F238E27FC236}">
                <a16:creationId xmlns:a16="http://schemas.microsoft.com/office/drawing/2014/main" id="{462C091C-CD34-5AAC-1B94-09AD9AE61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2233CD-928D-4AD0-8EBD-2657A40B6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6F5BB0DE-3DF8-EA25-8F4B-812ECD7778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FD909227-D841-51E5-27DD-E350704CB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158F3C64-8703-C348-15B5-0FD482D42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FBD998-7EF4-43B4-9A18-641CA5F9C537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149" name="日期占位符 4">
            <a:extLst>
              <a:ext uri="{FF2B5EF4-FFF2-40B4-BE49-F238E27FC236}">
                <a16:creationId xmlns:a16="http://schemas.microsoft.com/office/drawing/2014/main" id="{8157A6E3-1C55-BA2B-3018-542D2F4D3A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9980C0B6-0E71-25B5-56FA-4E5F8EDCD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0830FAB-E87A-1041-423D-90CA54F5B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BED0B0A8-DBFC-7FE7-1F22-30922380D6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6922803-EA7D-4D5C-9D80-9C03D349703A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591CB111-0F7B-1D12-88D5-38A10E1A3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4B7638EF-DE1B-42C4-0458-D6C6C8FB6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3ECA63A1-3974-A961-8BBC-01988611C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426D2C0-9780-4B9E-A8EE-7B0B31D9480E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9A3A8097-7ED0-4D65-7C47-46F373601C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C0A39147-CAC3-5A10-8970-E10E9D12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431E6C0D-0394-5956-DB17-3DBAD0946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59143D-D188-4D52-85F8-96C756B9DD2B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AD98A00E-8AEF-CC05-BB2A-EA698C0B4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02C8FC23-3610-3261-54D6-11660A033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E09312B6-C669-FE06-092F-748CB0BB2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EBC4AC5-E021-4868-9128-7F7A160887A3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4647DB97-F015-984B-F4B9-9F80A0CDC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8B2CC861-7EC2-19EE-1BEB-CD11BEA7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DC9803F2-C06F-A603-B3AF-1591DD5A5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C49CBD5-2BBD-4505-8242-B1DE23795670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91645CFA-08C5-D658-F246-8090A62623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0B3CE5FA-DB67-7C06-9E26-F38062B4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8F732660-D8B1-BF04-476C-508240BEBF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5A6F946-ABB7-4A21-9EFD-4AECAA776E60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9C19BE2F-0DFF-2787-2533-1CB3432F89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44F6959E-72FB-3FB7-82AD-7FED9B438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08666307-40CF-913E-5EA5-1F59FBDCA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B675D6DE-CE3F-4F45-907D-F071DD494392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61D0D33F-7615-FF3D-52FE-0DB1D593B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DF73248C-E0B4-BAD9-ABB2-BEA9ADD49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9D21B37C-A747-CB94-6D59-77F816FDA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D68139D6-8C55-4611-BD17-2116282E5E02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885F1B46-B8A8-CF05-3594-283CFB013C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A8CD4251-9578-2BBD-6D83-3B21E67D4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E40D8659-14F0-8292-1A84-7017F8FD79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3048AC5F-4A3F-43AF-9AEB-2A6F357638F7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3303ECB4-C822-9422-8F5C-1A2067FF5A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94DA1F62-AE9A-1938-26A8-D299C77BB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5D8A621D-E0DE-B3AF-B961-1A105ABDF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02126FC-EA8A-4899-BA45-7D93FC3A9EA4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D8D5036-8A1B-617F-DD9B-FBD745E39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8278C7D6-5A3A-B952-E458-5AD61D201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A826D667-00FA-81C4-D051-87631C840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033987B-CD37-49DF-86FB-B6D07DE8262A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C874811A-5841-1D00-DB2D-6E93801E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0B0E2EFD-3EE1-B29A-8BA3-38DF71EB4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6C0F2BE9-734E-A432-F732-6D365C210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2467CF6-54BF-4C50-AC26-27A8D4B10572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C874811A-5841-1D00-DB2D-6E93801EE2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0B0E2EFD-3EE1-B29A-8BA3-38DF71EB4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6C0F2BE9-734E-A432-F732-6D365C210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2467CF6-54BF-4C50-AC26-27A8D4B10572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911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6E2E8562-6CD6-77F7-10C2-4ABE12437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DBB9C6EC-2DE1-037C-E3B1-4D3D18A22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8825BFC9-1498-5D32-ACD0-160811035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CD4D7EA-0BC7-417D-9026-AA63E4EDA47C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3649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6E2E8562-6CD6-77F7-10C2-4ABE12437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DBB9C6EC-2DE1-037C-E3B1-4D3D18A22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8825BFC9-1498-5D32-ACD0-160811035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CD4D7EA-0BC7-417D-9026-AA63E4EDA47C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6E2E8562-6CD6-77F7-10C2-4ABE12437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DBB9C6EC-2DE1-037C-E3B1-4D3D18A22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8825BFC9-1498-5D32-ACD0-160811035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CD4D7EA-0BC7-417D-9026-AA63E4EDA47C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641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6E2E8562-6CD6-77F7-10C2-4ABE12437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DBB9C6EC-2DE1-037C-E3B1-4D3D18A22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8825BFC9-1498-5D32-ACD0-160811035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CD4D7EA-0BC7-417D-9026-AA63E4EDA47C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654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6E2E8562-6CD6-77F7-10C2-4ABE12437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DBB9C6EC-2DE1-037C-E3B1-4D3D18A22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8825BFC9-1498-5D32-ACD0-160811035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CD4D7EA-0BC7-417D-9026-AA63E4EDA47C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869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6E2E8562-6CD6-77F7-10C2-4ABE12437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DBB9C6EC-2DE1-037C-E3B1-4D3D18A22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8825BFC9-1498-5D32-ACD0-160811035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CD4D7EA-0BC7-417D-9026-AA63E4EDA47C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702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6E2E8562-6CD6-77F7-10C2-4ABE12437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DBB9C6EC-2DE1-037C-E3B1-4D3D18A22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8825BFC9-1498-5D32-ACD0-160811035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CD4D7EA-0BC7-417D-9026-AA63E4EDA47C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9458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6E2E8562-6CD6-77F7-10C2-4ABE12437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DBB9C6EC-2DE1-037C-E3B1-4D3D18A22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8825BFC9-1498-5D32-ACD0-160811035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CD4D7EA-0BC7-417D-9026-AA63E4EDA47C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799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070498F3-1290-C207-BA77-AAAB51F42E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033025DD-93D5-7DC5-896A-BE9B4F167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2735A34B-AB0D-CF53-5AAF-6DF8CB7E8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AE2773C7-9490-4702-8910-91480372533A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6E2E8562-6CD6-77F7-10C2-4ABE12437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DBB9C6EC-2DE1-037C-E3B1-4D3D18A22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8825BFC9-1498-5D32-ACD0-160811035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FCD4D7EA-0BC7-417D-9026-AA63E4EDA47C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4087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BF30258C-76C1-FD86-1BEC-E3882D23E3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C567760B-E8D9-C155-E935-C9F20FDC0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DC552946-F1E2-F1B5-2878-3DE519BBCD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6A5A3566-87E2-4726-8874-B273DBAFB392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24AFDFFA-70CE-218F-85D8-BD1F5AEDB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F00F6DBF-BE13-A327-4C6A-C2ED1E493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24E24F75-EAB9-0CCF-8E20-1061AAE0F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B5FC4D7-05EE-4A3F-948F-8CF91DEE11DC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E728DE51-BEFB-5520-BE5F-08E3EFE813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A80919EE-4429-977A-2008-6F0513FD1C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7D532ED2-ED6A-D1E1-DAEF-9182924DA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35811CF-2959-4044-AE18-D413E83385A7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905ABB23-B786-CCB6-2E1F-190600737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E86F4690-60A0-B5A8-D2A3-9519F8C9E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F639918E-5FB6-C39A-BC37-847E81DA16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92FC262-9041-48EB-BEDE-489184897C80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7C4FC3BF-C191-93CC-8170-78C8AC208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47FA7D10-2AB9-091D-7588-337CE5A80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8D48138C-0949-EAAD-CA6A-B5711CD296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55A2FA1-D57A-4A89-A14F-887873A70CBE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993788A4-21C8-E2B7-4EE9-DE7C6BFA1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B97385BF-EAFE-6ABF-6CDD-0E916C792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3C43648B-AF6A-C3BB-B054-385E4E421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82C58141-0B98-4D52-9F94-D432C290CF8D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0E6ABE5E-27F5-3E06-5AFB-7D19EE0FC8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16BAF91-D24D-54CB-E658-A6BFE689B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020B1403-474C-66C5-7F4E-88D0115E4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CAD1F01C-D5CB-4FBA-A3FE-7401678ED9DF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9A5BA188-C387-3227-B937-126E8523D1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89DCC724-760F-4363-89A7-AD5EE6DAB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0B0A9CD9-BB87-2AF3-F659-220AA2150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0ED3E90-1DEA-4B33-BB7E-823143004BCA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9A5BA188-C387-3227-B937-126E8523D1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89DCC724-760F-4363-89A7-AD5EE6DAB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0B0A9CD9-BB87-2AF3-F659-220AA21508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10ED3E90-1DEA-4B33-BB7E-823143004BCA}" type="slidenum">
              <a:rPr lang="en-US" altLang="zh-CN" sz="1200" b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759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index_01">
            <a:extLst>
              <a:ext uri="{FF2B5EF4-FFF2-40B4-BE49-F238E27FC236}">
                <a16:creationId xmlns:a16="http://schemas.microsoft.com/office/drawing/2014/main" id="{3E0F9B48-1336-266D-7C25-70C1D72D8A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5050"/>
            <a:ext cx="9144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8">
            <a:extLst>
              <a:ext uri="{FF2B5EF4-FFF2-40B4-BE49-F238E27FC236}">
                <a16:creationId xmlns:a16="http://schemas.microsoft.com/office/drawing/2014/main" id="{77782BEF-382D-314F-36DD-1AC98CDD37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43438" y="6162675"/>
            <a:ext cx="4500562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华文隶书" panose="02010800040101010101" pitchFamily="2" charset="-122"/>
              </a:rPr>
              <a:t>水资源与防洪研究所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C52A15C3-AC03-7D1E-E839-E9034BD55B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133475"/>
            <a:ext cx="3448051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">
            <a:extLst>
              <a:ext uri="{FF2B5EF4-FFF2-40B4-BE49-F238E27FC236}">
                <a16:creationId xmlns:a16="http://schemas.microsoft.com/office/drawing/2014/main" id="{A66C1A64-37C3-E759-1884-E8220A8C1CA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1314450"/>
            <a:ext cx="866775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6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36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E8156FE-22EA-3B48-49F5-0964E6B79B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94B17C-6765-88CE-1942-64EFB2CA0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545A492-589F-5293-5DD0-D41AB4698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64014-BB0A-414F-903A-0198845089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7237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CCAEFC-0E74-843E-931F-F936AEF568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788183-4DF6-C683-560F-49D6B45D12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14FC81-F553-6FE2-A500-1EB27547E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B4FF9-CD2D-4677-ABA7-C5900B9E2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825790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6863" y="188913"/>
            <a:ext cx="2058987" cy="5740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26150" cy="5740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A60102-DD1A-DE40-01FF-C202E3D5A6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AC3EA0-E62B-BF65-DF17-0838953341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6272D2-1DCA-8980-341D-3D20F9775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D426F-70EC-4C94-A40A-1505E9E3DB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838925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68313" y="188913"/>
            <a:ext cx="8237537" cy="5740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3585549-081A-86BB-C5FE-BC1BC89308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5F4B116-DAA5-E9A8-50FD-58BD52979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2C8F6-87F0-5D40-F6EF-92032C6CA2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84217-5D1A-48FE-84F8-48B70AFB0F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91237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AFB638-3650-3C57-F907-55F86BA71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299B7E-564A-2556-7B7B-3D22F0AFA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F009FA-319D-CF2D-1E9F-9862098C2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2D8B30-046D-42FB-B0EF-2B80A4F81B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68856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0553C4-217B-FADB-2DA9-B5C8B5FF3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01846E-3AE0-64A6-826B-20CB1AE6AE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0C82A5-CB02-45B4-2AA7-B484BC6157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9D535-AE37-4456-9541-D20DCEFBB2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989872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6250" y="14033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40335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6834A-7475-ECF6-73C0-D4EC1FA7CF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6F2B32-EFE2-41CD-43C5-49FB96F66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A12AE-8D23-3138-7437-3890C6183E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C0AB2-1D87-48D2-B7CD-2F4377D82D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612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5360E8-7366-AB64-026C-31EE6DA49E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8271E32-DE2B-1689-4995-028F324FE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14EE18-288B-C26B-7888-5F0C87DAC5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698E5-F26C-46B4-8B6B-E0F7167796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71638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50AD83-45FB-6865-1A26-8807DC6587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2B0374-6445-722D-2E1F-B047BEA70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0158DC-97E0-2956-F27D-AF41E5DD73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23B2A-AC03-4C4B-BC9B-1BBA01153F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05607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4E61755-9BBB-AAC7-088A-1CE2207F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E8FE9CD-4AD9-9AD2-19F9-48FB6D506A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63D010D-8270-81CF-8E11-92C445988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491BC-D6F8-4729-839F-60536054E0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2776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0981F-B86D-E903-5A9C-F0D222273C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04DE59-0989-90FE-F5AB-49093481A1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96E566-E395-FBED-5E9F-ECF703E8CB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3F617-7E7E-4AD7-AB1F-A32587F90F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917046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D5277D-42E1-87A7-9B7F-411AFA0368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539D6D-EAB6-9316-295B-8FC980DE67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63615-5D51-7ED6-EE6E-11D0A9049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6A2B0-715A-4059-B0B9-F2DE2272FD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60786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18C78B5-ABB6-E5C4-A025-A64F21774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A039D3E-1DA8-32FB-75E7-F39003F24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0" y="140335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0100" name="Rectangle 4">
            <a:extLst>
              <a:ext uri="{FF2B5EF4-FFF2-40B4-BE49-F238E27FC236}">
                <a16:creationId xmlns:a16="http://schemas.microsoft.com/office/drawing/2014/main" id="{FFD9C80E-D515-6A3C-330F-2616C561B1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0101" name="Rectangle 5">
            <a:extLst>
              <a:ext uri="{FF2B5EF4-FFF2-40B4-BE49-F238E27FC236}">
                <a16:creationId xmlns:a16="http://schemas.microsoft.com/office/drawing/2014/main" id="{68D2CBAF-E398-D30C-DDB8-04A465AB00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0102" name="Rectangle 6">
            <a:extLst>
              <a:ext uri="{FF2B5EF4-FFF2-40B4-BE49-F238E27FC236}">
                <a16:creationId xmlns:a16="http://schemas.microsoft.com/office/drawing/2014/main" id="{C1AF4550-F759-377E-AFB9-7039BFD071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63E24E-B59E-4FA0-B86A-94D6855986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index_01">
            <a:extLst>
              <a:ext uri="{FF2B5EF4-FFF2-40B4-BE49-F238E27FC236}">
                <a16:creationId xmlns:a16="http://schemas.microsoft.com/office/drawing/2014/main" id="{4A14F931-B49B-9125-1B6E-85A4AE9CB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5050"/>
            <a:ext cx="91440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>
            <a:extLst>
              <a:ext uri="{FF2B5EF4-FFF2-40B4-BE49-F238E27FC236}">
                <a16:creationId xmlns:a16="http://schemas.microsoft.com/office/drawing/2014/main" id="{C04A7C3E-D25A-A6E8-BE49-6C6722BAF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6162675"/>
            <a:ext cx="4500562" cy="641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FF"/>
                </a:solidFill>
                <a:ea typeface="华文隶书" panose="02010800040101010101" pitchFamily="2" charset="-122"/>
              </a:rPr>
              <a:t>水资源与防洪研究所</a:t>
            </a:r>
          </a:p>
        </p:txBody>
      </p:sp>
      <p:pic>
        <p:nvPicPr>
          <p:cNvPr id="1033" name="Picture 14">
            <a:extLst>
              <a:ext uri="{FF2B5EF4-FFF2-40B4-BE49-F238E27FC236}">
                <a16:creationId xmlns:a16="http://schemas.microsoft.com/office/drawing/2014/main" id="{FC96CE35-4AB3-129C-A2A6-367D33F28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133475"/>
            <a:ext cx="3448051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Line 16">
            <a:extLst>
              <a:ext uri="{FF2B5EF4-FFF2-40B4-BE49-F238E27FC236}">
                <a16:creationId xmlns:a16="http://schemas.microsoft.com/office/drawing/2014/main" id="{66E5BFF0-C7DB-8049-D994-D969FBDB68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314450"/>
            <a:ext cx="866775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pyterlab/jupyterlab-deskto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terminal/command-line-arguments?tabs=window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arn.microsoft.com/en-us/windows/wsl/tutorials/wsl-git" TargetMode="External"/><Relationship Id="rId4" Type="http://schemas.openxmlformats.org/officeDocument/2006/relationships/hyperlink" Target="https://ubuntu.com/tutorials/install-ubuntu-on-wsl2-on-windows-11-with-gui-support#1-overview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4950987/article/details/102619708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angjingyuan7/course_WRS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projects/conda/en/latest/user-guide/tasks/manage-environments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p.pypa.io/en/stable/cli/pip_uninstall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zhuanlan.zhihu.com/p/364879836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miniconda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s://www.anaconda.com/download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cloud.tencent.com/developer/article/2239344" TargetMode="External"/><Relationship Id="rId7" Type="http://schemas.openxmlformats.org/officeDocument/2006/relationships/hyperlink" Target="https://juejin.cn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sdn.net/?ydreferer=aHR0cHM6Ly93d3cuYmluZy5jb20v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www.bing.com/search?form=MY0291&amp;OCID=MY0291&amp;q=Bing+AI&amp;showconv=1" TargetMode="External"/><Relationship Id="rId9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BFCE37FE-B52E-EE95-4C80-A705FD077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7720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200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5400"/>
              <a:t>水资源系统</a:t>
            </a:r>
            <a:br>
              <a:rPr lang="zh-CN" altLang="en-US" sz="5400"/>
            </a:br>
            <a:r>
              <a:rPr lang="zh-CN" altLang="en-US" sz="5400"/>
              <a:t>应用软件设计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440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主讲教师：初京刚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电话：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13591131399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Email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jgchu@dlut.edu.cn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4A368D6-CA5F-6EC3-7E39-B6AC4147B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534400" cy="993775"/>
          </a:xfrm>
        </p:spPr>
        <p:txBody>
          <a:bodyPr/>
          <a:lstStyle/>
          <a:p>
            <a:pPr eaLnBrk="1" hangingPunct="1"/>
            <a:r>
              <a:rPr lang="zh-CN" altLang="en-US" sz="3200"/>
              <a:t>大连理工大学水文学及水资源专业研究生课程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C83DF4-079D-623F-A581-B896AF752656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1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Jupyter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本地安装</a:t>
            </a:r>
          </a:p>
        </p:txBody>
      </p:sp>
      <p:sp>
        <p:nvSpPr>
          <p:cNvPr id="20483" name="AutoShape 2">
            <a:extLst>
              <a:ext uri="{FF2B5EF4-FFF2-40B4-BE49-F238E27FC236}">
                <a16:creationId xmlns:a16="http://schemas.microsoft.com/office/drawing/2014/main" id="{FF07158D-8204-4143-3D84-C9A85CE5E6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6B1E9C-5090-C109-7FA5-9718DF8269C4}"/>
              </a:ext>
            </a:extLst>
          </p:cNvPr>
          <p:cNvSpPr txBox="1"/>
          <p:nvPr/>
        </p:nvSpPr>
        <p:spPr>
          <a:xfrm>
            <a:off x="188640" y="1538790"/>
            <a:ext cx="876672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最近，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jupyter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lab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新发布了桌面版，这里是下载网址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ea typeface="+mn-ea"/>
                <a:cs typeface="Times New Roman" panose="02020603050405020304" pitchFamily="18" charset="0"/>
                <a:hlinkClick r:id="rId3"/>
              </a:rPr>
              <a:t>https://github.com/jupyterlab/jupyterlab-desktop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249921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B727476-720F-4DDB-5A7D-9B573E86B2F3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Terminal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6023E6-F16A-B0E7-FBE1-CB178F52BB45}"/>
              </a:ext>
            </a:extLst>
          </p:cNvPr>
          <p:cNvSpPr txBox="1"/>
          <p:nvPr/>
        </p:nvSpPr>
        <p:spPr>
          <a:xfrm>
            <a:off x="188640" y="1439391"/>
            <a:ext cx="876672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我们刚才已经在本地下载好了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Jupyter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lab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，现在我们要打开它，可以直接通过菜单键打开，或者</a:t>
            </a:r>
            <a:r>
              <a:rPr lang="en-US" altLang="zh-CN" sz="2400" dirty="0">
                <a:highlight>
                  <a:srgbClr val="FFFF00"/>
                </a:highlight>
                <a:ea typeface="+mn-ea"/>
                <a:cs typeface="Times New Roman" panose="02020603050405020304" pitchFamily="18" charset="0"/>
              </a:rPr>
              <a:t>Anaconda Prompt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ea typeface="+mn-ea"/>
                <a:cs typeface="Times New Roman" panose="02020603050405020304" pitchFamily="18" charset="0"/>
              </a:rPr>
              <a:t>终端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中输入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jupyter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lab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，然后按下回车键，这会在你的默认浏览器中打开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JupyterLab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。界面如下：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2532" name="图片 4">
            <a:extLst>
              <a:ext uri="{FF2B5EF4-FFF2-40B4-BE49-F238E27FC236}">
                <a16:creationId xmlns:a16="http://schemas.microsoft.com/office/drawing/2014/main" id="{06169765-B117-6D8F-74B0-135720B78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2990850"/>
            <a:ext cx="5472112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矩形 5">
            <a:extLst>
              <a:ext uri="{FF2B5EF4-FFF2-40B4-BE49-F238E27FC236}">
                <a16:creationId xmlns:a16="http://schemas.microsoft.com/office/drawing/2014/main" id="{8CD5C4A4-6DC1-FFE6-D1B9-7B7EC54F2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825" y="5454650"/>
            <a:ext cx="900113" cy="879475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066C2C-BEA3-47D7-7443-A0D57590F77F}"/>
              </a:ext>
            </a:extLst>
          </p:cNvPr>
          <p:cNvSpPr/>
          <p:nvPr/>
        </p:nvSpPr>
        <p:spPr bwMode="auto">
          <a:xfrm>
            <a:off x="5337175" y="4344988"/>
            <a:ext cx="1169988" cy="65405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终端</a:t>
            </a:r>
          </a:p>
        </p:txBody>
      </p:sp>
      <p:sp>
        <p:nvSpPr>
          <p:cNvPr id="22535" name="箭头: 右 7">
            <a:extLst>
              <a:ext uri="{FF2B5EF4-FFF2-40B4-BE49-F238E27FC236}">
                <a16:creationId xmlns:a16="http://schemas.microsoft.com/office/drawing/2014/main" id="{63874E2B-7154-A888-9C9A-D111F544E522}"/>
              </a:ext>
            </a:extLst>
          </p:cNvPr>
          <p:cNvSpPr>
            <a:spLocks noChangeArrowheads="1"/>
          </p:cNvSpPr>
          <p:nvPr/>
        </p:nvSpPr>
        <p:spPr bwMode="auto">
          <a:xfrm rot="-1920221">
            <a:off x="4702175" y="5014913"/>
            <a:ext cx="666750" cy="404812"/>
          </a:xfrm>
          <a:prstGeom prst="rightArrow">
            <a:avLst>
              <a:gd name="adj1" fmla="val 50000"/>
              <a:gd name="adj2" fmla="val 50052"/>
            </a:avLst>
          </a:prstGeom>
          <a:solidFill>
            <a:schemeClr val="tx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42BDDBB-F5EC-2425-C4D8-A749DF4108E1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Terminal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FD9937-6700-E124-1517-E249B49619AB}"/>
              </a:ext>
            </a:extLst>
          </p:cNvPr>
          <p:cNvSpPr txBox="1"/>
          <p:nvPr/>
        </p:nvSpPr>
        <p:spPr>
          <a:xfrm>
            <a:off x="188913" y="1404938"/>
            <a:ext cx="8766175" cy="15700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在前面章节的学习中，我们知道了终端可以用于向计算机发送命令，而计算机则是处理命令的硬件。今天让我们在 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JupyterLab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体验一下终端的使用。选择上页图片红框部分的终端项，就能打开终端了。打开后你能看到一个这样的界面：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4580" name="图片 4">
            <a:extLst>
              <a:ext uri="{FF2B5EF4-FFF2-40B4-BE49-F238E27FC236}">
                <a16:creationId xmlns:a16="http://schemas.microsoft.com/office/drawing/2014/main" id="{7AFFF6A8-E60A-74D4-5BCC-6FE1C5F5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974975"/>
            <a:ext cx="7086600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矩形: 圆角 5">
            <a:extLst>
              <a:ext uri="{FF2B5EF4-FFF2-40B4-BE49-F238E27FC236}">
                <a16:creationId xmlns:a16="http://schemas.microsoft.com/office/drawing/2014/main" id="{B3906BD2-40A9-80F1-D3C5-1EE7B205F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4373563"/>
            <a:ext cx="1530350" cy="2698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1BBB13-07A8-4A42-DF33-6F1B3E7F1FD4}"/>
              </a:ext>
            </a:extLst>
          </p:cNvPr>
          <p:cNvSpPr txBox="1"/>
          <p:nvPr/>
        </p:nvSpPr>
        <p:spPr>
          <a:xfrm>
            <a:off x="3267075" y="4778375"/>
            <a:ext cx="2790825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在此处键入命令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D14685-9C7E-AC4D-B753-8A295A6EEA83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Terminal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799513-ACB7-53A7-E0D5-5076FDDB4450}"/>
              </a:ext>
            </a:extLst>
          </p:cNvPr>
          <p:cNvSpPr txBox="1"/>
          <p:nvPr/>
        </p:nvSpPr>
        <p:spPr>
          <a:xfrm>
            <a:off x="474849" y="1493785"/>
            <a:ext cx="8454884" cy="4204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1  Windows</a:t>
            </a: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终端安装配置和使用</a:t>
            </a:r>
            <a:endParaRPr lang="en-US" altLang="zh-CN" sz="2400" dirty="0">
              <a:ea typeface="Adobe 黑体 Std R" panose="020B0400000000000000" pitchFamily="34" charset="-122"/>
              <a:cs typeface="Times New Roman" panose="02020603050405020304" pitchFamily="18" charset="0"/>
              <a:hlinkClick r:id="rId3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ea typeface="Adobe 黑体 Std R" panose="020B0400000000000000" pitchFamily="34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https://learn.microsoft.com/en-us/windows/terminal/command-line-arguments?tabs=windows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2  </a:t>
            </a: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如果同学们想在自己电脑上使用</a:t>
            </a:r>
            <a:r>
              <a:rPr lang="en-US" altLang="zh-CN" sz="2400" i="0" dirty="0">
                <a:solidFill>
                  <a:srgbClr val="121212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Linux </a:t>
            </a:r>
            <a:r>
              <a:rPr lang="zh-CN" altLang="en-US" sz="2400" i="0" dirty="0">
                <a:solidFill>
                  <a:srgbClr val="121212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系统的话，可以看下面的链接</a:t>
            </a:r>
            <a:endParaRPr lang="en-US" altLang="zh-CN" sz="2400" dirty="0"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Ubuntu on WSL2 and get started with graphical applications | Ubuntu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3  WSL</a:t>
            </a: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使用教程</a:t>
            </a:r>
            <a:endParaRPr lang="en-US" altLang="zh-CN" sz="2400" dirty="0"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using Git on WSL | Microsoft Learn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   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0B64FC4-D695-CD36-4238-4A84164EC9EC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Git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安装和使用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C742F6-836B-F2F0-798F-FC0A594B3FBA}"/>
              </a:ext>
            </a:extLst>
          </p:cNvPr>
          <p:cNvSpPr txBox="1"/>
          <p:nvPr/>
        </p:nvSpPr>
        <p:spPr>
          <a:xfrm>
            <a:off x="123825" y="1508125"/>
            <a:ext cx="8896350" cy="19383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42900" indent="-3429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Git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下载的网址如下所示：</a:t>
            </a:r>
            <a:r>
              <a:rPr lang="en-US" altLang="zh-CN" sz="2400" dirty="0">
                <a:cs typeface="Times New Roman" panose="02020603050405020304" pitchFamily="18" charset="0"/>
                <a:hlinkClick r:id="rId2"/>
              </a:rPr>
              <a:t>Git - Downloads (git-scm.com)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我们可以下载自己想要的版本，也可以安装图形用户界面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Git Gui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），如下图所示。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ea typeface="宋体" panose="02010600030101010101" pitchFamily="2" charset="-122"/>
              </a:rPr>
              <a:t>下面这个链接有详细的安装过程，大家可以自行参考</a:t>
            </a:r>
            <a:r>
              <a:rPr lang="en-US" altLang="zh-CN" sz="2400" dirty="0">
                <a:ea typeface="宋体" panose="02010600030101010101" pitchFamily="2" charset="-122"/>
                <a:hlinkClick r:id="rId3"/>
              </a:rPr>
              <a:t>https://blog.csdn.net/weixin_44950987/article/details/102619708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34820" name="图片 8">
            <a:extLst>
              <a:ext uri="{FF2B5EF4-FFF2-40B4-BE49-F238E27FC236}">
                <a16:creationId xmlns:a16="http://schemas.microsoft.com/office/drawing/2014/main" id="{52EB1484-0225-98C4-0409-1C242A337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3467100"/>
            <a:ext cx="623252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CC5D62C-CD33-5F5E-D3DE-A2D1472B0843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Git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安装和使用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5F8A66-D349-DB16-DA3E-C8DC040E5FBC}"/>
              </a:ext>
            </a:extLst>
          </p:cNvPr>
          <p:cNvSpPr txBox="1"/>
          <p:nvPr/>
        </p:nvSpPr>
        <p:spPr>
          <a:xfrm>
            <a:off x="123518" y="1508016"/>
            <a:ext cx="8896964" cy="28190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下载完成以后，我们需要一个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github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账号，所以还没有的话先去注册吧！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ea typeface="+mn-ea"/>
                <a:cs typeface="Times New Roman" panose="02020603050405020304" pitchFamily="18" charset="0"/>
              </a:rPr>
              <a:t>https://github.com/  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然后我们需要进行初始化操作，仅需配置一次，之后就不用了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    $ git config -global user.name &lt;name&gt; #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设置提交者名字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$ git config -global 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user.email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 &lt;email&gt; #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设置提交者邮箱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这里的用户名和邮箱需要设置的和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github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账号相同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文本框 5">
            <a:extLst>
              <a:ext uri="{FF2B5EF4-FFF2-40B4-BE49-F238E27FC236}">
                <a16:creationId xmlns:a16="http://schemas.microsoft.com/office/drawing/2014/main" id="{4B332D22-71C7-D367-1B36-D944E7B86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" y="1372696"/>
            <a:ext cx="8377237" cy="262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下面是存放本节课程有关资料的仓库链接，请同学们以其为例进行接下来的操作：</a:t>
            </a:r>
            <a:endParaRPr lang="en-US" altLang="zh-CN" sz="22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huangjingyuan7/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course_WRSD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 test (github.com)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将项目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fork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到我们的仓库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首先需要进入仓库中</a:t>
            </a:r>
            <a:r>
              <a:rPr lang="en-US" altLang="zh-CN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通过网址进入即可</a:t>
            </a:r>
            <a:r>
              <a:rPr lang="en-US" altLang="zh-CN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，点击右上角 </a:t>
            </a:r>
            <a:r>
              <a:rPr lang="en-US" altLang="zh-CN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fork </a:t>
            </a:r>
            <a:r>
              <a:rPr lang="zh-CN" altLang="en-US" sz="22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，我们就可以在自己的主页中看到。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654B4C-3058-9828-BE20-A1C8FAA1E885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Git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安装和使用</a:t>
            </a:r>
          </a:p>
        </p:txBody>
      </p:sp>
      <p:pic>
        <p:nvPicPr>
          <p:cNvPr id="46085" name="图片 2">
            <a:extLst>
              <a:ext uri="{FF2B5EF4-FFF2-40B4-BE49-F238E27FC236}">
                <a16:creationId xmlns:a16="http://schemas.microsoft.com/office/drawing/2014/main" id="{71D7CEF6-471D-B5CB-E626-EDF2BB7A0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2"/>
          <a:stretch>
            <a:fillRect/>
          </a:stretch>
        </p:blipFill>
        <p:spPr bwMode="auto">
          <a:xfrm>
            <a:off x="473078" y="4089704"/>
            <a:ext cx="7899400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矩形 3">
            <a:extLst>
              <a:ext uri="{FF2B5EF4-FFF2-40B4-BE49-F238E27FC236}">
                <a16:creationId xmlns:a16="http://schemas.microsoft.com/office/drawing/2014/main" id="{8F208C38-2C51-6DE6-F2D2-8192F738D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015" y="4308268"/>
            <a:ext cx="1765300" cy="585788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>
            <a:extLst>
              <a:ext uri="{FF2B5EF4-FFF2-40B4-BE49-F238E27FC236}">
                <a16:creationId xmlns:a16="http://schemas.microsoft.com/office/drawing/2014/main" id="{5054EBA4-5DC9-1546-C20A-99F01F5C2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1" y="1403350"/>
            <a:ext cx="8730969" cy="44542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克隆项目到本地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在本地的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 Bash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上，输入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 clone 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项目地址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，克隆仓库。之后我们就可以都对其进行修改或者运行心仪的代码！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我们也可以通过以下命令与团队保持协作：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ClrTx/>
              <a:buFont typeface="+mj-ea"/>
              <a:buAutoNum type="circleNumDbPlain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cd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刚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clone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下来文件夹名称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ClrTx/>
              <a:buFont typeface="+mj-ea"/>
              <a:buAutoNum type="circleNumDbPlain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 status: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查看当前状态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ClrTx/>
              <a:buFont typeface="+mj-ea"/>
              <a:buAutoNum type="circleNumDbPlain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 add -A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：将修改添加到仓库中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ClrTx/>
              <a:buFont typeface="+mj-ea"/>
              <a:buAutoNum type="circleNumDbPlain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 commit -m ‘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对信息的描述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62F863-FF28-0B42-2EA3-CF768F265949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Git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安装和使用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文本框 5">
            <a:extLst>
              <a:ext uri="{FF2B5EF4-FFF2-40B4-BE49-F238E27FC236}">
                <a16:creationId xmlns:a16="http://schemas.microsoft.com/office/drawing/2014/main" id="{68677F76-0C69-9136-9F71-9388174A3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493785"/>
            <a:ext cx="8364537" cy="443486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25000"/>
              </a:lnSpc>
              <a:spcBef>
                <a:spcPct val="0"/>
              </a:spcBef>
              <a:buClrTx/>
              <a:buFont typeface="+mj-ea"/>
              <a:buAutoNum type="circleNumDbPlain" startAt="5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 push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将代码上传到</a:t>
            </a:r>
            <a:r>
              <a:rPr lang="en-US" altLang="zh-CN" sz="2400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github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仓库</a:t>
            </a:r>
          </a:p>
          <a:p>
            <a:pPr marL="457200" indent="-457200">
              <a:lnSpc>
                <a:spcPct val="125000"/>
              </a:lnSpc>
              <a:spcBef>
                <a:spcPct val="0"/>
              </a:spcBef>
              <a:buClrTx/>
              <a:buFont typeface="+mj-ea"/>
              <a:buAutoNum type="circleNumDbPlain" startAt="5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返回自己的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GitHub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仓库中查看文件是否提交成功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80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和团队项目保持同步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我们可以通过操作来保证项目的同步。</a:t>
            </a: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 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 remote –v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来看一下我们有没有设置 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upstream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如果没有显示 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upstream ,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我们可以使用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 remote add upstream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团队项目地址命令。随后再次使用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 remote -v</a:t>
            </a:r>
            <a:r>
              <a:rPr lang="zh-CN" altLang="en-US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我们就可以看到 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upstream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已经设置好了。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最后输入</a:t>
            </a: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git merge upstream/dev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命令，就可以合并完成。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201CF0-45CE-4F1C-6104-165AEE93B775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Git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安装和使用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52435B-23D5-F17C-8A4A-A8FE49450B56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4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安装</a:t>
            </a:r>
          </a:p>
        </p:txBody>
      </p:sp>
      <p:sp>
        <p:nvSpPr>
          <p:cNvPr id="2" name="文本框 5">
            <a:extLst>
              <a:ext uri="{FF2B5EF4-FFF2-40B4-BE49-F238E27FC236}">
                <a16:creationId xmlns:a16="http://schemas.microsoft.com/office/drawing/2014/main" id="{45D1D63B-F838-8900-EEF4-327868C0C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1358900"/>
            <a:ext cx="8440737" cy="466198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为什么要配置虚拟环境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Anaconda 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已经安装了这么多工具库（或者说 </a:t>
            </a:r>
            <a:r>
              <a:rPr lang="en-US" altLang="zh-CN" sz="24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packages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做到了“开箱即用”，为什么还要建立虚拟环境呢？</a:t>
            </a:r>
            <a:endParaRPr lang="en-US" altLang="zh-CN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>
                <a:srgbClr val="0000CC"/>
              </a:buClr>
              <a:buNone/>
            </a:pPr>
            <a:r>
              <a:rPr lang="zh-CN" altLang="en-US" sz="2400" b="0" dirty="0">
                <a:highlight>
                  <a:srgbClr val="D3ECB2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设想一下：你有两个应用，分别需要 </a:t>
            </a:r>
            <a:r>
              <a:rPr lang="en-US" altLang="zh-CN" sz="2400" b="0" dirty="0">
                <a:solidFill>
                  <a:srgbClr val="C00000"/>
                </a:solidFill>
                <a:highlight>
                  <a:srgbClr val="D3ECB2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NumPy 1.18.1 </a:t>
            </a:r>
            <a:r>
              <a:rPr lang="zh-CN" altLang="en-US" sz="2400" b="0" dirty="0">
                <a:solidFill>
                  <a:srgbClr val="C00000"/>
                </a:solidFill>
                <a:highlight>
                  <a:srgbClr val="D3ECB2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以上</a:t>
            </a:r>
            <a:r>
              <a:rPr lang="zh-CN" altLang="en-US" sz="2400" b="0" dirty="0">
                <a:highlight>
                  <a:srgbClr val="D3ECB2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版本和 </a:t>
            </a:r>
            <a:r>
              <a:rPr lang="en-US" altLang="zh-CN" sz="2400" b="0" dirty="0">
                <a:solidFill>
                  <a:srgbClr val="C00000"/>
                </a:solidFill>
                <a:highlight>
                  <a:srgbClr val="D3ECB2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NumPy 1.15.1</a:t>
            </a:r>
            <a:r>
              <a:rPr lang="zh-CN" altLang="en-US" sz="2400" b="0" dirty="0">
                <a:highlight>
                  <a:srgbClr val="D3ECB2"/>
                </a:highligh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，你要如何同时使用两个应用呢？</a:t>
            </a:r>
            <a:endParaRPr lang="en-US" altLang="zh-CN" sz="2400" b="0" dirty="0">
              <a:highlight>
                <a:srgbClr val="D3ECB2"/>
              </a:highligh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你可能会说，不是越新的越好吗？这是不一定的，</a:t>
            </a:r>
            <a:r>
              <a:rPr lang="zh-CN" altLang="en-US" sz="2400" b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在库的开发中，很多库都调用了一些其它的库。</a:t>
            </a: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比如说某个库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开发时是基于 </a:t>
            </a:r>
            <a:r>
              <a:rPr lang="en-US" altLang="zh-CN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NumPy 1.15.1</a:t>
            </a: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NumPy 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升级中对一些函数做了修改，那么库 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调用 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NumPy 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这些函数时可能会出现问题，导致不兼容。</a:t>
            </a:r>
            <a:endParaRPr lang="zh-CN" altLang="en-US" sz="2400" b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68F43966-3E72-FB85-493C-81FD53B2D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B3B4C-524A-FC93-C29C-3062EF157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403350"/>
            <a:ext cx="8229600" cy="4681538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1  </a:t>
            </a:r>
            <a:r>
              <a:rPr lang="en-US" altLang="zh-CN" dirty="0" err="1">
                <a:ea typeface="黑体" panose="02010609060101010101" pitchFamily="49" charset="-122"/>
              </a:rPr>
              <a:t>Jupyter</a:t>
            </a:r>
            <a:r>
              <a:rPr lang="zh-CN" altLang="en-US" dirty="0">
                <a:ea typeface="黑体" panose="02010609060101010101" pitchFamily="49" charset="-122"/>
              </a:rPr>
              <a:t>本地安装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en-US" altLang="zh-CN" dirty="0">
                <a:ea typeface="黑体" panose="02010609060101010101" pitchFamily="49" charset="-122"/>
              </a:rPr>
              <a:t> 2  Terminal</a:t>
            </a:r>
            <a:r>
              <a:rPr lang="zh-CN" altLang="en-US" dirty="0">
                <a:ea typeface="黑体" panose="02010609060101010101" pitchFamily="49" charset="-122"/>
              </a:rPr>
              <a:t>使用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 </a:t>
            </a:r>
            <a:r>
              <a:rPr lang="en-US" altLang="zh-CN" dirty="0">
                <a:ea typeface="黑体" panose="02010609060101010101" pitchFamily="49" charset="-122"/>
              </a:rPr>
              <a:t>3  </a:t>
            </a:r>
            <a:r>
              <a:rPr lang="zh-CN" altLang="en-US" dirty="0">
                <a:ea typeface="黑体" panose="02010609060101010101" pitchFamily="49" charset="-122"/>
              </a:rPr>
              <a:t>本地</a:t>
            </a:r>
            <a:r>
              <a:rPr lang="en-US" altLang="zh-CN" dirty="0">
                <a:ea typeface="黑体" panose="02010609060101010101" pitchFamily="49" charset="-122"/>
              </a:rPr>
              <a:t>Git</a:t>
            </a:r>
            <a:r>
              <a:rPr lang="zh-CN" altLang="en-US" dirty="0">
                <a:ea typeface="黑体" panose="02010609060101010101" pitchFamily="49" charset="-122"/>
              </a:rPr>
              <a:t>安装和使用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 </a:t>
            </a:r>
            <a:r>
              <a:rPr lang="en-US" altLang="zh-CN" dirty="0">
                <a:ea typeface="黑体" panose="02010609060101010101" pitchFamily="49" charset="-122"/>
              </a:rPr>
              <a:t>4  </a:t>
            </a:r>
            <a:r>
              <a:rPr lang="zh-CN" altLang="en-US" dirty="0">
                <a:ea typeface="黑体" panose="02010609060101010101" pitchFamily="49" charset="-122"/>
              </a:rPr>
              <a:t>常用包基本操作 </a:t>
            </a:r>
            <a:r>
              <a:rPr lang="en-US" altLang="zh-CN" dirty="0">
                <a:ea typeface="黑体" panose="02010609060101010101" pitchFamily="49" charset="-122"/>
              </a:rPr>
              <a:t>— </a:t>
            </a:r>
            <a:r>
              <a:rPr lang="zh-CN" altLang="en-US" dirty="0">
                <a:ea typeface="黑体" panose="02010609060101010101" pitchFamily="49" charset="-122"/>
              </a:rPr>
              <a:t>安装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 </a:t>
            </a:r>
            <a:r>
              <a:rPr lang="en-US" altLang="zh-CN" dirty="0">
                <a:ea typeface="黑体" panose="02010609060101010101" pitchFamily="49" charset="-122"/>
              </a:rPr>
              <a:t>5  </a:t>
            </a:r>
            <a:r>
              <a:rPr lang="zh-CN" altLang="en-US" dirty="0">
                <a:ea typeface="黑体" panose="02010609060101010101" pitchFamily="49" charset="-122"/>
              </a:rPr>
              <a:t>常用包基本操作 </a:t>
            </a:r>
            <a:r>
              <a:rPr lang="en-US" altLang="zh-CN" dirty="0">
                <a:ea typeface="黑体" panose="02010609060101010101" pitchFamily="49" charset="-122"/>
              </a:rPr>
              <a:t>— </a:t>
            </a:r>
            <a:r>
              <a:rPr lang="zh-CN" altLang="en-US" dirty="0">
                <a:ea typeface="黑体" panose="02010609060101010101" pitchFamily="49" charset="-122"/>
              </a:rPr>
              <a:t>学习使用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 </a:t>
            </a:r>
            <a:r>
              <a:rPr lang="en-US" altLang="zh-CN" dirty="0">
                <a:ea typeface="黑体" panose="02010609060101010101" pitchFamily="49" charset="-122"/>
              </a:rPr>
              <a:t>6  </a:t>
            </a:r>
            <a:r>
              <a:rPr lang="zh-CN" altLang="en-US" dirty="0">
                <a:ea typeface="黑体" panose="02010609060101010101" pitchFamily="49" charset="-122"/>
              </a:rPr>
              <a:t>数据分析操作 </a:t>
            </a:r>
            <a:r>
              <a:rPr lang="en-US" altLang="zh-CN" dirty="0">
                <a:ea typeface="黑体" panose="02010609060101010101" pitchFamily="49" charset="-122"/>
              </a:rPr>
              <a:t>— </a:t>
            </a:r>
            <a:r>
              <a:rPr lang="zh-CN" altLang="en-US" dirty="0">
                <a:ea typeface="黑体" panose="02010609060101010101" pitchFamily="49" charset="-122"/>
              </a:rPr>
              <a:t>降雨径流数据</a:t>
            </a:r>
            <a:endParaRPr lang="en-US" altLang="zh-CN" dirty="0">
              <a:ea typeface="黑体" panose="02010609060101010101" pitchFamily="49" charset="-122"/>
            </a:endParaRPr>
          </a:p>
          <a:p>
            <a:r>
              <a:rPr lang="zh-CN" altLang="en-US" dirty="0">
                <a:ea typeface="黑体" panose="02010609060101010101" pitchFamily="49" charset="-122"/>
              </a:rPr>
              <a:t> </a:t>
            </a:r>
            <a:r>
              <a:rPr lang="en-US" altLang="zh-CN" dirty="0">
                <a:ea typeface="黑体" panose="02010609060101010101" pitchFamily="49" charset="-122"/>
              </a:rPr>
              <a:t>7  </a:t>
            </a:r>
            <a:r>
              <a:rPr lang="zh-CN" altLang="en-US" dirty="0">
                <a:ea typeface="黑体" panose="02010609060101010101" pitchFamily="49" charset="-122"/>
              </a:rPr>
              <a:t>数据分析操作 </a:t>
            </a:r>
            <a:r>
              <a:rPr lang="en-US" altLang="zh-CN" dirty="0">
                <a:ea typeface="黑体" panose="02010609060101010101" pitchFamily="49" charset="-122"/>
              </a:rPr>
              <a:t>— GIS</a:t>
            </a:r>
            <a:r>
              <a:rPr lang="zh-CN" altLang="en-US" dirty="0">
                <a:ea typeface="黑体" panose="02010609060101010101" pitchFamily="49" charset="-122"/>
              </a:rPr>
              <a:t>矢量数据</a:t>
            </a:r>
          </a:p>
          <a:p>
            <a:r>
              <a:rPr lang="zh-CN" altLang="en-US" dirty="0">
                <a:ea typeface="黑体" panose="02010609060101010101" pitchFamily="49" charset="-122"/>
              </a:rPr>
              <a:t> </a:t>
            </a:r>
            <a:r>
              <a:rPr lang="en-US" altLang="zh-CN" dirty="0">
                <a:ea typeface="黑体" panose="02010609060101010101" pitchFamily="49" charset="-122"/>
              </a:rPr>
              <a:t>8  </a:t>
            </a:r>
            <a:r>
              <a:rPr lang="zh-CN" altLang="en-US" dirty="0">
                <a:ea typeface="黑体" panose="02010609060101010101" pitchFamily="49" charset="-122"/>
              </a:rPr>
              <a:t>数据分析操作 </a:t>
            </a:r>
            <a:r>
              <a:rPr lang="en-US" altLang="zh-CN" dirty="0">
                <a:ea typeface="黑体" panose="02010609060101010101" pitchFamily="49" charset="-122"/>
              </a:rPr>
              <a:t>— </a:t>
            </a:r>
            <a:r>
              <a:rPr lang="zh-CN" altLang="en-US" dirty="0">
                <a:ea typeface="黑体" panose="02010609060101010101" pitchFamily="49" charset="-122"/>
              </a:rPr>
              <a:t>栅格数据</a:t>
            </a:r>
          </a:p>
          <a:p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BC321B9-A906-0B20-A23A-EA864447B9B4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4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安装</a:t>
            </a:r>
          </a:p>
        </p:txBody>
      </p:sp>
      <p:sp>
        <p:nvSpPr>
          <p:cNvPr id="66563" name="文本框 8">
            <a:extLst>
              <a:ext uri="{FF2B5EF4-FFF2-40B4-BE49-F238E27FC236}">
                <a16:creationId xmlns:a16="http://schemas.microsoft.com/office/drawing/2014/main" id="{C541129D-EF96-6647-28D5-17C0F0508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93785"/>
            <a:ext cx="8499475" cy="420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Anaconda 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的默认环境，叫 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base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，这个环境中已经安装了一些 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packages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。打个比方， </a:t>
            </a:r>
            <a:r>
              <a:rPr lang="en-US" altLang="zh-CN" sz="24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base </a:t>
            </a:r>
            <a:r>
              <a:rPr lang="zh-CN" altLang="en-US" sz="24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环境就像一个大车间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，里面已经有了各种工具，大家都可以用，</a:t>
            </a:r>
            <a:r>
              <a:rPr lang="zh-CN" altLang="en-US" sz="24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但是每个工具只有一种型号 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( 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每个 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package 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只能有一个版本 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zh-CN" altLang="en-US" sz="24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那如果我需要用不同的型号呢？</a:t>
            </a:r>
            <a:r>
              <a:rPr lang="zh-CN" altLang="en-US" sz="24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新开一个空的小车间（虚拟环境）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，按自己的需要存入工具，这样可以满足对于特定型号工具（不同版本的 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package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）的要求。不同的车间（虚拟环境）在不同位置，它们互不联系，因此互不影响。</a:t>
            </a:r>
            <a:endParaRPr lang="en-US" altLang="zh-CN" sz="24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66D7045-4493-3686-CB8C-F46301DEAC35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4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安装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8E4CB6-4B74-481E-B266-2D06551593C2}"/>
              </a:ext>
            </a:extLst>
          </p:cNvPr>
          <p:cNvSpPr txBox="1"/>
          <p:nvPr/>
        </p:nvSpPr>
        <p:spPr>
          <a:xfrm>
            <a:off x="209550" y="1313765"/>
            <a:ext cx="8724900" cy="48351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defRPr/>
            </a:pP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  虚拟环境的基本操作</a:t>
            </a:r>
            <a:endParaRPr lang="en-US" altLang="zh-CN" sz="22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0000CC"/>
              </a:buClr>
              <a:defRPr/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下面以例子来说明怎么建立、使用或是删除虚拟环境。比如：想新建一个名为 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‘</a:t>
            </a:r>
            <a:r>
              <a:rPr lang="en-US" altLang="zh-CN" sz="2200" b="0" dirty="0" err="1">
                <a:ea typeface="黑体" panose="02010609060101010101" pitchFamily="49" charset="-122"/>
                <a:cs typeface="Times New Roman" panose="02020603050405020304" pitchFamily="18" charset="0"/>
              </a:rPr>
              <a:t>pytest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’’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的虚拟环境，打开 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Anaconda (</a:t>
            </a:r>
            <a:r>
              <a:rPr lang="en-US" altLang="zh-CN" sz="2200" b="0" dirty="0" err="1">
                <a:ea typeface="黑体" panose="02010609060101010101" pitchFamily="49" charset="-122"/>
                <a:cs typeface="Times New Roman" panose="02020603050405020304" pitchFamily="18" charset="0"/>
              </a:rPr>
              <a:t>Powershell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) Prompt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，输入语句：</a:t>
            </a:r>
          </a:p>
          <a:p>
            <a:pPr marL="342900" indent="-342900"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）新建虚拟环境：</a:t>
            </a:r>
            <a:r>
              <a:rPr lang="en-US" altLang="zh-CN" sz="22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2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create -n </a:t>
            </a:r>
            <a:r>
              <a:rPr lang="en-US" altLang="zh-CN" sz="22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pytest</a:t>
            </a:r>
            <a:endParaRPr lang="en-US" altLang="zh-CN" sz="2200" b="0" dirty="0">
              <a:highlight>
                <a:srgbClr val="FFFF00"/>
              </a:highlight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）查看已配置环境列表（显示在 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Anaconda 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中配置的所有环境）</a:t>
            </a:r>
            <a:r>
              <a:rPr lang="en-US" altLang="zh-CN" sz="2200" b="0" dirty="0" err="1">
                <a:solidFill>
                  <a:schemeClr val="tx1"/>
                </a:solidFill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200" b="0" dirty="0">
                <a:solidFill>
                  <a:schemeClr val="tx1"/>
                </a:solidFill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env list </a:t>
            </a:r>
            <a:r>
              <a:rPr lang="zh-CN" altLang="en-US" sz="22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或者用 </a:t>
            </a:r>
            <a:r>
              <a:rPr lang="en-US" altLang="zh-CN" sz="2200" b="0" dirty="0" err="1">
                <a:solidFill>
                  <a:schemeClr val="tx1"/>
                </a:solidFill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200" b="0" dirty="0">
                <a:solidFill>
                  <a:schemeClr val="tx1"/>
                </a:solidFill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info -e</a:t>
            </a:r>
          </a:p>
          <a:p>
            <a:pPr marL="342900" indent="-342900"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）进入（激活）虚拟环境：</a:t>
            </a:r>
            <a:r>
              <a:rPr lang="en-US" altLang="zh-CN" sz="22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2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activate </a:t>
            </a:r>
            <a:r>
              <a:rPr lang="en-US" altLang="zh-CN" sz="22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pytest</a:t>
            </a:r>
            <a:endParaRPr lang="en-US" altLang="zh-CN" sz="2200" b="0" dirty="0">
              <a:highlight>
                <a:srgbClr val="FFFF00"/>
              </a:highlight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rgbClr val="0000CC"/>
              </a:buClr>
              <a:defRPr/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可以看到，命令行开头的内容由 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(base) 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变成 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b="0" dirty="0" err="1">
                <a:ea typeface="黑体" panose="02010609060101010101" pitchFamily="49" charset="-122"/>
                <a:cs typeface="Times New Roman" panose="02020603050405020304" pitchFamily="18" charset="0"/>
              </a:rPr>
              <a:t>pytest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。用 </a:t>
            </a:r>
            <a:r>
              <a:rPr lang="en-US" altLang="zh-CN" sz="22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2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list 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查看 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packages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（安装包）列表，发现此时的虚拟环境是空的，没有安装 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package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。用 </a:t>
            </a:r>
            <a:r>
              <a:rPr lang="en-US" altLang="zh-CN" sz="22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2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install </a:t>
            </a:r>
            <a:r>
              <a:rPr lang="en-US" altLang="zh-CN" sz="22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pkg_name</a:t>
            </a:r>
            <a:r>
              <a:rPr lang="en-US" altLang="zh-CN" sz="22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可在当前虚拟环境安装需要的包。</a:t>
            </a:r>
            <a:endParaRPr lang="en-US" altLang="zh-CN" sz="22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4E0349C-2C58-9CB7-85F4-A8D4DED28773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4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安装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3186BA-EF51-F1EC-136D-7DBF82A28A89}"/>
              </a:ext>
            </a:extLst>
          </p:cNvPr>
          <p:cNvSpPr txBox="1"/>
          <p:nvPr/>
        </p:nvSpPr>
        <p:spPr>
          <a:xfrm>
            <a:off x="209550" y="1448780"/>
            <a:ext cx="8724900" cy="4191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0000CC"/>
              </a:buClr>
              <a:defRPr/>
            </a:pP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）退出虚拟环境：</a:t>
            </a:r>
            <a:r>
              <a:rPr lang="en-US" altLang="zh-CN" sz="24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4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deactivate</a:t>
            </a:r>
          </a:p>
          <a:p>
            <a:pPr>
              <a:lnSpc>
                <a:spcPct val="150000"/>
              </a:lnSpc>
              <a:buClr>
                <a:srgbClr val="0000CC"/>
              </a:buClr>
              <a:defRPr/>
            </a:pP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注意：并不是删除虚拟环境，只是退回到 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base 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环境。</a:t>
            </a:r>
          </a:p>
          <a:p>
            <a:pPr>
              <a:lnSpc>
                <a:spcPct val="150000"/>
              </a:lnSpc>
              <a:buClr>
                <a:srgbClr val="0000CC"/>
              </a:buClr>
              <a:defRPr/>
            </a:pP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）删除虚拟环境（注意：该语句要在 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base 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环境中执行）： </a:t>
            </a:r>
            <a:r>
              <a:rPr lang="en-US" altLang="zh-CN" sz="24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4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remove -n </a:t>
            </a:r>
            <a:r>
              <a:rPr lang="en-US" altLang="zh-CN" sz="24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pytest</a:t>
            </a:r>
            <a:r>
              <a:rPr lang="en-US" altLang="zh-CN" sz="24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–all</a:t>
            </a:r>
          </a:p>
          <a:p>
            <a:pPr>
              <a:lnSpc>
                <a:spcPct val="150000"/>
              </a:lnSpc>
              <a:buClr>
                <a:srgbClr val="0000CC"/>
              </a:buClr>
              <a:defRPr/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以上命令行语句都是在 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Anaconda (</a:t>
            </a:r>
            <a:r>
              <a:rPr lang="en-US" altLang="zh-CN" sz="2200" b="0" dirty="0" err="1">
                <a:ea typeface="黑体" panose="02010609060101010101" pitchFamily="49" charset="-122"/>
                <a:cs typeface="Times New Roman" panose="02020603050405020304" pitchFamily="18" charset="0"/>
              </a:rPr>
              <a:t>Powershell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) Prompt 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中使用。如果你想了解更多关于</a:t>
            </a:r>
            <a:r>
              <a:rPr lang="en-US" altLang="zh-CN" sz="2200" b="0" dirty="0" err="1"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的知识可以浏览下面的网址：</a:t>
            </a:r>
            <a:endParaRPr lang="en-US" altLang="zh-CN" sz="22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00CC"/>
              </a:buClr>
              <a:defRPr/>
            </a:pPr>
            <a:r>
              <a:rPr lang="en-US" altLang="zh-CN" sz="2000" b="0" dirty="0">
                <a:solidFill>
                  <a:srgbClr val="222222"/>
                </a:solidFill>
                <a:latin typeface="Helvetica Neue"/>
                <a:hlinkClick r:id="rId3"/>
              </a:rPr>
              <a:t>https://conda.io/projects/conda/en/latest/user-guide/tasks/manage-environments.html</a:t>
            </a:r>
            <a:r>
              <a:rPr lang="en-US" altLang="zh-CN" sz="2000" b="0" dirty="0">
                <a:solidFill>
                  <a:srgbClr val="222222"/>
                </a:solidFill>
                <a:latin typeface="Helvetica Neue"/>
              </a:rPr>
              <a:t> </a:t>
            </a:r>
            <a:endParaRPr lang="en-US" altLang="zh-CN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A56A644-469E-CFAF-ADCF-9803CD532635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4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安装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99145A-BBE9-C031-C4A9-18B29443042C}"/>
              </a:ext>
            </a:extLst>
          </p:cNvPr>
          <p:cNvSpPr txBox="1"/>
          <p:nvPr/>
        </p:nvSpPr>
        <p:spPr>
          <a:xfrm>
            <a:off x="209550" y="1268760"/>
            <a:ext cx="8724899" cy="46803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3  </a:t>
            </a: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在虚拟环境中安装包</a:t>
            </a:r>
          </a:p>
          <a:p>
            <a:pPr>
              <a:lnSpc>
                <a:spcPct val="125000"/>
              </a:lnSpc>
              <a:buClr>
                <a:srgbClr val="0000CC"/>
              </a:buClr>
            </a:pP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新建了一个虚拟环境之后，</a:t>
            </a:r>
            <a:r>
              <a:rPr lang="zh-CN" altLang="en-US" sz="2400" b="0" dirty="0">
                <a:solidFill>
                  <a:srgbClr val="C00000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有时我们需要在其中安装和管理 </a:t>
            </a:r>
            <a:r>
              <a:rPr lang="en-US" altLang="zh-CN" sz="2400" b="0" dirty="0">
                <a:solidFill>
                  <a:srgbClr val="C00000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package</a:t>
            </a:r>
            <a:r>
              <a:rPr lang="zh-CN" altLang="en-US" sz="2400" b="0" dirty="0">
                <a:solidFill>
                  <a:schemeClr val="tx1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以下是一些常用的 </a:t>
            </a:r>
            <a:r>
              <a:rPr lang="en-US" altLang="zh-CN" sz="2400" b="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conda</a:t>
            </a:r>
            <a:r>
              <a:rPr lang="en-US" altLang="zh-CN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命令</a:t>
            </a:r>
            <a:r>
              <a:rPr lang="en-US" altLang="zh-CN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0" dirty="0">
                <a:solidFill>
                  <a:schemeClr val="tx1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首先要进入到需要操作的虚拟环境之中：</a:t>
            </a:r>
          </a:p>
          <a:p>
            <a:pPr>
              <a:lnSpc>
                <a:spcPct val="125000"/>
              </a:lnSpc>
            </a:pPr>
            <a:r>
              <a:rPr lang="en-US" altLang="zh-CN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0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查看是否在当前环境中：</a:t>
            </a:r>
            <a:r>
              <a:rPr lang="en-US" altLang="zh-CN" sz="2000" b="0" dirty="0" err="1">
                <a:highlight>
                  <a:srgbClr val="FFFF00"/>
                </a:highlight>
                <a:ea typeface="Adobe 黑体 Std R" panose="020B0400000000000000" pitchFamily="34" charset="-122"/>
                <a:cs typeface="Times New Roman" panose="02020603050405020304" pitchFamily="18" charset="0"/>
              </a:rPr>
              <a:t>conda</a:t>
            </a:r>
            <a:r>
              <a:rPr lang="en-US" altLang="zh-CN" sz="2000" b="0" dirty="0">
                <a:highlight>
                  <a:srgbClr val="FFFF00"/>
                </a:highlight>
                <a:ea typeface="Adobe 黑体 Std R" panose="020B0400000000000000" pitchFamily="34" charset="-122"/>
                <a:cs typeface="Times New Roman" panose="02020603050405020304" pitchFamily="18" charset="0"/>
              </a:rPr>
              <a:t> list </a:t>
            </a:r>
            <a:r>
              <a:rPr lang="en-US" altLang="zh-CN" sz="2000" b="0" dirty="0" err="1">
                <a:highlight>
                  <a:srgbClr val="FFFF00"/>
                </a:highlight>
                <a:ea typeface="Adobe 黑体 Std R" panose="020B0400000000000000" pitchFamily="34" charset="-122"/>
                <a:cs typeface="Times New Roman" panose="02020603050405020304" pitchFamily="18" charset="0"/>
              </a:rPr>
              <a:t>pkg_name</a:t>
            </a:r>
            <a:endParaRPr lang="en-US" altLang="zh-CN" sz="2000" b="0" dirty="0">
              <a:highlight>
                <a:srgbClr val="FFFF00"/>
              </a:highlight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）查看有哪些可安装的版本：</a:t>
            </a:r>
            <a:r>
              <a:rPr lang="en-US" altLang="zh-CN" sz="20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0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search </a:t>
            </a:r>
            <a:r>
              <a:rPr lang="en-US" altLang="zh-CN" sz="20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pkg_name</a:t>
            </a:r>
            <a:endParaRPr lang="en-US" altLang="zh-CN" sz="2000" b="0" dirty="0">
              <a:highlight>
                <a:srgbClr val="FFFF00"/>
              </a:highlight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）安装：</a:t>
            </a:r>
            <a:r>
              <a:rPr lang="en-US" altLang="zh-CN" sz="20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0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install </a:t>
            </a:r>
            <a:r>
              <a:rPr lang="en-US" altLang="zh-CN" sz="20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pkg_name</a:t>
            </a:r>
            <a:endParaRPr lang="en-US" altLang="zh-CN" sz="2000" b="0" dirty="0">
              <a:highlight>
                <a:srgbClr val="FFFF00"/>
              </a:highlight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）指定版本安装：</a:t>
            </a:r>
            <a:r>
              <a:rPr lang="en-US" altLang="zh-CN" sz="20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0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install </a:t>
            </a:r>
            <a:r>
              <a:rPr lang="en-US" altLang="zh-CN" sz="20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pkg_name</a:t>
            </a:r>
            <a:r>
              <a:rPr lang="en-US" altLang="zh-CN" sz="20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==version</a:t>
            </a:r>
          </a:p>
          <a:p>
            <a:pPr>
              <a:lnSpc>
                <a:spcPct val="125000"/>
              </a:lnSpc>
            </a:pPr>
            <a:r>
              <a:rPr lang="zh-CN" altLang="en-US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）更新 </a:t>
            </a:r>
            <a:r>
              <a:rPr lang="en-US" altLang="zh-CN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package</a:t>
            </a:r>
            <a:r>
              <a:rPr lang="zh-CN" altLang="en-US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： </a:t>
            </a:r>
            <a:r>
              <a:rPr lang="en-US" altLang="zh-CN" sz="20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0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update </a:t>
            </a:r>
            <a:r>
              <a:rPr lang="en-US" altLang="zh-CN" sz="20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pkg_name</a:t>
            </a:r>
            <a:endParaRPr lang="en-US" altLang="zh-CN" sz="2000" b="0" dirty="0">
              <a:highlight>
                <a:srgbClr val="FFFF00"/>
              </a:highlight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）更新所有可升级的：</a:t>
            </a:r>
            <a:r>
              <a:rPr lang="en-US" altLang="zh-CN" sz="20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0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update --all</a:t>
            </a:r>
          </a:p>
          <a:p>
            <a:pPr>
              <a:lnSpc>
                <a:spcPct val="125000"/>
              </a:lnSpc>
            </a:pPr>
            <a:r>
              <a:rPr lang="zh-CN" altLang="en-US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b="0" dirty="0">
                <a:ea typeface="黑体" panose="02010609060101010101" pitchFamily="49" charset="-122"/>
                <a:cs typeface="Times New Roman" panose="02020603050405020304" pitchFamily="18" charset="0"/>
              </a:rPr>
              <a:t>）删除：</a:t>
            </a:r>
            <a:r>
              <a:rPr lang="en-US" altLang="zh-CN" sz="20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0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remove </a:t>
            </a:r>
            <a:r>
              <a:rPr lang="en-US" altLang="zh-CN" sz="20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pkg_name</a:t>
            </a:r>
            <a:endParaRPr lang="en-US" altLang="zh-CN" sz="2000" b="0" dirty="0">
              <a:highlight>
                <a:srgbClr val="FFFF00"/>
              </a:highlight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A56A644-469E-CFAF-ADCF-9803CD532635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4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安装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99145A-BBE9-C031-C4A9-18B29443042C}"/>
              </a:ext>
            </a:extLst>
          </p:cNvPr>
          <p:cNvSpPr txBox="1"/>
          <p:nvPr/>
        </p:nvSpPr>
        <p:spPr>
          <a:xfrm>
            <a:off x="209551" y="1268760"/>
            <a:ext cx="8322890" cy="3820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AutoNum type="arabicPlain" startAt="4"/>
            </a:pPr>
            <a:r>
              <a:rPr lang="en-US" altLang="zh-CN" sz="240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Conda</a:t>
            </a:r>
            <a:r>
              <a:rPr lang="en-US" altLang="zh-CN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环境迁移</a:t>
            </a:r>
            <a:endParaRPr lang="en-US" altLang="zh-CN" sz="2400" dirty="0"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可以使用 </a:t>
            </a:r>
            <a:r>
              <a:rPr lang="en-US" altLang="zh-CN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-export </a:t>
            </a: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选项生成一个 </a:t>
            </a:r>
            <a:r>
              <a:rPr lang="en-US" altLang="zh-CN" sz="2400" b="0" dirty="0" err="1">
                <a:solidFill>
                  <a:srgbClr val="C00000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environment.yml</a:t>
            </a:r>
            <a:r>
              <a:rPr lang="en-US" altLang="zh-CN" sz="2400" b="0" dirty="0">
                <a:solidFill>
                  <a:srgbClr val="C00000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文件，以在 不同的平台和操作系统之间复现项目环境。 </a:t>
            </a:r>
            <a:endParaRPr lang="en-US" altLang="zh-CN" sz="2400" b="0" dirty="0"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environment.yml</a:t>
            </a:r>
            <a:r>
              <a:rPr lang="en-US" altLang="zh-CN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文件不针对特定操作系统，并且使用</a:t>
            </a:r>
            <a:r>
              <a:rPr lang="en-US" altLang="zh-CN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YAML</a:t>
            </a: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格式。</a:t>
            </a:r>
            <a:endParaRPr lang="en-US" altLang="zh-CN" sz="2400" b="0" dirty="0"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environment.yml</a:t>
            </a:r>
            <a:r>
              <a:rPr lang="en-US" altLang="zh-CN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仅列出了软件包名称，由 </a:t>
            </a:r>
            <a:r>
              <a:rPr lang="en-US" altLang="zh-CN" sz="2400" b="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conda</a:t>
            </a:r>
            <a:r>
              <a:rPr lang="en-US" altLang="zh-CN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基于软件包的名称构建环境</a:t>
            </a:r>
            <a:endParaRPr lang="en-US" altLang="zh-CN" sz="2000" b="0" dirty="0">
              <a:highlight>
                <a:srgbClr val="FFFF00"/>
              </a:highlight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96495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2A7519-6308-BF57-86BC-5AEC270A953D}"/>
              </a:ext>
            </a:extLst>
          </p:cNvPr>
          <p:cNvSpPr txBox="1"/>
          <p:nvPr/>
        </p:nvSpPr>
        <p:spPr>
          <a:xfrm>
            <a:off x="476544" y="1444257"/>
            <a:ext cx="7920881" cy="396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5  Pip</a:t>
            </a: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及其安装</a:t>
            </a:r>
            <a:endParaRPr lang="en-US" altLang="zh-CN" sz="2400" dirty="0"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Pip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是一个现代的，通用的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包管理工具。</a:t>
            </a:r>
            <a:r>
              <a:rPr lang="zh-CN" altLang="en-US" sz="2200" dirty="0">
                <a:ea typeface="黑体" panose="02010609060101010101" pitchFamily="49" charset="-122"/>
                <a:cs typeface="Times New Roman" panose="02020603050405020304" pitchFamily="18" charset="0"/>
              </a:rPr>
              <a:t>提供了对 </a:t>
            </a:r>
            <a:r>
              <a:rPr lang="en-US" altLang="zh-CN" sz="2200" dirty="0">
                <a:ea typeface="黑体" panose="02010609060101010101" pitchFamily="49" charset="-122"/>
                <a:cs typeface="Times New Roman" panose="02020603050405020304" pitchFamily="18" charset="0"/>
              </a:rPr>
              <a:t>Python </a:t>
            </a:r>
            <a:r>
              <a:rPr lang="zh-CN" altLang="en-US" sz="2200" dirty="0">
                <a:ea typeface="黑体" panose="02010609060101010101" pitchFamily="49" charset="-122"/>
                <a:cs typeface="Times New Roman" panose="02020603050405020304" pitchFamily="18" charset="0"/>
              </a:rPr>
              <a:t>包的查找、下载、安装、卸载的功能。</a:t>
            </a:r>
            <a:endParaRPr lang="en-US" altLang="zh-CN" sz="22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Python 3.4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版本之后以及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Python 2.7.9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版本之后，官网的安装包当中就已经自带了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pip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，用户直接在安装完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之后就可以直接使用。</a:t>
            </a:r>
            <a:endParaRPr lang="en-US" altLang="zh-CN" sz="22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关于如何使用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pip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，同学们可以浏览以下链接</a:t>
            </a:r>
            <a:endParaRPr lang="en-US" altLang="zh-CN" sz="22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0" dirty="0">
                <a:solidFill>
                  <a:schemeClr val="accent5">
                    <a:lumMod val="50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uninstall - pip documentation v23.0.1 (pypa.io)</a:t>
            </a: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常用的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命令行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知乎 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(zhihu.com)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en-US" altLang="zh-CN" sz="2400" b="0" dirty="0">
              <a:solidFill>
                <a:schemeClr val="accent5">
                  <a:lumMod val="50000"/>
                </a:schemeClr>
              </a:solidFill>
              <a:ea typeface="黑体" panose="02010609060101010101" pitchFamily="49" charset="-122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947371-C484-2D98-8FF5-3977DB699B95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4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安装</a:t>
            </a:r>
          </a:p>
        </p:txBody>
      </p:sp>
    </p:spTree>
    <p:extLst>
      <p:ext uri="{BB962C8B-B14F-4D97-AF65-F5344CB8AC3E}">
        <p14:creationId xmlns:p14="http://schemas.microsoft.com/office/powerpoint/2010/main" val="59198960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3912501-0B6B-983E-4626-920B795EFE16}"/>
              </a:ext>
            </a:extLst>
          </p:cNvPr>
          <p:cNvSpPr/>
          <p:nvPr/>
        </p:nvSpPr>
        <p:spPr>
          <a:xfrm>
            <a:off x="2090753" y="296322"/>
            <a:ext cx="54601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Pip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与 </a:t>
            </a:r>
            <a:r>
              <a:rPr lang="en-US" altLang="zh-CN" sz="4400" dirty="0" err="1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conda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的区别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1872BAF-87DB-A75C-838B-326F09809C10}"/>
              </a:ext>
            </a:extLst>
          </p:cNvPr>
          <p:cNvSpPr/>
          <p:nvPr/>
        </p:nvSpPr>
        <p:spPr bwMode="auto">
          <a:xfrm>
            <a:off x="355280" y="1684298"/>
            <a:ext cx="4216720" cy="257773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pip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专门管理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包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编译源码中的所有内容。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由核心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Python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社区所支持（即，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Python 3.4+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包含可自动增强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pip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的代码）。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6F5E84A-593D-FC81-4B91-B2B271A99279}"/>
              </a:ext>
            </a:extLst>
          </p:cNvPr>
          <p:cNvSpPr/>
          <p:nvPr/>
        </p:nvSpPr>
        <p:spPr bwMode="auto">
          <a:xfrm>
            <a:off x="4687136" y="1684298"/>
            <a:ext cx="4159197" cy="255219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conda</a:t>
            </a:r>
            <a:r>
              <a:rPr lang="zh-CN" altLang="en-US" sz="22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允许你在</a:t>
            </a:r>
            <a:r>
              <a:rPr lang="en-US" altLang="zh-CN" sz="220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conda</a:t>
            </a:r>
            <a:r>
              <a:rPr lang="zh-CN" altLang="en-US" sz="22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环境中安装任何语言包（包括</a:t>
            </a:r>
            <a:r>
              <a:rPr lang="en-US" altLang="zh-CN" sz="22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2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语言或者</a:t>
            </a:r>
            <a:r>
              <a:rPr lang="en-US" altLang="zh-CN" sz="22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2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）。</a:t>
            </a:r>
            <a:endParaRPr lang="en-US" altLang="zh-CN" sz="2200" dirty="0"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20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Conda</a:t>
            </a:r>
            <a:r>
              <a:rPr lang="zh-CN" altLang="en-US" sz="22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从二进制文件安装，因此安装非常简单。</a:t>
            </a:r>
            <a:endParaRPr lang="en-US" altLang="zh-CN" sz="2200" dirty="0"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CN" altLang="en-US" sz="2400" dirty="0"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5A3F27-EB74-91EF-DF39-FE6C8A978C1B}"/>
              </a:ext>
            </a:extLst>
          </p:cNvPr>
          <p:cNvSpPr txBox="1"/>
          <p:nvPr/>
        </p:nvSpPr>
        <p:spPr>
          <a:xfrm>
            <a:off x="434164" y="4599130"/>
            <a:ext cx="8505945" cy="120032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eaLnBrk="1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常常需要</a:t>
            </a:r>
            <a:r>
              <a:rPr lang="en-US" altLang="zh-CN" sz="240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conda</a:t>
            </a: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pip</a:t>
            </a: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结合使用。因为</a:t>
            </a:r>
            <a:r>
              <a:rPr lang="en-US" altLang="zh-CN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PYPI</a:t>
            </a: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万可用包，而</a:t>
            </a:r>
            <a:r>
              <a:rPr lang="en-US" altLang="zh-CN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Anaconda repository</a:t>
            </a: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中（使用</a:t>
            </a:r>
            <a:r>
              <a:rPr lang="en-US" altLang="zh-CN" sz="240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conda</a:t>
            </a: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命令安装）提供了</a:t>
            </a:r>
            <a:r>
              <a:rPr lang="en-US" altLang="zh-CN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1,500</a:t>
            </a:r>
            <a:r>
              <a:rPr lang="zh-CN" altLang="en-US" sz="240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多个软件包，</a:t>
            </a:r>
            <a:endParaRPr lang="en-US" altLang="zh-CN" sz="2400" dirty="0"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947371-C484-2D98-8FF5-3977DB699B95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5 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学习使用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2A24D5-D7C6-65E0-B6A6-372A98820C82}"/>
              </a:ext>
            </a:extLst>
          </p:cNvPr>
          <p:cNvSpPr txBox="1"/>
          <p:nvPr/>
        </p:nvSpPr>
        <p:spPr>
          <a:xfrm>
            <a:off x="373590" y="1403775"/>
            <a:ext cx="8370930" cy="50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同学们还记得我们前边讲过哪些</a:t>
            </a: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包吗？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1D03AE-B30A-F728-85BB-B00BB74B2233}"/>
              </a:ext>
            </a:extLst>
          </p:cNvPr>
          <p:cNvSpPr txBox="1"/>
          <p:nvPr/>
        </p:nvSpPr>
        <p:spPr>
          <a:xfrm>
            <a:off x="373590" y="2816730"/>
            <a:ext cx="8370930" cy="1891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提供的最重要的数据结构是一个称为 </a:t>
            </a:r>
            <a:r>
              <a:rPr lang="en-US" altLang="zh-CN" sz="2400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数组的强大对象。</a:t>
            </a:r>
            <a:r>
              <a:rPr lang="en-US" altLang="zh-CN" sz="2400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数组是通常使用的 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列表的扩展。</a:t>
            </a:r>
            <a:r>
              <a:rPr lang="en-US" altLang="zh-CN" sz="2400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numpy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数组配备了大量的函数和运算符，可以帮助我们快速编写各种类型计算的高性能代码。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E10115-C6FB-80FA-A590-97459B407E40}"/>
              </a:ext>
            </a:extLst>
          </p:cNvPr>
          <p:cNvSpPr txBox="1"/>
          <p:nvPr/>
        </p:nvSpPr>
        <p:spPr>
          <a:xfrm>
            <a:off x="373590" y="1941423"/>
            <a:ext cx="75287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对，分别是</a:t>
            </a:r>
            <a:r>
              <a:rPr lang="en-US" altLang="zh-CN" sz="2400" b="0" dirty="0" err="1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Numpy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pandas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400" b="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matplotlib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让我们回忆一下这三个包的分别具有哪些功能？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09FB65-1133-94B2-EF27-71F0A241679A}"/>
              </a:ext>
            </a:extLst>
          </p:cNvPr>
          <p:cNvSpPr txBox="1"/>
          <p:nvPr/>
        </p:nvSpPr>
        <p:spPr>
          <a:xfrm>
            <a:off x="353870" y="2816730"/>
            <a:ext cx="8370930" cy="2353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Pandas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的核心数据分析支持库，提供了快速、灵活、明确的数据结构，旨在简单、直观的处理关系型、标记型数据。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Pandas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的主要数据结构是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Series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（一维数据）与</a:t>
            </a:r>
            <a:r>
              <a:rPr lang="en-US" altLang="zh-CN" sz="2400" b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DataFrame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（二维数据），这两种数据结构足以处理金融、统计、社会科学、工程等领域里的大多数典型的用例。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40F7D2-41D5-9DD4-31DF-99E501808EFA}"/>
              </a:ext>
            </a:extLst>
          </p:cNvPr>
          <p:cNvSpPr txBox="1"/>
          <p:nvPr/>
        </p:nvSpPr>
        <p:spPr>
          <a:xfrm>
            <a:off x="353869" y="2804275"/>
            <a:ext cx="8597091" cy="1430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matplotlib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是用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开发的可视化和分析工具，是一款非常强大的 </a:t>
            </a:r>
            <a:r>
              <a:rPr lang="en-US" altLang="zh-CN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python </a:t>
            </a:r>
            <a:r>
              <a:rPr lang="zh-CN" altLang="en-US" sz="24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画图工具。具备优秀的跨平台交互式属性，能够生成出版质量级的图表，只需几行代码就可以生成各类图形。</a:t>
            </a:r>
          </a:p>
        </p:txBody>
      </p:sp>
    </p:spTree>
    <p:extLst>
      <p:ext uri="{BB962C8B-B14F-4D97-AF65-F5344CB8AC3E}">
        <p14:creationId xmlns:p14="http://schemas.microsoft.com/office/powerpoint/2010/main" val="13592238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/>
      <p:bldP spid="7" grpId="0" animBg="1"/>
      <p:bldP spid="7" grpId="1" animBg="1"/>
      <p:bldP spid="8" grpId="0" animBg="1"/>
      <p:bldP spid="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947371-C484-2D98-8FF5-3977DB699B95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5 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学习使用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2A24D5-D7C6-65E0-B6A6-372A98820C82}"/>
              </a:ext>
            </a:extLst>
          </p:cNvPr>
          <p:cNvSpPr txBox="1"/>
          <p:nvPr/>
        </p:nvSpPr>
        <p:spPr>
          <a:xfrm>
            <a:off x="251519" y="1403775"/>
            <a:ext cx="8640962" cy="3857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相信同学们都在</a:t>
            </a:r>
            <a:r>
              <a:rPr lang="zh-CN" altLang="en-US" sz="2200" b="0">
                <a:ea typeface="黑体" panose="02010609060101010101" pitchFamily="49" charset="-122"/>
                <a:cs typeface="Times New Roman" panose="02020603050405020304" pitchFamily="18" charset="0"/>
              </a:rPr>
              <a:t>课下练习过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这部分内容，自己也在学习和科研中或多或少的写过代码，那么大家是否遇到过以下问题：</a:t>
            </a:r>
            <a:endParaRPr lang="en-US" altLang="zh-CN" sz="22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有些同学只看书，不写代码，结果除了疑惑越来越多以外，代码能力提升速度其实有限</a:t>
            </a:r>
          </a:p>
          <a:p>
            <a:pPr marL="342900" indent="-342900"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有些同学只写代码，不看别人写的代码，结果一些常见套路不会，进步速度也有限</a:t>
            </a:r>
            <a:endParaRPr lang="en-US" altLang="zh-CN" sz="22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手误，比如：缩进，中英文符号，拼写错误，代码块忘了冒号等</a:t>
            </a:r>
            <a:endParaRPr lang="en-US" altLang="zh-CN" sz="22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常见错误：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 dirty="0" err="1">
                <a:ea typeface="黑体" panose="02010609060101010101" pitchFamily="49" charset="-122"/>
                <a:cs typeface="Times New Roman" panose="02020603050405020304" pitchFamily="18" charset="0"/>
              </a:rPr>
              <a:t>SyntaxError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语法错误，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 dirty="0" err="1">
                <a:ea typeface="黑体" panose="02010609060101010101" pitchFamily="49" charset="-122"/>
                <a:cs typeface="Times New Roman" panose="02020603050405020304" pitchFamily="18" charset="0"/>
              </a:rPr>
              <a:t>IndentationError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缩进错误，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 dirty="0" err="1">
                <a:ea typeface="黑体" panose="02010609060101010101" pitchFamily="49" charset="-122"/>
                <a:cs typeface="Times New Roman" panose="02020603050405020304" pitchFamily="18" charset="0"/>
              </a:rPr>
              <a:t>NameError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名字错误，</a:t>
            </a:r>
            <a:r>
              <a:rPr lang="en-US" altLang="zh-CN" sz="2200" b="0" dirty="0" err="1">
                <a:ea typeface="黑体" panose="02010609060101010101" pitchFamily="49" charset="-122"/>
                <a:cs typeface="Times New Roman" panose="02020603050405020304" pitchFamily="18" charset="0"/>
              </a:rPr>
              <a:t>TypeError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类型错误，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0" dirty="0" err="1">
                <a:ea typeface="黑体" panose="02010609060101010101" pitchFamily="49" charset="-122"/>
                <a:cs typeface="Times New Roman" panose="02020603050405020304" pitchFamily="18" charset="0"/>
              </a:rPr>
              <a:t>KeyError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键错误等。</a:t>
            </a:r>
          </a:p>
        </p:txBody>
      </p:sp>
    </p:spTree>
    <p:extLst>
      <p:ext uri="{BB962C8B-B14F-4D97-AF65-F5344CB8AC3E}">
        <p14:creationId xmlns:p14="http://schemas.microsoft.com/office/powerpoint/2010/main" val="3589657875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947371-C484-2D98-8FF5-3977DB699B95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5 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学习使用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2A24D5-D7C6-65E0-B6A6-372A98820C82}"/>
              </a:ext>
            </a:extLst>
          </p:cNvPr>
          <p:cNvSpPr txBox="1"/>
          <p:nvPr/>
        </p:nvSpPr>
        <p:spPr>
          <a:xfrm>
            <a:off x="251519" y="1448780"/>
            <a:ext cx="8640962" cy="2591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那么我们在学习中碰到问题怎么去解决呢？下面给大家提供了几种查询的方法。</a:t>
            </a:r>
            <a:endParaRPr lang="en-US" altLang="zh-CN" sz="22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、使用 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Google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搜索，可以下载谷歌浏览器并且注册账号</a:t>
            </a:r>
            <a:endParaRPr lang="en-US" altLang="zh-CN" sz="22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、使用</a:t>
            </a:r>
            <a:r>
              <a:rPr lang="en-US" altLang="zh-CN" sz="2200" b="0" dirty="0" err="1">
                <a:ea typeface="黑体" panose="02010609060101010101" pitchFamily="49" charset="-122"/>
                <a:cs typeface="Times New Roman" panose="02020603050405020304" pitchFamily="18" charset="0"/>
              </a:rPr>
              <a:t>StackOverflow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，它是个国外的论坛网站，计算机技术交流社区，我们现在遇到的大多数问题，在那里都可以找到相关的答案。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https://stackoverflow.com/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D456CF-EC4E-0939-94EB-CA15FE3A4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40" y="4040643"/>
            <a:ext cx="8280920" cy="204061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C0B11C0-4720-C69A-D7AC-DB03A8FA3E86}"/>
              </a:ext>
            </a:extLst>
          </p:cNvPr>
          <p:cNvSpPr/>
          <p:nvPr/>
        </p:nvSpPr>
        <p:spPr bwMode="auto">
          <a:xfrm>
            <a:off x="1736685" y="4410143"/>
            <a:ext cx="2070230" cy="630070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D0FCCD9-9F7B-FAA4-5AB4-FD2AE088B07A}"/>
              </a:ext>
            </a:extLst>
          </p:cNvPr>
          <p:cNvSpPr/>
          <p:nvPr/>
        </p:nvSpPr>
        <p:spPr bwMode="auto">
          <a:xfrm>
            <a:off x="1511660" y="4040643"/>
            <a:ext cx="6705745" cy="288457"/>
          </a:xfrm>
          <a:prstGeom prst="round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06252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A109832-437A-66C6-785C-452CAF041F59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1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Jupyter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本地安装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6F74F5-1C39-974F-C2CA-3AA6D40868A2}"/>
              </a:ext>
            </a:extLst>
          </p:cNvPr>
          <p:cNvSpPr txBox="1"/>
          <p:nvPr/>
        </p:nvSpPr>
        <p:spPr>
          <a:xfrm>
            <a:off x="300038" y="1403350"/>
            <a:ext cx="8457427" cy="24320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en-US" altLang="zh-CN" sz="32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dirty="0" err="1">
                <a:ea typeface="宋体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zh-CN" altLang="en-US" sz="3200" dirty="0">
                <a:ea typeface="宋体" panose="02010600030101010101" pitchFamily="2" charset="-122"/>
                <a:cs typeface="Times New Roman" panose="02020603050405020304" pitchFamily="18" charset="0"/>
              </a:rPr>
              <a:t>下载与安装</a:t>
            </a:r>
            <a:endParaRPr lang="en-US" altLang="zh-CN" sz="32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cs typeface="Times New Roman" panose="02020603050405020304" pitchFamily="18" charset="0"/>
              </a:rPr>
              <a:t>miniconda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cs typeface="Times New Roman" panose="02020603050405020304" pitchFamily="18" charset="0"/>
              </a:rPr>
              <a:t>官网：</a:t>
            </a:r>
            <a:r>
              <a:rPr lang="en-US" altLang="zh-CN" sz="2400" dirty="0">
                <a:cs typeface="Times New Roman" panose="02020603050405020304" pitchFamily="18" charset="0"/>
                <a:hlinkClick r:id="rId3"/>
              </a:rPr>
              <a:t>https://conda.io/miniconda.html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en-US" altLang="zh-CN" sz="2400" dirty="0">
                <a:cs typeface="Times New Roman" panose="02020603050405020304" pitchFamily="18" charset="0"/>
              </a:rPr>
              <a:t>anaconda </a:t>
            </a:r>
            <a:r>
              <a:rPr lang="zh-CN" altLang="en-US" sz="2400" dirty="0">
                <a:cs typeface="Times New Roman" panose="02020603050405020304" pitchFamily="18" charset="0"/>
              </a:rPr>
              <a:t>官网：</a:t>
            </a:r>
            <a:r>
              <a:rPr lang="en-US" altLang="zh-CN" sz="2400" dirty="0">
                <a:cs typeface="Times New Roman" panose="02020603050405020304" pitchFamily="18" charset="0"/>
                <a:hlinkClick r:id="rId4"/>
              </a:rPr>
              <a:t>https://www.anaconda.com/download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r>
              <a:rPr lang="zh-CN" altLang="en-US" sz="2400" b="0" dirty="0">
                <a:solidFill>
                  <a:schemeClr val="tx1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下载最新版即可，下载完成后，右键</a:t>
            </a:r>
            <a:r>
              <a:rPr lang="en-US" altLang="zh-CN" sz="2400" b="0" dirty="0">
                <a:solidFill>
                  <a:schemeClr val="tx1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2400" b="0" dirty="0">
                <a:solidFill>
                  <a:schemeClr val="tx1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“以管理员身份运行” 一直点击“下一步”，直到“完成”。</a:t>
            </a:r>
            <a:r>
              <a:rPr lang="en-US" altLang="zh-CN" sz="2400" dirty="0">
                <a:solidFill>
                  <a:schemeClr val="tx1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400" b="0" dirty="0">
                <a:solidFill>
                  <a:schemeClr val="tx1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在开始菜单能看到终端如下：</a:t>
            </a:r>
            <a:endParaRPr lang="en-US" altLang="zh-CN" sz="2400" b="0" dirty="0">
              <a:solidFill>
                <a:schemeClr val="tx1"/>
              </a:solidFill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196" name="Picture 6">
            <a:extLst>
              <a:ext uri="{FF2B5EF4-FFF2-40B4-BE49-F238E27FC236}">
                <a16:creationId xmlns:a16="http://schemas.microsoft.com/office/drawing/2014/main" id="{F45E30E7-4733-0D5D-8336-A5CE183EE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86"/>
          <a:stretch>
            <a:fillRect/>
          </a:stretch>
        </p:blipFill>
        <p:spPr bwMode="auto">
          <a:xfrm>
            <a:off x="2232025" y="3968750"/>
            <a:ext cx="41846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947371-C484-2D98-8FF5-3977DB699B95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5 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学习使用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2A24D5-D7C6-65E0-B6A6-372A98820C82}"/>
              </a:ext>
            </a:extLst>
          </p:cNvPr>
          <p:cNvSpPr txBox="1"/>
          <p:nvPr/>
        </p:nvSpPr>
        <p:spPr>
          <a:xfrm>
            <a:off x="251519" y="1448780"/>
            <a:ext cx="8640962" cy="89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、 使用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GitHub issue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，我们可以给</a:t>
            </a:r>
            <a:r>
              <a:rPr lang="en-US" altLang="zh-CN" sz="2200" b="0" dirty="0" err="1">
                <a:ea typeface="黑体" panose="02010609060101010101" pitchFamily="49" charset="-122"/>
                <a:cs typeface="Times New Roman" panose="02020603050405020304" pitchFamily="18" charset="0"/>
              </a:rPr>
              <a:t>Github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代码的发布者提问题或者回答别人的问题。</a:t>
            </a:r>
            <a:endParaRPr lang="en-US" altLang="zh-CN" sz="22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92981C-D9BF-28A8-0FB2-00800A63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3" y="2528900"/>
            <a:ext cx="8806153" cy="29703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A8DB49A-16AE-7514-8317-4967AC89389A}"/>
              </a:ext>
            </a:extLst>
          </p:cNvPr>
          <p:cNvSpPr/>
          <p:nvPr/>
        </p:nvSpPr>
        <p:spPr bwMode="auto">
          <a:xfrm>
            <a:off x="791581" y="2528900"/>
            <a:ext cx="990110" cy="49505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CB15280-E11F-697A-F96C-1F5436154A87}"/>
              </a:ext>
            </a:extLst>
          </p:cNvPr>
          <p:cNvSpPr/>
          <p:nvPr/>
        </p:nvSpPr>
        <p:spPr bwMode="auto">
          <a:xfrm>
            <a:off x="7850678" y="4014065"/>
            <a:ext cx="990110" cy="49505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6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89986F-DA70-B337-2A4E-E586ADD82CD6}"/>
              </a:ext>
            </a:extLst>
          </p:cNvPr>
          <p:cNvSpPr txBox="1"/>
          <p:nvPr/>
        </p:nvSpPr>
        <p:spPr>
          <a:xfrm>
            <a:off x="5584989" y="3352670"/>
            <a:ext cx="3555396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0" dirty="0">
                <a:latin typeface="黑体" panose="02010609060101010101" pitchFamily="49" charset="-122"/>
                <a:ea typeface="黑体" panose="02010609060101010101" pitchFamily="49" charset="-122"/>
              </a:rPr>
              <a:t>点这里可以提新的问题：</a:t>
            </a:r>
          </a:p>
        </p:txBody>
      </p:sp>
    </p:spTree>
    <p:extLst>
      <p:ext uri="{BB962C8B-B14F-4D97-AF65-F5344CB8AC3E}">
        <p14:creationId xmlns:p14="http://schemas.microsoft.com/office/powerpoint/2010/main" val="3990830739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947371-C484-2D98-8FF5-3977DB699B95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5 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学习使用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2A24D5-D7C6-65E0-B6A6-372A98820C82}"/>
              </a:ext>
            </a:extLst>
          </p:cNvPr>
          <p:cNvSpPr txBox="1"/>
          <p:nvPr/>
        </p:nvSpPr>
        <p:spPr>
          <a:xfrm>
            <a:off x="157857" y="1448780"/>
            <a:ext cx="8640962" cy="4392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200" dirty="0">
                <a:ea typeface="黑体" panose="02010609060101010101" pitchFamily="49" charset="-122"/>
                <a:cs typeface="Times New Roman" panose="02020603050405020304" pitchFamily="18" charset="0"/>
              </a:rPr>
              <a:t>、使用最近很火的</a:t>
            </a:r>
            <a:r>
              <a:rPr lang="en-US" altLang="zh-CN" sz="2200" dirty="0" err="1">
                <a:ea typeface="黑体" panose="02010609060101010101" pitchFamily="49" charset="-122"/>
                <a:cs typeface="Times New Roman" panose="02020603050405020304" pitchFamily="18" charset="0"/>
              </a:rPr>
              <a:t>chatgpt</a:t>
            </a:r>
            <a:r>
              <a:rPr lang="zh-CN" altLang="en-US" sz="2200" dirty="0">
                <a:ea typeface="黑体" panose="02010609060101010101" pitchFamily="49" charset="-122"/>
                <a:cs typeface="Times New Roman" panose="02020603050405020304" pitchFamily="18" charset="0"/>
              </a:rPr>
              <a:t>和新必应</a:t>
            </a:r>
            <a:endParaRPr lang="en-US" altLang="zh-CN" sz="22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下面是关于怎样注册</a:t>
            </a:r>
            <a:r>
              <a:rPr lang="en-US" altLang="zh-CN" sz="2200" b="0" dirty="0" err="1">
                <a:ea typeface="黑体" panose="02010609060101010101" pitchFamily="49" charset="-122"/>
                <a:cs typeface="Times New Roman" panose="02020603050405020304" pitchFamily="18" charset="0"/>
              </a:rPr>
              <a:t>chatgpt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https://cloud.tencent.com/developer/article/2239344</a:t>
            </a:r>
            <a:endParaRPr lang="en-US" altLang="zh-CN" sz="22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进入新必应的链接：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  </a:t>
            </a:r>
          </a:p>
          <a:p>
            <a:pPr>
              <a:lnSpc>
                <a:spcPct val="125000"/>
              </a:lnSpc>
            </a:pPr>
            <a:r>
              <a:rPr lang="en-US" altLang="zh-CN" sz="2200" dirty="0">
                <a:ea typeface="黑体" panose="02010609060101010101" pitchFamily="49" charset="-122"/>
                <a:cs typeface="Times New Roman" panose="02020603050405020304" pitchFamily="18" charset="0"/>
                <a:hlinkClick r:id="rId4"/>
              </a:rPr>
              <a:t>https://www.bing.com/search?form=MY0291&amp;OCID=MY0291&amp;q=Bing+AI&amp;showconv=1</a:t>
            </a:r>
            <a:r>
              <a:rPr lang="en-US" altLang="zh-CN" sz="220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、可以在</a:t>
            </a:r>
            <a:r>
              <a:rPr lang="en-US" altLang="zh-CN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medium</a:t>
            </a:r>
            <a:r>
              <a:rPr lang="zh-CN" altLang="en-US" sz="2200" b="0" dirty="0">
                <a:ea typeface="黑体" panose="02010609060101010101" pitchFamily="49" charset="-122"/>
                <a:cs typeface="Times New Roman" panose="02020603050405020304" pitchFamily="18" charset="0"/>
              </a:rPr>
              <a:t>上发表博客来寻求帮助</a:t>
            </a:r>
            <a:endParaRPr lang="en-US" altLang="zh-CN" sz="22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hlinkClick r:id="rId5"/>
              </a:rPr>
              <a:t>Medium – Where good ideas find you.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、使用国内的网站，比如：</a:t>
            </a:r>
            <a:r>
              <a:rPr lang="zh-CN" altLang="en-US" sz="2400" dirty="0">
                <a:hlinkClick r:id="rId6"/>
              </a:rPr>
              <a:t> </a:t>
            </a:r>
            <a:r>
              <a:rPr lang="en-US" altLang="zh-CN" sz="2400" dirty="0">
                <a:hlinkClick r:id="rId6"/>
              </a:rPr>
              <a:t>CSDN - </a:t>
            </a:r>
            <a:r>
              <a:rPr lang="zh-CN" altLang="en-US" sz="2400" dirty="0">
                <a:hlinkClick r:id="rId6"/>
              </a:rPr>
              <a:t>专业开发者社区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zh-CN" altLang="en-US" sz="2400" dirty="0">
                <a:hlinkClick r:id="rId7"/>
              </a:rPr>
              <a:t>稀土掘金 </a:t>
            </a:r>
            <a:r>
              <a:rPr lang="en-US" altLang="zh-CN" sz="2400" dirty="0">
                <a:hlinkClick r:id="rId7"/>
              </a:rPr>
              <a:t>(juejin.cn)</a:t>
            </a:r>
            <a:endParaRPr lang="en-US" altLang="zh-CN" sz="22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F7AE9C7-AEB5-FABC-8F53-E659C8EAFE9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638" r="5060"/>
          <a:stretch/>
        </p:blipFill>
        <p:spPr>
          <a:xfrm>
            <a:off x="160600" y="1118819"/>
            <a:ext cx="4681137" cy="56100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0F1AEA-56F8-DDCE-0820-AA250569BE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9243" y="870841"/>
            <a:ext cx="3561699" cy="57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389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947371-C484-2D98-8FF5-3977DB699B95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5 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学习使用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2A24D5-D7C6-65E0-B6A6-372A98820C82}"/>
              </a:ext>
            </a:extLst>
          </p:cNvPr>
          <p:cNvSpPr txBox="1"/>
          <p:nvPr/>
        </p:nvSpPr>
        <p:spPr>
          <a:xfrm>
            <a:off x="202862" y="1358770"/>
            <a:ext cx="8650192" cy="930191"/>
          </a:xfrm>
          <a:prstGeom prst="rect">
            <a:avLst/>
          </a:prstGeom>
          <a:solidFill>
            <a:srgbClr val="D3F9A5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下面请大家讨论：</a:t>
            </a:r>
            <a:endParaRPr lang="en-US" altLang="zh-CN" sz="2200" b="0" dirty="0">
              <a:solidFill>
                <a:srgbClr val="0000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 err="1">
                <a:ea typeface="黑体" panose="02010609060101010101" pitchFamily="49" charset="-122"/>
                <a:cs typeface="Times New Roman" panose="02020603050405020304" pitchFamily="18" charset="0"/>
              </a:rPr>
              <a:t>ChatGPT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等人工智能会对水资源领域产生什么影响？</a:t>
            </a:r>
            <a:endParaRPr lang="en-US" altLang="zh-CN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38D698-91EF-B4EB-3D8A-1CD6A91F291C}"/>
              </a:ext>
            </a:extLst>
          </p:cNvPr>
          <p:cNvSpPr txBox="1"/>
          <p:nvPr/>
        </p:nvSpPr>
        <p:spPr>
          <a:xfrm>
            <a:off x="202861" y="2393885"/>
            <a:ext cx="8650193" cy="3816429"/>
          </a:xfrm>
          <a:prstGeom prst="rect">
            <a:avLst/>
          </a:prstGeom>
          <a:solidFill>
            <a:srgbClr val="DBC3DA"/>
          </a:solidFill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0000CC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背景知识：</a:t>
            </a:r>
            <a:r>
              <a:rPr lang="zh-CN" altLang="en-US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自 </a:t>
            </a:r>
            <a:r>
              <a:rPr lang="en-US" altLang="zh-CN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2022 </a:t>
            </a:r>
            <a:r>
              <a:rPr lang="zh-CN" altLang="en-US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年底公开发布以来，人工智能 （</a:t>
            </a:r>
            <a:r>
              <a:rPr lang="en-US" altLang="zh-CN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AI</a:t>
            </a:r>
            <a:r>
              <a:rPr lang="zh-CN" altLang="en-US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） 工具 </a:t>
            </a:r>
            <a:r>
              <a:rPr lang="en-US" altLang="zh-CN" sz="2200" b="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ChatGPT</a:t>
            </a:r>
            <a:r>
              <a:rPr lang="en-US" altLang="zh-CN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在科学界掀起了巨大的波澜。许多科学家，包括许多水文研究者，将这个工具和其他类似的工具视为潜在竞争者，而其他人则认为它们是无关紧要。尽管这项技术缺乏“进行”水文研究的能力，但像</a:t>
            </a:r>
            <a:r>
              <a:rPr lang="en-US" altLang="zh-CN" sz="2200" b="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ChatGPT</a:t>
            </a:r>
            <a:r>
              <a:rPr lang="zh-CN" altLang="en-US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这样的人工智能工具为水文界提供了重要的机会，值得我们所有人关注和思考。</a:t>
            </a:r>
          </a:p>
          <a:p>
            <a:r>
              <a:rPr lang="en-US" altLang="zh-CN" sz="2200" b="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ChatGPT</a:t>
            </a:r>
            <a:r>
              <a:rPr lang="en-US" altLang="zh-CN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b="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OpenAI</a:t>
            </a:r>
            <a:r>
              <a:rPr lang="en-US" altLang="zh-CN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是一种预先训练的自然语言处理 （</a:t>
            </a:r>
            <a:r>
              <a:rPr lang="en-US" altLang="zh-CN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NLP</a:t>
            </a:r>
            <a:r>
              <a:rPr lang="zh-CN" altLang="en-US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） 模型，通过文本与用户交互。自发布以来，短时间内，由于其强大的类人对的话输出能力及其庞大而多样化的训练数据集，</a:t>
            </a:r>
            <a:r>
              <a:rPr lang="en-US" altLang="zh-CN" sz="2200" b="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ChatGPT</a:t>
            </a:r>
            <a:r>
              <a:rPr lang="en-US" altLang="zh-CN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以及即将推出的人工智能工具的潜在影响</a:t>
            </a:r>
            <a:r>
              <a:rPr lang="zh-CN" altLang="en-US" sz="2200" b="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值得所有参与研究或教育的水文工作者进行思考。</a:t>
            </a:r>
          </a:p>
        </p:txBody>
      </p:sp>
    </p:spTree>
    <p:extLst>
      <p:ext uri="{BB962C8B-B14F-4D97-AF65-F5344CB8AC3E}">
        <p14:creationId xmlns:p14="http://schemas.microsoft.com/office/powerpoint/2010/main" val="2509600645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947371-C484-2D98-8FF5-3977DB699B95}"/>
              </a:ext>
            </a:extLst>
          </p:cNvPr>
          <p:cNvSpPr txBox="1"/>
          <p:nvPr/>
        </p:nvSpPr>
        <p:spPr>
          <a:xfrm>
            <a:off x="115888" y="233363"/>
            <a:ext cx="87249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5 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常用包基本操作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学习使用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2A24D5-D7C6-65E0-B6A6-372A98820C82}"/>
              </a:ext>
            </a:extLst>
          </p:cNvPr>
          <p:cNvSpPr txBox="1"/>
          <p:nvPr/>
        </p:nvSpPr>
        <p:spPr>
          <a:xfrm>
            <a:off x="254225" y="1439348"/>
            <a:ext cx="8640962" cy="1968937"/>
          </a:xfrm>
          <a:prstGeom prst="rect">
            <a:avLst/>
          </a:prstGeom>
          <a:solidFill>
            <a:srgbClr val="DBC3DA"/>
          </a:solidFill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下面是具体的三个话题：</a:t>
            </a:r>
            <a:endParaRPr lang="en-US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AutoNum type="arabicPlain"/>
            </a:pPr>
            <a:r>
              <a:rPr lang="en-US" altLang="zh-CN" sz="24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CHAT GPT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能够解决水资源问题吗？</a:t>
            </a:r>
            <a:endParaRPr lang="en-US" altLang="zh-CN" sz="24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AutoNum type="arabicPlain"/>
            </a:pP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水文研究人员和教育工作者如何使用</a:t>
            </a:r>
            <a:r>
              <a:rPr lang="en-US" altLang="zh-CN" sz="24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CHAT GPT</a:t>
            </a: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en-US" altLang="zh-CN" sz="24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AutoNum type="arabicPlain"/>
            </a:pPr>
            <a:r>
              <a:rPr lang="zh-CN" altLang="en-US" sz="2400" b="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我们应该持怎样的态度，它将会对水资源领域产生什么影响</a:t>
            </a:r>
            <a:endParaRPr lang="en-US" altLang="zh-CN" sz="2400" b="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14A0C8-AD47-586F-2672-2969E53B0364}"/>
              </a:ext>
            </a:extLst>
          </p:cNvPr>
          <p:cNvSpPr txBox="1"/>
          <p:nvPr/>
        </p:nvSpPr>
        <p:spPr>
          <a:xfrm>
            <a:off x="254225" y="3564015"/>
            <a:ext cx="8586563" cy="2426305"/>
          </a:xfrm>
          <a:prstGeom prst="rect">
            <a:avLst/>
          </a:prstGeom>
          <a:solidFill>
            <a:srgbClr val="D3ECB2"/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对于水文研究人员来说，</a:t>
            </a:r>
            <a:r>
              <a:rPr lang="en-US" altLang="zh-CN" sz="2400" b="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ChatGPT</a:t>
            </a: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和其他人工智能工具有可能真正具有很强竞争力。关于人工智能在科学作者身份中的地位的争论将继续加剧。然而，水文学家的批判性思维能力还远未过时。必须明确的是，</a:t>
            </a:r>
            <a:r>
              <a:rPr lang="en-US" altLang="zh-CN" sz="2400" b="0" dirty="0" err="1">
                <a:ea typeface="Adobe 黑体 Std R" panose="020B0400000000000000" pitchFamily="34" charset="-122"/>
                <a:cs typeface="Times New Roman" panose="02020603050405020304" pitchFamily="18" charset="0"/>
              </a:rPr>
              <a:t>ChatGPT</a:t>
            </a:r>
            <a:r>
              <a:rPr lang="en-US" altLang="zh-CN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无法收集现场样本、建立水文模型、解决特定地点的问题，甚至无法充分引用当前文献。简而言之，人工智能（还）不能真正“做”水文研究者，因此，我们的应该主要将其视为一种不错的的新工具，而不是威胁。</a:t>
            </a:r>
          </a:p>
        </p:txBody>
      </p:sp>
    </p:spTree>
    <p:extLst>
      <p:ext uri="{BB962C8B-B14F-4D97-AF65-F5344CB8AC3E}">
        <p14:creationId xmlns:p14="http://schemas.microsoft.com/office/powerpoint/2010/main" val="1089088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E6049D3-981E-E202-DF74-D3AEC1AAF046}"/>
              </a:ext>
            </a:extLst>
          </p:cNvPr>
          <p:cNvSpPr txBox="1"/>
          <p:nvPr/>
        </p:nvSpPr>
        <p:spPr>
          <a:xfrm>
            <a:off x="277049" y="278650"/>
            <a:ext cx="85899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6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数据分析操作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降雨径流数据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 </a:t>
            </a:r>
            <a:endParaRPr lang="zh-CN" altLang="en-US" sz="4400" dirty="0">
              <a:solidFill>
                <a:srgbClr val="0000FF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6AA2E7-803C-C51F-8B59-D8B6DE8B5D9A}"/>
              </a:ext>
            </a:extLst>
          </p:cNvPr>
          <p:cNvSpPr txBox="1"/>
          <p:nvPr/>
        </p:nvSpPr>
        <p:spPr>
          <a:xfrm>
            <a:off x="1084111" y="2708920"/>
            <a:ext cx="697577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ea typeface="+mn-ea"/>
                <a:cs typeface="Times New Roman" panose="02020603050405020304" pitchFamily="18" charset="0"/>
              </a:rPr>
              <a:t>这部分的内容请大家移步到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jupyter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lab 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来学习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2F0EA9F-F1B5-3237-E2AF-B6B1D98F67D7}"/>
              </a:ext>
            </a:extLst>
          </p:cNvPr>
          <p:cNvSpPr txBox="1"/>
          <p:nvPr/>
        </p:nvSpPr>
        <p:spPr>
          <a:xfrm>
            <a:off x="367060" y="278650"/>
            <a:ext cx="85254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7 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数据分析操作 </a:t>
            </a:r>
            <a:r>
              <a:rPr lang="en-US" altLang="zh-CN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— GIS</a:t>
            </a:r>
            <a:r>
              <a:rPr lang="zh-CN" altLang="en-US" sz="4400" dirty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cs"/>
              </a:rPr>
              <a:t>矢量数据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EFD236-6553-F7B8-9EB1-04A500979BE4}"/>
              </a:ext>
            </a:extLst>
          </p:cNvPr>
          <p:cNvSpPr txBox="1"/>
          <p:nvPr/>
        </p:nvSpPr>
        <p:spPr>
          <a:xfrm>
            <a:off x="348717" y="1583795"/>
            <a:ext cx="84159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在这里给大家推荐一个软件</a:t>
            </a:r>
            <a:r>
              <a:rPr lang="en-US" altLang="zh-CN" sz="2400" b="0" dirty="0">
                <a:ea typeface="Adobe 黑体 Std R" panose="020B0400000000000000" pitchFamily="34" charset="-122"/>
                <a:cs typeface="Times New Roman" panose="02020603050405020304" pitchFamily="18" charset="0"/>
              </a:rPr>
              <a:t>QGIS</a:t>
            </a:r>
            <a:r>
              <a:rPr lang="en-US" altLang="zh-CN" sz="2400" b="0" dirty="0">
                <a:solidFill>
                  <a:srgbClr val="333333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0" dirty="0">
                <a:solidFill>
                  <a:srgbClr val="333333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它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是开源的桌面地理信息系统软件。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b="0" dirty="0">
                <a:solidFill>
                  <a:srgbClr val="333333"/>
                </a:solidFill>
                <a:ea typeface="Adobe 黑体 Std R" panose="020B0400000000000000" pitchFamily="34" charset="-122"/>
                <a:cs typeface="Times New Roman" panose="02020603050405020304" pitchFamily="18" charset="0"/>
              </a:rPr>
              <a:t>QGIS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的主要特点：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支持多种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GIS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数据文件格式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集成或支持其他开源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GIS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GRASS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PostGIS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MapServer</a:t>
            </a:r>
            <a:endParaRPr lang="en-US" altLang="zh-CN" sz="2400" b="0" i="0" dirty="0">
              <a:solidFill>
                <a:srgbClr val="333333"/>
              </a:solidFill>
              <a:effectLst/>
              <a:ea typeface="Adobe 黑体 Std R" panose="020B0400000000000000" pitchFamily="34" charset="-122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支持从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WMS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WFS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服务器获取数据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通过插件支持功能扩展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QGIS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ea typeface="Adobe 黑体 Std R" panose="020B0400000000000000" pitchFamily="34" charset="-122"/>
                <a:cs typeface="Times New Roman" panose="02020603050405020304" pitchFamily="18" charset="0"/>
              </a:rPr>
              <a:t>优点：开源、免费、轻巧、垮平台、支持多种数据格式与插件库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5BFABC8-088F-D089-E9DD-E617E522DC5B}"/>
              </a:ext>
            </a:extLst>
          </p:cNvPr>
          <p:cNvSpPr txBox="1"/>
          <p:nvPr/>
        </p:nvSpPr>
        <p:spPr>
          <a:xfrm>
            <a:off x="482600" y="257175"/>
            <a:ext cx="8178800" cy="7699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8 </a:t>
            </a:r>
            <a:r>
              <a:rPr lang="zh-CN" altLang="en-US" sz="4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数据分析操作 </a:t>
            </a:r>
            <a:r>
              <a:rPr lang="en-US" altLang="zh-CN" sz="4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</a:t>
            </a:r>
            <a:r>
              <a:rPr lang="zh-CN" altLang="en-US" sz="4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栅格数据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CE020F-A23E-177E-1213-F33ABE3CA097}"/>
              </a:ext>
            </a:extLst>
          </p:cNvPr>
          <p:cNvSpPr txBox="1"/>
          <p:nvPr/>
        </p:nvSpPr>
        <p:spPr>
          <a:xfrm>
            <a:off x="1084112" y="2828835"/>
            <a:ext cx="697577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ea typeface="+mn-ea"/>
                <a:cs typeface="Times New Roman" panose="02020603050405020304" pitchFamily="18" charset="0"/>
              </a:rPr>
              <a:t>这部分的内容请大家移步到</a:t>
            </a:r>
            <a:r>
              <a:rPr lang="en-US" altLang="zh-CN" dirty="0" err="1">
                <a:ea typeface="+mn-ea"/>
                <a:cs typeface="Times New Roman" panose="02020603050405020304" pitchFamily="18" charset="0"/>
              </a:rPr>
              <a:t>jupyter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 lab 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学习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CB43C0C-E18D-FB4B-F259-DE0941B6B6F1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1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Jupyter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本地安装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8B2BD2-6CF6-5E58-ACDB-0E54128CB2F4}"/>
              </a:ext>
            </a:extLst>
          </p:cNvPr>
          <p:cNvSpPr txBox="1"/>
          <p:nvPr/>
        </p:nvSpPr>
        <p:spPr>
          <a:xfrm>
            <a:off x="300038" y="1403350"/>
            <a:ext cx="8502650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>
              <a:buFontTx/>
              <a:buAutoNum type="arabicPlain" startAt="2"/>
              <a:defRPr/>
            </a:pP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更新所有包</a:t>
            </a:r>
            <a:endParaRPr lang="zh-CN" altLang="en-US" sz="2400" b="0" dirty="0"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打开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Anaconda Prompt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（即终端），输入 </a:t>
            </a:r>
            <a:r>
              <a:rPr lang="en-US" altLang="zh-CN" sz="24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4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list</a:t>
            </a: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回车，查看安装列表。（备注：此步骤花时间较多）</a:t>
            </a:r>
            <a:endParaRPr lang="en-US" altLang="zh-CN" sz="2400" b="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4" name="AutoShape 2">
            <a:extLst>
              <a:ext uri="{FF2B5EF4-FFF2-40B4-BE49-F238E27FC236}">
                <a16:creationId xmlns:a16="http://schemas.microsoft.com/office/drawing/2014/main" id="{9F6BEC03-F7FD-4F72-9C50-5EBA564CB8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0245" name="图片 4">
            <a:extLst>
              <a:ext uri="{FF2B5EF4-FFF2-40B4-BE49-F238E27FC236}">
                <a16:creationId xmlns:a16="http://schemas.microsoft.com/office/drawing/2014/main" id="{72165176-80B9-369B-C74D-EB65DB3E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55" b="10797"/>
          <a:stretch>
            <a:fillRect/>
          </a:stretch>
        </p:blipFill>
        <p:spPr bwMode="auto">
          <a:xfrm>
            <a:off x="1641475" y="2733675"/>
            <a:ext cx="6165850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A4686E-A1B8-E772-8CEA-20F35EC6C3BE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1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Jupyter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本地安装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E0400A-5ABD-F1F7-1A13-6D16E77311E7}"/>
              </a:ext>
            </a:extLst>
          </p:cNvPr>
          <p:cNvSpPr txBox="1"/>
          <p:nvPr/>
        </p:nvSpPr>
        <p:spPr>
          <a:xfrm>
            <a:off x="123903" y="1423295"/>
            <a:ext cx="7598447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继续输入 </a:t>
            </a:r>
            <a:r>
              <a:rPr lang="en-US" altLang="zh-CN" sz="2400" b="0" dirty="0" err="1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conda</a:t>
            </a:r>
            <a:r>
              <a:rPr lang="en-US" altLang="zh-CN" sz="2400" b="0" dirty="0"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 upgrade –all 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回车更新所有包。遇到提示需要选择，输入</a:t>
            </a:r>
            <a:r>
              <a:rPr lang="en-US" altLang="zh-CN" sz="2400" b="0" dirty="0">
                <a:solidFill>
                  <a:schemeClr val="tx1"/>
                </a:solidFill>
                <a:highlight>
                  <a:srgbClr val="FFFF00"/>
                </a:highlight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400" b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ea typeface="黑体" panose="02010609060101010101" pitchFamily="49" charset="-122"/>
                <a:cs typeface="Times New Roman" panose="02020603050405020304" pitchFamily="18" charset="0"/>
              </a:rPr>
              <a:t>回车，继续安装。</a:t>
            </a:r>
          </a:p>
        </p:txBody>
      </p:sp>
      <p:sp>
        <p:nvSpPr>
          <p:cNvPr id="12292" name="AutoShape 2">
            <a:extLst>
              <a:ext uri="{FF2B5EF4-FFF2-40B4-BE49-F238E27FC236}">
                <a16:creationId xmlns:a16="http://schemas.microsoft.com/office/drawing/2014/main" id="{2ADC96FD-B1A1-F117-F39E-A0E8AA5CC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2293" name="图片 7">
            <a:extLst>
              <a:ext uri="{FF2B5EF4-FFF2-40B4-BE49-F238E27FC236}">
                <a16:creationId xmlns:a16="http://schemas.microsoft.com/office/drawing/2014/main" id="{7CD250BD-9217-AFFE-EC0D-428CBF5DA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9"/>
          <a:stretch>
            <a:fillRect/>
          </a:stretch>
        </p:blipFill>
        <p:spPr bwMode="auto">
          <a:xfrm>
            <a:off x="1196975" y="2327275"/>
            <a:ext cx="61198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图片 10">
            <a:extLst>
              <a:ext uri="{FF2B5EF4-FFF2-40B4-BE49-F238E27FC236}">
                <a16:creationId xmlns:a16="http://schemas.microsoft.com/office/drawing/2014/main" id="{8DFA4303-C327-ACB6-EBD8-AC0BE5B5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85"/>
          <a:stretch>
            <a:fillRect/>
          </a:stretch>
        </p:blipFill>
        <p:spPr bwMode="auto">
          <a:xfrm>
            <a:off x="1196975" y="3213100"/>
            <a:ext cx="6119813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A1A672-CFFD-9E54-4716-8A5B3EDCF575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Jupyter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本地安装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5900A8-4CAE-5550-9CEF-51D4FCEFF4AB}"/>
              </a:ext>
            </a:extLst>
          </p:cNvPr>
          <p:cNvSpPr txBox="1"/>
          <p:nvPr/>
        </p:nvSpPr>
        <p:spPr>
          <a:xfrm>
            <a:off x="746573" y="1403775"/>
            <a:ext cx="7650850" cy="29675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sz="3200" dirty="0">
                <a:cs typeface="Times New Roman" panose="02020603050405020304" pitchFamily="18" charset="0"/>
              </a:rPr>
              <a:t>小测试：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400" b="0" dirty="0">
                <a:cs typeface="Times New Roman" panose="02020603050405020304" pitchFamily="18" charset="0"/>
              </a:rPr>
              <a:t>1</a:t>
            </a:r>
            <a:r>
              <a:rPr lang="zh-CN" altLang="en-US" sz="2400" b="0" dirty="0">
                <a:cs typeface="Times New Roman" panose="02020603050405020304" pitchFamily="18" charset="0"/>
              </a:rPr>
              <a:t>、输入</a:t>
            </a:r>
            <a:r>
              <a:rPr lang="en-US" altLang="zh-CN" sz="2400" b="0" dirty="0">
                <a:solidFill>
                  <a:schemeClr val="tx1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python</a:t>
            </a:r>
            <a:r>
              <a:rPr lang="zh-CN" altLang="en-US" sz="2400" b="0" dirty="0">
                <a:cs typeface="Times New Roman" panose="02020603050405020304" pitchFamily="18" charset="0"/>
              </a:rPr>
              <a:t>回车，下方出现三个大于号</a:t>
            </a:r>
            <a:r>
              <a:rPr lang="en-US" altLang="zh-CN" sz="2400" b="0" dirty="0">
                <a:solidFill>
                  <a:srgbClr val="FF0000"/>
                </a:solidFill>
                <a:cs typeface="Times New Roman" panose="02020603050405020304" pitchFamily="18" charset="0"/>
              </a:rPr>
              <a:t>&gt;&gt;&gt;</a:t>
            </a:r>
            <a:r>
              <a:rPr lang="zh-CN" altLang="en-US" sz="2400" b="0" dirty="0">
                <a:cs typeface="Times New Roman" panose="02020603050405020304" pitchFamily="18" charset="0"/>
              </a:rPr>
              <a:t>表示已经进入</a:t>
            </a:r>
            <a:r>
              <a:rPr lang="en-US" altLang="zh-CN" sz="2400" b="0" dirty="0">
                <a:cs typeface="Times New Roman" panose="02020603050405020304" pitchFamily="18" charset="0"/>
              </a:rPr>
              <a:t>python</a:t>
            </a:r>
            <a:r>
              <a:rPr lang="zh-CN" altLang="en-US" sz="2400" b="0" dirty="0"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400" b="0" dirty="0">
                <a:cs typeface="Times New Roman" panose="02020603050405020304" pitchFamily="18" charset="0"/>
              </a:rPr>
              <a:t>2. </a:t>
            </a:r>
            <a:r>
              <a:rPr lang="zh-CN" altLang="en-US" sz="2400" b="0" dirty="0">
                <a:cs typeface="Times New Roman" panose="02020603050405020304" pitchFamily="18" charset="0"/>
              </a:rPr>
              <a:t>输入</a:t>
            </a:r>
            <a:r>
              <a:rPr lang="en-US" altLang="zh-CN" sz="2400" b="0" dirty="0">
                <a:highlight>
                  <a:srgbClr val="FFFF00"/>
                </a:highlight>
                <a:cs typeface="Times New Roman" panose="02020603050405020304" pitchFamily="18" charset="0"/>
              </a:rPr>
              <a:t>print('</a:t>
            </a:r>
            <a:r>
              <a:rPr lang="en-US" altLang="zh-CN" sz="2400" b="0" dirty="0" err="1">
                <a:highlight>
                  <a:srgbClr val="FFFF00"/>
                </a:highlight>
                <a:cs typeface="Times New Roman" panose="02020603050405020304" pitchFamily="18" charset="0"/>
              </a:rPr>
              <a:t>Hello,Udacity</a:t>
            </a:r>
            <a:r>
              <a:rPr lang="en-US" altLang="zh-CN" sz="2400" b="0" dirty="0">
                <a:highlight>
                  <a:srgbClr val="FFFF00"/>
                </a:highlight>
                <a:cs typeface="Times New Roman" panose="02020603050405020304" pitchFamily="18" charset="0"/>
              </a:rPr>
              <a:t>')</a:t>
            </a:r>
            <a:r>
              <a:rPr lang="zh-CN" altLang="en-US" sz="2400" b="0" dirty="0">
                <a:cs typeface="Times New Roman" panose="02020603050405020304" pitchFamily="18" charset="0"/>
              </a:rPr>
              <a:t>回车，可以看到下方可以正常显示出来。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 sz="2400" b="0" dirty="0">
                <a:cs typeface="Times New Roman" panose="02020603050405020304" pitchFamily="18" charset="0"/>
              </a:rPr>
              <a:t>3. </a:t>
            </a:r>
            <a:r>
              <a:rPr lang="zh-CN" altLang="en-US" sz="2400" b="0" dirty="0">
                <a:cs typeface="Times New Roman" panose="02020603050405020304" pitchFamily="18" charset="0"/>
              </a:rPr>
              <a:t>输入</a:t>
            </a:r>
            <a:r>
              <a:rPr lang="en-US" altLang="zh-CN" sz="2400" b="0" dirty="0">
                <a:highlight>
                  <a:srgbClr val="FFFF00"/>
                </a:highlight>
                <a:cs typeface="Times New Roman" panose="02020603050405020304" pitchFamily="18" charset="0"/>
              </a:rPr>
              <a:t>exit()</a:t>
            </a:r>
            <a:r>
              <a:rPr lang="zh-CN" altLang="en-US" sz="2400" b="0" dirty="0">
                <a:cs typeface="Times New Roman" panose="02020603050405020304" pitchFamily="18" charset="0"/>
              </a:rPr>
              <a:t>回车，可以退出</a:t>
            </a:r>
            <a:r>
              <a:rPr lang="en-US" altLang="zh-CN" sz="2400" b="0" dirty="0">
                <a:cs typeface="Times New Roman" panose="02020603050405020304" pitchFamily="18" charset="0"/>
              </a:rPr>
              <a:t>python</a:t>
            </a:r>
            <a:r>
              <a:rPr lang="zh-CN" altLang="en-US" sz="2400" b="0" dirty="0">
                <a:cs typeface="Times New Roman" panose="02020603050405020304" pitchFamily="18" charset="0"/>
              </a:rPr>
              <a:t>。</a:t>
            </a:r>
            <a:endParaRPr lang="en-US" altLang="zh-CN" sz="2400" b="0" dirty="0">
              <a:cs typeface="Times New Roman" panose="02020603050405020304" pitchFamily="18" charset="0"/>
            </a:endParaRPr>
          </a:p>
        </p:txBody>
      </p:sp>
      <p:sp>
        <p:nvSpPr>
          <p:cNvPr id="14340" name="AutoShape 2">
            <a:extLst>
              <a:ext uri="{FF2B5EF4-FFF2-40B4-BE49-F238E27FC236}">
                <a16:creationId xmlns:a16="http://schemas.microsoft.com/office/drawing/2014/main" id="{A9274337-26EC-026E-3E76-0DB5FFC4DE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pic>
        <p:nvPicPr>
          <p:cNvPr id="14341" name="图片 4">
            <a:extLst>
              <a:ext uri="{FF2B5EF4-FFF2-40B4-BE49-F238E27FC236}">
                <a16:creationId xmlns:a16="http://schemas.microsoft.com/office/drawing/2014/main" id="{2A9FC3E1-E0E5-8D46-0EC4-B8B5CEC9B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4437063"/>
            <a:ext cx="7651750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5763A77-C3A3-4AFC-390C-D2E3BE34171C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1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Jupyter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本地安装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6131BD-623C-6BFC-4F23-D3B55693A83E}"/>
              </a:ext>
            </a:extLst>
          </p:cNvPr>
          <p:cNvSpPr txBox="1"/>
          <p:nvPr/>
        </p:nvSpPr>
        <p:spPr>
          <a:xfrm>
            <a:off x="194780" y="1442902"/>
            <a:ext cx="8466620" cy="15111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14350" indent="-514350">
              <a:lnSpc>
                <a:spcPct val="125000"/>
              </a:lnSpc>
              <a:buFontTx/>
              <a:buAutoNum type="arabicPlain" startAt="3"/>
              <a:defRPr/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在终端中输入 </a:t>
            </a:r>
            <a:r>
              <a:rPr lang="en-US" altLang="zh-CN" sz="22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2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install -c </a:t>
            </a:r>
            <a:r>
              <a:rPr lang="en-US" altLang="zh-CN" sz="22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20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-forge </a:t>
            </a:r>
            <a:r>
              <a:rPr lang="en-US" altLang="zh-CN" sz="2200" dirty="0" err="1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回车，待安装完毕。</a:t>
            </a:r>
            <a:endParaRPr lang="en-US" altLang="zh-C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AutoShape 2">
            <a:extLst>
              <a:ext uri="{FF2B5EF4-FFF2-40B4-BE49-F238E27FC236}">
                <a16:creationId xmlns:a16="http://schemas.microsoft.com/office/drawing/2014/main" id="{C83B1027-649D-7393-C09D-6BFEABAE4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B6D9BA-0123-7F87-F316-0F78013C704F}"/>
              </a:ext>
            </a:extLst>
          </p:cNvPr>
          <p:cNvSpPr txBox="1"/>
          <p:nvPr/>
        </p:nvSpPr>
        <p:spPr>
          <a:xfrm>
            <a:off x="194780" y="2793113"/>
            <a:ext cx="8594131" cy="23575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>
              <a:lnSpc>
                <a:spcPct val="125000"/>
              </a:lnSpc>
              <a:buFontTx/>
              <a:buAutoNum type="arabicPlain" startAt="4"/>
              <a:defRPr/>
            </a:pPr>
            <a:r>
              <a:rPr lang="zh-CN" altLang="en-US" sz="3200" dirty="0">
                <a:ea typeface="+mn-ea"/>
                <a:cs typeface="Times New Roman" panose="02020603050405020304" pitchFamily="18" charset="0"/>
              </a:rPr>
              <a:t>修改主目录文件夹</a:t>
            </a:r>
            <a:endParaRPr lang="en-US" altLang="zh-CN" sz="32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一般而言，</a:t>
            </a:r>
            <a:r>
              <a:rPr lang="en-US" altLang="zh-CN" sz="2200" dirty="0" err="1">
                <a:ea typeface="+mn-ea"/>
                <a:cs typeface="Times New Roman" panose="02020603050405020304" pitchFamily="18" charset="0"/>
              </a:rPr>
              <a:t>JupyterLab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默认工作目录是安装路径，但这可能是大多数人都不希望如此更改的方法是  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200" dirty="0"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）在</a:t>
            </a:r>
            <a:r>
              <a:rPr lang="en-US" altLang="zh-CN" sz="2200" dirty="0" err="1">
                <a:ea typeface="+mn-ea"/>
                <a:cs typeface="Times New Roman" panose="02020603050405020304" pitchFamily="18" charset="0"/>
              </a:rPr>
              <a:t>cmd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中执行如下命令：</a:t>
            </a:r>
            <a:r>
              <a:rPr lang="en-US" altLang="zh-CN" sz="2200" dirty="0" err="1">
                <a:highlight>
                  <a:srgbClr val="FFFF00"/>
                </a:highlight>
                <a:ea typeface="+mn-ea"/>
                <a:cs typeface="Times New Roman" panose="02020603050405020304" pitchFamily="18" charset="0"/>
              </a:rPr>
              <a:t>jupyter</a:t>
            </a:r>
            <a:r>
              <a:rPr lang="en-US" altLang="zh-CN" sz="2200" dirty="0">
                <a:highlight>
                  <a:srgbClr val="FFFF00"/>
                </a:highlight>
                <a:ea typeface="+mn-ea"/>
                <a:cs typeface="Times New Roman" panose="02020603050405020304" pitchFamily="18" charset="0"/>
              </a:rPr>
              <a:t> lab --generate-config  </a:t>
            </a:r>
            <a:r>
              <a:rPr lang="zh-CN" altLang="en-US" sz="2200" dirty="0">
                <a:ea typeface="+mn-ea"/>
                <a:cs typeface="Times New Roman" panose="02020603050405020304" pitchFamily="18" charset="0"/>
              </a:rPr>
              <a:t>会生成一个配置文件，成功后会显示文件路径</a:t>
            </a:r>
            <a:endParaRPr lang="en-US" altLang="zh-CN" sz="22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6390" name="图片 12">
            <a:extLst>
              <a:ext uri="{FF2B5EF4-FFF2-40B4-BE49-F238E27FC236}">
                <a16:creationId xmlns:a16="http://schemas.microsoft.com/office/drawing/2014/main" id="{D3E2C4BE-FD22-90CF-53D9-01C18F5C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5246688"/>
            <a:ext cx="857885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矩形 13">
            <a:extLst>
              <a:ext uri="{FF2B5EF4-FFF2-40B4-BE49-F238E27FC236}">
                <a16:creationId xmlns:a16="http://schemas.microsoft.com/office/drawing/2014/main" id="{9FA75BFC-BADB-3FFD-9C3B-D1740CD95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54675"/>
            <a:ext cx="4994275" cy="269875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491C0B-D110-0E40-96DA-65E8126A650F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1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Jupyter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本地安装</a:t>
            </a:r>
          </a:p>
        </p:txBody>
      </p:sp>
      <p:sp>
        <p:nvSpPr>
          <p:cNvPr id="18435" name="AutoShape 2">
            <a:extLst>
              <a:ext uri="{FF2B5EF4-FFF2-40B4-BE49-F238E27FC236}">
                <a16:creationId xmlns:a16="http://schemas.microsoft.com/office/drawing/2014/main" id="{12952475-F24A-0524-12C0-782A0E5C1F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5D1020-4657-34E7-F99E-53D3FDB95589}"/>
              </a:ext>
            </a:extLst>
          </p:cNvPr>
          <p:cNvSpPr txBox="1"/>
          <p:nvPr/>
        </p:nvSpPr>
        <p:spPr>
          <a:xfrm>
            <a:off x="125413" y="1538288"/>
            <a:ext cx="8751887" cy="8318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）打开此文件夹，右键点击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jupyter_lab_config.py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文件，使用记事本打开。</a:t>
            </a:r>
            <a:endParaRPr lang="en-US" altLang="zh-CN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437" name="图片 5">
            <a:extLst>
              <a:ext uri="{FF2B5EF4-FFF2-40B4-BE49-F238E27FC236}">
                <a16:creationId xmlns:a16="http://schemas.microsoft.com/office/drawing/2014/main" id="{76371C2D-A26D-8C58-6372-074EAD58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63" y="2370138"/>
            <a:ext cx="76358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矩形: 圆角 6">
            <a:extLst>
              <a:ext uri="{FF2B5EF4-FFF2-40B4-BE49-F238E27FC236}">
                <a16:creationId xmlns:a16="http://schemas.microsoft.com/office/drawing/2014/main" id="{2EE24FE6-6034-CDBE-98CB-B538C072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2370138"/>
            <a:ext cx="1955800" cy="428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39" name="矩形: 圆角 7">
            <a:extLst>
              <a:ext uri="{FF2B5EF4-FFF2-40B4-BE49-F238E27FC236}">
                <a16:creationId xmlns:a16="http://schemas.microsoft.com/office/drawing/2014/main" id="{3DD0038B-C215-1A9D-AA32-17B923CED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3365500"/>
            <a:ext cx="1954212" cy="428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40" name="矩形: 圆角 9">
            <a:extLst>
              <a:ext uri="{FF2B5EF4-FFF2-40B4-BE49-F238E27FC236}">
                <a16:creationId xmlns:a16="http://schemas.microsoft.com/office/drawing/2014/main" id="{2D0307FB-426F-83BF-E216-F1C3DE882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4014788"/>
            <a:ext cx="1955800" cy="4286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C83DF4-079D-623F-A581-B896AF752656}"/>
              </a:ext>
            </a:extLst>
          </p:cNvPr>
          <p:cNvSpPr txBox="1"/>
          <p:nvPr/>
        </p:nvSpPr>
        <p:spPr>
          <a:xfrm>
            <a:off x="482600" y="257175"/>
            <a:ext cx="8178800" cy="7683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1  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软件 </a:t>
            </a:r>
            <a:r>
              <a:rPr lang="en-US" altLang="zh-CN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— Jupyter</a:t>
            </a:r>
            <a:r>
              <a:rPr lang="zh-CN" altLang="en-US" sz="4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本地安装</a:t>
            </a:r>
          </a:p>
        </p:txBody>
      </p:sp>
      <p:sp>
        <p:nvSpPr>
          <p:cNvPr id="20483" name="AutoShape 2">
            <a:extLst>
              <a:ext uri="{FF2B5EF4-FFF2-40B4-BE49-F238E27FC236}">
                <a16:creationId xmlns:a16="http://schemas.microsoft.com/office/drawing/2014/main" id="{FF07158D-8204-4143-3D84-C9A85CE5E6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6B1E9C-5090-C109-7FA5-9718DF8269C4}"/>
              </a:ext>
            </a:extLst>
          </p:cNvPr>
          <p:cNvSpPr txBox="1"/>
          <p:nvPr/>
        </p:nvSpPr>
        <p:spPr>
          <a:xfrm>
            <a:off x="36240" y="1444763"/>
            <a:ext cx="876672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）在记事本中查找（</a:t>
            </a:r>
            <a:r>
              <a:rPr lang="en-US" altLang="zh-CN" sz="2400" dirty="0" err="1">
                <a:ea typeface="+mn-ea"/>
                <a:cs typeface="Times New Roman" panose="02020603050405020304" pitchFamily="18" charset="0"/>
              </a:rPr>
              <a:t>Ctrl+F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dirty="0" err="1">
                <a:highlight>
                  <a:srgbClr val="FFFF00"/>
                </a:highlight>
                <a:ea typeface="+mn-ea"/>
                <a:cs typeface="Times New Roman" panose="02020603050405020304" pitchFamily="18" charset="0"/>
              </a:rPr>
              <a:t>NotebookApp.notebook_dir</a:t>
            </a:r>
            <a:r>
              <a:rPr lang="en-US" altLang="zh-CN" sz="2400" dirty="0">
                <a:highlight>
                  <a:srgbClr val="FFFF00"/>
                </a:highlight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ea typeface="+mn-ea"/>
                <a:cs typeface="Times New Roman" panose="02020603050405020304" pitchFamily="18" charset="0"/>
              </a:rPr>
              <a:t>所在位置，将后边的文件夹修改为你设置文件夹位置即可。</a:t>
            </a:r>
            <a:endParaRPr lang="en-US" altLang="zh-CN" sz="2400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0485" name="图片 11">
            <a:extLst>
              <a:ext uri="{FF2B5EF4-FFF2-40B4-BE49-F238E27FC236}">
                <a16:creationId xmlns:a16="http://schemas.microsoft.com/office/drawing/2014/main" id="{E5324382-8CB1-C9E2-1BA5-E4B9550BB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365375"/>
            <a:ext cx="7019925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矩形 10">
            <a:extLst>
              <a:ext uri="{FF2B5EF4-FFF2-40B4-BE49-F238E27FC236}">
                <a16:creationId xmlns:a16="http://schemas.microsoft.com/office/drawing/2014/main" id="{E00BA516-AA0A-73BE-0FE6-EE64E49C7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4165600"/>
            <a:ext cx="3627437" cy="269875"/>
          </a:xfrm>
          <a:prstGeom prst="rect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944A30-0241-4DCB-28B2-CDB3B8017998}"/>
              </a:ext>
            </a:extLst>
          </p:cNvPr>
          <p:cNvSpPr txBox="1"/>
          <p:nvPr/>
        </p:nvSpPr>
        <p:spPr>
          <a:xfrm>
            <a:off x="55563" y="4813300"/>
            <a:ext cx="8766175" cy="12001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）重新启动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JupyterLab</a:t>
            </a:r>
          </a:p>
          <a:p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重新启动</a:t>
            </a:r>
            <a:r>
              <a:rPr lang="en-US" altLang="zh-CN" sz="2400">
                <a:ea typeface="宋体" panose="02010600030101010101" pitchFamily="2" charset="-122"/>
                <a:cs typeface="Times New Roman" panose="02020603050405020304" pitchFamily="18" charset="0"/>
              </a:rPr>
              <a:t>JupyterLab,</a:t>
            </a:r>
            <a:r>
              <a:rPr lang="zh-CN" altLang="en-US" sz="2400">
                <a:ea typeface="宋体" panose="02010600030101010101" pitchFamily="2" charset="-122"/>
                <a:cs typeface="Times New Roman" panose="02020603050405020304" pitchFamily="18" charset="0"/>
              </a:rPr>
              <a:t>使得刚刚修改过的配置生效。即启动是默认进入新的工作目录</a:t>
            </a:r>
            <a:endParaRPr lang="en-US" altLang="zh-CN" sz="240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15079</TotalTime>
  <Words>3172</Words>
  <Application>Microsoft Office PowerPoint</Application>
  <PresentationFormat>全屏显示(4:3)</PresentationFormat>
  <Paragraphs>233</Paragraphs>
  <Slides>36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Adobe 黑体 Std R</vt:lpstr>
      <vt:lpstr>Helvetica Neue</vt:lpstr>
      <vt:lpstr>黑体</vt:lpstr>
      <vt:lpstr>Arial</vt:lpstr>
      <vt:lpstr>Times New Roman</vt:lpstr>
      <vt:lpstr>Wingdings</vt:lpstr>
      <vt:lpstr>默认设计模板</vt:lpstr>
      <vt:lpstr>大连理工大学水文学及水资源专业研究生课程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deepin xp v10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深度完美xp</dc:creator>
  <cp:lastModifiedBy>圆 圆</cp:lastModifiedBy>
  <cp:revision>2573</cp:revision>
  <dcterms:created xsi:type="dcterms:W3CDTF">2010-06-12T06:37:33Z</dcterms:created>
  <dcterms:modified xsi:type="dcterms:W3CDTF">2023-04-10T12:24:51Z</dcterms:modified>
</cp:coreProperties>
</file>