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8" r:id="rId4"/>
    <p:sldId id="266" r:id="rId5"/>
    <p:sldId id="270" r:id="rId6"/>
    <p:sldId id="289" r:id="rId7"/>
    <p:sldId id="269" r:id="rId8"/>
    <p:sldId id="274" r:id="rId9"/>
    <p:sldId id="273" r:id="rId10"/>
    <p:sldId id="290" r:id="rId11"/>
    <p:sldId id="292" r:id="rId12"/>
    <p:sldId id="272" r:id="rId13"/>
    <p:sldId id="291" r:id="rId14"/>
    <p:sldId id="271" r:id="rId15"/>
    <p:sldId id="279" r:id="rId16"/>
    <p:sldId id="278" r:id="rId17"/>
    <p:sldId id="277" r:id="rId18"/>
    <p:sldId id="276" r:id="rId19"/>
    <p:sldId id="282" r:id="rId20"/>
    <p:sldId id="283" r:id="rId21"/>
    <p:sldId id="284" r:id="rId22"/>
    <p:sldId id="285" r:id="rId23"/>
    <p:sldId id="286" r:id="rId24"/>
    <p:sldId id="287" r:id="rId25"/>
    <p:sldId id="305" r:id="rId26"/>
    <p:sldId id="288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7B4BAB-F911-4671-8439-3C97C5D3CBB0}">
          <p14:sldIdLst>
            <p14:sldId id="256"/>
            <p14:sldId id="265"/>
            <p14:sldId id="268"/>
            <p14:sldId id="266"/>
            <p14:sldId id="270"/>
            <p14:sldId id="289"/>
            <p14:sldId id="269"/>
            <p14:sldId id="274"/>
            <p14:sldId id="273"/>
            <p14:sldId id="290"/>
            <p14:sldId id="292"/>
            <p14:sldId id="272"/>
            <p14:sldId id="291"/>
            <p14:sldId id="271"/>
            <p14:sldId id="279"/>
            <p14:sldId id="278"/>
            <p14:sldId id="277"/>
            <p14:sldId id="276"/>
            <p14:sldId id="282"/>
            <p14:sldId id="283"/>
            <p14:sldId id="284"/>
            <p14:sldId id="285"/>
            <p14:sldId id="286"/>
            <p14:sldId id="287"/>
            <p14:sldId id="305"/>
            <p14:sldId id="288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2012/3/15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304800" y="93946"/>
            <a:ext cx="8686800" cy="8382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>
          <a:xfrm>
            <a:off x="304800" y="1190908"/>
            <a:ext cx="8686800" cy="5095612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8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517816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2012/3/15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2012/3/15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2012/3/15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2012/3/15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2012/3/15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2012/3/15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4509120"/>
            <a:ext cx="8458200" cy="122237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MT3360 </a:t>
            </a:r>
            <a:r>
              <a:rPr lang="zh-CN" altLang="en-US" sz="4000" b="1" dirty="0" smtClean="0"/>
              <a:t>技术交流</a:t>
            </a:r>
            <a:endParaRPr lang="zh-CN" altLang="en-US" sz="4000" b="1" dirty="0"/>
          </a:p>
        </p:txBody>
      </p:sp>
      <p:pic>
        <p:nvPicPr>
          <p:cNvPr id="5122" name="Picture 2" descr="http://www.foryouge.com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81028"/>
            <a:ext cx="339877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8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 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Capabilities </a:t>
            </a:r>
            <a:r>
              <a:rPr lang="en-US" altLang="zh-CN" sz="2400" dirty="0"/>
              <a:t>for locking to weak, noisy, </a:t>
            </a:r>
            <a:r>
              <a:rPr lang="en-US" altLang="zh-CN" sz="2400" dirty="0" smtClean="0"/>
              <a:t>or unstable </a:t>
            </a:r>
            <a:r>
              <a:rPr lang="en-US" altLang="zh-CN" sz="2400" dirty="0"/>
              <a:t>signals </a:t>
            </a:r>
          </a:p>
          <a:p>
            <a:r>
              <a:rPr lang="en-US" altLang="zh-CN" sz="2400" dirty="0" smtClean="0"/>
              <a:t>Single </a:t>
            </a:r>
            <a:r>
              <a:rPr lang="en-US" altLang="zh-CN" sz="2400" dirty="0"/>
              <a:t>27-MHz reference clock for all </a:t>
            </a:r>
            <a:r>
              <a:rPr lang="en-US" altLang="zh-CN" sz="2400" dirty="0" smtClean="0"/>
              <a:t>standards </a:t>
            </a:r>
          </a:p>
          <a:p>
            <a:r>
              <a:rPr lang="en-US" altLang="zh-CN" sz="2400" dirty="0"/>
              <a:t>No need of line-locked clock </a:t>
            </a:r>
            <a:r>
              <a:rPr lang="en-US" altLang="zh-CN" sz="2400" dirty="0" smtClean="0"/>
              <a:t>source</a:t>
            </a:r>
            <a:endParaRPr lang="en-US" altLang="zh-CN" sz="2400" dirty="0"/>
          </a:p>
          <a:p>
            <a:r>
              <a:rPr lang="en-US" altLang="zh-CN" sz="2400" dirty="0" smtClean="0"/>
              <a:t>Automatic </a:t>
            </a:r>
            <a:r>
              <a:rPr lang="en-US" altLang="zh-CN" sz="2400" dirty="0"/>
              <a:t>detect and switching between </a:t>
            </a:r>
            <a:r>
              <a:rPr lang="en-US" altLang="zh-CN" sz="2400" dirty="0" smtClean="0"/>
              <a:t>NTSC</a:t>
            </a:r>
            <a:r>
              <a:rPr lang="en-US" altLang="zh-CN" sz="2400" dirty="0"/>
              <a:t>, PAL, and SECAM standards </a:t>
            </a:r>
          </a:p>
          <a:p>
            <a:r>
              <a:rPr lang="en-US" altLang="zh-CN" sz="2400" dirty="0" smtClean="0"/>
              <a:t>Complementary </a:t>
            </a:r>
            <a:r>
              <a:rPr lang="en-US" altLang="zh-CN" sz="2400" dirty="0"/>
              <a:t>5-line (4-H delay) adaptive </a:t>
            </a:r>
            <a:r>
              <a:rPr lang="en-US" altLang="zh-CN" sz="2400" dirty="0" smtClean="0"/>
              <a:t>comb </a:t>
            </a:r>
            <a:r>
              <a:rPr lang="en-US" altLang="zh-CN" sz="2400" dirty="0"/>
              <a:t>filters for both cross-luminance and </a:t>
            </a:r>
            <a:r>
              <a:rPr lang="en-US" altLang="zh-CN" sz="2400" dirty="0" smtClean="0"/>
              <a:t>cross-chrominance </a:t>
            </a:r>
            <a:r>
              <a:rPr lang="en-US" altLang="zh-CN" sz="2400" dirty="0"/>
              <a:t>noise reduction </a:t>
            </a:r>
            <a:endParaRPr lang="zh-CN" altLang="en-US" sz="2400" dirty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405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MT3360 IC </a:t>
            </a:r>
            <a:r>
              <a:rPr lang="en-US" altLang="zh-CN" dirty="0" err="1" smtClean="0"/>
              <a:t>DIagram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6099"/>
            <a:ext cx="9144000" cy="617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1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Audio Processing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Two </a:t>
            </a:r>
            <a:r>
              <a:rPr lang="en-US" altLang="zh-CN" sz="2400" dirty="0"/>
              <a:t>simultaneous audio stream decode </a:t>
            </a:r>
          </a:p>
          <a:p>
            <a:r>
              <a:rPr lang="en-US" altLang="zh-CN" sz="2400" dirty="0" smtClean="0"/>
              <a:t>Dolby </a:t>
            </a:r>
            <a:r>
              <a:rPr lang="en-US" altLang="zh-CN" sz="2400" dirty="0"/>
              <a:t>Digital (AC-3) decoding </a:t>
            </a:r>
          </a:p>
          <a:p>
            <a:r>
              <a:rPr lang="en-US" altLang="zh-CN" sz="2400" dirty="0" smtClean="0"/>
              <a:t>DTS </a:t>
            </a:r>
            <a:r>
              <a:rPr lang="en-US" altLang="zh-CN" sz="2400" dirty="0"/>
              <a:t>Digital Surround decoding </a:t>
            </a:r>
          </a:p>
          <a:p>
            <a:r>
              <a:rPr lang="en-US" altLang="zh-CN" sz="2400" dirty="0" smtClean="0"/>
              <a:t>Re-encoding </a:t>
            </a:r>
            <a:r>
              <a:rPr lang="en-US" altLang="zh-CN" sz="2400" dirty="0"/>
              <a:t>of the mixed output of HDMV’s primary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secondary audio stream with Dolby DDCO </a:t>
            </a:r>
            <a:r>
              <a:rPr lang="en-US" altLang="zh-CN" sz="2400" dirty="0" smtClean="0"/>
              <a:t>encoder </a:t>
            </a:r>
            <a:r>
              <a:rPr lang="en-US" altLang="zh-CN" sz="2400" dirty="0"/>
              <a:t>and DTS encoder </a:t>
            </a:r>
          </a:p>
          <a:p>
            <a:r>
              <a:rPr lang="en-US" altLang="zh-CN" sz="2400" dirty="0" smtClean="0"/>
              <a:t>MPEG-1 </a:t>
            </a:r>
            <a:r>
              <a:rPr lang="en-US" altLang="zh-CN" sz="2400" dirty="0"/>
              <a:t>layer 1/layer 2 audio decoding </a:t>
            </a:r>
          </a:p>
          <a:p>
            <a:r>
              <a:rPr lang="en-US" altLang="zh-CN" sz="2400" dirty="0" smtClean="0"/>
              <a:t>MPEG-2 </a:t>
            </a:r>
            <a:r>
              <a:rPr lang="en-US" altLang="zh-CN" sz="2400" dirty="0"/>
              <a:t>layer1/layer2 multi-channel </a:t>
            </a:r>
            <a:r>
              <a:rPr lang="en-US" altLang="zh-CN" sz="2400" dirty="0" smtClean="0"/>
              <a:t>audio </a:t>
            </a:r>
            <a:r>
              <a:rPr lang="en-US" altLang="zh-CN" sz="2400" dirty="0" err="1" smtClean="0"/>
              <a:t>ecoding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r>
              <a:rPr lang="en-US" altLang="zh-CN" sz="2400" dirty="0" smtClean="0"/>
              <a:t>Dolby </a:t>
            </a:r>
            <a:r>
              <a:rPr lang="en-US" altLang="zh-CN" sz="2400" dirty="0" err="1"/>
              <a:t>ProLogic</a:t>
            </a:r>
            <a:r>
              <a:rPr lang="en-US" altLang="zh-CN" sz="2400" dirty="0"/>
              <a:t>-II  </a:t>
            </a:r>
          </a:p>
          <a:p>
            <a:r>
              <a:rPr lang="en-US" altLang="zh-CN" sz="2400" dirty="0" smtClean="0"/>
              <a:t>Windows </a:t>
            </a:r>
            <a:r>
              <a:rPr lang="en-US" altLang="zh-CN" sz="2400" dirty="0"/>
              <a:t>Media Audio (WMA) </a:t>
            </a:r>
          </a:p>
          <a:p>
            <a:r>
              <a:rPr lang="en-US" altLang="zh-CN" sz="2400" dirty="0" smtClean="0"/>
              <a:t>Advanced </a:t>
            </a:r>
            <a:r>
              <a:rPr lang="en-US" altLang="zh-CN" sz="2400" dirty="0"/>
              <a:t>Audio Codec (AAC) </a:t>
            </a:r>
          </a:p>
          <a:p>
            <a:r>
              <a:rPr lang="en-US" altLang="zh-CN" sz="2400" dirty="0" smtClean="0"/>
              <a:t>COOK</a:t>
            </a:r>
            <a:r>
              <a:rPr lang="en-US" altLang="zh-CN" sz="2400" dirty="0"/>
              <a:t>, AAC for Real Media audio content </a:t>
            </a:r>
          </a:p>
        </p:txBody>
      </p:sp>
    </p:spTree>
    <p:extLst>
      <p:ext uri="{BB962C8B-B14F-4D97-AF65-F5344CB8AC3E}">
        <p14:creationId xmlns:p14="http://schemas.microsoft.com/office/powerpoint/2010/main" val="392614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Audio Processing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Downmix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function </a:t>
            </a:r>
          </a:p>
          <a:p>
            <a:r>
              <a:rPr lang="en-US" altLang="zh-CN" sz="2400" dirty="0" smtClean="0"/>
              <a:t>Channel </a:t>
            </a:r>
            <a:r>
              <a:rPr lang="en-US" altLang="zh-CN" sz="2400" dirty="0"/>
              <a:t>equalizer </a:t>
            </a:r>
          </a:p>
          <a:p>
            <a:r>
              <a:rPr lang="en-US" altLang="zh-CN" sz="2400" dirty="0" smtClean="0"/>
              <a:t>3D </a:t>
            </a:r>
            <a:r>
              <a:rPr lang="en-US" altLang="zh-CN" sz="2400" dirty="0"/>
              <a:t>surround processing include virtual surround and </a:t>
            </a:r>
            <a:r>
              <a:rPr lang="en-US" altLang="zh-CN" sz="2400" dirty="0" smtClean="0"/>
              <a:t>speaker </a:t>
            </a:r>
            <a:r>
              <a:rPr lang="en-US" altLang="zh-CN" sz="2400" dirty="0"/>
              <a:t>separation </a:t>
            </a:r>
          </a:p>
          <a:p>
            <a:r>
              <a:rPr lang="en-US" altLang="zh-CN" sz="2400" dirty="0" smtClean="0"/>
              <a:t>Multi-channel </a:t>
            </a:r>
            <a:r>
              <a:rPr lang="en-US" altLang="zh-CN" sz="2400" dirty="0"/>
              <a:t>spatial processing </a:t>
            </a:r>
          </a:p>
          <a:p>
            <a:r>
              <a:rPr lang="en-US" altLang="zh-CN" sz="2400" dirty="0" smtClean="0"/>
              <a:t>8 </a:t>
            </a:r>
            <a:r>
              <a:rPr lang="en-US" altLang="zh-CN" sz="2400" dirty="0"/>
              <a:t>audio DAC for 1x 5.1ch out and 1x stereo out </a:t>
            </a:r>
          </a:p>
          <a:p>
            <a:r>
              <a:rPr lang="en-US" altLang="zh-CN" sz="2400" dirty="0" smtClean="0"/>
              <a:t>2 </a:t>
            </a:r>
            <a:r>
              <a:rPr lang="en-US" altLang="zh-CN" sz="2400" dirty="0"/>
              <a:t>audio ADC </a:t>
            </a:r>
          </a:p>
          <a:p>
            <a:r>
              <a:rPr lang="en-US" altLang="zh-CN" sz="2400" dirty="0" smtClean="0"/>
              <a:t>5 </a:t>
            </a:r>
            <a:r>
              <a:rPr lang="en-US" altLang="zh-CN" sz="2400" dirty="0"/>
              <a:t>channels to 1 channel audio switch </a:t>
            </a:r>
          </a:p>
          <a:p>
            <a:r>
              <a:rPr lang="en-US" altLang="zh-CN" sz="2400" dirty="0" smtClean="0"/>
              <a:t>Support </a:t>
            </a:r>
            <a:r>
              <a:rPr lang="en-US" altLang="zh-CN" sz="2400" dirty="0"/>
              <a:t>dual MIC in 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74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TV Encoder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Four </a:t>
            </a:r>
            <a:r>
              <a:rPr lang="en-US" altLang="zh-CN" sz="2400" dirty="0"/>
              <a:t>148MHz/12bit DACs </a:t>
            </a:r>
          </a:p>
          <a:p>
            <a:r>
              <a:rPr lang="en-US" altLang="zh-CN" sz="2400" dirty="0" smtClean="0"/>
              <a:t>Support </a:t>
            </a:r>
            <a:r>
              <a:rPr lang="en-US" altLang="zh-CN" sz="2400" dirty="0"/>
              <a:t>NTSC, NTSC-443, PAL-BDGHINM, PAL-60  </a:t>
            </a:r>
          </a:p>
          <a:p>
            <a:r>
              <a:rPr lang="en-US" altLang="zh-CN" sz="2400" dirty="0" smtClean="0"/>
              <a:t>Automatically </a:t>
            </a:r>
            <a:r>
              <a:rPr lang="en-US" altLang="zh-CN" sz="2400" dirty="0"/>
              <a:t>turn off unconnected channel(s). </a:t>
            </a:r>
          </a:p>
          <a:p>
            <a:r>
              <a:rPr lang="en-US" altLang="zh-CN" sz="2400" dirty="0" smtClean="0"/>
              <a:t>Support </a:t>
            </a:r>
            <a:r>
              <a:rPr lang="en-US" altLang="zh-CN" sz="2400" dirty="0" err="1"/>
              <a:t>Macrovision</a:t>
            </a:r>
            <a:r>
              <a:rPr lang="en-US" altLang="zh-CN" sz="2400" dirty="0"/>
              <a:t> 7.1 L1 </a:t>
            </a:r>
          </a:p>
          <a:p>
            <a:r>
              <a:rPr lang="en-US" altLang="zh-CN" sz="2400" dirty="0" smtClean="0"/>
              <a:t>CGMS-A/WSS </a:t>
            </a:r>
            <a:endParaRPr lang="en-US" altLang="zh-CN" sz="2400" dirty="0"/>
          </a:p>
          <a:p>
            <a:r>
              <a:rPr lang="en-US" altLang="zh-CN" sz="2400" dirty="0" smtClean="0"/>
              <a:t>Closed </a:t>
            </a:r>
            <a:r>
              <a:rPr lang="en-US" altLang="zh-CN" sz="2400" dirty="0"/>
              <a:t>Caption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650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Transport Stream Processor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MPEG-2 </a:t>
            </a:r>
            <a:r>
              <a:rPr lang="en-US" altLang="zh-CN" sz="2400" dirty="0"/>
              <a:t>TS/PES </a:t>
            </a:r>
            <a:r>
              <a:rPr lang="en-US" altLang="zh-CN" sz="2400" dirty="0" err="1"/>
              <a:t>demux</a:t>
            </a:r>
            <a:r>
              <a:rPr lang="en-US" altLang="zh-CN" sz="2400" dirty="0"/>
              <a:t> and parser </a:t>
            </a:r>
          </a:p>
          <a:p>
            <a:r>
              <a:rPr lang="en-US" altLang="zh-CN" sz="2400" dirty="0" smtClean="0"/>
              <a:t>Two </a:t>
            </a:r>
            <a:r>
              <a:rPr lang="en-US" altLang="zh-CN" sz="2400" dirty="0"/>
              <a:t>internal transport stream input channels from </a:t>
            </a:r>
            <a:r>
              <a:rPr lang="en-US" altLang="zh-CN" sz="2400" dirty="0" smtClean="0"/>
              <a:t>DRAM </a:t>
            </a:r>
            <a:endParaRPr lang="en-US" altLang="zh-CN" sz="2400" dirty="0"/>
          </a:p>
          <a:p>
            <a:r>
              <a:rPr lang="en-US" altLang="zh-CN" sz="2400" dirty="0" smtClean="0"/>
              <a:t>Programmable </a:t>
            </a:r>
            <a:r>
              <a:rPr lang="en-US" altLang="zh-CN" sz="2400" dirty="0"/>
              <a:t>sync detection </a:t>
            </a:r>
          </a:p>
          <a:p>
            <a:r>
              <a:rPr lang="en-US" altLang="zh-CN" sz="2400" dirty="0" smtClean="0"/>
              <a:t>MPEG-2 </a:t>
            </a:r>
            <a:r>
              <a:rPr lang="en-US" altLang="zh-CN" sz="2400" dirty="0"/>
              <a:t>data transport processor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859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External Interface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RS232 </a:t>
            </a:r>
            <a:r>
              <a:rPr lang="en-US" altLang="zh-CN" dirty="0"/>
              <a:t>asynchronous serial interface </a:t>
            </a:r>
          </a:p>
          <a:p>
            <a:r>
              <a:rPr lang="en-US" altLang="zh-CN" dirty="0" smtClean="0"/>
              <a:t>IR </a:t>
            </a:r>
            <a:r>
              <a:rPr lang="en-US" altLang="zh-CN" dirty="0"/>
              <a:t>receiver and blaster </a:t>
            </a:r>
          </a:p>
          <a:p>
            <a:r>
              <a:rPr lang="en-US" altLang="zh-CN" dirty="0" smtClean="0"/>
              <a:t>USB </a:t>
            </a:r>
            <a:r>
              <a:rPr lang="en-US" altLang="zh-CN" dirty="0"/>
              <a:t>2.0 Host and USB Host +Slave </a:t>
            </a:r>
          </a:p>
          <a:p>
            <a:r>
              <a:rPr lang="en-US" altLang="zh-CN" dirty="0" smtClean="0"/>
              <a:t>6 </a:t>
            </a:r>
            <a:r>
              <a:rPr lang="en-US" altLang="zh-CN" dirty="0"/>
              <a:t>UARTs IF </a:t>
            </a:r>
          </a:p>
          <a:p>
            <a:r>
              <a:rPr lang="en-US" altLang="zh-CN" dirty="0" smtClean="0"/>
              <a:t>2 </a:t>
            </a:r>
            <a:r>
              <a:rPr lang="en-US" altLang="zh-CN" dirty="0"/>
              <a:t>SPI interface </a:t>
            </a:r>
          </a:p>
          <a:p>
            <a:r>
              <a:rPr lang="en-US" altLang="zh-CN" dirty="0" smtClean="0"/>
              <a:t>6 </a:t>
            </a:r>
            <a:r>
              <a:rPr lang="en-US" altLang="zh-CN" dirty="0"/>
              <a:t>PWM </a:t>
            </a:r>
          </a:p>
          <a:p>
            <a:r>
              <a:rPr lang="en-US" altLang="zh-CN" dirty="0" smtClean="0"/>
              <a:t>3X </a:t>
            </a:r>
            <a:r>
              <a:rPr lang="en-US" altLang="zh-CN" dirty="0"/>
              <a:t>4-bit SDIO  </a:t>
            </a:r>
          </a:p>
          <a:p>
            <a:r>
              <a:rPr lang="en-US" altLang="zh-CN" dirty="0" smtClean="0"/>
              <a:t>1 </a:t>
            </a:r>
            <a:r>
              <a:rPr lang="en-US" altLang="zh-CN" dirty="0"/>
              <a:t>I2C master or slave and 1 I2C slave </a:t>
            </a:r>
          </a:p>
          <a:p>
            <a:r>
              <a:rPr lang="en-US" altLang="zh-CN" dirty="0" smtClean="0"/>
              <a:t>Touch </a:t>
            </a:r>
            <a:r>
              <a:rPr lang="en-US" altLang="zh-CN" dirty="0"/>
              <a:t>Panel Controller </a:t>
            </a:r>
          </a:p>
          <a:p>
            <a:r>
              <a:rPr lang="en-US" altLang="zh-CN" dirty="0" smtClean="0"/>
              <a:t>RTC </a:t>
            </a:r>
            <a:endParaRPr lang="en-US" altLang="zh-CN" dirty="0"/>
          </a:p>
          <a:p>
            <a:r>
              <a:rPr lang="en-US" altLang="zh-CN" dirty="0" smtClean="0"/>
              <a:t>Smart </a:t>
            </a:r>
            <a:r>
              <a:rPr lang="en-US" altLang="zh-CN" dirty="0"/>
              <a:t>Card follow ISO 7816 standard </a:t>
            </a:r>
          </a:p>
          <a:p>
            <a:r>
              <a:rPr lang="en-US" altLang="zh-CN" dirty="0" smtClean="0"/>
              <a:t>6 </a:t>
            </a:r>
            <a:r>
              <a:rPr lang="en-US" altLang="zh-CN" dirty="0"/>
              <a:t>channels aux ADC with 10-bit resolution, maximum </a:t>
            </a:r>
            <a:r>
              <a:rPr lang="en-US" altLang="zh-CN" dirty="0" smtClean="0"/>
              <a:t>250K </a:t>
            </a:r>
            <a:r>
              <a:rPr lang="en-US" altLang="zh-CN" dirty="0"/>
              <a:t>samples/second for each channel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06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Content Protection / Security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Dedicated </a:t>
            </a:r>
            <a:r>
              <a:rPr lang="en-US" altLang="zh-CN" sz="2400" dirty="0"/>
              <a:t>security processor </a:t>
            </a:r>
            <a:endParaRPr lang="en-US" altLang="zh-CN" sz="2400" dirty="0" smtClean="0"/>
          </a:p>
          <a:p>
            <a:r>
              <a:rPr lang="en-US" altLang="zh-CN" sz="2400" dirty="0" err="1" smtClean="0"/>
              <a:t>eFuse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for storing on-chip manufacturer-unique secret </a:t>
            </a:r>
            <a:r>
              <a:rPr lang="en-US" altLang="zh-CN" sz="2400" dirty="0" smtClean="0"/>
              <a:t>key</a:t>
            </a:r>
            <a:r>
              <a:rPr lang="en-US" altLang="zh-CN" sz="2400" dirty="0"/>
              <a:t>, or set-unique AACS device keys </a:t>
            </a:r>
          </a:p>
          <a:p>
            <a:r>
              <a:rPr lang="en-US" altLang="zh-CN" sz="2400" dirty="0" err="1" smtClean="0"/>
              <a:t>eFuse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for storing password that can enable ICE and </a:t>
            </a:r>
            <a:r>
              <a:rPr lang="en-US" altLang="zh-CN" sz="2400" dirty="0" smtClean="0"/>
              <a:t>probe </a:t>
            </a:r>
            <a:r>
              <a:rPr lang="en-US" altLang="zh-CN" sz="2400" dirty="0"/>
              <a:t>mode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261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Outline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Package</a:t>
            </a:r>
            <a:r>
              <a:rPr lang="en-US" altLang="zh-CN" sz="2400" dirty="0"/>
              <a:t>: HSBGA 27X27, 500Balls </a:t>
            </a:r>
          </a:p>
          <a:p>
            <a:r>
              <a:rPr lang="en-US" altLang="zh-CN" sz="2400" dirty="0" smtClean="0"/>
              <a:t>Operating </a:t>
            </a:r>
            <a:r>
              <a:rPr lang="en-US" altLang="zh-CN" sz="2400" dirty="0"/>
              <a:t>voltages: 3.3V/1.15V 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16" y="2420888"/>
            <a:ext cx="403435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51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3360</a:t>
            </a:r>
            <a:r>
              <a:rPr lang="zh-CN" altLang="en-US" dirty="0" smtClean="0"/>
              <a:t>启动过程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54" y="1292236"/>
            <a:ext cx="7866978" cy="501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91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MT3360 IC </a:t>
            </a:r>
            <a:r>
              <a:rPr lang="en-US" altLang="zh-CN" dirty="0" err="1" smtClean="0"/>
              <a:t>DIagram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6099"/>
            <a:ext cx="9144000" cy="617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961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XLDR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Xldr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MT3360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一级引导代码，是上电之后最先运行的代码（除固化 </a:t>
            </a:r>
            <a:r>
              <a:rPr lang="en-US" altLang="zh-CN" sz="2400" dirty="0"/>
              <a:t>ROM </a:t>
            </a:r>
            <a:r>
              <a:rPr lang="zh-CN" altLang="en-US" sz="2400" dirty="0"/>
              <a:t>外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初始化</a:t>
            </a:r>
            <a:r>
              <a:rPr lang="zh-CN" altLang="en-US" sz="2400" dirty="0"/>
              <a:t>相关硬件设备，并把 </a:t>
            </a:r>
            <a:r>
              <a:rPr lang="en-US" altLang="zh-CN" sz="2400" dirty="0" err="1"/>
              <a:t>eboot</a:t>
            </a:r>
            <a:r>
              <a:rPr lang="en-US" altLang="zh-CN" sz="2400" dirty="0"/>
              <a:t> </a:t>
            </a:r>
            <a:r>
              <a:rPr lang="zh-CN" altLang="en-US" sz="2400" dirty="0"/>
              <a:t>从 </a:t>
            </a:r>
            <a:r>
              <a:rPr lang="en-US" altLang="zh-CN" sz="2400" dirty="0"/>
              <a:t>Flash </a:t>
            </a:r>
            <a:r>
              <a:rPr lang="zh-CN" altLang="en-US" sz="2400" dirty="0"/>
              <a:t>中读取到 </a:t>
            </a:r>
            <a:r>
              <a:rPr lang="en-US" altLang="zh-CN" sz="2400" dirty="0"/>
              <a:t>SDRAM </a:t>
            </a:r>
            <a:r>
              <a:rPr lang="zh-CN" altLang="en-US" sz="2400" dirty="0"/>
              <a:t>中，然后跳转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eboot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的起始地址去</a:t>
            </a:r>
            <a:r>
              <a:rPr lang="zh-CN" altLang="en-US" sz="2400" dirty="0" smtClean="0"/>
              <a:t>执行 </a:t>
            </a:r>
            <a:endParaRPr lang="zh-CN" altLang="en-US" sz="2400" dirty="0"/>
          </a:p>
          <a:p>
            <a:pPr lvl="1"/>
            <a:r>
              <a:rPr lang="zh-CN" altLang="en-US" sz="2000" dirty="0" smtClean="0"/>
              <a:t>共</a:t>
            </a:r>
            <a:r>
              <a:rPr lang="zh-CN" altLang="en-US" sz="2000" dirty="0"/>
              <a:t>包含 </a:t>
            </a:r>
            <a:r>
              <a:rPr lang="en-US" altLang="zh-CN" sz="2000" dirty="0"/>
              <a:t>128K bytes </a:t>
            </a:r>
            <a:r>
              <a:rPr lang="en-US" altLang="zh-CN" sz="2000" dirty="0" smtClean="0"/>
              <a:t>SRAM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0x4000 0000  </a:t>
            </a:r>
            <a:r>
              <a:rPr lang="zh-CN" altLang="en-US" sz="2000" dirty="0"/>
              <a:t>～  </a:t>
            </a:r>
            <a:r>
              <a:rPr lang="en-US" altLang="zh-CN" sz="2000" dirty="0"/>
              <a:t>0x4002 0000</a:t>
            </a:r>
            <a:r>
              <a:rPr lang="zh-CN" altLang="en-US" sz="2000" dirty="0"/>
              <a:t>） </a:t>
            </a:r>
          </a:p>
          <a:p>
            <a:pPr lvl="1"/>
            <a:r>
              <a:rPr lang="en-US" altLang="zh-CN" sz="2000" dirty="0"/>
              <a:t>ROM code </a:t>
            </a:r>
            <a:r>
              <a:rPr lang="zh-CN" altLang="en-US" sz="2000" dirty="0"/>
              <a:t>拷贝到 </a:t>
            </a:r>
            <a:r>
              <a:rPr lang="en-US" altLang="zh-CN" sz="2000" dirty="0"/>
              <a:t>SRAM </a:t>
            </a:r>
            <a:r>
              <a:rPr lang="zh-CN" altLang="en-US" sz="2000" dirty="0"/>
              <a:t>的地址为 </a:t>
            </a:r>
            <a:r>
              <a:rPr lang="en-US" altLang="zh-CN" sz="2000" dirty="0"/>
              <a:t>0x4000 0000</a:t>
            </a:r>
            <a:r>
              <a:rPr lang="zh-CN" altLang="en-US" sz="2000" dirty="0"/>
              <a:t>～</a:t>
            </a:r>
            <a:r>
              <a:rPr lang="en-US" altLang="zh-CN" sz="2000" dirty="0"/>
              <a:t>0x4000 </a:t>
            </a:r>
            <a:r>
              <a:rPr lang="en-US" altLang="zh-CN" sz="2000" dirty="0" smtClean="0"/>
              <a:t>4000 (</a:t>
            </a:r>
            <a:r>
              <a:rPr lang="zh-CN" altLang="en-US" sz="2000" dirty="0"/>
              <a:t>共 </a:t>
            </a:r>
            <a:r>
              <a:rPr lang="en-US" altLang="zh-CN" sz="2000" dirty="0"/>
              <a:t>16K) </a:t>
            </a:r>
          </a:p>
          <a:p>
            <a:pPr lvl="1"/>
            <a:r>
              <a:rPr lang="en-US" altLang="zh-CN" sz="2000" dirty="0" err="1" smtClean="0"/>
              <a:t>Xldr</a:t>
            </a:r>
            <a:r>
              <a:rPr lang="zh-CN" altLang="en-US" sz="2000" dirty="0" smtClean="0"/>
              <a:t>拷贝到</a:t>
            </a:r>
            <a:r>
              <a:rPr lang="en-US" altLang="zh-CN" sz="2000" dirty="0" smtClean="0"/>
              <a:t>SRAM </a:t>
            </a:r>
            <a:r>
              <a:rPr lang="zh-CN" altLang="en-US" sz="2000" dirty="0"/>
              <a:t>的地址为 </a:t>
            </a:r>
            <a:r>
              <a:rPr lang="en-US" altLang="zh-CN" sz="2000" dirty="0"/>
              <a:t>0x4000 4000</a:t>
            </a:r>
            <a:r>
              <a:rPr lang="zh-CN" altLang="en-US" sz="2000" dirty="0"/>
              <a:t>～</a:t>
            </a:r>
            <a:r>
              <a:rPr lang="en-US" altLang="zh-CN" sz="2000" dirty="0"/>
              <a:t>0x4002 </a:t>
            </a:r>
            <a:r>
              <a:rPr lang="en-US" altLang="zh-CN" sz="2000" dirty="0" smtClean="0"/>
              <a:t>0000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共 </a:t>
            </a:r>
            <a:r>
              <a:rPr lang="en-US" altLang="zh-CN" sz="2000" dirty="0"/>
              <a:t>112K</a:t>
            </a:r>
            <a:r>
              <a:rPr lang="zh-CN" altLang="en-US" sz="2000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99051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EBoot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Eboot</a:t>
            </a:r>
            <a:r>
              <a:rPr lang="en-US" altLang="zh-CN" sz="2400" dirty="0"/>
              <a:t> </a:t>
            </a:r>
            <a:r>
              <a:rPr lang="zh-CN" altLang="en-US" sz="2400" dirty="0"/>
              <a:t>是 </a:t>
            </a:r>
            <a:r>
              <a:rPr lang="en-US" altLang="zh-CN" sz="2400" dirty="0"/>
              <a:t>MT3351C </a:t>
            </a:r>
            <a:r>
              <a:rPr lang="zh-CN" altLang="en-US" sz="2400" dirty="0"/>
              <a:t>的二级启动</a:t>
            </a:r>
            <a:r>
              <a:rPr lang="zh-CN" altLang="en-US" sz="2400" dirty="0" smtClean="0"/>
              <a:t>代码</a:t>
            </a:r>
            <a:endParaRPr lang="en-US" altLang="zh-CN" sz="2400" dirty="0" smtClean="0"/>
          </a:p>
          <a:p>
            <a:r>
              <a:rPr lang="zh-CN" altLang="en-US" sz="2400" dirty="0" smtClean="0"/>
              <a:t>由 </a:t>
            </a:r>
            <a:r>
              <a:rPr lang="en-US" altLang="zh-CN" sz="2400" dirty="0" err="1"/>
              <a:t>xldr</a:t>
            </a:r>
            <a:r>
              <a:rPr lang="en-US" altLang="zh-CN" sz="2400" dirty="0"/>
              <a:t> </a:t>
            </a:r>
            <a:r>
              <a:rPr lang="zh-CN" altLang="en-US" sz="2400" dirty="0"/>
              <a:t>负责拷贝到内存并</a:t>
            </a:r>
            <a:r>
              <a:rPr lang="zh-CN" altLang="en-US" sz="2400" dirty="0" smtClean="0"/>
              <a:t>运行</a:t>
            </a:r>
            <a:endParaRPr lang="en-US" altLang="zh-CN" sz="2400" dirty="0" smtClean="0"/>
          </a:p>
          <a:p>
            <a:r>
              <a:rPr lang="zh-CN" altLang="en-US" sz="2400" dirty="0" smtClean="0"/>
              <a:t>初始化</a:t>
            </a:r>
            <a:r>
              <a:rPr lang="zh-CN" altLang="en-US" sz="2400" dirty="0"/>
              <a:t>部分板级硬件设备，提供用户交互</a:t>
            </a:r>
            <a:r>
              <a:rPr lang="zh-CN" altLang="en-US" sz="2400" dirty="0" smtClean="0"/>
              <a:t>功能：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net </a:t>
            </a:r>
            <a:r>
              <a:rPr lang="zh-CN" altLang="en-US" dirty="0"/>
              <a:t>下载，</a:t>
            </a:r>
            <a:r>
              <a:rPr lang="en-US" altLang="zh-CN" dirty="0" err="1"/>
              <a:t>usb</a:t>
            </a:r>
            <a:r>
              <a:rPr lang="en-US" altLang="zh-CN" dirty="0"/>
              <a:t> </a:t>
            </a:r>
            <a:r>
              <a:rPr lang="zh-CN" altLang="en-US" dirty="0"/>
              <a:t>下载，</a:t>
            </a:r>
            <a:r>
              <a:rPr lang="en-US" altLang="zh-CN" dirty="0" err="1"/>
              <a:t>sd</a:t>
            </a:r>
            <a:r>
              <a:rPr lang="en-US" altLang="zh-CN" dirty="0"/>
              <a:t> </a:t>
            </a:r>
            <a:r>
              <a:rPr lang="zh-CN" altLang="en-US" dirty="0" smtClean="0"/>
              <a:t>卡下载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 </a:t>
            </a:r>
            <a:r>
              <a:rPr lang="en-US" altLang="zh-CN" dirty="0" smtClean="0"/>
              <a:t>logo</a:t>
            </a:r>
          </a:p>
          <a:p>
            <a:pPr lvl="1"/>
            <a:r>
              <a:rPr lang="zh-CN" altLang="en-US" dirty="0" smtClean="0"/>
              <a:t>更新 </a:t>
            </a:r>
            <a:r>
              <a:rPr lang="en-US" altLang="zh-CN" dirty="0"/>
              <a:t>logo </a:t>
            </a:r>
            <a:r>
              <a:rPr lang="zh-CN" altLang="en-US" dirty="0"/>
              <a:t>和 </a:t>
            </a:r>
            <a:r>
              <a:rPr lang="en-US" altLang="zh-CN" dirty="0" smtClean="0"/>
              <a:t>NK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524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DataZone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DataZone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是系统启动时候需要的一些参数，由 </a:t>
            </a:r>
            <a:r>
              <a:rPr lang="en-US" altLang="zh-CN" sz="2400" dirty="0"/>
              <a:t>MTK </a:t>
            </a:r>
            <a:r>
              <a:rPr lang="zh-CN" altLang="en-US" sz="2400" dirty="0"/>
              <a:t>官方</a:t>
            </a:r>
            <a:r>
              <a:rPr lang="zh-CN" altLang="en-US" sz="2400" dirty="0" smtClean="0"/>
              <a:t>提供</a:t>
            </a:r>
            <a:endParaRPr lang="en-US" altLang="zh-CN" sz="2400" dirty="0" smtClean="0"/>
          </a:p>
          <a:p>
            <a:r>
              <a:rPr lang="zh-CN" altLang="en-US" sz="2400" dirty="0" smtClean="0"/>
              <a:t>每次</a:t>
            </a:r>
            <a:r>
              <a:rPr lang="zh-CN" altLang="en-US" sz="2400" dirty="0"/>
              <a:t>启动，都会去读取启动相关的一些参数，断电不会</a:t>
            </a:r>
            <a:r>
              <a:rPr lang="zh-CN" altLang="en-US" sz="2400" dirty="0" smtClean="0"/>
              <a:t>丢失</a:t>
            </a:r>
            <a:endParaRPr lang="zh-CN" altLang="en-US" sz="2400" dirty="0"/>
          </a:p>
          <a:p>
            <a:r>
              <a:rPr lang="en-US" altLang="zh-CN" sz="2400" dirty="0" err="1"/>
              <a:t>DataZone</a:t>
            </a:r>
            <a:r>
              <a:rPr lang="en-US" altLang="zh-CN" sz="2400" dirty="0"/>
              <a:t> </a:t>
            </a:r>
            <a:r>
              <a:rPr lang="zh-CN" altLang="en-US" sz="2400" dirty="0"/>
              <a:t>包含启动需要验证的一些 </a:t>
            </a:r>
            <a:r>
              <a:rPr lang="en-US" altLang="zh-CN" sz="2400" dirty="0"/>
              <a:t>ID </a:t>
            </a:r>
            <a:r>
              <a:rPr lang="zh-CN" altLang="en-US" sz="2400" dirty="0"/>
              <a:t>信息，如果 </a:t>
            </a:r>
            <a:r>
              <a:rPr lang="en-US" altLang="zh-CN" sz="2400" dirty="0"/>
              <a:t>ID </a:t>
            </a:r>
            <a:r>
              <a:rPr lang="zh-CN" altLang="en-US" sz="2400" dirty="0"/>
              <a:t>不一致，</a:t>
            </a:r>
            <a:r>
              <a:rPr lang="en-US" altLang="zh-CN" sz="2400" dirty="0" err="1"/>
              <a:t>xldr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eboot</a:t>
            </a:r>
            <a:r>
              <a:rPr lang="en-US" altLang="zh-CN" sz="2400" dirty="0"/>
              <a:t> </a:t>
            </a:r>
            <a:r>
              <a:rPr lang="zh-CN" altLang="en-US" sz="2400" dirty="0"/>
              <a:t>都会启动</a:t>
            </a:r>
            <a:r>
              <a:rPr lang="zh-CN" altLang="en-US" sz="2400" dirty="0" smtClean="0"/>
              <a:t>失败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DataZone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请直接使用 </a:t>
            </a:r>
            <a:r>
              <a:rPr lang="en-US" altLang="zh-CN" sz="2400" dirty="0"/>
              <a:t>MTK </a:t>
            </a:r>
            <a:r>
              <a:rPr lang="zh-CN" altLang="en-US" sz="2400" dirty="0"/>
              <a:t>官方提供的配套 </a:t>
            </a:r>
            <a:r>
              <a:rPr lang="en-US" altLang="zh-CN" sz="2400" dirty="0" err="1"/>
              <a:t>DataZone</a:t>
            </a:r>
            <a:r>
              <a:rPr lang="zh-CN" altLang="en-US" sz="2400" dirty="0"/>
              <a:t>，请不要随意</a:t>
            </a:r>
            <a:r>
              <a:rPr lang="zh-CN" altLang="en-US" sz="2400" dirty="0" smtClean="0"/>
              <a:t>改动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728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MataZone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记录 </a:t>
            </a:r>
            <a:r>
              <a:rPr lang="en-US" altLang="zh-CN" sz="2400" dirty="0"/>
              <a:t>BT driver </a:t>
            </a:r>
            <a:r>
              <a:rPr lang="zh-CN" altLang="en-US" sz="2400" dirty="0"/>
              <a:t>加载的一些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r>
              <a:rPr lang="zh-CN" altLang="en-US" sz="2400" dirty="0"/>
              <a:t>用来记录蓝牙保存的一些数据，断电不会丢失</a:t>
            </a:r>
          </a:p>
          <a:p>
            <a:r>
              <a:rPr lang="zh-CN" altLang="en-US" sz="2400" dirty="0" smtClean="0"/>
              <a:t>由 </a:t>
            </a:r>
            <a:r>
              <a:rPr lang="en-US" altLang="zh-CN" sz="2400" dirty="0"/>
              <a:t>MTK </a:t>
            </a:r>
            <a:r>
              <a:rPr lang="zh-CN" altLang="en-US" sz="2400" dirty="0"/>
              <a:t>官方</a:t>
            </a:r>
            <a:r>
              <a:rPr lang="zh-CN" altLang="en-US" sz="2400" dirty="0" smtClean="0"/>
              <a:t>提供</a:t>
            </a:r>
            <a:endParaRPr lang="en-US" altLang="zh-CN" sz="2400" dirty="0" smtClean="0"/>
          </a:p>
          <a:p>
            <a:r>
              <a:rPr lang="zh-CN" altLang="en-US" sz="2400" dirty="0" smtClean="0"/>
              <a:t>如果</a:t>
            </a:r>
            <a:r>
              <a:rPr lang="zh-CN" altLang="en-US" sz="2400" dirty="0"/>
              <a:t>不需要使用 </a:t>
            </a:r>
            <a:r>
              <a:rPr lang="en-US" altLang="zh-CN" sz="2400" dirty="0"/>
              <a:t>BT driver</a:t>
            </a:r>
            <a:r>
              <a:rPr lang="zh-CN" altLang="en-US" sz="2400" dirty="0"/>
              <a:t>，则可忽略这</a:t>
            </a:r>
            <a:r>
              <a:rPr lang="zh-CN" altLang="en-US" sz="2400" dirty="0" smtClean="0"/>
              <a:t>一部分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585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在</a:t>
            </a:r>
            <a:r>
              <a:rPr lang="zh-CN" altLang="en-US" sz="2400" dirty="0"/>
              <a:t>启动 </a:t>
            </a:r>
            <a:r>
              <a:rPr lang="en-US" altLang="zh-CN" sz="2400" dirty="0" err="1"/>
              <a:t>Eboot</a:t>
            </a:r>
            <a:r>
              <a:rPr lang="en-US" altLang="zh-CN" sz="2400" dirty="0"/>
              <a:t> </a:t>
            </a:r>
            <a:r>
              <a:rPr lang="zh-CN" altLang="en-US" sz="2400" dirty="0"/>
              <a:t>过程中，用来显示在 </a:t>
            </a:r>
            <a:r>
              <a:rPr lang="en-US" altLang="zh-CN" sz="2400" dirty="0" smtClean="0"/>
              <a:t>LCD</a:t>
            </a:r>
            <a:r>
              <a:rPr lang="zh-CN" altLang="en-US" sz="2400" dirty="0" smtClean="0"/>
              <a:t>屏</a:t>
            </a:r>
            <a:r>
              <a:rPr lang="zh-CN" altLang="en-US" sz="2400" dirty="0"/>
              <a:t>上的</a:t>
            </a:r>
            <a:r>
              <a:rPr lang="zh-CN" altLang="en-US" sz="2400" dirty="0" smtClean="0"/>
              <a:t>画面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进入系统之前，</a:t>
            </a:r>
            <a:r>
              <a:rPr lang="zh-CN" altLang="en-US" dirty="0" smtClean="0"/>
              <a:t>提供良好</a:t>
            </a:r>
            <a:r>
              <a:rPr lang="zh-CN" altLang="en-US" dirty="0"/>
              <a:t>的用户</a:t>
            </a:r>
            <a:r>
              <a:rPr lang="zh-CN" altLang="en-US" dirty="0" smtClean="0"/>
              <a:t>体验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进入系统之前，验证显示功能是否</a:t>
            </a:r>
            <a:r>
              <a:rPr lang="zh-CN" altLang="en-US" dirty="0" smtClean="0"/>
              <a:t>良好</a:t>
            </a:r>
            <a:endParaRPr lang="zh-CN" altLang="en-US" dirty="0"/>
          </a:p>
          <a:p>
            <a:r>
              <a:rPr lang="en-US" altLang="zh-CN" sz="2400" dirty="0"/>
              <a:t>MT3351C </a:t>
            </a:r>
            <a:r>
              <a:rPr lang="zh-CN" altLang="en-US" sz="2400" dirty="0"/>
              <a:t>的 </a:t>
            </a:r>
            <a:r>
              <a:rPr lang="en-US" altLang="zh-CN" sz="2400" dirty="0"/>
              <a:t>logo </a:t>
            </a:r>
            <a:r>
              <a:rPr lang="zh-CN" altLang="en-US" sz="2400" dirty="0"/>
              <a:t>是一个二进制文件，用户可以根据自己需求改变 </a:t>
            </a:r>
            <a:r>
              <a:rPr lang="en-US" altLang="zh-CN" sz="2400" dirty="0"/>
              <a:t>logo </a:t>
            </a:r>
            <a:r>
              <a:rPr lang="zh-CN" altLang="en-US" sz="2400" dirty="0" smtClean="0"/>
              <a:t>图案</a:t>
            </a:r>
            <a:endParaRPr lang="en-US" altLang="zh-CN" sz="2400" dirty="0" smtClean="0"/>
          </a:p>
          <a:p>
            <a:r>
              <a:rPr lang="zh-CN" altLang="en-US" sz="2400" dirty="0" smtClean="0"/>
              <a:t>制作工具由 </a:t>
            </a:r>
            <a:r>
              <a:rPr lang="en-US" altLang="zh-CN" sz="2400" dirty="0"/>
              <a:t>MTK </a:t>
            </a:r>
            <a:r>
              <a:rPr lang="zh-CN" altLang="en-US" sz="2400" dirty="0" smtClean="0"/>
              <a:t>提供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0801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LOGO Tool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9277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42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 Tool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44685" cy="483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478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Overlay of MT3360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3" y="1196752"/>
            <a:ext cx="817245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323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Merge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992913" cy="524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534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Dest</a:t>
            </a:r>
            <a:r>
              <a:rPr lang="en-US" altLang="zh-CN" dirty="0" smtClean="0"/>
              <a:t>. </a:t>
            </a:r>
            <a:r>
              <a:rPr lang="en-US" altLang="zh-CN" dirty="0"/>
              <a:t>Merge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344816" cy="468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7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block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1806"/>
            <a:ext cx="9144000" cy="597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752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22"/>
            <a:ext cx="9144000" cy="683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438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BT</a:t>
            </a:r>
            <a:r>
              <a:rPr lang="zh-CN" altLang="en-US" dirty="0" smtClean="0"/>
              <a:t>流程</a:t>
            </a:r>
            <a:r>
              <a:rPr lang="zh-CN" altLang="en-US" dirty="0"/>
              <a:t>描述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需要在</a:t>
            </a:r>
            <a:r>
              <a:rPr lang="en-US" altLang="zh-CN" dirty="0" err="1" smtClean="0"/>
              <a:t>BZ_Init</a:t>
            </a:r>
            <a:r>
              <a:rPr lang="zh-CN" altLang="en-US" dirty="0" smtClean="0"/>
              <a:t>函数向</a:t>
            </a:r>
            <a:r>
              <a:rPr lang="en-US" altLang="zh-CN" dirty="0" err="1" smtClean="0"/>
              <a:t>Bluezone</a:t>
            </a:r>
            <a:r>
              <a:rPr lang="zh-CN" altLang="en-US" dirty="0" smtClean="0"/>
              <a:t>注册由  </a:t>
            </a:r>
            <a:r>
              <a:rPr lang="en-US" altLang="zh-CN" dirty="0" err="1" smtClean="0"/>
              <a:t>Bluezone</a:t>
            </a:r>
            <a:r>
              <a:rPr lang="zh-CN" altLang="en-US" dirty="0" smtClean="0"/>
              <a:t>调用的</a:t>
            </a:r>
            <a:r>
              <a:rPr lang="en-US" altLang="zh-CN" dirty="0" err="1" smtClean="0"/>
              <a:t>NotifyBTEvtCB</a:t>
            </a:r>
            <a:endParaRPr lang="en-US" altLang="zh-CN" dirty="0" smtClean="0"/>
          </a:p>
          <a:p>
            <a:r>
              <a:rPr lang="en-US" altLang="zh-CN" dirty="0" err="1" smtClean="0"/>
              <a:t>NotifyBTEvtCB</a:t>
            </a:r>
            <a:r>
              <a:rPr lang="zh-CN" altLang="en-US" dirty="0" smtClean="0"/>
              <a:t>用于通知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有</a:t>
            </a:r>
            <a:r>
              <a:rPr lang="zh-CN" altLang="en-US" dirty="0"/>
              <a:t>蓝牙</a:t>
            </a:r>
            <a:r>
              <a:rPr lang="zh-CN" altLang="en-US" dirty="0" smtClean="0"/>
              <a:t>事件 </a:t>
            </a:r>
            <a:endParaRPr lang="zh-CN" altLang="en-US" dirty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需要调用</a:t>
            </a:r>
            <a:r>
              <a:rPr lang="en-US" altLang="zh-CN" dirty="0" err="1" smtClean="0"/>
              <a:t>BZ_RegBTCallBack</a:t>
            </a:r>
            <a:r>
              <a:rPr lang="en-US" altLang="zh-CN" dirty="0" smtClean="0"/>
              <a:t> </a:t>
            </a:r>
            <a:r>
              <a:rPr lang="zh-CN" altLang="en-US" dirty="0"/>
              <a:t>函数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Bluezone</a:t>
            </a:r>
            <a:r>
              <a:rPr lang="en-US" altLang="zh-CN" dirty="0" smtClean="0"/>
              <a:t> </a:t>
            </a:r>
            <a:r>
              <a:rPr lang="zh-CN" altLang="en-US" dirty="0"/>
              <a:t>注册某些界面根据当前正在处理的蓝牙事件改</a:t>
            </a:r>
          </a:p>
          <a:p>
            <a:r>
              <a:rPr lang="zh-CN" altLang="en-US" dirty="0"/>
              <a:t>变其相关状态（如界面控件的状态，显示信息等等）的 </a:t>
            </a:r>
            <a:r>
              <a:rPr lang="en-US" altLang="zh-CN" dirty="0" err="1" smtClean="0"/>
              <a:t>BTCallBacks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2049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BT</a:t>
            </a:r>
            <a:r>
              <a:rPr lang="zh-CN" altLang="en-US" dirty="0"/>
              <a:t>流程描述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按照处理的事件所属的功能类别，可以分为八个类型的 </a:t>
            </a:r>
            <a:r>
              <a:rPr lang="en-US" altLang="zh-CN" dirty="0" err="1"/>
              <a:t>BTCallBack</a:t>
            </a:r>
            <a:r>
              <a:rPr lang="zh-CN" altLang="en-US" dirty="0"/>
              <a:t>，分类如下所示：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8137519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424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BT</a:t>
            </a:r>
            <a:r>
              <a:rPr lang="zh-CN" altLang="en-US" dirty="0"/>
              <a:t>流程描述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OCBTCallBack</a:t>
            </a:r>
            <a:r>
              <a:rPr lang="zh-CN" altLang="en-US" dirty="0"/>
              <a:t>：与蓝牙开启关闭相关 </a:t>
            </a:r>
          </a:p>
          <a:p>
            <a:r>
              <a:rPr lang="en-US" altLang="zh-CN" dirty="0" err="1" smtClean="0"/>
              <a:t>PairingCallBack</a:t>
            </a:r>
            <a:r>
              <a:rPr lang="zh-CN" altLang="en-US" dirty="0" smtClean="0"/>
              <a:t>：与配对和配对</a:t>
            </a:r>
            <a:r>
              <a:rPr lang="zh-CN" altLang="en-US" dirty="0"/>
              <a:t>记录</a:t>
            </a:r>
            <a:r>
              <a:rPr lang="zh-CN" altLang="en-US" dirty="0" smtClean="0"/>
              <a:t>管理有关 </a:t>
            </a:r>
            <a:endParaRPr lang="zh-CN" altLang="en-US" dirty="0"/>
          </a:p>
          <a:p>
            <a:r>
              <a:rPr lang="en-US" altLang="zh-CN" dirty="0" err="1"/>
              <a:t>ConnectCallBack</a:t>
            </a:r>
            <a:r>
              <a:rPr lang="zh-CN" altLang="en-US" dirty="0"/>
              <a:t>：与连接相关 </a:t>
            </a:r>
          </a:p>
          <a:p>
            <a:r>
              <a:rPr lang="en-US" altLang="zh-CN" dirty="0" err="1"/>
              <a:t>PairedrecCallBack</a:t>
            </a:r>
            <a:r>
              <a:rPr lang="zh-CN" altLang="en-US" dirty="0"/>
              <a:t>：与配对记录相关 </a:t>
            </a:r>
          </a:p>
          <a:p>
            <a:r>
              <a:rPr lang="en-US" altLang="zh-CN" dirty="0" err="1"/>
              <a:t>CallCallBack</a:t>
            </a:r>
            <a:r>
              <a:rPr lang="zh-CN" altLang="en-US" dirty="0"/>
              <a:t>：与电话相关 </a:t>
            </a:r>
          </a:p>
          <a:p>
            <a:r>
              <a:rPr lang="en-US" altLang="zh-CN" dirty="0" err="1"/>
              <a:t>MusicCallBack</a:t>
            </a:r>
            <a:r>
              <a:rPr lang="zh-CN" altLang="en-US" dirty="0"/>
              <a:t>：与音乐播放有关 </a:t>
            </a:r>
          </a:p>
          <a:p>
            <a:r>
              <a:rPr lang="en-US" altLang="zh-CN" dirty="0" err="1"/>
              <a:t>PBMGRCallBack</a:t>
            </a:r>
            <a:r>
              <a:rPr lang="zh-CN" altLang="en-US" dirty="0"/>
              <a:t>：与电话簿相关 </a:t>
            </a:r>
          </a:p>
          <a:p>
            <a:r>
              <a:rPr lang="en-US" altLang="zh-CN" dirty="0" err="1"/>
              <a:t>Signal_BattercallBack</a:t>
            </a:r>
            <a:r>
              <a:rPr lang="zh-CN" altLang="en-US" dirty="0"/>
              <a:t>：与信号电量相关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264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BT</a:t>
            </a:r>
            <a:r>
              <a:rPr lang="zh-CN" altLang="en-US" dirty="0"/>
              <a:t>流程描述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进行</a:t>
            </a:r>
            <a:r>
              <a:rPr lang="zh-CN" altLang="en-US" dirty="0"/>
              <a:t>某些</a:t>
            </a:r>
            <a:r>
              <a:rPr lang="zh-CN" altLang="en-US" dirty="0" smtClean="0"/>
              <a:t>操作，如</a:t>
            </a:r>
            <a:r>
              <a:rPr lang="zh-CN" altLang="en-US" dirty="0"/>
              <a:t>点击拨打按键时，调用 </a:t>
            </a:r>
            <a:r>
              <a:rPr lang="en-US" altLang="zh-CN" dirty="0" err="1"/>
              <a:t>Bluezone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MiddleWare</a:t>
            </a:r>
            <a:r>
              <a:rPr lang="en-US" altLang="zh-CN" dirty="0"/>
              <a:t> </a:t>
            </a:r>
            <a:r>
              <a:rPr lang="zh-CN" altLang="en-US" dirty="0"/>
              <a:t>层提供的 </a:t>
            </a:r>
            <a:r>
              <a:rPr lang="en-US" altLang="zh-CN" dirty="0"/>
              <a:t>Interfaces</a:t>
            </a:r>
            <a:r>
              <a:rPr lang="zh-CN" altLang="en-US" dirty="0"/>
              <a:t>（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BZ_Dial</a:t>
            </a:r>
            <a:r>
              <a:rPr lang="zh-CN" altLang="en-US" dirty="0"/>
              <a:t>），要求 </a:t>
            </a:r>
            <a:r>
              <a:rPr lang="en-US" altLang="zh-CN" dirty="0" err="1"/>
              <a:t>Bluezone</a:t>
            </a:r>
            <a:r>
              <a:rPr lang="en-US" altLang="zh-CN" dirty="0"/>
              <a:t> </a:t>
            </a:r>
            <a:r>
              <a:rPr lang="zh-CN" altLang="en-US" dirty="0"/>
              <a:t>做相关操作（如通知手机端拨打电话，获取手机端的信息等等</a:t>
            </a:r>
            <a:r>
              <a:rPr lang="zh-CN" altLang="en-US" dirty="0" smtClean="0"/>
              <a:t>） </a:t>
            </a:r>
            <a:endParaRPr lang="zh-CN" altLang="en-US" dirty="0"/>
          </a:p>
          <a:p>
            <a:r>
              <a:rPr lang="en-US" altLang="zh-CN" dirty="0" err="1" smtClean="0"/>
              <a:t>Bluezone</a:t>
            </a:r>
            <a:r>
              <a:rPr lang="en-US" altLang="zh-CN" dirty="0" smtClean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Middleware </a:t>
            </a:r>
            <a:r>
              <a:rPr lang="zh-CN" altLang="en-US" dirty="0"/>
              <a:t>层提供的 </a:t>
            </a:r>
            <a:r>
              <a:rPr lang="en-US" altLang="zh-CN" dirty="0"/>
              <a:t>Interfaces </a:t>
            </a:r>
            <a:r>
              <a:rPr lang="zh-CN" altLang="en-US" dirty="0"/>
              <a:t>会调用 </a:t>
            </a:r>
            <a:r>
              <a:rPr lang="en-US" altLang="zh-CN" dirty="0" err="1"/>
              <a:t>Blueman</a:t>
            </a:r>
            <a:r>
              <a:rPr lang="en-US" altLang="zh-CN" dirty="0"/>
              <a:t> </a:t>
            </a:r>
            <a:r>
              <a:rPr lang="zh-CN" altLang="en-US" dirty="0"/>
              <a:t>提供的接口，经过 </a:t>
            </a:r>
            <a:r>
              <a:rPr lang="en-US" altLang="zh-CN" dirty="0" err="1"/>
              <a:t>BlueCastle</a:t>
            </a:r>
            <a:r>
              <a:rPr lang="en-US" altLang="zh-CN" dirty="0"/>
              <a:t> </a:t>
            </a:r>
            <a:r>
              <a:rPr lang="zh-CN" altLang="en-US" dirty="0" smtClean="0"/>
              <a:t>向手机</a:t>
            </a:r>
            <a:r>
              <a:rPr lang="zh-CN" altLang="en-US" dirty="0"/>
              <a:t>端发送相关的指令，做要求执行的</a:t>
            </a:r>
            <a:r>
              <a:rPr lang="zh-CN" altLang="en-US" dirty="0" smtClean="0"/>
              <a:t>操作 </a:t>
            </a:r>
            <a:endParaRPr lang="zh-CN" altLang="en-US" dirty="0"/>
          </a:p>
          <a:p>
            <a:r>
              <a:rPr lang="zh-CN" altLang="en-US" dirty="0" smtClean="0"/>
              <a:t>手机</a:t>
            </a:r>
            <a:r>
              <a:rPr lang="zh-CN" altLang="en-US" dirty="0"/>
              <a:t>端执行相关操作或有某些事件发生时，会向  </a:t>
            </a:r>
            <a:r>
              <a:rPr lang="en-US" altLang="zh-CN" dirty="0"/>
              <a:t>PND </a:t>
            </a:r>
            <a:r>
              <a:rPr lang="zh-CN" altLang="en-US" dirty="0"/>
              <a:t>端发送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Indication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Response</a:t>
            </a:r>
            <a:endParaRPr lang="zh-CN" altLang="en-US" dirty="0"/>
          </a:p>
          <a:p>
            <a:r>
              <a:rPr lang="en-US" altLang="zh-CN" dirty="0" err="1"/>
              <a:t>BlueCastle</a:t>
            </a:r>
            <a:r>
              <a:rPr lang="en-US" altLang="zh-CN" dirty="0"/>
              <a:t> </a:t>
            </a:r>
            <a:r>
              <a:rPr lang="zh-CN" altLang="en-US" dirty="0"/>
              <a:t>在收到这些 </a:t>
            </a:r>
            <a:r>
              <a:rPr lang="en-US" altLang="zh-CN" dirty="0" err="1"/>
              <a:t>Indicaition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Response </a:t>
            </a:r>
            <a:r>
              <a:rPr lang="zh-CN" altLang="en-US" dirty="0"/>
              <a:t>后，通知 </a:t>
            </a:r>
            <a:r>
              <a:rPr lang="en-US" altLang="zh-CN" dirty="0" err="1"/>
              <a:t>Blueman</a:t>
            </a:r>
            <a:r>
              <a:rPr lang="en-US" altLang="zh-CN" dirty="0"/>
              <a:t> </a:t>
            </a:r>
            <a:r>
              <a:rPr lang="zh-CN" altLang="en-US" dirty="0" smtClean="0"/>
              <a:t>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454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BT</a:t>
            </a:r>
            <a:r>
              <a:rPr lang="zh-CN" altLang="en-US" dirty="0"/>
              <a:t>流程描述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Blueman</a:t>
            </a:r>
            <a:r>
              <a:rPr lang="en-US" altLang="zh-CN" dirty="0" smtClean="0"/>
              <a:t> </a:t>
            </a:r>
            <a:r>
              <a:rPr lang="zh-CN" altLang="en-US" dirty="0"/>
              <a:t>层调用 </a:t>
            </a:r>
            <a:r>
              <a:rPr lang="en-US" altLang="zh-CN" dirty="0"/>
              <a:t>Middleware </a:t>
            </a:r>
            <a:r>
              <a:rPr lang="zh-CN" altLang="en-US" dirty="0" smtClean="0"/>
              <a:t>层</a:t>
            </a:r>
            <a:r>
              <a:rPr lang="en-US" altLang="zh-CN" dirty="0" err="1" smtClean="0"/>
              <a:t>BZIndicationCreation</a:t>
            </a:r>
            <a:r>
              <a:rPr lang="en-US" altLang="zh-CN" dirty="0" smtClean="0"/>
              <a:t> </a:t>
            </a:r>
            <a:r>
              <a:rPr lang="zh-CN" altLang="en-US" dirty="0"/>
              <a:t>模块提供的 </a:t>
            </a:r>
            <a:r>
              <a:rPr lang="en-US" altLang="zh-CN" dirty="0" err="1"/>
              <a:t>RspCallback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IndCallback</a:t>
            </a:r>
            <a:r>
              <a:rPr lang="zh-CN" altLang="en-US" dirty="0" smtClean="0"/>
              <a:t>，做</a:t>
            </a:r>
            <a:r>
              <a:rPr lang="zh-CN" altLang="en-US" dirty="0"/>
              <a:t>相关处理（如改变状态机，过滤 </a:t>
            </a:r>
            <a:r>
              <a:rPr lang="en-US" altLang="zh-CN" dirty="0"/>
              <a:t>Indication</a:t>
            </a:r>
            <a:r>
              <a:rPr lang="zh-CN" altLang="en-US" dirty="0"/>
              <a:t>，根据当前状态生成新的 </a:t>
            </a:r>
            <a:r>
              <a:rPr lang="en-US" altLang="zh-CN" dirty="0"/>
              <a:t>Indication </a:t>
            </a:r>
            <a:r>
              <a:rPr lang="zh-CN" altLang="en-US" dirty="0"/>
              <a:t>等等</a:t>
            </a:r>
            <a:r>
              <a:rPr lang="zh-CN" altLang="en-US" dirty="0" smtClean="0"/>
              <a:t>） </a:t>
            </a:r>
            <a:endParaRPr lang="zh-CN" altLang="en-US" dirty="0"/>
          </a:p>
          <a:p>
            <a:r>
              <a:rPr lang="en-US" altLang="zh-CN" dirty="0" err="1" smtClean="0"/>
              <a:t>BZIndicationCreation</a:t>
            </a:r>
            <a:r>
              <a:rPr lang="en-US" altLang="zh-CN" dirty="0" smtClean="0"/>
              <a:t> </a:t>
            </a:r>
            <a:r>
              <a:rPr lang="zh-CN" altLang="en-US" dirty="0"/>
              <a:t>模块处理结束后，将 </a:t>
            </a:r>
            <a:r>
              <a:rPr lang="en-US" altLang="zh-CN" dirty="0"/>
              <a:t>New Indication </a:t>
            </a:r>
            <a:r>
              <a:rPr lang="zh-CN" altLang="en-US" dirty="0"/>
              <a:t>经过 </a:t>
            </a:r>
            <a:r>
              <a:rPr lang="en-US" altLang="zh-CN" dirty="0" err="1"/>
              <a:t>PutIndMsgToQueue</a:t>
            </a:r>
            <a:r>
              <a:rPr lang="en-US" altLang="zh-CN" dirty="0"/>
              <a:t> </a:t>
            </a:r>
            <a:r>
              <a:rPr lang="zh-CN" altLang="en-US" dirty="0"/>
              <a:t>模块放</a:t>
            </a:r>
            <a:r>
              <a:rPr lang="zh-CN" altLang="en-US" dirty="0" smtClean="0"/>
              <a:t>到</a:t>
            </a:r>
            <a:r>
              <a:rPr lang="en-US" altLang="zh-CN" dirty="0" smtClean="0"/>
              <a:t>Indication Message Queue 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调用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注册的 </a:t>
            </a:r>
            <a:r>
              <a:rPr lang="en-US" altLang="zh-CN" dirty="0" err="1" smtClean="0"/>
              <a:t>NotifyBTEvtCBK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函数经过某些方法（如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可以在</a:t>
            </a:r>
            <a:r>
              <a:rPr lang="zh-CN" altLang="en-US" dirty="0"/>
              <a:t>其 </a:t>
            </a:r>
            <a:r>
              <a:rPr lang="en-US" altLang="zh-CN" dirty="0" err="1"/>
              <a:t>NotifyBTEvtCBK</a:t>
            </a:r>
            <a:r>
              <a:rPr lang="en-US" altLang="zh-CN" dirty="0"/>
              <a:t> </a:t>
            </a:r>
            <a:r>
              <a:rPr lang="zh-CN" altLang="en-US" dirty="0"/>
              <a:t>中 </a:t>
            </a:r>
            <a:r>
              <a:rPr lang="en-US" altLang="zh-CN" dirty="0" err="1"/>
              <a:t>PostMessage</a:t>
            </a:r>
            <a:r>
              <a:rPr lang="en-US" altLang="zh-CN" dirty="0"/>
              <a:t> </a:t>
            </a:r>
            <a:r>
              <a:rPr lang="zh-CN" altLang="en-US" dirty="0"/>
              <a:t>到其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主线程）通知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有</a:t>
            </a:r>
            <a:r>
              <a:rPr lang="zh-CN" altLang="en-US" dirty="0"/>
              <a:t>蓝牙事件</a:t>
            </a:r>
            <a:r>
              <a:rPr lang="zh-CN" altLang="en-US" dirty="0" smtClean="0"/>
              <a:t>发生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533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BT</a:t>
            </a:r>
            <a:r>
              <a:rPr lang="zh-CN" altLang="en-US" dirty="0"/>
              <a:t>流程描述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发现</a:t>
            </a:r>
            <a:r>
              <a:rPr lang="zh-CN" altLang="en-US" dirty="0"/>
              <a:t>有蓝牙事件（</a:t>
            </a:r>
            <a:r>
              <a:rPr lang="en-US" altLang="zh-CN" dirty="0"/>
              <a:t>BT Event</a:t>
            </a:r>
            <a:r>
              <a:rPr lang="zh-CN" altLang="en-US" dirty="0"/>
              <a:t>）时，会调用 </a:t>
            </a:r>
            <a:r>
              <a:rPr lang="en-US" altLang="zh-CN" dirty="0" err="1"/>
              <a:t>Bluezone</a:t>
            </a:r>
            <a:r>
              <a:rPr lang="en-US" altLang="zh-CN" dirty="0"/>
              <a:t> </a:t>
            </a:r>
            <a:r>
              <a:rPr lang="zh-CN" altLang="en-US" dirty="0"/>
              <a:t>提供的 </a:t>
            </a:r>
            <a:r>
              <a:rPr lang="en-US" altLang="zh-CN" dirty="0" err="1"/>
              <a:t>HandleBTEventEntry</a:t>
            </a:r>
            <a:r>
              <a:rPr lang="en-US" altLang="zh-CN" dirty="0"/>
              <a:t> </a:t>
            </a:r>
            <a:r>
              <a:rPr lang="zh-CN" altLang="en-US" dirty="0"/>
              <a:t>函数处理</a:t>
            </a:r>
            <a:r>
              <a:rPr lang="zh-CN" altLang="en-US" dirty="0" smtClean="0"/>
              <a:t>蓝</a:t>
            </a:r>
            <a:r>
              <a:rPr lang="zh-CN" altLang="en-US" smtClean="0"/>
              <a:t>牙</a:t>
            </a:r>
            <a:r>
              <a:rPr lang="zh-CN" altLang="en-US" smtClean="0"/>
              <a:t>事件</a:t>
            </a:r>
            <a:endParaRPr lang="zh-CN" altLang="en-US" dirty="0"/>
          </a:p>
          <a:p>
            <a:r>
              <a:rPr lang="en-US" altLang="zh-CN" dirty="0" err="1" smtClean="0"/>
              <a:t>HandleBTEventEntry</a:t>
            </a:r>
            <a:r>
              <a:rPr lang="en-US" altLang="zh-CN" dirty="0" smtClean="0"/>
              <a:t> </a:t>
            </a:r>
            <a:r>
              <a:rPr lang="zh-CN" altLang="en-US" dirty="0"/>
              <a:t>模块会先调用 </a:t>
            </a:r>
            <a:r>
              <a:rPr lang="en-US" altLang="zh-CN" dirty="0" err="1"/>
              <a:t>GetMessage</a:t>
            </a:r>
            <a:r>
              <a:rPr lang="en-US" altLang="zh-CN" dirty="0"/>
              <a:t> </a:t>
            </a:r>
            <a:r>
              <a:rPr lang="zh-CN" altLang="en-US" dirty="0"/>
              <a:t>获取 </a:t>
            </a:r>
            <a:r>
              <a:rPr lang="en-US" altLang="zh-CN" dirty="0"/>
              <a:t>Indication  Message  ID</a:t>
            </a:r>
            <a:r>
              <a:rPr lang="zh-CN" altLang="en-US" dirty="0"/>
              <a:t>，然后根据此 </a:t>
            </a:r>
            <a:r>
              <a:rPr lang="en-US" altLang="zh-CN" dirty="0"/>
              <a:t>ID </a:t>
            </a:r>
            <a:r>
              <a:rPr lang="zh-CN" altLang="en-US" dirty="0" smtClean="0"/>
              <a:t>判断</a:t>
            </a:r>
            <a:r>
              <a:rPr lang="zh-CN" altLang="en-US" dirty="0"/>
              <a:t>是哪一类的 </a:t>
            </a:r>
            <a:r>
              <a:rPr lang="en-US" altLang="zh-CN" dirty="0"/>
              <a:t>Indication</a:t>
            </a:r>
            <a:r>
              <a:rPr lang="zh-CN" altLang="en-US" dirty="0"/>
              <a:t>，从 </a:t>
            </a:r>
            <a:r>
              <a:rPr lang="en-US" altLang="zh-CN" dirty="0" err="1"/>
              <a:t>BTCallBackLists</a:t>
            </a:r>
            <a:r>
              <a:rPr lang="en-US" altLang="zh-CN" dirty="0"/>
              <a:t> </a:t>
            </a:r>
            <a:r>
              <a:rPr lang="zh-CN" altLang="en-US" dirty="0"/>
              <a:t>中找到对应的 </a:t>
            </a:r>
            <a:r>
              <a:rPr lang="en-US" altLang="zh-CN" dirty="0" err="1"/>
              <a:t>CallBack</a:t>
            </a:r>
            <a:r>
              <a:rPr lang="en-US" altLang="zh-CN" dirty="0"/>
              <a:t>  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</a:t>
            </a:r>
            <a:r>
              <a:rPr lang="zh-CN" altLang="en-US" dirty="0"/>
              <a:t>依次</a:t>
            </a:r>
            <a:r>
              <a:rPr lang="zh-CN" altLang="en-US" dirty="0" smtClean="0"/>
              <a:t>调用</a:t>
            </a:r>
            <a:endParaRPr lang="zh-CN" altLang="en-US" dirty="0"/>
          </a:p>
          <a:p>
            <a:pPr lvl="1"/>
            <a:r>
              <a:rPr lang="zh-CN" altLang="en-US" dirty="0"/>
              <a:t>如发现是电话簿相关的  </a:t>
            </a:r>
            <a:r>
              <a:rPr lang="en-US" altLang="zh-CN" dirty="0"/>
              <a:t>Indication</a:t>
            </a:r>
            <a:r>
              <a:rPr lang="zh-CN" altLang="en-US" dirty="0"/>
              <a:t>，</a:t>
            </a:r>
            <a:r>
              <a:rPr lang="zh-CN" altLang="en-US" dirty="0" smtClean="0"/>
              <a:t>找到</a:t>
            </a:r>
            <a:r>
              <a:rPr lang="en-US" altLang="zh-CN" dirty="0" err="1" smtClean="0"/>
              <a:t>PBMGRCallBack</a:t>
            </a:r>
            <a:r>
              <a:rPr lang="en-US" altLang="zh-CN" dirty="0" smtClean="0"/>
              <a:t>  </a:t>
            </a:r>
            <a:r>
              <a:rPr lang="en-US" altLang="zh-CN" dirty="0"/>
              <a:t>List </a:t>
            </a:r>
            <a:r>
              <a:rPr lang="zh-CN" altLang="en-US" dirty="0"/>
              <a:t>，依次调用 </a:t>
            </a:r>
            <a:r>
              <a:rPr lang="en-US" altLang="zh-CN" dirty="0" err="1"/>
              <a:t>PBMGRCallBack</a:t>
            </a:r>
            <a:r>
              <a:rPr lang="en-US" altLang="zh-CN" dirty="0"/>
              <a:t>  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PBMGRCallBack</a:t>
            </a:r>
            <a:r>
              <a:rPr lang="en-US" altLang="zh-CN" dirty="0" smtClean="0"/>
              <a:t> 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 err="1"/>
              <a:t>PBMGRCallBack</a:t>
            </a:r>
            <a:r>
              <a:rPr lang="en-US" altLang="zh-CN" dirty="0"/>
              <a:t>  n</a:t>
            </a:r>
            <a:r>
              <a:rPr lang="zh-CN" altLang="en-US" dirty="0"/>
              <a:t>。</a:t>
            </a:r>
            <a:r>
              <a:rPr lang="en-US" altLang="zh-CN" dirty="0"/>
              <a:t>APP </a:t>
            </a:r>
            <a:r>
              <a:rPr lang="zh-CN" altLang="en-US" dirty="0"/>
              <a:t>可以在这些 </a:t>
            </a:r>
            <a:r>
              <a:rPr lang="en-US" altLang="zh-CN" dirty="0" err="1"/>
              <a:t>CallBack</a:t>
            </a:r>
            <a:r>
              <a:rPr lang="en-US" altLang="zh-CN" dirty="0"/>
              <a:t> </a:t>
            </a:r>
            <a:r>
              <a:rPr lang="zh-CN" altLang="en-US" dirty="0"/>
              <a:t>中改变其对应界面的</a:t>
            </a:r>
            <a:r>
              <a:rPr lang="zh-CN" altLang="en-US" dirty="0" smtClean="0"/>
              <a:t>状态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635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BT</a:t>
            </a:r>
            <a:r>
              <a:rPr lang="zh-CN" altLang="en-US" dirty="0"/>
              <a:t>流程描述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24744"/>
            <a:ext cx="85915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085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22"/>
            <a:ext cx="9144000" cy="683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43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Disc player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Decodes </a:t>
            </a:r>
            <a:r>
              <a:rPr lang="en-US" altLang="zh-CN" sz="2400" dirty="0"/>
              <a:t>MPEG1 video and MPEG2 main level, </a:t>
            </a:r>
            <a:r>
              <a:rPr lang="en-US" altLang="zh-CN" sz="2400" dirty="0" smtClean="0"/>
              <a:t>main </a:t>
            </a:r>
            <a:r>
              <a:rPr lang="en-US" altLang="zh-CN" sz="2400" dirty="0"/>
              <a:t>profile video (720/480 and 720x576) </a:t>
            </a:r>
          </a:p>
          <a:p>
            <a:r>
              <a:rPr lang="en-US" altLang="zh-CN" sz="2400" dirty="0" smtClean="0"/>
              <a:t>Decodes </a:t>
            </a:r>
            <a:r>
              <a:rPr lang="en-US" altLang="zh-CN" sz="2400" dirty="0"/>
              <a:t>MPEG-4 Advanced Simple Profile </a:t>
            </a:r>
          </a:p>
          <a:p>
            <a:r>
              <a:rPr lang="en-US" altLang="zh-CN" sz="2400" dirty="0" smtClean="0"/>
              <a:t>Support </a:t>
            </a:r>
            <a:r>
              <a:rPr lang="en-US" altLang="zh-CN" sz="2400" dirty="0"/>
              <a:t>DivX 3.11/4.x/5.x Home Theater Profile </a:t>
            </a:r>
          </a:p>
          <a:p>
            <a:r>
              <a:rPr lang="en-US" altLang="zh-CN" sz="2400" dirty="0" smtClean="0"/>
              <a:t>Support </a:t>
            </a:r>
            <a:r>
              <a:rPr lang="en-US" altLang="zh-CN" sz="2400" dirty="0"/>
              <a:t>DivX Ultra </a:t>
            </a:r>
          </a:p>
          <a:p>
            <a:r>
              <a:rPr lang="en-US" altLang="zh-CN" sz="2400" dirty="0" smtClean="0"/>
              <a:t>Smooth </a:t>
            </a:r>
            <a:r>
              <a:rPr lang="en-US" altLang="zh-CN" sz="2400" dirty="0"/>
              <a:t>digest view function with I, P and </a:t>
            </a:r>
            <a:r>
              <a:rPr lang="en-US" altLang="zh-CN" sz="2400" dirty="0" smtClean="0"/>
              <a:t>B picture </a:t>
            </a:r>
            <a:r>
              <a:rPr lang="en-US" altLang="zh-CN" sz="2400" dirty="0"/>
              <a:t>decoding </a:t>
            </a:r>
          </a:p>
          <a:p>
            <a:r>
              <a:rPr lang="en-US" altLang="zh-CN" sz="2400" dirty="0" smtClean="0"/>
              <a:t>Baseline</a:t>
            </a:r>
            <a:r>
              <a:rPr lang="en-US" altLang="zh-CN" sz="2400" dirty="0"/>
              <a:t>, extended-sequential and progressive </a:t>
            </a:r>
          </a:p>
          <a:p>
            <a:r>
              <a:rPr lang="en-US" altLang="zh-CN" sz="2400" dirty="0"/>
              <a:t>JPEG image decoding </a:t>
            </a:r>
          </a:p>
          <a:p>
            <a:r>
              <a:rPr lang="en-US" altLang="zh-CN" sz="2400" dirty="0" smtClean="0"/>
              <a:t>Support </a:t>
            </a:r>
            <a:r>
              <a:rPr lang="en-US" altLang="zh-CN" sz="2400" dirty="0"/>
              <a:t>CD-G titles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419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Video Decode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High-definition </a:t>
            </a:r>
            <a:r>
              <a:rPr lang="en-US" altLang="zh-CN" dirty="0"/>
              <a:t>video stream decode  </a:t>
            </a:r>
          </a:p>
          <a:p>
            <a:r>
              <a:rPr lang="en-US" altLang="zh-CN" dirty="0" smtClean="0"/>
              <a:t>Decodes </a:t>
            </a:r>
            <a:r>
              <a:rPr lang="en-US" altLang="zh-CN" dirty="0"/>
              <a:t>MPEG-1 video </a:t>
            </a:r>
          </a:p>
          <a:p>
            <a:r>
              <a:rPr lang="en-US" altLang="zh-CN" dirty="0" smtClean="0"/>
              <a:t>Decodes </a:t>
            </a:r>
            <a:r>
              <a:rPr lang="en-US" altLang="zh-CN" dirty="0"/>
              <a:t>MPEG-2 main profile / high level video (up </a:t>
            </a:r>
            <a:r>
              <a:rPr lang="en-US" altLang="zh-CN" dirty="0" smtClean="0"/>
              <a:t>to </a:t>
            </a:r>
            <a:r>
              <a:rPr lang="en-US" altLang="zh-CN" dirty="0"/>
              <a:t>1920 x 1080) </a:t>
            </a:r>
          </a:p>
          <a:p>
            <a:r>
              <a:rPr lang="en-US" altLang="zh-CN" dirty="0" smtClean="0"/>
              <a:t>Decodes </a:t>
            </a:r>
            <a:r>
              <a:rPr lang="en-US" altLang="zh-CN" dirty="0"/>
              <a:t>MPEG-4 AVC HP@4.1/4.0 </a:t>
            </a:r>
            <a:r>
              <a:rPr lang="en-US" altLang="zh-CN" dirty="0" smtClean="0"/>
              <a:t>and MP@4.1/4.0/3.2/3.1/3.0 </a:t>
            </a:r>
            <a:endParaRPr lang="en-US" altLang="zh-CN" dirty="0"/>
          </a:p>
          <a:p>
            <a:r>
              <a:rPr lang="en-US" altLang="zh-CN" dirty="0" smtClean="0"/>
              <a:t>Decodes </a:t>
            </a:r>
            <a:r>
              <a:rPr lang="en-US" altLang="zh-CN" dirty="0"/>
              <a:t>MPEG-4 Advanced Simple Profile@L5 </a:t>
            </a:r>
          </a:p>
          <a:p>
            <a:r>
              <a:rPr lang="en-US" altLang="zh-CN" dirty="0" smtClean="0"/>
              <a:t>Support </a:t>
            </a:r>
            <a:r>
              <a:rPr lang="en-US" altLang="zh-CN" dirty="0"/>
              <a:t>DivX 3.11/4.x/5.x/6.x, DivX Ultra </a:t>
            </a:r>
          </a:p>
          <a:p>
            <a:r>
              <a:rPr lang="en-US" altLang="zh-CN" dirty="0" smtClean="0"/>
              <a:t>Support </a:t>
            </a:r>
            <a:r>
              <a:rPr lang="en-US" altLang="zh-CN" dirty="0" err="1"/>
              <a:t>Xvid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Decodes </a:t>
            </a:r>
            <a:r>
              <a:rPr lang="en-US" altLang="zh-CN" dirty="0"/>
              <a:t>VC-1 AP@L3 and AP@L2 </a:t>
            </a:r>
          </a:p>
          <a:p>
            <a:r>
              <a:rPr lang="en-US" altLang="zh-CN" dirty="0" smtClean="0"/>
              <a:t>Support </a:t>
            </a:r>
            <a:r>
              <a:rPr lang="en-US" altLang="zh-CN" dirty="0"/>
              <a:t>RV8/ RV9/ RV10 video content </a:t>
            </a:r>
          </a:p>
          <a:p>
            <a:r>
              <a:rPr lang="en-US" altLang="zh-CN" dirty="0" smtClean="0"/>
              <a:t>Decodes </a:t>
            </a:r>
            <a:r>
              <a:rPr lang="en-US" altLang="zh-CN" dirty="0"/>
              <a:t>AVS Standard Profile @ 2.0/4.0/4.2/6.0/6.2 </a:t>
            </a:r>
          </a:p>
          <a:p>
            <a:r>
              <a:rPr lang="en-US" altLang="zh-CN" dirty="0" smtClean="0"/>
              <a:t>Decodes </a:t>
            </a:r>
            <a:r>
              <a:rPr lang="en-US" altLang="zh-CN" dirty="0"/>
              <a:t>VP6 Advanced </a:t>
            </a:r>
            <a:r>
              <a:rPr lang="en-US" altLang="zh-CN" dirty="0" smtClean="0"/>
              <a:t>Profile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819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 Decode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Baseline, extended-sequential and progressive JPEG </a:t>
            </a:r>
            <a:r>
              <a:rPr lang="en-US" altLang="zh-CN" sz="2400" dirty="0" smtClean="0"/>
              <a:t>image </a:t>
            </a:r>
            <a:r>
              <a:rPr lang="en-US" altLang="zh-CN" sz="2400" dirty="0"/>
              <a:t>decoding </a:t>
            </a:r>
          </a:p>
          <a:p>
            <a:r>
              <a:rPr lang="en-US" altLang="zh-CN" sz="2400" dirty="0" smtClean="0"/>
              <a:t>Support </a:t>
            </a:r>
            <a:r>
              <a:rPr lang="en-US" altLang="zh-CN" sz="2400" dirty="0"/>
              <a:t>CD-G titles </a:t>
            </a:r>
          </a:p>
          <a:p>
            <a:r>
              <a:rPr lang="en-US" altLang="zh-CN" sz="2400" dirty="0" smtClean="0"/>
              <a:t>Digital </a:t>
            </a:r>
            <a:r>
              <a:rPr lang="en-US" altLang="zh-CN" sz="2400" dirty="0"/>
              <a:t>video output supporting up to 24-bit/1080p </a:t>
            </a:r>
          </a:p>
          <a:p>
            <a:r>
              <a:rPr lang="en-US" altLang="zh-CN" sz="2400" dirty="0" smtClean="0"/>
              <a:t>3:2 </a:t>
            </a:r>
            <a:r>
              <a:rPr lang="en-US" altLang="zh-CN" sz="2400" dirty="0"/>
              <a:t>pull down source detection </a:t>
            </a:r>
          </a:p>
          <a:p>
            <a:r>
              <a:rPr lang="en-US" altLang="zh-CN" sz="2400" dirty="0" smtClean="0"/>
              <a:t>Advanced </a:t>
            </a:r>
            <a:r>
              <a:rPr lang="en-US" altLang="zh-CN" sz="2400" dirty="0"/>
              <a:t>motion adaptive de-interlace with edge </a:t>
            </a:r>
            <a:r>
              <a:rPr lang="en-US" altLang="zh-CN" sz="2400" dirty="0" smtClean="0"/>
              <a:t>preserving </a:t>
            </a:r>
            <a:endParaRPr lang="en-US" altLang="zh-CN" sz="2400" dirty="0"/>
          </a:p>
          <a:p>
            <a:r>
              <a:rPr lang="en-US" altLang="zh-CN" sz="2400" dirty="0" smtClean="0"/>
              <a:t>Support </a:t>
            </a:r>
            <a:r>
              <a:rPr lang="en-US" altLang="zh-CN" sz="2400" dirty="0"/>
              <a:t>simultaneous interlaced and </a:t>
            </a:r>
            <a:r>
              <a:rPr lang="en-US" altLang="zh-CN" sz="2400" dirty="0" err="1" smtClean="0"/>
              <a:t>rogressive</a:t>
            </a:r>
            <a:r>
              <a:rPr lang="en-US" altLang="zh-CN" sz="2400" dirty="0" smtClean="0"/>
              <a:t> output 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84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2D Graphics Engine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Support </a:t>
            </a:r>
            <a:r>
              <a:rPr lang="en-US" altLang="zh-CN" sz="2400" dirty="0"/>
              <a:t>256-color palette with 24-bit color and 8-bit </a:t>
            </a:r>
            <a:r>
              <a:rPr lang="en-US" altLang="zh-CN" sz="2400" dirty="0" smtClean="0"/>
              <a:t>alpha </a:t>
            </a:r>
            <a:endParaRPr lang="en-US" altLang="zh-CN" sz="2400" dirty="0"/>
          </a:p>
          <a:p>
            <a:r>
              <a:rPr lang="en-US" altLang="zh-CN" sz="2400" dirty="0" smtClean="0"/>
              <a:t>Support </a:t>
            </a:r>
            <a:r>
              <a:rPr lang="en-US" altLang="zh-CN" sz="2400" dirty="0"/>
              <a:t>resolution up to 1024 x 600 </a:t>
            </a:r>
          </a:p>
          <a:p>
            <a:r>
              <a:rPr lang="en-US" altLang="zh-CN" sz="2400" dirty="0" smtClean="0"/>
              <a:t>Support </a:t>
            </a:r>
            <a:r>
              <a:rPr lang="en-US" altLang="zh-CN" sz="2400" dirty="0"/>
              <a:t>drawing line, rectangle, polygon, arc, and </a:t>
            </a:r>
            <a:r>
              <a:rPr lang="en-US" altLang="zh-CN" sz="2400" dirty="0" smtClean="0"/>
              <a:t>oval </a:t>
            </a:r>
            <a:endParaRPr lang="en-US" altLang="zh-CN" sz="2400" dirty="0"/>
          </a:p>
          <a:p>
            <a:r>
              <a:rPr lang="en-US" altLang="zh-CN" sz="2400" dirty="0" smtClean="0"/>
              <a:t>Support </a:t>
            </a:r>
            <a:r>
              <a:rPr lang="en-US" altLang="zh-CN" sz="2400" dirty="0"/>
              <a:t>32-bit alpha composition </a:t>
            </a:r>
          </a:p>
          <a:p>
            <a:r>
              <a:rPr lang="en-US" altLang="zh-CN" sz="2400" dirty="0" smtClean="0"/>
              <a:t>Support </a:t>
            </a:r>
            <a:r>
              <a:rPr lang="en-US" altLang="zh-CN" sz="2400" dirty="0"/>
              <a:t>gradient fill </a:t>
            </a:r>
          </a:p>
          <a:p>
            <a:r>
              <a:rPr lang="en-US" altLang="zh-CN" sz="2400" dirty="0" smtClean="0"/>
              <a:t>Support </a:t>
            </a:r>
            <a:r>
              <a:rPr lang="en-US" altLang="zh-CN" sz="2400" dirty="0"/>
              <a:t>clip mask </a:t>
            </a:r>
          </a:p>
          <a:p>
            <a:r>
              <a:rPr lang="en-US" altLang="zh-CN" sz="2400" dirty="0" smtClean="0"/>
              <a:t>Automatic </a:t>
            </a:r>
            <a:r>
              <a:rPr lang="en-US" altLang="zh-CN" sz="2400" dirty="0"/>
              <a:t>scrolling of OSD image </a:t>
            </a:r>
          </a:p>
          <a:p>
            <a:r>
              <a:rPr lang="en-US" altLang="zh-CN" sz="2400" dirty="0" smtClean="0"/>
              <a:t>Color </a:t>
            </a:r>
            <a:r>
              <a:rPr lang="en-US" altLang="zh-CN" sz="2400" dirty="0"/>
              <a:t>space conversion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571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 3D Graphics Engine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zh-CN" sz="2400" dirty="0" smtClean="0"/>
              <a:t>OpenGL </a:t>
            </a:r>
            <a:r>
              <a:rPr lang="de-DE" altLang="zh-CN" sz="2400" dirty="0"/>
              <a:t>ES 2.0 </a:t>
            </a:r>
          </a:p>
          <a:p>
            <a:r>
              <a:rPr lang="de-DE" altLang="zh-CN" sz="2400" dirty="0" smtClean="0"/>
              <a:t>OpenGL </a:t>
            </a:r>
            <a:r>
              <a:rPr lang="de-DE" altLang="zh-CN" sz="2400" dirty="0"/>
              <a:t>ES 1.1 </a:t>
            </a:r>
          </a:p>
          <a:p>
            <a:r>
              <a:rPr lang="de-DE" altLang="zh-CN" sz="2400" dirty="0" smtClean="0"/>
              <a:t>OpenVG </a:t>
            </a:r>
            <a:r>
              <a:rPr lang="de-DE" altLang="zh-CN" sz="2400" dirty="0"/>
              <a:t>1.1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007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Video IN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4 </a:t>
            </a:r>
            <a:r>
              <a:rPr lang="en-US" altLang="zh-CN" sz="2400" dirty="0"/>
              <a:t>to 1 switch for </a:t>
            </a:r>
            <a:r>
              <a:rPr lang="en-US" altLang="zh-CN" sz="2400" dirty="0" err="1"/>
              <a:t>cvbs</a:t>
            </a:r>
            <a:r>
              <a:rPr lang="en-US" altLang="zh-CN" sz="2400" dirty="0"/>
              <a:t> in </a:t>
            </a:r>
          </a:p>
          <a:p>
            <a:r>
              <a:rPr lang="en-US" altLang="zh-CN" sz="2400" dirty="0" smtClean="0"/>
              <a:t>8-bit </a:t>
            </a:r>
            <a:r>
              <a:rPr lang="en-US" altLang="zh-CN" sz="2400" dirty="0"/>
              <a:t>CCIR 656/601 input </a:t>
            </a:r>
          </a:p>
          <a:p>
            <a:r>
              <a:rPr lang="en-US" altLang="zh-CN" sz="2400" dirty="0" smtClean="0"/>
              <a:t>Built </a:t>
            </a:r>
            <a:r>
              <a:rPr lang="en-US" altLang="zh-CN" sz="2400" dirty="0"/>
              <a:t>in TV Decoder </a:t>
            </a:r>
          </a:p>
          <a:p>
            <a:r>
              <a:rPr lang="en-US" altLang="zh-CN" sz="2400" dirty="0" smtClean="0"/>
              <a:t>Accepts </a:t>
            </a:r>
            <a:r>
              <a:rPr lang="en-US" altLang="zh-CN" sz="2400" dirty="0"/>
              <a:t>NTSC, PAL (B, D, G, H, I, M, N, </a:t>
            </a:r>
            <a:r>
              <a:rPr lang="en-US" altLang="zh-CN" sz="2400" dirty="0" err="1"/>
              <a:t>Nc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SECAM </a:t>
            </a:r>
            <a:r>
              <a:rPr lang="en-US" altLang="zh-CN" sz="2400" dirty="0"/>
              <a:t>(B, D, G, K, K1, L), NTSC-4.43, and </a:t>
            </a:r>
            <a:r>
              <a:rPr lang="en-US" altLang="zh-CN" sz="2400" dirty="0" smtClean="0"/>
              <a:t>PAL-60 </a:t>
            </a:r>
            <a:r>
              <a:rPr lang="en-US" altLang="zh-CN" sz="2400" dirty="0"/>
              <a:t>composite </a:t>
            </a:r>
            <a:r>
              <a:rPr lang="en-US" altLang="zh-CN" sz="2400" dirty="0" smtClean="0"/>
              <a:t>video</a:t>
            </a:r>
            <a:endParaRPr lang="en-US" altLang="zh-CN" sz="2400" dirty="0"/>
          </a:p>
          <a:p>
            <a:r>
              <a:rPr lang="en-US" altLang="zh-CN" sz="2400" dirty="0" smtClean="0"/>
              <a:t>One </a:t>
            </a:r>
            <a:r>
              <a:rPr lang="en-US" altLang="zh-CN" sz="2400" dirty="0"/>
              <a:t>fully differential CMOS analog </a:t>
            </a:r>
            <a:r>
              <a:rPr lang="en-US" altLang="zh-CN" sz="2400" dirty="0" smtClean="0"/>
              <a:t>preprocessing </a:t>
            </a:r>
            <a:r>
              <a:rPr lang="en-US" altLang="zh-CN" sz="2400" dirty="0"/>
              <a:t>channel with clamping and </a:t>
            </a:r>
            <a:r>
              <a:rPr lang="en-US" altLang="zh-CN" sz="2400" dirty="0" smtClean="0"/>
              <a:t>automatic </a:t>
            </a:r>
            <a:r>
              <a:rPr lang="en-US" altLang="zh-CN" sz="2400" dirty="0"/>
              <a:t>gain control (AGC) for best S/N </a:t>
            </a:r>
            <a:r>
              <a:rPr lang="en-US" altLang="zh-CN" sz="2400" dirty="0" smtClean="0"/>
              <a:t>performance </a:t>
            </a:r>
            <a:endParaRPr lang="en-US" altLang="zh-CN" sz="2400" dirty="0"/>
          </a:p>
          <a:p>
            <a:r>
              <a:rPr lang="en-US" altLang="zh-CN" sz="2400" dirty="0" smtClean="0"/>
              <a:t>High-speed </a:t>
            </a:r>
            <a:r>
              <a:rPr lang="en-US" altLang="zh-CN" sz="2400" dirty="0"/>
              <a:t>oversampling 10-bit A/D </a:t>
            </a:r>
            <a:r>
              <a:rPr lang="en-US" altLang="zh-CN" sz="2400" dirty="0" smtClean="0"/>
              <a:t>converter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46015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简报技巧SAC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a:spPr>
      <a:bodyPr wrap="square" rtlCol="0">
        <a:spAutoFit/>
      </a:bodyPr>
      <a:lstStyle>
        <a:defPPr>
          <a:lnSpc>
            <a:spcPct val="80000"/>
          </a:lnSpc>
          <a:spcBef>
            <a:spcPct val="20000"/>
          </a:spcBef>
          <a:buClr>
            <a:schemeClr val="accent1"/>
          </a:buClr>
          <a:buSzPct val="70000"/>
          <a:defRPr sz="2600" dirty="0">
            <a:solidFill>
              <a:schemeClr val="bg1">
                <a:lumMod val="9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1精彩的演讲你也行</Template>
  <TotalTime>78</TotalTime>
  <Words>1387</Words>
  <Application>Microsoft Office PowerPoint</Application>
  <PresentationFormat>全屏显示(4:3)</PresentationFormat>
  <Paragraphs>176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简报技巧SAC</vt:lpstr>
      <vt:lpstr>MT3360 技术交流</vt:lpstr>
      <vt:lpstr>MT3360 IC DIagram</vt:lpstr>
      <vt:lpstr>Function block</vt:lpstr>
      <vt:lpstr> Disc player  </vt:lpstr>
      <vt:lpstr> Video Decode </vt:lpstr>
      <vt:lpstr>Video Decode</vt:lpstr>
      <vt:lpstr> 2D Graphics Engine </vt:lpstr>
      <vt:lpstr> 3D Graphics Engine </vt:lpstr>
      <vt:lpstr> Video IN </vt:lpstr>
      <vt:lpstr>Video in</vt:lpstr>
      <vt:lpstr>MT3360 IC DIagram</vt:lpstr>
      <vt:lpstr> Audio Processing </vt:lpstr>
      <vt:lpstr> Audio Processing </vt:lpstr>
      <vt:lpstr> TV Encoder </vt:lpstr>
      <vt:lpstr> Transport Stream Processor </vt:lpstr>
      <vt:lpstr> External Interface </vt:lpstr>
      <vt:lpstr> Content Protection / Security </vt:lpstr>
      <vt:lpstr> Outline </vt:lpstr>
      <vt:lpstr>3360启动过程</vt:lpstr>
      <vt:lpstr>XLDR</vt:lpstr>
      <vt:lpstr>EBoot</vt:lpstr>
      <vt:lpstr>DataZone</vt:lpstr>
      <vt:lpstr>MataZone </vt:lpstr>
      <vt:lpstr>Logo</vt:lpstr>
      <vt:lpstr>LOGO Tool</vt:lpstr>
      <vt:lpstr>Flash Tool</vt:lpstr>
      <vt:lpstr>Overlay of MT3360</vt:lpstr>
      <vt:lpstr>SOURCE Merge</vt:lpstr>
      <vt:lpstr>Dest. Merge</vt:lpstr>
      <vt:lpstr>PowerPoint 演示文稿</vt:lpstr>
      <vt:lpstr>BT流程描述 </vt:lpstr>
      <vt:lpstr>BT流程描述 </vt:lpstr>
      <vt:lpstr>BT流程描述 </vt:lpstr>
      <vt:lpstr>BT流程描述 </vt:lpstr>
      <vt:lpstr>BT流程描述 </vt:lpstr>
      <vt:lpstr>BT流程描述 </vt:lpstr>
      <vt:lpstr>BT流程描述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高家雄</dc:creator>
  <cp:lastModifiedBy>高家雄</cp:lastModifiedBy>
  <cp:revision>44</cp:revision>
  <dcterms:created xsi:type="dcterms:W3CDTF">2012-03-14T14:33:40Z</dcterms:created>
  <dcterms:modified xsi:type="dcterms:W3CDTF">2012-03-15T11:52:25Z</dcterms:modified>
</cp:coreProperties>
</file>