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2" r:id="rId3"/>
    <p:sldId id="283" r:id="rId4"/>
    <p:sldId id="284" r:id="rId5"/>
    <p:sldId id="286" r:id="rId6"/>
    <p:sldId id="287" r:id="rId7"/>
    <p:sldId id="293" r:id="rId8"/>
    <p:sldId id="288" r:id="rId9"/>
    <p:sldId id="289" r:id="rId10"/>
    <p:sldId id="267" r:id="rId11"/>
    <p:sldId id="291" r:id="rId12"/>
    <p:sldId id="29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5882" autoAdjust="0"/>
  </p:normalViewPr>
  <p:slideViewPr>
    <p:cSldViewPr>
      <p:cViewPr varScale="1">
        <p:scale>
          <a:sx n="100" d="100"/>
          <a:sy n="100" d="100"/>
        </p:scale>
        <p:origin x="-1284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B8DBE-0415-4507-A845-58748BE0B057}" type="datetimeFigureOut">
              <a:rPr lang="en-US" smtClean="0"/>
              <a:t>6/3/2011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F903F-8EAF-49E0-A4D2-B71AB3CC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25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04C2E-BAAD-4FAD-B983-7284662976D5}" type="datetimeFigureOut">
              <a:rPr lang="en-US" smtClean="0"/>
              <a:t>6/3/2011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C624D-65B0-454E-9F01-A1F427E7A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4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new work about context sensitivity, which is</a:t>
            </a:r>
            <a:r>
              <a:rPr lang="en-US" baseline="0" dirty="0" smtClean="0"/>
              <a:t> more efficient than prior work like CCT for a lot of cases in deployed settings. A striking difference from CCT is that the pointer is pointing up.</a:t>
            </a:r>
          </a:p>
          <a:p>
            <a:r>
              <a:rPr lang="en-US" baseline="0" dirty="0" smtClean="0"/>
              <a:t>Small change introduces big implications for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C624D-65B0-454E-9F01-A1F427E7A8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9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C624D-65B0-454E-9F01-A1F427E7A8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9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C624D-65B0-454E-9F01-A1F427E7A8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42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C624D-65B0-454E-9F01-A1F427E7A8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6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C624D-65B0-454E-9F01-A1F427E7A8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9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C624D-65B0-454E-9F01-A1F427E7A8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C624D-65B0-454E-9F01-A1F427E7A8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1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C624D-65B0-454E-9F01-A1F427E7A8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19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 if we reverse the pointer</a:t>
            </a:r>
            <a:r>
              <a:rPr lang="en-US" altLang="zh-CN" baseline="0" dirty="0" smtClean="0"/>
              <a:t> and make the pointer point up instead of down?</a:t>
            </a:r>
          </a:p>
          <a:p>
            <a:r>
              <a:rPr lang="en-US" altLang="zh-CN" baseline="0" dirty="0" smtClean="0"/>
              <a:t>What if we allocate new nodes all the time instead of looking up first when specific interesting event occurs?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C624D-65B0-454E-9F01-A1F427E7A8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9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C624D-65B0-454E-9F01-A1F427E7A8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EAA381-B636-4483-9248-00F812896CC1}" type="datetime1">
              <a:rPr lang="en-US" altLang="zh-CN" smtClean="0"/>
              <a:t>6/3/2011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F28D14-8A8A-47F3-972F-45CA4563CF9B}" type="datetime1">
              <a:rPr lang="en-US" altLang="zh-CN" smtClean="0"/>
              <a:t>6/3/2011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2E148B-AE23-4C40-B0DC-40361C01FA54}" type="datetime1">
              <a:rPr lang="en-US" altLang="zh-CN" smtClean="0"/>
              <a:t>6/3/2011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D22DBE-15FE-46CC-954E-8FEC573731CF}" type="datetime1">
              <a:rPr lang="en-US" altLang="zh-CN" smtClean="0"/>
              <a:t>6/3/2011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5EDD01-3676-41D8-ACBE-9030FC79FA1E}" type="datetime1">
              <a:rPr lang="en-US" altLang="zh-CN" smtClean="0"/>
              <a:t>6/3/2011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4DF61B-1E63-476C-A02B-8FC7C6498B87}" type="datetime1">
              <a:rPr lang="en-US" altLang="zh-CN" smtClean="0"/>
              <a:t>6/3/2011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1D41F8-5ABE-4A5C-B3A2-A7C5FBC4587E}" type="datetime1">
              <a:rPr lang="en-US" altLang="zh-CN" smtClean="0"/>
              <a:t>6/3/2011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63B7FD-BEE0-4A54-9558-A16696442E0E}" type="datetime1">
              <a:rPr lang="en-US" altLang="zh-CN" smtClean="0"/>
              <a:t>6/3/2011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3ECFCD-F9F8-4EDD-A9EF-C6B3A6A18E46}" type="datetime1">
              <a:rPr lang="en-US" altLang="zh-CN" smtClean="0"/>
              <a:t>6/3/2011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46ED6-6191-42AE-B89A-ADCBD23C1332}" type="datetime1">
              <a:rPr lang="en-US" altLang="zh-CN" smtClean="0"/>
              <a:t>6/3/2011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0ACF64-D1E1-4839-8B19-608084BA8F94}" type="datetime1">
              <a:rPr lang="en-US" altLang="zh-CN" smtClean="0"/>
              <a:t>6/3/2011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D11CA1C-BC54-49C1-8CE9-2CDC2EA82EA3}" type="datetime1">
              <a:rPr lang="en-US" altLang="zh-CN" smtClean="0"/>
              <a:t>6/3/2011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Efficient, Context-Sensitive Dynamic Analysis via Calling Context </a:t>
            </a:r>
            <a:r>
              <a:rPr lang="en-US" dirty="0" err="1"/>
              <a:t>Uptrees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740664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Jipeng</a:t>
            </a:r>
            <a:r>
              <a:rPr lang="en-US" dirty="0" smtClean="0"/>
              <a:t> Huang, Michael D. Bond</a:t>
            </a:r>
          </a:p>
          <a:p>
            <a:r>
              <a:rPr lang="en-US" dirty="0" smtClean="0"/>
              <a:t>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81588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2792729" y="3415962"/>
            <a:ext cx="1664712" cy="219569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Calling Context </a:t>
            </a:r>
            <a:r>
              <a:rPr lang="en-US" dirty="0" err="1" smtClean="0">
                <a:solidFill>
                  <a:schemeClr val="tx1"/>
                </a:solidFill>
              </a:rPr>
              <a:t>Uptree</a:t>
            </a:r>
            <a:r>
              <a:rPr lang="en-US" dirty="0" smtClean="0">
                <a:solidFill>
                  <a:schemeClr val="tx1"/>
                </a:solidFill>
              </a:rPr>
              <a:t> (with merging)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64927" y="1343280"/>
            <a:ext cx="2895600" cy="8620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Main.main</a:t>
            </a:r>
            <a:r>
              <a:rPr lang="en-US" altLang="zh-CN" sz="2400" dirty="0" smtClean="0">
                <a:solidFill>
                  <a:schemeClr val="tx1"/>
                </a:solidFill>
              </a:rPr>
              <a:t>():10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364821" y="2205292"/>
            <a:ext cx="773289" cy="37895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324829" y="2520253"/>
            <a:ext cx="1926560" cy="5746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A.meth</a:t>
            </a:r>
            <a:r>
              <a:rPr lang="en-US" altLang="zh-CN" dirty="0" smtClean="0">
                <a:solidFill>
                  <a:schemeClr val="tx1"/>
                </a:solidFill>
              </a:rPr>
              <a:t>():12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30363" y="2205293"/>
            <a:ext cx="734651" cy="37895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800600" y="2584249"/>
            <a:ext cx="2209800" cy="5746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A.meth</a:t>
            </a:r>
            <a:r>
              <a:rPr lang="en-US" altLang="zh-CN" dirty="0" smtClean="0">
                <a:solidFill>
                  <a:schemeClr val="tx1"/>
                </a:solidFill>
              </a:rPr>
              <a:t>():14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540095" y="3779704"/>
            <a:ext cx="1295400" cy="54465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A.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m1():21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V="1">
            <a:off x="2187795" y="3158923"/>
            <a:ext cx="963798" cy="62078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540095" y="4673237"/>
            <a:ext cx="1263935" cy="54465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A.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wr</a:t>
            </a:r>
            <a:r>
              <a:rPr lang="en-US" altLang="zh-CN" dirty="0" smtClean="0">
                <a:solidFill>
                  <a:schemeClr val="tx1"/>
                </a:solidFill>
              </a:rPr>
              <a:t>():30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2172063" y="4354379"/>
            <a:ext cx="15732" cy="31885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752600" y="5646207"/>
            <a:ext cx="762000" cy="42147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2133600" y="5217897"/>
            <a:ext cx="23339" cy="42831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942173" y="3809720"/>
            <a:ext cx="1405634" cy="54465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A.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m1():21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0"/>
          </p:cNvCxnSpPr>
          <p:nvPr/>
        </p:nvCxnSpPr>
        <p:spPr>
          <a:xfrm flipH="1" flipV="1">
            <a:off x="3288109" y="3158923"/>
            <a:ext cx="356881" cy="65079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911695" y="4703253"/>
            <a:ext cx="1264922" cy="54465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A.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wr</a:t>
            </a:r>
            <a:r>
              <a:rPr lang="en-US" altLang="zh-CN" dirty="0" smtClean="0">
                <a:solidFill>
                  <a:schemeClr val="tx1"/>
                </a:solidFill>
              </a:rPr>
              <a:t>():30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3544156" y="4354379"/>
            <a:ext cx="0" cy="34887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986552" y="5715000"/>
            <a:ext cx="671048" cy="3914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324829" y="5234588"/>
            <a:ext cx="963280" cy="48041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466549" y="5260639"/>
            <a:ext cx="23339" cy="42831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ular Callout 2"/>
          <p:cNvSpPr/>
          <p:nvPr/>
        </p:nvSpPr>
        <p:spPr>
          <a:xfrm>
            <a:off x="4138110" y="3511175"/>
            <a:ext cx="2481877" cy="875832"/>
          </a:xfrm>
          <a:prstGeom prst="wedgeRoundRectCallout">
            <a:avLst>
              <a:gd name="adj1" fmla="val -52297"/>
              <a:gd name="adj2" fmla="val 95025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After certain amounts of </a:t>
            </a:r>
            <a:r>
              <a:rPr lang="en-US" dirty="0" err="1" smtClean="0"/>
              <a:t>gc</a:t>
            </a:r>
            <a:r>
              <a:rPr lang="en-US" dirty="0" smtClean="0"/>
              <a:t>, do 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encoding</a:t>
            </a:r>
          </a:p>
          <a:p>
            <a:pPr lvl="1"/>
            <a:r>
              <a:rPr lang="en-US" sz="2000" b="1" dirty="0" smtClean="0">
                <a:solidFill>
                  <a:srgbClr val="775F55"/>
                </a:solidFill>
              </a:rPr>
              <a:t>PCCE(ICSE’10</a:t>
            </a:r>
            <a:r>
              <a:rPr lang="en-US" sz="2000" b="1" dirty="0">
                <a:solidFill>
                  <a:srgbClr val="775F55"/>
                </a:solidFill>
              </a:rPr>
              <a:t>), </a:t>
            </a:r>
            <a:r>
              <a:rPr lang="en-US" sz="2000" b="1" dirty="0" smtClean="0">
                <a:solidFill>
                  <a:srgbClr val="775F55"/>
                </a:solidFill>
              </a:rPr>
              <a:t>Breadcrumbs(PLDI’10)</a:t>
            </a:r>
          </a:p>
          <a:p>
            <a:pPr marL="402336" lvl="1" indent="0">
              <a:buNone/>
            </a:pPr>
            <a:r>
              <a:rPr lang="en-US" altLang="zh-CN" sz="2000" dirty="0" smtClean="0"/>
              <a:t>—</a:t>
            </a:r>
            <a:r>
              <a:rPr lang="en-US" sz="2000" dirty="0" smtClean="0"/>
              <a:t>cannot </a:t>
            </a:r>
            <a:r>
              <a:rPr lang="en-US" sz="2000" dirty="0" smtClean="0"/>
              <a:t>scale well to large/complex programs</a:t>
            </a:r>
          </a:p>
          <a:p>
            <a:r>
              <a:rPr lang="en-US" dirty="0" smtClean="0"/>
              <a:t>Construct calling context from SP and PC</a:t>
            </a:r>
          </a:p>
          <a:p>
            <a:pPr lvl="1"/>
            <a:r>
              <a:rPr lang="en-US" sz="2000" b="1" dirty="0" err="1" smtClean="0">
                <a:solidFill>
                  <a:srgbClr val="775F55"/>
                </a:solidFill>
              </a:rPr>
              <a:t>Mytkowicz</a:t>
            </a:r>
            <a:r>
              <a:rPr lang="en-US" sz="2000" b="1" dirty="0" smtClean="0">
                <a:solidFill>
                  <a:srgbClr val="775F55"/>
                </a:solidFill>
              </a:rPr>
              <a:t> </a:t>
            </a:r>
            <a:r>
              <a:rPr lang="en-US" sz="2000" b="1" dirty="0">
                <a:solidFill>
                  <a:srgbClr val="775F55"/>
                </a:solidFill>
              </a:rPr>
              <a:t>et al. </a:t>
            </a:r>
            <a:r>
              <a:rPr lang="en-US" sz="2000" b="1" dirty="0" smtClean="0">
                <a:solidFill>
                  <a:srgbClr val="775F55"/>
                </a:solidFill>
              </a:rPr>
              <a:t>OOPSLA’09, Inoue et. al OOPSLA’09</a:t>
            </a:r>
            <a:endParaRPr lang="en-US" sz="2000" dirty="0"/>
          </a:p>
          <a:p>
            <a:pPr marL="402336" lvl="1" indent="0">
              <a:buNone/>
            </a:pPr>
            <a:r>
              <a:rPr lang="en-US" altLang="zh-CN" sz="2000" dirty="0"/>
              <a:t>—</a:t>
            </a:r>
            <a:r>
              <a:rPr lang="en-US" sz="2000" dirty="0" smtClean="0"/>
              <a:t> Low </a:t>
            </a:r>
            <a:r>
              <a:rPr lang="en-US" sz="2000" dirty="0" smtClean="0"/>
              <a:t>overhead but still not very safe enough to uniquely construct calling context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2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85800"/>
            <a:ext cx="7498080" cy="1143000"/>
          </a:xfrm>
        </p:spPr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49808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Time/Space Tradeoff</a:t>
            </a:r>
          </a:p>
          <a:p>
            <a:pPr lvl="1"/>
            <a:r>
              <a:rPr lang="en-US" altLang="zh-CN" dirty="0" smtClean="0"/>
              <a:t>Instead of reusing existing nodes, allocate new nodes. </a:t>
            </a:r>
          </a:p>
          <a:p>
            <a:pPr marL="658368" lvl="2" indent="0">
              <a:buNone/>
            </a:pPr>
            <a:r>
              <a:rPr lang="en-US" altLang="zh-CN" dirty="0" smtClean="0"/>
              <a:t>  —lower time but higher space</a:t>
            </a:r>
          </a:p>
          <a:p>
            <a:r>
              <a:rPr lang="en-US" altLang="zh-CN" dirty="0" smtClean="0"/>
              <a:t>Qualitative Improvement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Context sensitivity for all-the-time production system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67000" y="4876800"/>
            <a:ext cx="29718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0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33600"/>
            <a:ext cx="7498080" cy="2819400"/>
          </a:xfrm>
        </p:spPr>
        <p:txBody>
          <a:bodyPr/>
          <a:lstStyle/>
          <a:p>
            <a:r>
              <a:rPr lang="en-US" dirty="0" smtClean="0"/>
              <a:t>What do we need for bug detection?</a:t>
            </a:r>
          </a:p>
          <a:p>
            <a:endParaRPr lang="en-US" dirty="0" smtClean="0"/>
          </a:p>
          <a:p>
            <a:r>
              <a:rPr lang="en-US" dirty="0" smtClean="0"/>
              <a:t>Why not calling context tree?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42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28800" y="1371600"/>
            <a:ext cx="1509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800" u="sng" dirty="0">
                <a:solidFill>
                  <a:srgbClr val="BFBFBF"/>
                </a:solidFill>
              </a:rPr>
              <a:t>Thread A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13419" y="1447800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800" u="sng">
                <a:solidFill>
                  <a:srgbClr val="BFBFBF"/>
                </a:solidFill>
              </a:rPr>
              <a:t>Thread B</a:t>
            </a:r>
          </a:p>
        </p:txBody>
      </p:sp>
      <p:cxnSp>
        <p:nvCxnSpPr>
          <p:cNvPr id="6" name="Straight Connector 5"/>
          <p:cNvCxnSpPr>
            <a:stCxn id="9" idx="2"/>
          </p:cNvCxnSpPr>
          <p:nvPr/>
        </p:nvCxnSpPr>
        <p:spPr>
          <a:xfrm flipH="1">
            <a:off x="3005284" y="4850969"/>
            <a:ext cx="9929" cy="76243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15597" y="4450556"/>
            <a:ext cx="26485" cy="1164432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4912471" y="4037444"/>
            <a:ext cx="1019831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12700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400" dirty="0" smtClean="0"/>
              <a:t>read x</a:t>
            </a:r>
            <a:endParaRPr lang="en-US" sz="2400" dirty="0"/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>
            <a:off x="2497282" y="4468813"/>
            <a:ext cx="1035861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12700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400" dirty="0" smtClean="0"/>
              <a:t>write x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06932" y="4241800"/>
            <a:ext cx="1398587" cy="417513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24"/>
          <p:cNvSpPr txBox="1">
            <a:spLocks noChangeArrowheads="1"/>
          </p:cNvSpPr>
          <p:nvPr/>
        </p:nvSpPr>
        <p:spPr bwMode="auto">
          <a:xfrm rot="20601870">
            <a:off x="3749819" y="4013200"/>
            <a:ext cx="793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race!</a:t>
            </a:r>
          </a:p>
        </p:txBody>
      </p:sp>
      <p:cxnSp>
        <p:nvCxnSpPr>
          <p:cNvPr id="18" name="Straight Connector 17"/>
          <p:cNvCxnSpPr>
            <a:endCxn id="9" idx="0"/>
          </p:cNvCxnSpPr>
          <p:nvPr/>
        </p:nvCxnSpPr>
        <p:spPr>
          <a:xfrm>
            <a:off x="3015213" y="1971675"/>
            <a:ext cx="0" cy="2497138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Example: dynamic race detector</a:t>
            </a:r>
            <a:endParaRPr lang="en-US" dirty="0"/>
          </a:p>
        </p:txBody>
      </p:sp>
      <p:cxnSp>
        <p:nvCxnSpPr>
          <p:cNvPr id="38" name="Straight Connector 37"/>
          <p:cNvCxnSpPr>
            <a:stCxn id="5" idx="2"/>
          </p:cNvCxnSpPr>
          <p:nvPr/>
        </p:nvCxnSpPr>
        <p:spPr>
          <a:xfrm>
            <a:off x="5350019" y="1971675"/>
            <a:ext cx="39093" cy="2270125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2" idx="3"/>
            <a:endCxn id="24" idx="1"/>
          </p:cNvCxnSpPr>
          <p:nvPr/>
        </p:nvCxnSpPr>
        <p:spPr>
          <a:xfrm flipV="1">
            <a:off x="3737939" y="4343683"/>
            <a:ext cx="1133257" cy="235431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489277" y="4350514"/>
            <a:ext cx="2248662" cy="457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Helper.inc():11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71196" y="4108252"/>
            <a:ext cx="2367804" cy="47086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Helper.read</a:t>
            </a:r>
            <a:r>
              <a:rPr lang="en-US" sz="2400" dirty="0" smtClean="0">
                <a:solidFill>
                  <a:schemeClr val="tx1"/>
                </a:solidFill>
              </a:rPr>
              <a:t>():21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Report the race</a:t>
            </a:r>
            <a:endParaRPr lang="en-US" dirty="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828800" y="1371600"/>
            <a:ext cx="1509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800" u="sng" dirty="0">
                <a:solidFill>
                  <a:srgbClr val="BFBFBF"/>
                </a:solidFill>
              </a:rPr>
              <a:t>Thread A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613419" y="1447800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800" u="sng">
                <a:solidFill>
                  <a:srgbClr val="BFBFBF"/>
                </a:solidFill>
              </a:rPr>
              <a:t>Thread B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999183" y="4850969"/>
            <a:ext cx="6101" cy="76243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15597" y="4450556"/>
            <a:ext cx="26485" cy="1164432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24"/>
          <p:cNvSpPr txBox="1">
            <a:spLocks noChangeArrowheads="1"/>
          </p:cNvSpPr>
          <p:nvPr/>
        </p:nvSpPr>
        <p:spPr bwMode="auto">
          <a:xfrm rot="20601870">
            <a:off x="3749819" y="4013200"/>
            <a:ext cx="793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race!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999183" y="1895475"/>
            <a:ext cx="6101" cy="2573338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6" idx="2"/>
          </p:cNvCxnSpPr>
          <p:nvPr/>
        </p:nvCxnSpPr>
        <p:spPr>
          <a:xfrm>
            <a:off x="5350019" y="1971675"/>
            <a:ext cx="39093" cy="2270125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2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955633" y="228600"/>
            <a:ext cx="8229600" cy="89303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Full Stack Trace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6" idx="3"/>
            <a:endCxn id="28" idx="1"/>
          </p:cNvCxnSpPr>
          <p:nvPr/>
        </p:nvCxnSpPr>
        <p:spPr>
          <a:xfrm flipV="1">
            <a:off x="3886200" y="4672295"/>
            <a:ext cx="1365996" cy="228599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759429" y="4672294"/>
            <a:ext cx="1126771" cy="457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rite x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52196" y="4436864"/>
            <a:ext cx="1072404" cy="47086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read x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209800" y="1700212"/>
            <a:ext cx="1509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800" u="sng" dirty="0">
                <a:solidFill>
                  <a:srgbClr val="BFBFBF"/>
                </a:solidFill>
              </a:rPr>
              <a:t>Thread A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994419" y="1776412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800" u="sng">
                <a:solidFill>
                  <a:srgbClr val="BFBFBF"/>
                </a:solidFill>
              </a:rPr>
              <a:t>Thread B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380183" y="5179581"/>
            <a:ext cx="6101" cy="76243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96597" y="4779168"/>
            <a:ext cx="26485" cy="1164432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24"/>
          <p:cNvSpPr txBox="1">
            <a:spLocks noChangeArrowheads="1"/>
          </p:cNvSpPr>
          <p:nvPr/>
        </p:nvSpPr>
        <p:spPr bwMode="auto">
          <a:xfrm rot="20601870">
            <a:off x="4130819" y="4341812"/>
            <a:ext cx="793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race!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380182" y="2300287"/>
            <a:ext cx="1" cy="2497138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0" idx="2"/>
          </p:cNvCxnSpPr>
          <p:nvPr/>
        </p:nvCxnSpPr>
        <p:spPr>
          <a:xfrm>
            <a:off x="5731019" y="2300287"/>
            <a:ext cx="39093" cy="2270125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55633" y="2626067"/>
            <a:ext cx="1803796" cy="1323439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25400" h="57150"/>
            <a:contourClr>
              <a:schemeClr val="accent2">
                <a:shade val="8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Helper.inc():11</a:t>
            </a:r>
          </a:p>
          <a:p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A.doinc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():37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A.m1():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50</a:t>
            </a: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56" name="Elbow Connector 55"/>
          <p:cNvCxnSpPr>
            <a:stCxn id="26" idx="1"/>
            <a:endCxn id="54" idx="2"/>
          </p:cNvCxnSpPr>
          <p:nvPr/>
        </p:nvCxnSpPr>
        <p:spPr>
          <a:xfrm rot="10800000">
            <a:off x="1857531" y="3949506"/>
            <a:ext cx="901898" cy="951388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91300" y="2486561"/>
            <a:ext cx="1905000" cy="1323439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25400" h="57150"/>
            <a:contourClr>
              <a:schemeClr val="accent2">
                <a:shade val="8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Helper.read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():21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B.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</a:rPr>
              <a:t>rd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():68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B.m1():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150</a:t>
            </a: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68" name="Straight Connector 67"/>
          <p:cNvCxnSpPr>
            <a:stCxn id="28" idx="3"/>
          </p:cNvCxnSpPr>
          <p:nvPr/>
        </p:nvCxnSpPr>
        <p:spPr>
          <a:xfrm flipV="1">
            <a:off x="6324600" y="4672294"/>
            <a:ext cx="1219200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543800" y="3800180"/>
            <a:ext cx="0" cy="87211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955633" y="228600"/>
            <a:ext cx="8229600" cy="89303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hard?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6" idx="3"/>
            <a:endCxn id="28" idx="1"/>
          </p:cNvCxnSpPr>
          <p:nvPr/>
        </p:nvCxnSpPr>
        <p:spPr>
          <a:xfrm flipV="1">
            <a:off x="3943568" y="4141139"/>
            <a:ext cx="1343312" cy="544363"/>
          </a:xfrm>
          <a:prstGeom prst="line">
            <a:avLst/>
          </a:prstGeom>
          <a:ln w="53975" cap="flat" cmpd="sng" algn="ctr">
            <a:solidFill>
              <a:srgbClr val="FF0000"/>
            </a:solidFill>
            <a:prstDash val="solid"/>
            <a:round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816797" y="4456902"/>
            <a:ext cx="1126771" cy="457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rite x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86880" y="3905708"/>
            <a:ext cx="1072404" cy="47086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</a:rPr>
              <a:t>read x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580083" y="990599"/>
            <a:ext cx="1509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800" u="sng" dirty="0">
                <a:solidFill>
                  <a:srgbClr val="BFBFBF"/>
                </a:solidFill>
              </a:rPr>
              <a:t>Thread A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994419" y="990600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800" u="sng">
                <a:solidFill>
                  <a:srgbClr val="BFBFBF"/>
                </a:solidFill>
              </a:rPr>
              <a:t>Thread B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380182" y="5033014"/>
            <a:ext cx="6102" cy="908998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88398" y="5129494"/>
            <a:ext cx="34684" cy="79289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24"/>
          <p:cNvSpPr txBox="1">
            <a:spLocks noChangeArrowheads="1"/>
          </p:cNvSpPr>
          <p:nvPr/>
        </p:nvSpPr>
        <p:spPr bwMode="auto">
          <a:xfrm rot="20601870">
            <a:off x="3897451" y="4009659"/>
            <a:ext cx="793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</a:rPr>
              <a:t>race!</a:t>
            </a:r>
          </a:p>
        </p:txBody>
      </p:sp>
      <p:cxnSp>
        <p:nvCxnSpPr>
          <p:cNvPr id="40" name="Straight Connector 39"/>
          <p:cNvCxnSpPr>
            <a:stCxn id="30" idx="2"/>
          </p:cNvCxnSpPr>
          <p:nvPr/>
        </p:nvCxnSpPr>
        <p:spPr>
          <a:xfrm>
            <a:off x="5731019" y="1514475"/>
            <a:ext cx="30361" cy="954999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70112" y="2590800"/>
            <a:ext cx="0" cy="333375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70112" y="3014367"/>
            <a:ext cx="0" cy="333375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70112" y="3451225"/>
            <a:ext cx="0" cy="333375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55633" y="2626067"/>
            <a:ext cx="1803796" cy="1323439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25400" h="57150"/>
            <a:contourClr>
              <a:schemeClr val="accent2">
                <a:shade val="8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Helper.inc():11</a:t>
            </a:r>
          </a:p>
          <a:p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A.doinc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():37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A.m1():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50</a:t>
            </a: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56" name="Elbow Connector 55"/>
          <p:cNvCxnSpPr>
            <a:stCxn id="26" idx="1"/>
            <a:endCxn id="54" idx="2"/>
          </p:cNvCxnSpPr>
          <p:nvPr/>
        </p:nvCxnSpPr>
        <p:spPr>
          <a:xfrm rot="10800000">
            <a:off x="1857531" y="3949506"/>
            <a:ext cx="959266" cy="735996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91300" y="1700749"/>
            <a:ext cx="1905000" cy="1323439"/>
          </a:xfrm>
          <a:prstGeom prst="rect">
            <a:avLst/>
          </a:prstGeom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25400" h="57150"/>
            <a:contourClr>
              <a:schemeClr val="accent2">
                <a:shade val="8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accent1">
                    <a:lumMod val="50000"/>
                  </a:schemeClr>
                </a:solidFill>
              </a:rPr>
              <a:t>Helper.read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():21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B. </a:t>
            </a:r>
            <a:r>
              <a:rPr lang="en-US" altLang="zh-CN" sz="2000" dirty="0" err="1" smtClean="0">
                <a:solidFill>
                  <a:schemeClr val="accent1">
                    <a:lumMod val="50000"/>
                  </a:schemeClr>
                </a:solidFill>
              </a:rPr>
              <a:t>rd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():68</a:t>
            </a:r>
          </a:p>
          <a:p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</a:rPr>
              <a:t>B.m1():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150</a:t>
            </a:r>
          </a:p>
          <a:p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68" name="Straight Connector 67"/>
          <p:cNvCxnSpPr>
            <a:stCxn id="28" idx="3"/>
          </p:cNvCxnSpPr>
          <p:nvPr/>
        </p:nvCxnSpPr>
        <p:spPr>
          <a:xfrm flipV="1">
            <a:off x="6359284" y="4141138"/>
            <a:ext cx="1219200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7543800" y="3014368"/>
            <a:ext cx="34684" cy="111813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948948" y="4562153"/>
            <a:ext cx="1787381" cy="47086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</a:rPr>
              <a:t>B.method2()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457200" y="4132502"/>
            <a:ext cx="1219200" cy="1248414"/>
          </a:xfrm>
          <a:prstGeom prst="cloudCallout">
            <a:avLst>
              <a:gd name="adj1" fmla="val 63625"/>
              <a:gd name="adj2" fmla="val -8639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Easy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7332187" y="3142693"/>
            <a:ext cx="1371600" cy="1296481"/>
          </a:xfrm>
          <a:prstGeom prst="cloudCallout">
            <a:avLst>
              <a:gd name="adj1" fmla="val -15063"/>
              <a:gd name="adj2" fmla="val -1008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Hard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736329" y="4494549"/>
            <a:ext cx="1967458" cy="1186031"/>
          </a:xfrm>
          <a:prstGeom prst="wedgeRectCallout">
            <a:avLst>
              <a:gd name="adj1" fmla="val -28596"/>
              <a:gd name="adj2" fmla="val -19564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Record previous stack </a:t>
            </a:r>
            <a:endParaRPr lang="zh-CN" altLang="en-US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information</a:t>
            </a:r>
            <a:endParaRPr lang="zh-CN" altLang="en-US" sz="2400" dirty="0"/>
          </a:p>
        </p:txBody>
      </p:sp>
      <p:cxnSp>
        <p:nvCxnSpPr>
          <p:cNvPr id="53" name="Straight Connector 52"/>
          <p:cNvCxnSpPr>
            <a:stCxn id="29" idx="2"/>
          </p:cNvCxnSpPr>
          <p:nvPr/>
        </p:nvCxnSpPr>
        <p:spPr>
          <a:xfrm>
            <a:off x="3334940" y="1514474"/>
            <a:ext cx="90488" cy="3209926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807081" y="4395465"/>
            <a:ext cx="0" cy="333375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5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Context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/>
              <a:t>t</a:t>
            </a:r>
            <a:r>
              <a:rPr lang="en-US" dirty="0" smtClean="0"/>
              <a:t>ime overhead</a:t>
            </a:r>
          </a:p>
          <a:p>
            <a:pPr lvl="1"/>
            <a:r>
              <a:rPr lang="en-US" dirty="0" smtClean="0"/>
              <a:t>reuse existing context nodes, </a:t>
            </a:r>
            <a:r>
              <a:rPr lang="en-US" dirty="0" err="1" smtClean="0"/>
              <a:t>i.e</a:t>
            </a:r>
            <a:r>
              <a:rPr lang="en-US" dirty="0" smtClean="0"/>
              <a:t>, lookup child </a:t>
            </a:r>
            <a:r>
              <a:rPr lang="en-US" dirty="0" err="1" smtClean="0"/>
              <a:t>callee</a:t>
            </a:r>
            <a:r>
              <a:rPr lang="en-US" dirty="0" smtClean="0"/>
              <a:t> nodes before constructing new child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Oval 209"/>
          <p:cNvSpPr/>
          <p:nvPr/>
        </p:nvSpPr>
        <p:spPr>
          <a:xfrm>
            <a:off x="1524000" y="5638800"/>
            <a:ext cx="2293678" cy="6553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71706" y="129315"/>
            <a:ext cx="8229600" cy="893036"/>
          </a:xfrm>
        </p:spPr>
        <p:txBody>
          <a:bodyPr/>
          <a:lstStyle/>
          <a:p>
            <a:r>
              <a:rPr lang="en-US" dirty="0" smtClean="0"/>
              <a:t>Calling Context Tree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322320" y="1025980"/>
            <a:ext cx="2895600" cy="7414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Main.main</a:t>
            </a:r>
            <a:r>
              <a:rPr lang="en-US" altLang="zh-CN" sz="2400" dirty="0" smtClean="0">
                <a:solidFill>
                  <a:schemeClr val="tx1"/>
                </a:solidFill>
              </a:rPr>
              <a:t>():10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92" idx="0"/>
          </p:cNvCxnSpPr>
          <p:nvPr/>
        </p:nvCxnSpPr>
        <p:spPr>
          <a:xfrm flipH="1">
            <a:off x="2608675" y="1874305"/>
            <a:ext cx="724420" cy="31496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1645395" y="2189266"/>
            <a:ext cx="1926560" cy="4942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A.meth</a:t>
            </a:r>
            <a:r>
              <a:rPr lang="en-US" altLang="zh-CN" dirty="0" smtClean="0">
                <a:solidFill>
                  <a:schemeClr val="tx1"/>
                </a:solidFill>
              </a:rPr>
              <a:t>():12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742220" y="3109230"/>
            <a:ext cx="2461524" cy="4684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ThrB.run</a:t>
            </a:r>
            <a:r>
              <a:rPr lang="en-US" altLang="zh-CN" sz="1600" dirty="0" smtClean="0">
                <a:solidFill>
                  <a:schemeClr val="tx1"/>
                </a:solidFill>
              </a:rPr>
              <a:t>():10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164257" y="1863419"/>
            <a:ext cx="881949" cy="38149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3957993" y="2266949"/>
            <a:ext cx="2209800" cy="4942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A.meth</a:t>
            </a:r>
            <a:r>
              <a:rPr lang="en-US" altLang="zh-CN" dirty="0" smtClean="0">
                <a:solidFill>
                  <a:schemeClr val="tx1"/>
                </a:solidFill>
              </a:rPr>
              <a:t>():14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/>
          <p:cNvCxnSpPr>
            <a:endCxn id="113" idx="0"/>
          </p:cNvCxnSpPr>
          <p:nvPr/>
        </p:nvCxnSpPr>
        <p:spPr>
          <a:xfrm>
            <a:off x="4940340" y="2791728"/>
            <a:ext cx="1032642" cy="31750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608675" y="2743200"/>
            <a:ext cx="0" cy="36603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/>
          <p:cNvSpPr/>
          <p:nvPr/>
        </p:nvSpPr>
        <p:spPr>
          <a:xfrm>
            <a:off x="2173568" y="5759262"/>
            <a:ext cx="1025024" cy="3366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7289019" y="5943600"/>
            <a:ext cx="1778781" cy="6553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Rounded Rectangle 154"/>
          <p:cNvSpPr/>
          <p:nvPr/>
        </p:nvSpPr>
        <p:spPr>
          <a:xfrm>
            <a:off x="7577718" y="6101748"/>
            <a:ext cx="1263884" cy="3322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4331001" y="3607705"/>
            <a:ext cx="2407922" cy="274077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Oval 114"/>
          <p:cNvSpPr/>
          <p:nvPr/>
        </p:nvSpPr>
        <p:spPr>
          <a:xfrm>
            <a:off x="4229170" y="4967253"/>
            <a:ext cx="1378828" cy="4684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wr</a:t>
            </a:r>
            <a:r>
              <a:rPr lang="en-US" altLang="zh-CN" dirty="0" smtClean="0">
                <a:solidFill>
                  <a:schemeClr val="tx1"/>
                </a:solidFill>
              </a:rPr>
              <a:t>():21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4887855" y="3637912"/>
            <a:ext cx="532682" cy="31780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887855" y="4664010"/>
            <a:ext cx="0" cy="25881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5671058" y="4904132"/>
            <a:ext cx="1430746" cy="4684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C.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wr</a:t>
            </a:r>
            <a:r>
              <a:rPr lang="en-US" altLang="zh-CN" dirty="0" smtClean="0">
                <a:solidFill>
                  <a:schemeClr val="tx1"/>
                </a:solidFill>
              </a:rPr>
              <a:t>():55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6400800" y="4648200"/>
            <a:ext cx="0" cy="25881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5420532" y="3623873"/>
            <a:ext cx="941201" cy="33184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6717791" y="3804345"/>
            <a:ext cx="641906" cy="0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6717791" y="3623873"/>
            <a:ext cx="978409" cy="1546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7391400" y="4363207"/>
            <a:ext cx="1609660" cy="4684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B.rd</a:t>
            </a:r>
            <a:r>
              <a:rPr lang="en-US" altLang="zh-CN" dirty="0" smtClean="0">
                <a:solidFill>
                  <a:schemeClr val="tx1"/>
                </a:solidFill>
              </a:rPr>
              <a:t>():68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>
            <a:endCxn id="178" idx="0"/>
          </p:cNvCxnSpPr>
          <p:nvPr/>
        </p:nvCxnSpPr>
        <p:spPr>
          <a:xfrm>
            <a:off x="8196230" y="4881334"/>
            <a:ext cx="8539" cy="34537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7396546" y="3636883"/>
            <a:ext cx="1465443" cy="4684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B.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m1():150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8242869" y="4114800"/>
            <a:ext cx="0" cy="25881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7408478" y="5226705"/>
            <a:ext cx="1592582" cy="4684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Helper.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read():21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/>
          <p:cNvCxnSpPr>
            <a:stCxn id="155" idx="0"/>
          </p:cNvCxnSpPr>
          <p:nvPr/>
        </p:nvCxnSpPr>
        <p:spPr>
          <a:xfrm flipH="1" flipV="1">
            <a:off x="8196230" y="5771364"/>
            <a:ext cx="13430" cy="33038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1930403" y="3048000"/>
            <a:ext cx="1356545" cy="4684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A.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m1():50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1923159" y="3886200"/>
            <a:ext cx="1264922" cy="4684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A.doinc</a:t>
            </a:r>
            <a:r>
              <a:rPr lang="en-US" altLang="zh-CN" dirty="0" smtClean="0">
                <a:solidFill>
                  <a:schemeClr val="tx1"/>
                </a:solidFill>
              </a:rPr>
              <a:t>():37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2590800" y="3581400"/>
            <a:ext cx="0" cy="25881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2590800" y="4419600"/>
            <a:ext cx="14326" cy="32915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836448" y="4724400"/>
            <a:ext cx="1668782" cy="4684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Helper.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inc</a:t>
            </a:r>
            <a:r>
              <a:rPr lang="en-US" altLang="zh-CN" dirty="0" smtClean="0">
                <a:solidFill>
                  <a:schemeClr val="tx1"/>
                </a:solidFill>
              </a:rPr>
              <a:t>():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7" name="Straight Arrow Connector 206"/>
          <p:cNvCxnSpPr>
            <a:stCxn id="210" idx="0"/>
            <a:endCxn id="206" idx="4"/>
          </p:cNvCxnSpPr>
          <p:nvPr/>
        </p:nvCxnSpPr>
        <p:spPr>
          <a:xfrm flipV="1">
            <a:off x="2670839" y="5192860"/>
            <a:ext cx="0" cy="44594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/>
          <p:cNvSpPr/>
          <p:nvPr/>
        </p:nvSpPr>
        <p:spPr>
          <a:xfrm>
            <a:off x="5534962" y="1725074"/>
            <a:ext cx="3441458" cy="1916935"/>
          </a:xfrm>
          <a:prstGeom prst="wedgeRoundRectCallout">
            <a:avLst>
              <a:gd name="adj1" fmla="val -53307"/>
              <a:gd name="adj2" fmla="val 87233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Time Overhead (2X or more</a:t>
            </a:r>
            <a:r>
              <a:rPr lang="en-US" sz="2400" dirty="0" smtClean="0"/>
              <a:t>):</a:t>
            </a:r>
            <a:endParaRPr lang="en-US" sz="2400" dirty="0"/>
          </a:p>
          <a:p>
            <a:r>
              <a:rPr lang="en-US" sz="2400" dirty="0"/>
              <a:t>--child </a:t>
            </a:r>
            <a:r>
              <a:rPr lang="en-US" sz="2400" dirty="0" smtClean="0"/>
              <a:t>lookup</a:t>
            </a:r>
            <a:endParaRPr lang="en-US" sz="24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4867265" y="4105343"/>
            <a:ext cx="0" cy="496874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6330372" y="4038600"/>
            <a:ext cx="31362" cy="537366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19712" y="6364642"/>
            <a:ext cx="2939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err="1">
                <a:solidFill>
                  <a:srgbClr val="FF0000"/>
                </a:solidFill>
              </a:rPr>
              <a:t>Ammons</a:t>
            </a:r>
            <a:r>
              <a:rPr lang="en-US" dirty="0">
                <a:solidFill>
                  <a:srgbClr val="FF0000"/>
                </a:solidFill>
              </a:rPr>
              <a:t> et. </a:t>
            </a:r>
            <a:r>
              <a:rPr lang="en-US" dirty="0" smtClean="0">
                <a:solidFill>
                  <a:srgbClr val="FF0000"/>
                </a:solidFill>
              </a:rPr>
              <a:t>al </a:t>
            </a:r>
            <a:r>
              <a:rPr lang="en-US" dirty="0">
                <a:solidFill>
                  <a:srgbClr val="FF0000"/>
                </a:solidFill>
              </a:rPr>
              <a:t>(PLDI’97)</a:t>
            </a:r>
          </a:p>
          <a:p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534962" y="2568766"/>
            <a:ext cx="2590800" cy="958467"/>
          </a:xfrm>
          <a:prstGeom prst="wedgeRoundRectCallout">
            <a:avLst>
              <a:gd name="adj1" fmla="val -48506"/>
              <a:gd name="adj2" fmla="val 133752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How to avoid lookup?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6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7" grpId="1" animBg="1"/>
      <p:bldP spid="115" grpId="0" animBg="1"/>
      <p:bldP spid="115" grpId="1" animBg="1"/>
      <p:bldP spid="130" grpId="0" animBg="1"/>
      <p:bldP spid="130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4702231" y="3686577"/>
            <a:ext cx="2407922" cy="26915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Calling Context </a:t>
            </a:r>
            <a:r>
              <a:rPr lang="en-US" dirty="0" err="1" smtClean="0">
                <a:solidFill>
                  <a:schemeClr val="tx1"/>
                </a:solidFill>
              </a:rPr>
              <a:t>Uptree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08553" y="6046803"/>
            <a:ext cx="2293678" cy="76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/>
          <p:cNvSpPr/>
          <p:nvPr/>
        </p:nvSpPr>
        <p:spPr>
          <a:xfrm>
            <a:off x="2322320" y="990600"/>
            <a:ext cx="2895600" cy="86201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</a:rPr>
              <a:t>Main.main</a:t>
            </a:r>
            <a:r>
              <a:rPr lang="en-US" altLang="zh-CN" sz="2400" dirty="0" smtClean="0">
                <a:solidFill>
                  <a:schemeClr val="tx1"/>
                </a:solidFill>
              </a:rPr>
              <a:t>():10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22214" y="1852612"/>
            <a:ext cx="773289" cy="37895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82222" y="2167573"/>
            <a:ext cx="1926560" cy="5746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A.meth</a:t>
            </a:r>
            <a:r>
              <a:rPr lang="en-US" altLang="zh-CN" dirty="0" smtClean="0">
                <a:solidFill>
                  <a:schemeClr val="tx1"/>
                </a:solidFill>
              </a:rPr>
              <a:t>():12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64773" y="3123744"/>
            <a:ext cx="2461524" cy="54465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ThrB.run</a:t>
            </a:r>
            <a:r>
              <a:rPr lang="en-US" altLang="zh-CN" sz="1600" dirty="0" smtClean="0">
                <a:solidFill>
                  <a:schemeClr val="tx1"/>
                </a:solidFill>
              </a:rPr>
              <a:t>():10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287756" y="1852613"/>
            <a:ext cx="734651" cy="37895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957993" y="2231569"/>
            <a:ext cx="2209800" cy="57467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A.meth</a:t>
            </a:r>
            <a:r>
              <a:rPr lang="en-US" altLang="zh-CN" dirty="0" smtClean="0">
                <a:solidFill>
                  <a:schemeClr val="tx1"/>
                </a:solidFill>
              </a:rPr>
              <a:t>():14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217921" y="2806243"/>
            <a:ext cx="645531" cy="31750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721002" y="2742249"/>
            <a:ext cx="719171" cy="58008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058121" y="6167265"/>
            <a:ext cx="1025024" cy="3914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65219" y="5991925"/>
            <a:ext cx="1778781" cy="76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7848600" y="6158142"/>
            <a:ext cx="914400" cy="38632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4291" y="2701436"/>
            <a:ext cx="2407922" cy="351158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Oval 20"/>
          <p:cNvSpPr/>
          <p:nvPr/>
        </p:nvSpPr>
        <p:spPr>
          <a:xfrm>
            <a:off x="0" y="3322329"/>
            <a:ext cx="1295400" cy="54465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A.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m1():21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647700" y="2742248"/>
            <a:ext cx="1476310" cy="58008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0" y="4215862"/>
            <a:ext cx="1263935" cy="54465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A.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wr</a:t>
            </a:r>
            <a:r>
              <a:rPr lang="en-US" altLang="zh-CN" dirty="0" smtClean="0">
                <a:solidFill>
                  <a:schemeClr val="tx1"/>
                </a:solidFill>
              </a:rPr>
              <a:t>():30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631968" y="3897004"/>
            <a:ext cx="15732" cy="31885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81001" y="5188832"/>
            <a:ext cx="533400" cy="42147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H="1" flipV="1">
            <a:off x="616845" y="4760522"/>
            <a:ext cx="30856" cy="42831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402078" y="3352345"/>
            <a:ext cx="1405634" cy="54465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A.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m1():21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V="1">
            <a:off x="2104895" y="2743200"/>
            <a:ext cx="170303" cy="60914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371600" y="4245878"/>
            <a:ext cx="1264922" cy="54465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A.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wr</a:t>
            </a:r>
            <a:r>
              <a:rPr lang="en-US" altLang="zh-CN" dirty="0" smtClean="0">
                <a:solidFill>
                  <a:schemeClr val="tx1"/>
                </a:solidFill>
              </a:rPr>
              <a:t>():30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V="1">
            <a:off x="2004061" y="3897004"/>
            <a:ext cx="0" cy="348874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905000" y="5218848"/>
            <a:ext cx="417320" cy="3914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z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H="1" flipV="1">
            <a:off x="2084990" y="4845826"/>
            <a:ext cx="28670" cy="37302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28211" y="4822625"/>
            <a:ext cx="1270389" cy="54465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wr</a:t>
            </a:r>
            <a:r>
              <a:rPr lang="en-US" altLang="zh-CN" dirty="0" smtClean="0">
                <a:solidFill>
                  <a:schemeClr val="tx1"/>
                </a:solidFill>
              </a:rPr>
              <a:t>():21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142332" y="3758009"/>
            <a:ext cx="577669" cy="32663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0"/>
          </p:cNvCxnSpPr>
          <p:nvPr/>
        </p:nvCxnSpPr>
        <p:spPr>
          <a:xfrm flipV="1">
            <a:off x="5163406" y="4545120"/>
            <a:ext cx="0" cy="27750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47052" y="4806517"/>
            <a:ext cx="1297846" cy="54465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C.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wr</a:t>
            </a:r>
            <a:r>
              <a:rPr lang="en-US" altLang="zh-CN" dirty="0" smtClean="0">
                <a:solidFill>
                  <a:schemeClr val="tx1"/>
                </a:solidFill>
              </a:rPr>
              <a:t>():55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9" idx="0"/>
          </p:cNvCxnSpPr>
          <p:nvPr/>
        </p:nvCxnSpPr>
        <p:spPr>
          <a:xfrm flipH="1" flipV="1">
            <a:off x="6567886" y="4487678"/>
            <a:ext cx="28089" cy="31883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59" idx="0"/>
          </p:cNvCxnSpPr>
          <p:nvPr/>
        </p:nvCxnSpPr>
        <p:spPr>
          <a:xfrm flipH="1" flipV="1">
            <a:off x="5906192" y="3686577"/>
            <a:ext cx="801526" cy="28572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6705600" y="3818860"/>
            <a:ext cx="641906" cy="0"/>
          </a:xfrm>
          <a:prstGeom prst="line">
            <a:avLst/>
          </a:prstGeom>
          <a:ln w="63500" cap="flat" cmpd="sng" algn="ctr">
            <a:solidFill>
              <a:schemeClr val="accent1">
                <a:alpha val="35000"/>
              </a:schemeClr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886722" y="3624674"/>
            <a:ext cx="1365099" cy="2918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7458140" y="4419600"/>
            <a:ext cx="1609660" cy="54465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B.rd</a:t>
            </a:r>
            <a:r>
              <a:rPr lang="en-US" altLang="zh-CN" dirty="0" smtClean="0">
                <a:solidFill>
                  <a:schemeClr val="tx1"/>
                </a:solidFill>
              </a:rPr>
              <a:t>():68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51" idx="0"/>
          </p:cNvCxnSpPr>
          <p:nvPr/>
        </p:nvCxnSpPr>
        <p:spPr>
          <a:xfrm flipV="1">
            <a:off x="8263891" y="4996729"/>
            <a:ext cx="0" cy="28636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469080" y="3651397"/>
            <a:ext cx="1465443" cy="54465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B.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m1():150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endCxn id="49" idx="4"/>
          </p:cNvCxnSpPr>
          <p:nvPr/>
        </p:nvCxnSpPr>
        <p:spPr>
          <a:xfrm flipH="1" flipV="1">
            <a:off x="8201802" y="4196056"/>
            <a:ext cx="2788" cy="261172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467600" y="5283098"/>
            <a:ext cx="1592582" cy="54465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Helper.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read():21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19" idx="0"/>
            <a:endCxn id="51" idx="4"/>
          </p:cNvCxnSpPr>
          <p:nvPr/>
        </p:nvCxnSpPr>
        <p:spPr>
          <a:xfrm flipH="1" flipV="1">
            <a:off x="8263891" y="5827757"/>
            <a:ext cx="41909" cy="33038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859974" y="3337561"/>
            <a:ext cx="1356545" cy="54465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A.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m1():50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926078" y="4259591"/>
            <a:ext cx="1264922" cy="54465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A.doinc</a:t>
            </a:r>
            <a:r>
              <a:rPr lang="en-US" altLang="zh-CN" dirty="0" smtClean="0">
                <a:solidFill>
                  <a:schemeClr val="tx1"/>
                </a:solidFill>
              </a:rPr>
              <a:t>():37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4" idx="0"/>
            <a:endCxn id="53" idx="4"/>
          </p:cNvCxnSpPr>
          <p:nvPr/>
        </p:nvCxnSpPr>
        <p:spPr>
          <a:xfrm flipH="1" flipV="1">
            <a:off x="3538247" y="3882220"/>
            <a:ext cx="20292" cy="37737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0"/>
          </p:cNvCxnSpPr>
          <p:nvPr/>
        </p:nvCxnSpPr>
        <p:spPr>
          <a:xfrm flipH="1" flipV="1">
            <a:off x="3521102" y="4804250"/>
            <a:ext cx="34290" cy="48797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721001" y="5292221"/>
            <a:ext cx="1668782" cy="54465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Helper.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inc</a:t>
            </a:r>
            <a:r>
              <a:rPr lang="en-US" altLang="zh-CN" dirty="0" smtClean="0">
                <a:solidFill>
                  <a:schemeClr val="tx1"/>
                </a:solidFill>
              </a:rPr>
              <a:t>():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17" idx="0"/>
          </p:cNvCxnSpPr>
          <p:nvPr/>
        </p:nvCxnSpPr>
        <p:spPr>
          <a:xfrm flipV="1">
            <a:off x="3570633" y="5876299"/>
            <a:ext cx="0" cy="29096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ular Callout 70"/>
          <p:cNvSpPr/>
          <p:nvPr/>
        </p:nvSpPr>
        <p:spPr>
          <a:xfrm>
            <a:off x="5562600" y="2107801"/>
            <a:ext cx="3446499" cy="1092599"/>
          </a:xfrm>
          <a:prstGeom prst="wedgeRoundRectCallout">
            <a:avLst>
              <a:gd name="adj1" fmla="val -47806"/>
              <a:gd name="adj2" fmla="val 12592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Fast:</a:t>
            </a:r>
          </a:p>
          <a:p>
            <a:r>
              <a:rPr lang="en-US" sz="2400" dirty="0" smtClean="0"/>
              <a:t>   No lookup any more</a:t>
            </a:r>
            <a:endParaRPr lang="en-US" sz="2400" dirty="0"/>
          </a:p>
        </p:txBody>
      </p:sp>
      <p:sp>
        <p:nvSpPr>
          <p:cNvPr id="72" name="Rounded Rectangular Callout 71"/>
          <p:cNvSpPr/>
          <p:nvPr/>
        </p:nvSpPr>
        <p:spPr>
          <a:xfrm>
            <a:off x="871634" y="1705160"/>
            <a:ext cx="3301157" cy="996276"/>
          </a:xfrm>
          <a:prstGeom prst="wedgeRoundRectCallout">
            <a:avLst>
              <a:gd name="adj1" fmla="val -44288"/>
              <a:gd name="adj2" fmla="val 1055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More space:</a:t>
            </a:r>
          </a:p>
          <a:p>
            <a:r>
              <a:rPr lang="en-US" sz="2400" dirty="0" smtClean="0"/>
              <a:t>Allocate new nodes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5142332" y="4049425"/>
            <a:ext cx="20590" cy="565991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560600" y="4049425"/>
            <a:ext cx="20709" cy="606484"/>
          </a:xfrm>
          <a:prstGeom prst="line">
            <a:avLst/>
          </a:prstGeom>
          <a:ln w="635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ular Callout 67"/>
          <p:cNvSpPr/>
          <p:nvPr/>
        </p:nvSpPr>
        <p:spPr>
          <a:xfrm>
            <a:off x="871633" y="1705160"/>
            <a:ext cx="3301157" cy="996276"/>
          </a:xfrm>
          <a:prstGeom prst="wedgeRoundRectCallout">
            <a:avLst>
              <a:gd name="adj1" fmla="val -44288"/>
              <a:gd name="adj2" fmla="val 105530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Redundant context nodes (</a:t>
            </a:r>
            <a:r>
              <a:rPr lang="en-US" sz="2400" dirty="0" smtClean="0">
                <a:sym typeface="Wingdings" pitchFamily="2" charset="2"/>
              </a:rPr>
              <a:t>)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ular Callout 2"/>
              <p:cNvSpPr/>
              <p:nvPr/>
            </p:nvSpPr>
            <p:spPr>
              <a:xfrm>
                <a:off x="1448259" y="1372943"/>
                <a:ext cx="4415193" cy="1469716"/>
              </a:xfrm>
              <a:prstGeom prst="wedgeRoundRectCallout">
                <a:avLst>
                  <a:gd name="adj1" fmla="val -54703"/>
                  <a:gd name="adj2" fmla="val 93608"/>
                  <a:gd name="adj3" fmla="val 16667"/>
                </a:avLst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objects/context nodes are unreachable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/>
                    </m:groupChr>
                  </m:oMath>
                </a14:m>
                <a:endParaRPr lang="en-US" dirty="0" smtClean="0"/>
              </a:p>
              <a:p>
                <a:r>
                  <a:rPr lang="en-US" dirty="0" smtClean="0"/>
                  <a:t>  </a:t>
                </a:r>
                <a:r>
                  <a:rPr lang="en-US" dirty="0" err="1" smtClean="0"/>
                  <a:t>gc</a:t>
                </a:r>
                <a:r>
                  <a:rPr lang="en-US" dirty="0" smtClean="0"/>
                  <a:t> will collect those context nodes</a:t>
                </a:r>
                <a:endParaRPr lang="en-US" dirty="0"/>
              </a:p>
            </p:txBody>
          </p:sp>
        </mc:Choice>
        <mc:Fallback>
          <p:sp>
            <p:nvSpPr>
              <p:cNvPr id="3" name="Rounded 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59" y="1372943"/>
                <a:ext cx="4415193" cy="1469716"/>
              </a:xfrm>
              <a:prstGeom prst="wedgeRoundRectCallout">
                <a:avLst>
                  <a:gd name="adj1" fmla="val -54703"/>
                  <a:gd name="adj2" fmla="val 93608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26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20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71" grpId="0" animBg="1"/>
      <p:bldP spid="71" grpId="1" animBg="1"/>
      <p:bldP spid="71" grpId="2" animBg="1"/>
      <p:bldP spid="71" grpId="3" animBg="1"/>
      <p:bldP spid="72" grpId="0" animBg="1"/>
      <p:bldP spid="72" grpId="1" animBg="1"/>
      <p:bldP spid="68" grpId="0" animBg="1"/>
      <p:bldP spid="68" grpId="1" animBg="1"/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2224</TotalTime>
  <Words>562</Words>
  <Application>Microsoft Office PowerPoint</Application>
  <PresentationFormat>On-screen Show (4:3)</PresentationFormat>
  <Paragraphs>160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Efficient, Context-Sensitive Dynamic Analysis via Calling Context Uptrees</vt:lpstr>
      <vt:lpstr>PowerPoint Presentation</vt:lpstr>
      <vt:lpstr>Example: dynamic race detector</vt:lpstr>
      <vt:lpstr>Report the race</vt:lpstr>
      <vt:lpstr>Full Stack Trace</vt:lpstr>
      <vt:lpstr>How hard?</vt:lpstr>
      <vt:lpstr>Calling Context Tree?</vt:lpstr>
      <vt:lpstr>Calling Context Tree</vt:lpstr>
      <vt:lpstr>Calling Context Uptree</vt:lpstr>
      <vt:lpstr>Calling Context Uptree (with merging)</vt:lpstr>
      <vt:lpstr>Related work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</dc:creator>
  <cp:lastModifiedBy>Huang</cp:lastModifiedBy>
  <cp:revision>93</cp:revision>
  <dcterms:created xsi:type="dcterms:W3CDTF">2006-08-16T00:00:00Z</dcterms:created>
  <dcterms:modified xsi:type="dcterms:W3CDTF">2011-06-03T12:14:53Z</dcterms:modified>
</cp:coreProperties>
</file>