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3"/>
    <p:sldId id="322" r:id="rId4"/>
    <p:sldId id="324" r:id="rId5"/>
    <p:sldId id="323" r:id="rId6"/>
    <p:sldId id="262" r:id="rId7"/>
    <p:sldId id="263" r:id="rId8"/>
    <p:sldId id="264" r:id="rId9"/>
    <p:sldId id="265" r:id="rId10"/>
    <p:sldId id="260" r:id="rId11"/>
    <p:sldId id="261" r:id="rId12"/>
    <p:sldId id="267" r:id="rId13"/>
    <p:sldId id="266" r:id="rId14"/>
    <p:sldId id="269" r:id="rId15"/>
    <p:sldId id="270" r:id="rId16"/>
    <p:sldId id="279" r:id="rId17"/>
    <p:sldId id="280" r:id="rId18"/>
    <p:sldId id="271" r:id="rId19"/>
    <p:sldId id="433" r:id="rId20"/>
    <p:sldId id="272" r:id="rId21"/>
    <p:sldId id="274" r:id="rId22"/>
    <p:sldId id="275" r:id="rId23"/>
    <p:sldId id="281" r:id="rId24"/>
    <p:sldId id="282" r:id="rId25"/>
    <p:sldId id="308" r:id="rId26"/>
    <p:sldId id="517" r:id="rId27"/>
    <p:sldId id="325" r:id="rId28"/>
    <p:sldId id="309" r:id="rId29"/>
    <p:sldId id="283" r:id="rId30"/>
    <p:sldId id="480" r:id="rId31"/>
    <p:sldId id="307" r:id="rId32"/>
    <p:sldId id="276" r:id="rId33"/>
    <p:sldId id="285" r:id="rId34"/>
    <p:sldId id="286" r:id="rId35"/>
    <p:sldId id="288" r:id="rId36"/>
    <p:sldId id="287" r:id="rId37"/>
    <p:sldId id="290" r:id="rId38"/>
    <p:sldId id="289" r:id="rId39"/>
    <p:sldId id="293" r:id="rId40"/>
    <p:sldId id="294" r:id="rId41"/>
    <p:sldId id="295" r:id="rId42"/>
    <p:sldId id="326" r:id="rId43"/>
    <p:sldId id="327" r:id="rId44"/>
    <p:sldId id="299" r:id="rId45"/>
    <p:sldId id="301" r:id="rId46"/>
    <p:sldId id="300" r:id="rId47"/>
    <p:sldId id="302" r:id="rId48"/>
    <p:sldId id="297" r:id="rId49"/>
    <p:sldId id="298" r:id="rId50"/>
    <p:sldId id="292" r:id="rId51"/>
    <p:sldId id="277" r:id="rId52"/>
    <p:sldId id="304" r:id="rId53"/>
    <p:sldId id="305" r:id="rId54"/>
    <p:sldId id="306" r:id="rId56"/>
    <p:sldId id="278" r:id="rId57"/>
    <p:sldId id="284" r:id="rId58"/>
    <p:sldId id="314" r:id="rId59"/>
    <p:sldId id="312" r:id="rId60"/>
    <p:sldId id="320" r:id="rId61"/>
    <p:sldId id="316" r:id="rId62"/>
    <p:sldId id="317" r:id="rId63"/>
    <p:sldId id="318" r:id="rId64"/>
    <p:sldId id="321" r:id="rId65"/>
    <p:sldId id="315" r:id="rId66"/>
    <p:sldId id="313" r:id="rId67"/>
    <p:sldId id="319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aike.baidu.com/view/642103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baike.baidu.com/view/25880.htm" TargetMode="External"/><Relationship Id="rId3" Type="http://schemas.openxmlformats.org/officeDocument/2006/relationships/hyperlink" Target="http://baike.baidu.com/view/2077319.htm" TargetMode="External"/><Relationship Id="rId2" Type="http://schemas.openxmlformats.org/officeDocument/2006/relationships/hyperlink" Target="http://baike.baidu.com/view/468464.htm" TargetMode="External"/><Relationship Id="rId1" Type="http://schemas.openxmlformats.org/officeDocument/2006/relationships/hyperlink" Target="http://baike.baidu.com/view/544903.htm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baike.baidu.com/view/9472.htm" TargetMode="External"/><Relationship Id="rId3" Type="http://schemas.openxmlformats.org/officeDocument/2006/relationships/hyperlink" Target="http://baike.baidu.com/view/16603.htm" TargetMode="External"/><Relationship Id="rId2" Type="http://schemas.openxmlformats.org/officeDocument/2006/relationships/hyperlink" Target="http://baike.baidu.com/view/6825.htm" TargetMode="External"/><Relationship Id="rId1" Type="http://schemas.openxmlformats.org/officeDocument/2006/relationships/hyperlink" Target="http://baike.baidu.com/view/468465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tools.jb51.net/table/http_head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tools.jb51.net/table/http_header" TargetMode="External"/><Relationship Id="rId1" Type="http://schemas.openxmlformats.org/officeDocument/2006/relationships/hyperlink" Target="http://tool.oschina.net/commons?type=5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baike.baidu.com/view/899.htm" TargetMode="External"/><Relationship Id="rId2" Type="http://schemas.openxmlformats.org/officeDocument/2006/relationships/hyperlink" Target="http://baike.baidu.com/view/40622.htm" TargetMode="External"/><Relationship Id="rId1" Type="http://schemas.openxmlformats.org/officeDocument/2006/relationships/hyperlink" Target="http://baike.baidu.com/view/7072073.htm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2050" y="2270168"/>
            <a:ext cx="8825658" cy="1127401"/>
          </a:xfrm>
        </p:spPr>
        <p:txBody>
          <a:bodyPr/>
          <a:lstStyle/>
          <a:p>
            <a:r>
              <a:rPr lang="en-US" altLang="zh-CN" dirty="0"/>
              <a:t>            Ajax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9715" y="3969660"/>
            <a:ext cx="8825658" cy="861420"/>
          </a:xfrm>
        </p:spPr>
        <p:txBody>
          <a:bodyPr/>
          <a:lstStyle/>
          <a:p>
            <a:r>
              <a:rPr lang="en-US" altLang="zh-CN" dirty="0"/>
              <a:t>      													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9741" y="601906"/>
            <a:ext cx="10137441" cy="2753273"/>
          </a:xfrm>
        </p:spPr>
        <p:txBody>
          <a:bodyPr/>
          <a:lstStyle/>
          <a:p>
            <a:r>
              <a:rPr lang="zh-CN" altLang="en-US" sz="2800" dirty="0"/>
              <a:t>     用</a:t>
            </a:r>
            <a:r>
              <a:rPr lang="en-US" altLang="zh-CN" sz="2800" dirty="0"/>
              <a:t>JavaScript </a:t>
            </a:r>
            <a:r>
              <a:rPr lang="zh-CN" altLang="en-US" sz="2800" dirty="0"/>
              <a:t>以异步的形式操作 </a:t>
            </a:r>
            <a:r>
              <a:rPr lang="en-US" altLang="zh-CN" sz="2800" dirty="0"/>
              <a:t>xml </a:t>
            </a:r>
            <a:r>
              <a:rPr lang="zh-CN" altLang="en-US" sz="2800" dirty="0"/>
              <a:t>（现在操作的是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）</a:t>
            </a:r>
            <a:br>
              <a:rPr lang="en-US" altLang="zh-CN" sz="2800" dirty="0"/>
            </a:br>
            <a:r>
              <a:rPr lang="en-US" altLang="zh-CN" sz="2800" dirty="0"/>
              <a:t>          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Asynchronous </a:t>
            </a:r>
            <a:r>
              <a:rPr lang="en-US" altLang="zh-CN" sz="2800" dirty="0" err="1"/>
              <a:t>javascript</a:t>
            </a:r>
            <a:r>
              <a:rPr lang="zh-CN" altLang="en-US" sz="2800" dirty="0"/>
              <a:t> </a:t>
            </a:r>
            <a:r>
              <a:rPr lang="en-US" altLang="zh-CN" sz="2800" dirty="0"/>
              <a:t>and xml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401" y="421386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471295" y="2526665"/>
            <a:ext cx="7779385" cy="131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人类语言中的</a:t>
            </a:r>
            <a:r>
              <a:rPr lang="en-US" altLang="zh-CN" sz="3600" dirty="0"/>
              <a:t>:     </a:t>
            </a:r>
            <a:r>
              <a:rPr lang="zh-CN" altLang="en-US" sz="3600" dirty="0"/>
              <a:t>异步   同步</a:t>
            </a:r>
            <a:endParaRPr lang="en-US" altLang="zh-CN" sz="3600" dirty="0"/>
          </a:p>
          <a:p>
            <a:r>
              <a:rPr lang="zh-CN" altLang="en-US" sz="3600" dirty="0"/>
              <a:t>机器语言中的</a:t>
            </a:r>
            <a:r>
              <a:rPr lang="en-US" altLang="zh-CN" sz="3600" dirty="0"/>
              <a:t>: </a:t>
            </a:r>
            <a:r>
              <a:rPr lang="zh-CN" altLang="en-US" sz="3600" dirty="0"/>
              <a:t>    异步   同步                                                                    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1841" y="2345234"/>
            <a:ext cx="7528560" cy="271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体验一下 用 </a:t>
            </a:r>
            <a:r>
              <a:rPr lang="en-US" altLang="zh-CN" sz="3600" dirty="0"/>
              <a:t>Ajax </a:t>
            </a:r>
            <a:r>
              <a:rPr lang="zh-CN" altLang="en-US" sz="3600" dirty="0"/>
              <a:t>进行 数据交互 吧！ 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等等我们先来说一下什么是数据交互！</a:t>
            </a:r>
            <a:endParaRPr lang="zh-CN" altLang="en-US" sz="3600" dirty="0"/>
          </a:p>
          <a:p>
            <a:r>
              <a:rPr lang="en-US" altLang="zh-CN" sz="2000" dirty="0"/>
              <a:t>get-post-demo.html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401" y="421386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996440" y="277957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把数据放到文本里我们用</a:t>
            </a:r>
            <a:r>
              <a:rPr lang="en-US" altLang="zh-CN" sz="3600" dirty="0"/>
              <a:t>Ajax</a:t>
            </a:r>
            <a:r>
              <a:rPr lang="zh-CN" altLang="en-US" sz="3600" dirty="0"/>
              <a:t>获取一下吧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49501" y="377190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r>
              <a:rPr lang="zh-CN" altLang="en-US" sz="2800" dirty="0"/>
              <a:t>重要的两个对象 </a:t>
            </a:r>
            <a:r>
              <a:rPr lang="en-US" altLang="zh-CN" sz="2800" dirty="0"/>
              <a:t>new </a:t>
            </a:r>
            <a:r>
              <a:rPr lang="en-US" altLang="zh-CN" sz="2800" dirty="0" err="1"/>
              <a:t>XMLHttpRequest</a:t>
            </a:r>
            <a:r>
              <a:rPr lang="en-US" altLang="zh-CN" sz="2800" dirty="0"/>
              <a:t>() </a:t>
            </a:r>
            <a:br>
              <a:rPr lang="en-US" altLang="zh-CN" sz="2800" dirty="0"/>
            </a:br>
            <a:r>
              <a:rPr lang="en-US" altLang="zh-CN" sz="2800" dirty="0"/>
              <a:t> new </a:t>
            </a:r>
            <a:r>
              <a:rPr lang="en-US" altLang="zh-CN" sz="2800" dirty="0" err="1"/>
              <a:t>ActiveXObject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Microsoft.XMLHttp'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82140" y="2048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封装一个属于我们自己的</a:t>
            </a:r>
            <a:r>
              <a:rPr lang="en-US" altLang="zh-CN" sz="3600" dirty="0"/>
              <a:t>Ajax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48180" y="803486"/>
          <a:ext cx="8128000" cy="4592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Ajax </a:t>
                      </a:r>
                      <a:r>
                        <a:rPr lang="zh-CN" altLang="en-US" dirty="0"/>
                        <a:t>对象方法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描述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abort()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停止当前请求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getAllResponseHeaders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把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请求的所有响应首部作为键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值对返回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getResponseHeader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('server')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返回值指定首部的串值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open(“method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”, “</a:t>
                      </a:r>
                      <a:r>
                        <a:rPr lang="en-US" altLang="zh-CN" baseline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”, true)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建立对服务器的调用，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method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参数可以是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GET,POST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PUT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。</a:t>
                      </a:r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参数可以是相对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或绝对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。这个方法还包括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个可选参数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send(content)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向服务器发送请求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setRequestHeader(“label”, “value”)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把指定首部设置为所提供的值。在设置任何首部之前必须先调用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8660" y="307975"/>
          <a:ext cx="8705850" cy="54076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11575"/>
                <a:gridCol w="49942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onreadystatechange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状态改变的事件触发器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readyState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对象状态（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integer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），状态值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未初始化，未调用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send()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读取中，已调用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send()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，正在发送请求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已读取，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方法执行完成，接收到全部响应内容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交互中，正在解析响应内容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完成，响应内容解析完成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responseText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获得字符串形式的响应数据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responseXML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获得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XML</a:t>
                      </a:r>
                      <a:r>
                        <a:rPr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形式的响应数据</a:t>
                      </a:r>
                      <a:endParaRPr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status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服务器返回的状态码，如：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404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“文件未找到”、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200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“成功”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500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zh-CN" alt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“服务器内部错误” 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304=</a:t>
                      </a:r>
                      <a:r>
                        <a:rPr lang="zh-CN" alt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“资源未被修改”</a:t>
                      </a:r>
                      <a:endParaRPr lang="en-US" altLang="zh-CN" baseline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statusText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服务器返回的状态文本信息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封装一个属于我们自己的</a:t>
            </a:r>
            <a:r>
              <a:rPr lang="en-US" altLang="zh-CN" sz="3600" dirty="0"/>
              <a:t>Ajax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775" y="467995"/>
            <a:ext cx="7155815" cy="5921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</a:t>
            </a:r>
            <a:r>
              <a:rPr lang="en-US" altLang="zh-CN" sz="3600" dirty="0" err="1"/>
              <a:t>json</a:t>
            </a:r>
            <a:r>
              <a:rPr lang="zh-CN" altLang="en-US" sz="3600" dirty="0"/>
              <a:t>数据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2101" y="1699260"/>
            <a:ext cx="10137441" cy="1320639"/>
          </a:xfrm>
        </p:spPr>
        <p:txBody>
          <a:bodyPr/>
          <a:lstStyle/>
          <a:p>
            <a:r>
              <a:rPr lang="en-US" altLang="zh-CN" dirty="0"/>
              <a:t>            Ajax-</a:t>
            </a:r>
            <a:r>
              <a:rPr lang="zh-CN" altLang="en-US" dirty="0"/>
              <a:t>用途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95415" y="3451225"/>
            <a:ext cx="3822065" cy="97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/>
          </a:p>
          <a:p>
            <a:r>
              <a:rPr lang="zh-CN" altLang="en-US"/>
              <a:t>简单解释</a:t>
            </a:r>
            <a:r>
              <a:rPr lang="en-US" altLang="zh-CN"/>
              <a:t>url</a:t>
            </a:r>
            <a:r>
              <a:rPr lang="zh-CN" altLang="en-US"/>
              <a:t>资源定位 的交互（画图）</a:t>
            </a:r>
            <a:endParaRPr lang="zh-CN" altLang="en-US"/>
          </a:p>
          <a:p>
            <a:r>
              <a:rPr lang="zh-CN" altLang="zh-CN">
                <a:sym typeface="+mn-ea"/>
              </a:rPr>
              <a:t>百度登陆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				         surprise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				      </a:t>
            </a:r>
            <a:r>
              <a:rPr lang="zh-CN" altLang="en-US" sz="3600" dirty="0"/>
              <a:t>同源策略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3580" y="2040434"/>
            <a:ext cx="8702040" cy="289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浏览器有一个很重要的概念</a:t>
            </a:r>
            <a:r>
              <a:rPr lang="en-US" altLang="zh-CN" b="1" dirty="0"/>
              <a:t>——</a:t>
            </a:r>
            <a:r>
              <a:rPr lang="zh-CN" altLang="en-US" b="1" dirty="0"/>
              <a:t>同源策略</a:t>
            </a:r>
            <a:r>
              <a:rPr lang="en-US" altLang="zh-CN" b="1" dirty="0"/>
              <a:t>(Same-Origin Policy)</a:t>
            </a:r>
            <a:r>
              <a:rPr lang="zh-CN" altLang="en-US" b="1" dirty="0"/>
              <a:t>。所谓同源是指，域名，协议，端口相同。不同源的客户端脚本</a:t>
            </a:r>
            <a:r>
              <a:rPr lang="en-US" altLang="zh-CN" b="1" dirty="0"/>
              <a:t>(</a:t>
            </a:r>
            <a:r>
              <a:rPr lang="en-US" altLang="zh-CN" b="1" dirty="0" err="1"/>
              <a:t>javascript</a:t>
            </a:r>
            <a:r>
              <a:rPr lang="zh-CN" altLang="en-US" b="1" dirty="0"/>
              <a:t>、</a:t>
            </a:r>
            <a:r>
              <a:rPr lang="en-US" altLang="zh-CN" b="1" dirty="0"/>
              <a:t>ActionScript)</a:t>
            </a:r>
            <a:r>
              <a:rPr lang="zh-CN" altLang="en-US" b="1" dirty="0"/>
              <a:t>在没明确授权的情况下，不能读写对方的资源。</a:t>
            </a:r>
            <a:endParaRPr lang="en-US" altLang="zh-CN" b="1" dirty="0"/>
          </a:p>
          <a:p>
            <a:endParaRPr lang="en-US" altLang="zh-CN" sz="3600" b="1" dirty="0"/>
          </a:p>
          <a:p>
            <a:r>
              <a:rPr lang="zh-CN" altLang="en-US" dirty="0"/>
              <a:t>简单的来说，浏览器不允许包含在腾讯页面的脚本访问阿里巴巴页面的数据资源，会受到同源策略的限制</a:t>
            </a:r>
            <a:endParaRPr lang="zh-CN" altLang="en-US" dirty="0"/>
          </a:p>
          <a:p>
            <a:endParaRPr lang="zh-CN" altLang="en-US" sz="3600" dirty="0"/>
          </a:p>
          <a:p>
            <a:r>
              <a:rPr lang="zh-CN" altLang="en-US" sz="1800" b="1" dirty="0"/>
              <a:t>demo:本地访问百度资源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0358" y="353032"/>
            <a:ext cx="8702040" cy="4954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url</a:t>
            </a:r>
            <a:r>
              <a:rPr lang="en-US" altLang="zh-CN" sz="2000" dirty="0"/>
              <a:t>(</a:t>
            </a:r>
            <a:r>
              <a:rPr lang="zh-CN" altLang="en-US" sz="2000" dirty="0"/>
              <a:t>资源定位器</a:t>
            </a:r>
            <a:r>
              <a:rPr lang="en-US" altLang="zh-CN" sz="2000" dirty="0"/>
              <a:t>)</a:t>
            </a:r>
            <a:r>
              <a:rPr lang="zh-CN" altLang="en-US" sz="2000" dirty="0"/>
              <a:t>的构成 </a:t>
            </a:r>
            <a:endParaRPr lang="zh-CN" altLang="en-US" sz="2000" dirty="0"/>
          </a:p>
          <a:p>
            <a:r>
              <a:rPr lang="zh-CN" altLang="en-US" sz="2000" dirty="0"/>
              <a:t>协议</a:t>
            </a:r>
            <a:r>
              <a:rPr lang="en-US" altLang="zh-CN" sz="2000" dirty="0"/>
              <a:t>://</a:t>
            </a:r>
            <a:r>
              <a:rPr lang="zh-CN" altLang="en-US" sz="2000" dirty="0"/>
              <a:t>域名（端口号、参数、查询等）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http://zhidao.baidu.com</a:t>
            </a:r>
            <a:endParaRPr lang="en-US" altLang="zh-CN" sz="2000" dirty="0">
              <a:sym typeface="+mn-ea"/>
            </a:endParaRPr>
          </a:p>
          <a:p>
            <a:endParaRPr lang="zh-CN" altLang="en-US" sz="2000" dirty="0"/>
          </a:p>
          <a:p>
            <a:r>
              <a:rPr lang="zh-CN" altLang="en-US" sz="2400" dirty="0"/>
              <a:t>协议</a:t>
            </a:r>
            <a:r>
              <a:rPr lang="en-US" altLang="zh-CN" sz="2400" dirty="0"/>
              <a:t>:http / https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域名</a:t>
            </a:r>
            <a:r>
              <a:rPr lang="en-US" altLang="zh-CN" sz="2400" dirty="0"/>
              <a:t>: zhidao.baidu.com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端口</a:t>
            </a:r>
            <a:r>
              <a:rPr lang="en-US" altLang="zh-CN" sz="2400" dirty="0"/>
              <a:t>: 80/ 90 / </a:t>
            </a:r>
            <a:r>
              <a:rPr lang="en-US" altLang="zh-CN" sz="2400" dirty="0">
                <a:sym typeface="+mn-ea"/>
              </a:rPr>
              <a:t>3000</a:t>
            </a:r>
            <a:r>
              <a:rPr lang="en-US" altLang="zh-CN" sz="2400" dirty="0"/>
              <a:t> 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这里的同源指的是：同协议，同域名和同端口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91267" y="1005713"/>
            <a:ext cx="870204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域名是倒着解析的</a:t>
            </a:r>
            <a:endParaRPr lang="en-US" altLang="zh-CN" sz="2400" dirty="0"/>
          </a:p>
          <a:p>
            <a:r>
              <a:rPr lang="en-US" altLang="zh-CN" sz="2400" dirty="0"/>
              <a:t>.com </a:t>
            </a:r>
            <a:r>
              <a:rPr lang="zh-CN" altLang="en-US" sz="2400" dirty="0">
                <a:sym typeface="+mn-ea"/>
              </a:rPr>
              <a:t>顶级域名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baidu.com </a:t>
            </a:r>
            <a:r>
              <a:rPr lang="zh-CN" altLang="en-US" sz="2400" dirty="0"/>
              <a:t>（一）二级域名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zhidao.baidu.com  </a:t>
            </a:r>
            <a:r>
              <a:rPr lang="zh-CN" altLang="en-US" sz="2400" dirty="0"/>
              <a:t>（二）三级域名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www</a:t>
            </a:r>
            <a:r>
              <a:rPr lang="zh-CN" altLang="en-US" sz="2400" dirty="0"/>
              <a:t> 二级域名前缀  表示万维网维护的</a:t>
            </a:r>
            <a:endParaRPr lang="zh-CN" altLang="en-US" sz="2400" dirty="0"/>
          </a:p>
          <a:p>
            <a:r>
              <a:rPr lang="en-US" altLang="zh-CN" sz="2400" dirty="0"/>
              <a:t>www.baidu.com  </a:t>
            </a:r>
            <a:r>
              <a:rPr lang="zh-CN" altLang="en-US" sz="2400" dirty="0"/>
              <a:t>属于特殊的三级域名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zhidao.baidu.com </a:t>
            </a:r>
            <a:r>
              <a:rPr lang="zh-CN" altLang="en-US" sz="2400" dirty="0"/>
              <a:t>属于</a:t>
            </a:r>
            <a:r>
              <a:rPr lang="en-US" altLang="zh-CN" sz="2400" dirty="0"/>
              <a:t> </a:t>
            </a:r>
            <a:r>
              <a:rPr lang="zh-CN" altLang="en-US" sz="2400" dirty="0"/>
              <a:t>百度自己维护的网络地址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815975"/>
            <a:ext cx="8946515" cy="5432425"/>
          </a:xfrm>
        </p:spPr>
        <p:txBody>
          <a:bodyPr/>
          <a:p>
            <a:r>
              <a:rPr lang="en-US" altLang="zh-CN">
                <a:sym typeface="+mn-ea"/>
              </a:rPr>
              <a:t>www</a:t>
            </a:r>
            <a:r>
              <a:rPr lang="zh-CN" altLang="en-US">
                <a:sym typeface="+mn-ea"/>
              </a:rPr>
              <a:t>拓展</a:t>
            </a:r>
            <a:endParaRPr lang="zh-CN" altLang="en-US"/>
          </a:p>
          <a:p>
            <a:r>
              <a:rPr lang="zh-CN" altLang="en-US">
                <a:sym typeface="+mn-ea"/>
              </a:rPr>
              <a:t>最开始，Internet提供的主要服务有万维网（WWW）、文件传输（FTP）、电子邮件（E-mail）、远程登录（Telnet）等。也就是说，那个时候的www（World Wide Web）是标识这是一个需要你用浏览器来访问的网页服务，而不是需要你用telnet访问的bbs，或者ftp工具访问的文件传输服务。所以那个时候，网站主页的域名前面要用www。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baidu有多个服务区为他服务。不同的子域名对应处理不同服务的服务器现在，把任务分配到多台服务器，不需要通过子域名来区分了。http://</a:t>
            </a:r>
            <a:r>
              <a:rPr lang="en-US" altLang="zh-CN">
                <a:sym typeface="+mn-ea"/>
              </a:rPr>
              <a:t>www.</a:t>
            </a:r>
            <a:r>
              <a:rPr lang="zh-CN" altLang="en-US">
                <a:sym typeface="+mn-ea"/>
              </a:rPr>
              <a:t>goole.com一个地址背后有多台服务器支持运作。还猜用www只是尊重用户习惯，方便用户看。国外其实已经不用写www了。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14907" y="316275"/>
            <a:ext cx="8702040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com org net </a:t>
            </a:r>
            <a:r>
              <a:rPr lang="zh-CN" altLang="en-US" sz="2400" dirty="0"/>
              <a:t>属于顶级域名，是在全世界范围内解析的，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hk</a:t>
            </a:r>
            <a:r>
              <a:rPr lang="en-US" altLang="zh-CN" sz="2400" dirty="0"/>
              <a:t> </a:t>
            </a:r>
            <a:r>
              <a:rPr lang="zh-CN" altLang="en-US" sz="2400" dirty="0"/>
              <a:t>是在一个地区解析的，</a:t>
            </a:r>
            <a:endParaRPr lang="zh-CN" altLang="en-US" sz="2400" dirty="0"/>
          </a:p>
          <a:p>
            <a:r>
              <a:rPr lang="zh-CN" altLang="en-US" sz="2400" dirty="0"/>
              <a:t>如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 </a:t>
            </a:r>
            <a:r>
              <a:rPr lang="zh-CN" altLang="en-US" sz="2400" dirty="0"/>
              <a:t>中国</a:t>
            </a:r>
            <a:endParaRPr lang="zh-CN" altLang="en-US" sz="2400" dirty="0"/>
          </a:p>
          <a:p>
            <a:r>
              <a:rPr lang="en-US" altLang="zh-CN" sz="2400" dirty="0"/>
              <a:t>.com （商业机构）； </a:t>
            </a:r>
            <a:endParaRPr lang="en-US" altLang="zh-CN" sz="2400" dirty="0"/>
          </a:p>
          <a:p>
            <a:r>
              <a:rPr lang="en-US" altLang="zh-CN" sz="2400" dirty="0"/>
              <a:t>.net（从事互联网服务的机构）； </a:t>
            </a:r>
            <a:endParaRPr lang="en-US" altLang="zh-CN" sz="2400" dirty="0"/>
          </a:p>
          <a:p>
            <a:r>
              <a:rPr lang="en-US" altLang="zh-CN" sz="2400" dirty="0"/>
              <a:t>.org （非赢利性组织）； </a:t>
            </a:r>
            <a:endParaRPr lang="en-US" altLang="zh-CN" sz="2400" dirty="0"/>
          </a:p>
          <a:p>
            <a:r>
              <a:rPr lang="en-US" altLang="zh-CN" sz="2400" dirty="0"/>
              <a:t>.com.cn （国内商业机构）； </a:t>
            </a:r>
            <a:endParaRPr lang="en-US" altLang="zh-CN" sz="2400" dirty="0"/>
          </a:p>
          <a:p>
            <a:r>
              <a:rPr lang="en-US" altLang="zh-CN" sz="2400" dirty="0"/>
              <a:t>.net.cn （国内互联网机构）； </a:t>
            </a:r>
            <a:endParaRPr lang="en-US" altLang="zh-CN" sz="2400" dirty="0"/>
          </a:p>
          <a:p>
            <a:r>
              <a:rPr lang="en-US" altLang="zh-CN" sz="2400" dirty="0"/>
              <a:t>.org.cn （国内非赢利性组织）；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dns</a:t>
            </a:r>
            <a:r>
              <a:rPr lang="en-US" altLang="zh-CN" sz="2400" dirty="0"/>
              <a:t> </a:t>
            </a:r>
            <a:r>
              <a:rPr lang="zh-CN" altLang="en-US" sz="2400" dirty="0"/>
              <a:t>先根据顶级域名判断网络范围在根据域名查找主机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前缀就不管了，理论上</a:t>
            </a:r>
            <a:r>
              <a:rPr lang="en-US" altLang="zh-CN" sz="2400" dirty="0"/>
              <a:t>www</a:t>
            </a:r>
            <a:r>
              <a:rPr lang="zh-CN" altLang="en-US" sz="2400" dirty="0"/>
              <a:t>开头相当于占位用的 在国外一般不写</a:t>
            </a:r>
            <a:r>
              <a:rPr lang="en-US" altLang="zh-CN" sz="2400" dirty="0"/>
              <a:t>www </a:t>
            </a:r>
            <a:r>
              <a:rPr lang="zh-CN" altLang="en-US" sz="2400" dirty="0"/>
              <a:t>国内风气就是写</a:t>
            </a:r>
            <a:r>
              <a:rPr lang="en-US" altLang="zh-CN" sz="2400" dirty="0"/>
              <a:t>www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1267" y="1569272"/>
            <a:ext cx="8702040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如果把</a:t>
            </a:r>
            <a:r>
              <a:rPr lang="en-US" altLang="zh-CN" sz="3200" dirty="0"/>
              <a:t>IP</a:t>
            </a:r>
            <a:r>
              <a:rPr lang="zh-CN" altLang="en-US" sz="3200" dirty="0"/>
              <a:t>地址比作一间房子 ，端口就是出入这间房子的门。真正的房子只有几个门，但是一个</a:t>
            </a:r>
            <a:r>
              <a:rPr lang="en-US" altLang="zh-CN" sz="3200" dirty="0"/>
              <a:t>IP</a:t>
            </a:r>
            <a:r>
              <a:rPr lang="zh-CN" altLang="en-US" sz="3200" dirty="0"/>
              <a:t>地址的端口可以有多个</a:t>
            </a:r>
            <a:endParaRPr lang="en-US" altLang="zh-CN" sz="3200" dirty="0"/>
          </a:p>
          <a:p>
            <a:endParaRPr lang="en-US" altLang="zh-CN" sz="4000" dirty="0"/>
          </a:p>
          <a:p>
            <a:r>
              <a:rPr lang="zh-CN" altLang="en-US" sz="3200" dirty="0"/>
              <a:t>浏览网页服务默认的</a:t>
            </a:r>
            <a:r>
              <a:rPr lang="zh-CN" altLang="en-US" sz="3200" dirty="0">
                <a:hlinkClick r:id="rId1"/>
              </a:rPr>
              <a:t>端口号</a:t>
            </a:r>
            <a:r>
              <a:rPr lang="zh-CN" altLang="en-US" sz="3200" dirty="0"/>
              <a:t>都是</a:t>
            </a:r>
            <a:r>
              <a:rPr lang="en-US" altLang="zh-CN" sz="3200" dirty="0"/>
              <a:t>80</a:t>
            </a:r>
            <a:r>
              <a:rPr lang="zh-CN" altLang="en-US" sz="3200" dirty="0"/>
              <a:t>，因此只需输入网址即可，不用输入“</a:t>
            </a:r>
            <a:r>
              <a:rPr lang="en-US" altLang="zh-CN" sz="3200" dirty="0"/>
              <a:t>:80</a:t>
            </a:r>
            <a:endParaRPr lang="en-US" altLang="zh-CN" sz="4000" dirty="0"/>
          </a:p>
          <a:p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6179" y="1888492"/>
            <a:ext cx="4732655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域名</a:t>
            </a:r>
            <a:endParaRPr lang="zh-CN" altLang="en-US" sz="2000" dirty="0"/>
          </a:p>
          <a:p>
            <a:r>
              <a:rPr lang="zh-CN" altLang="en-US" sz="2000" dirty="0"/>
              <a:t>二级域名 一级域名 顶级域名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顶级域名包括  </a:t>
            </a:r>
            <a:r>
              <a:rPr lang="en-US" altLang="zh-CN" sz="2000" dirty="0"/>
              <a:t>.com  .</a:t>
            </a:r>
            <a:r>
              <a:rPr lang="en-US" altLang="zh-CN" sz="2000" dirty="0" err="1"/>
              <a:t>cn</a:t>
            </a:r>
            <a:r>
              <a:rPr lang="en-US" altLang="zh-CN" sz="2000" dirty="0"/>
              <a:t>  .</a:t>
            </a:r>
            <a:r>
              <a:rPr lang="en-US" altLang="zh-CN" sz="2000" dirty="0" err="1"/>
              <a:t>edu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剖析 </a:t>
            </a:r>
            <a:r>
              <a:rPr lang="en-US" altLang="zh-CN" sz="2000" dirty="0" err="1"/>
              <a:t>url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http://www.bj.58.com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775970"/>
            <a:ext cx="8946515" cy="5472430"/>
          </a:xfrm>
        </p:spPr>
        <p:txBody>
          <a:bodyPr/>
          <a:p>
            <a:r>
              <a:rPr lang="zh-CN" altLang="en-US"/>
              <a:t>举例来说，http://www.example.com/dir/page.html</a:t>
            </a:r>
            <a:endParaRPr lang="zh-CN" altLang="en-US"/>
          </a:p>
          <a:p>
            <a:r>
              <a:rPr lang="zh-CN" altLang="en-US"/>
              <a:t>协议是http://</a:t>
            </a:r>
            <a:endParaRPr lang="zh-CN" altLang="en-US"/>
          </a:p>
          <a:p>
            <a:r>
              <a:rPr lang="zh-CN" altLang="en-US"/>
              <a:t>域名是www.example.com</a:t>
            </a:r>
            <a:endParaRPr lang="zh-CN" altLang="en-US"/>
          </a:p>
          <a:p>
            <a:r>
              <a:rPr lang="zh-CN" altLang="en-US"/>
              <a:t>端口是80（默认端口可以省略）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http://www.example.com/dir2/other.html</a:t>
            </a:r>
            <a:endParaRPr lang="zh-CN" altLang="en-US"/>
          </a:p>
          <a:p>
            <a:r>
              <a:rPr lang="zh-CN" altLang="en-US"/>
              <a:t>http://example.com/dir/other.html</a:t>
            </a:r>
            <a:endParaRPr lang="zh-CN" altLang="en-US"/>
          </a:p>
          <a:p>
            <a:r>
              <a:rPr lang="zh-CN" altLang="en-US"/>
              <a:t>http://v2.www.example.com/dir/other.html</a:t>
            </a:r>
            <a:endParaRPr lang="zh-CN" altLang="en-US"/>
          </a:p>
          <a:p>
            <a:r>
              <a:rPr lang="zh-CN" altLang="en-US"/>
              <a:t>http://www.example.com:81/dir/other.html</a:t>
            </a:r>
            <a:endParaRPr lang="zh-CN" altLang="en-US"/>
          </a:p>
          <a:p>
            <a:r>
              <a:rPr lang="zh-CN" altLang="en-US">
                <a:sym typeface="+mn-ea"/>
              </a:rPr>
              <a:t>http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://www.example.com/dir/page.html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9334" y="320040"/>
            <a:ext cx="10137441" cy="3329581"/>
          </a:xfrm>
        </p:spPr>
        <p:txBody>
          <a:bodyPr/>
          <a:lstStyle/>
          <a:p>
            <a:r>
              <a:rPr lang="en-US" altLang="zh-CN" sz="6600" dirty="0" err="1"/>
              <a:t>Wampserver</a:t>
            </a:r>
            <a:r>
              <a:rPr lang="en-US" altLang="zh-CN" sz="6600" dirty="0"/>
              <a:t> </a:t>
            </a:r>
            <a:r>
              <a:rPr lang="zh-CN" altLang="en-US" sz="6600" dirty="0"/>
              <a:t>环境配置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3325" y="2688074"/>
            <a:ext cx="4445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Ajax </a:t>
            </a:r>
            <a:r>
              <a:rPr lang="zh-CN" altLang="en-US" sz="3200" dirty="0"/>
              <a:t>受同源策略的限制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5440" y="272623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</a:t>
            </a:r>
            <a:r>
              <a:rPr lang="zh-CN" altLang="en-US" sz="3600" dirty="0"/>
              <a:t>前端必备网络知识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5440" y="272623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</a:t>
            </a:r>
            <a:r>
              <a:rPr lang="zh-CN" altLang="en-US" sz="3600" dirty="0"/>
              <a:t>当你在浏览器里输入一个</a:t>
            </a:r>
            <a:r>
              <a:rPr lang="en-US" altLang="zh-CN" sz="3600" dirty="0" err="1"/>
              <a:t>url</a:t>
            </a:r>
            <a:r>
              <a:rPr lang="zh-CN" altLang="en-US" sz="3600" dirty="0"/>
              <a:t>发生了什么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14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简单归纳：</a:t>
            </a:r>
            <a:r>
              <a:rPr lang="en-US" altLang="zh-CN" sz="2400" dirty="0"/>
              <a:t>(</a:t>
            </a:r>
            <a:r>
              <a:rPr lang="zh-CN" altLang="en-US" sz="2400" dirty="0"/>
              <a:t>画图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浏览器通过</a:t>
            </a:r>
            <a:r>
              <a:rPr lang="en-US" altLang="zh-CN" sz="2400" dirty="0"/>
              <a:t>DNS</a:t>
            </a:r>
            <a:r>
              <a:rPr lang="zh-CN" altLang="en-US" sz="2400" dirty="0"/>
              <a:t>域名解析到服务</a:t>
            </a:r>
            <a:r>
              <a:rPr lang="en-US" altLang="zh-CN" sz="2400" dirty="0"/>
              <a:t>IP</a:t>
            </a:r>
            <a:r>
              <a:rPr lang="zh-CN" altLang="en-US" sz="1600" dirty="0"/>
              <a:t>（</a:t>
            </a:r>
            <a:r>
              <a:rPr lang="en-US" altLang="zh-CN" sz="1200" dirty="0"/>
              <a:t>ping www.baidu.com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客户端</a:t>
            </a:r>
            <a:r>
              <a:rPr lang="en-US" altLang="zh-CN" sz="2400" dirty="0"/>
              <a:t>(</a:t>
            </a:r>
            <a:r>
              <a:rPr lang="zh-CN" altLang="en-US" sz="2400" dirty="0"/>
              <a:t>浏览器</a:t>
            </a:r>
            <a:r>
              <a:rPr lang="en-US" altLang="zh-CN" sz="2400" dirty="0"/>
              <a:t>)</a:t>
            </a:r>
            <a:r>
              <a:rPr lang="zh-CN" altLang="en-US" sz="2400" dirty="0"/>
              <a:t>通过</a:t>
            </a:r>
            <a:r>
              <a:rPr lang="en-US" altLang="zh-CN" sz="2400" dirty="0"/>
              <a:t>TCP</a:t>
            </a:r>
            <a:r>
              <a:rPr lang="zh-CN" altLang="en-US" sz="2400" dirty="0"/>
              <a:t>协议建立到服务器的</a:t>
            </a:r>
            <a:r>
              <a:rPr lang="en-US" altLang="zh-CN" sz="2400" dirty="0"/>
              <a:t>TCP</a:t>
            </a:r>
            <a:r>
              <a:rPr lang="zh-CN" altLang="en-US" sz="2400" dirty="0"/>
              <a:t>连接  </a:t>
            </a:r>
            <a:r>
              <a:rPr lang="en-US" altLang="zh-CN" sz="1400" dirty="0"/>
              <a:t>(</a:t>
            </a:r>
            <a:r>
              <a:rPr lang="zh-CN" altLang="en-US" sz="1400" dirty="0"/>
              <a:t>三次握手</a:t>
            </a:r>
            <a:r>
              <a:rPr lang="en-US" altLang="zh-CN" sz="1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客户端（浏览器）向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服务器端（</a:t>
            </a:r>
            <a:r>
              <a:rPr lang="en-US" altLang="zh-CN" sz="2400" dirty="0"/>
              <a:t>HTTP</a:t>
            </a:r>
            <a:r>
              <a:rPr lang="zh-CN" altLang="en-US" sz="2400" dirty="0"/>
              <a:t>服务器）发送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协议包，请求服务器里的资源文档 （</a:t>
            </a:r>
            <a:r>
              <a:rPr lang="en-US" altLang="zh-CN" sz="2400" dirty="0"/>
              <a:t>telnet </a:t>
            </a:r>
            <a:r>
              <a:rPr lang="zh-CN" altLang="en-US" sz="2400" dirty="0"/>
              <a:t>模拟）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服务器向客户端发送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协议应答包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客户端和服务器断开</a:t>
            </a:r>
            <a:r>
              <a:rPr lang="zh-CN" altLang="en-US" sz="1400" dirty="0"/>
              <a:t>（</a:t>
            </a:r>
            <a:r>
              <a:rPr lang="zh-CN" altLang="en-US" sz="1400" dirty="0">
                <a:sym typeface="+mn-ea"/>
              </a:rPr>
              <a:t>四次挥手</a:t>
            </a:r>
            <a:r>
              <a:rPr lang="zh-CN" altLang="en-US" sz="1400" dirty="0"/>
              <a:t>）</a:t>
            </a:r>
            <a:r>
              <a:rPr lang="zh-CN" altLang="en-US" sz="2400" dirty="0"/>
              <a:t>，客户端开始解释处理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7124" y="650782"/>
            <a:ext cx="8702040" cy="5661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TCP/UDP</a:t>
            </a:r>
            <a:r>
              <a:rPr lang="zh-CN" altLang="en-US" sz="2400" dirty="0"/>
              <a:t>（传输层协议）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面向连接的</a:t>
            </a:r>
            <a:r>
              <a:rPr lang="en-US" altLang="zh-CN" dirty="0"/>
              <a:t>TCP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（</a:t>
            </a:r>
            <a:r>
              <a:rPr lang="en-US" altLang="zh-CN" dirty="0"/>
              <a:t>Transmission Control Protocol</a:t>
            </a:r>
            <a:r>
              <a:rPr lang="zh-CN" altLang="en-US" dirty="0"/>
              <a:t>，</a:t>
            </a:r>
            <a:r>
              <a:rPr lang="zh-CN" altLang="en-US" dirty="0">
                <a:hlinkClick r:id="rId1"/>
              </a:rPr>
              <a:t>传输控制协议</a:t>
            </a:r>
            <a:r>
              <a:rPr lang="zh-CN" altLang="en-US" dirty="0"/>
              <a:t>）是基于连接的协议，也就是说，在正式收发数据前，必须和对方建立可靠的连接。一个</a:t>
            </a:r>
            <a:r>
              <a:rPr lang="en-US" altLang="zh-CN" dirty="0"/>
              <a:t>TCP</a:t>
            </a:r>
            <a:r>
              <a:rPr lang="zh-CN" altLang="en-US" dirty="0"/>
              <a:t>连接必须要经过三次“对话”才能建立起来，其中的过程非常复杂，我们这里只做简单、形象的介绍，你只要做到能够理解这个过程即可。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面向非连接的</a:t>
            </a:r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“面向非连接”就是在正式通信前不必与对方先建立连接，不管对方状态就直接发送。与手机短信非常相似：你在发短信的时候，只需要输入对方手机号就</a:t>
            </a:r>
            <a:r>
              <a:rPr lang="en-US" altLang="zh-CN" dirty="0"/>
              <a:t>OK</a:t>
            </a:r>
            <a:r>
              <a:rPr lang="zh-CN" altLang="en-US" dirty="0"/>
              <a:t>了。</a:t>
            </a:r>
            <a:endParaRPr lang="zh-CN" altLang="en-US" dirty="0"/>
          </a:p>
          <a:p>
            <a:r>
              <a:rPr lang="en-US" altLang="zh-CN" dirty="0"/>
              <a:t>UDP</a:t>
            </a:r>
            <a:r>
              <a:rPr lang="zh-CN" altLang="en-US" dirty="0"/>
              <a:t>（</a:t>
            </a:r>
            <a:r>
              <a:rPr lang="en-US" altLang="zh-CN" dirty="0"/>
              <a:t>User Data Protocol</a:t>
            </a:r>
            <a:r>
              <a:rPr lang="zh-CN" altLang="en-US" dirty="0"/>
              <a:t>，</a:t>
            </a:r>
            <a:r>
              <a:rPr lang="zh-CN" altLang="en-US" dirty="0">
                <a:hlinkClick r:id="rId2"/>
              </a:rPr>
              <a:t>用户数据报协议</a:t>
            </a:r>
            <a:r>
              <a:rPr lang="zh-CN" altLang="en-US" dirty="0"/>
              <a:t>）是与</a:t>
            </a:r>
            <a:r>
              <a:rPr lang="en-US" altLang="zh-CN" dirty="0"/>
              <a:t>TCP</a:t>
            </a:r>
            <a:r>
              <a:rPr lang="zh-CN" altLang="en-US" dirty="0"/>
              <a:t>相对应的协议。它是</a:t>
            </a:r>
            <a:r>
              <a:rPr lang="zh-CN" altLang="en-US" dirty="0">
                <a:hlinkClick r:id="rId3"/>
              </a:rPr>
              <a:t>面向非连接</a:t>
            </a:r>
            <a:r>
              <a:rPr lang="zh-CN" altLang="en-US" dirty="0"/>
              <a:t>的协议，它不与对方建立连接，而是直接就把</a:t>
            </a:r>
            <a:r>
              <a:rPr lang="zh-CN" altLang="en-US" dirty="0">
                <a:hlinkClick r:id="rId4"/>
              </a:rPr>
              <a:t>数据包</a:t>
            </a:r>
            <a:r>
              <a:rPr lang="zh-CN" altLang="en-US" dirty="0"/>
              <a:t>发送过去！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20240" y="1544955"/>
            <a:ext cx="5226685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三次握手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先Client端发送连接、请求报文。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Server端接受连接后回复ACK报文，并为这次连接分配资源。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Client端接收到ACK报文后也向Server端发送ACK报文，并分配资源，这样TCP连接就建立了。</a:t>
            </a:r>
            <a:endParaRPr lang="en-US" altLang="zh-CN" sz="2000" dirty="0"/>
          </a:p>
          <a:p>
            <a:endParaRPr lang="en-US" altLang="zh-CN" sz="2800" dirty="0"/>
          </a:p>
        </p:txBody>
      </p:sp>
      <p:pic>
        <p:nvPicPr>
          <p:cNvPr id="2" name="图片 1" descr="CY7WCE_2TPB1RO8@RVG7`5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3325" y="1438910"/>
            <a:ext cx="411416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4070" y="710565"/>
            <a:ext cx="6766560" cy="569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四次挥手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Client端发起中断连接请求，也就是发送FIN报文。Server端接到FIN报文后，意思是说"我Client端没有数据要发给你了"，但是如果你还有数据没有发送完成，则不必急着关闭（Socket），可以继续发送数据。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2.server</a:t>
            </a:r>
            <a:r>
              <a:rPr lang="zh-CN" altLang="en-US" sz="1600" dirty="0"/>
              <a:t>发送ACK，"告诉Client端，你的请求我收到了，但是我还没准备好，请继续等我的消息"。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wait:</a:t>
            </a:r>
            <a:r>
              <a:rPr lang="zh-CN" altLang="en-US" sz="1600" dirty="0"/>
              <a:t>这个时候Client端就进入FIN_WAIT状态，继续等待Server端的FIN报文。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当Server端确定数据已发送完成，则向Client端发送FIN报文，"告诉Client端，好了，我这边数据发完了，准备好关闭连接了"。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Client端收到FIN报文后，"就知道可以关闭连接了，但是他还是不相信网络，怕Server端不知道要关闭，所以发送ACK后进入TIME_WAIT状态，如果Server端没有收到ACK则可以重传。“，Server端收到ACK后，"就知道可以断开连接了"。Client端等待了2MSL后依然没有收到回复，则证明Server端已正常关闭，那好，我Client端也可以关闭连接了。Ok，TCP连接就这样关闭了！</a:t>
            </a:r>
            <a:endParaRPr lang="en-US" altLang="zh-CN" sz="2000" dirty="0"/>
          </a:p>
        </p:txBody>
      </p:sp>
      <p:pic>
        <p:nvPicPr>
          <p:cNvPr id="2" name="图片 1" descr="%[X]){Y0RTP0U$$[UQLTAJ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2725" y="875030"/>
            <a:ext cx="3818890" cy="48285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29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应用层协议</a:t>
            </a:r>
            <a:r>
              <a:rPr lang="en-US" altLang="zh-CN" sz="2400" dirty="0"/>
              <a:t>: http https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1600" dirty="0">
                <a:hlinkClick r:id="rId1"/>
              </a:rPr>
              <a:t>超文本传输协议</a:t>
            </a:r>
            <a:r>
              <a:rPr lang="zh-CN" altLang="en-US" sz="1600" dirty="0"/>
              <a:t>（</a:t>
            </a:r>
            <a:r>
              <a:rPr lang="en-US" altLang="zh-CN" sz="1600" dirty="0"/>
              <a:t>HTTP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HyperText</a:t>
            </a:r>
            <a:r>
              <a:rPr lang="en-US" altLang="zh-CN" sz="1600" dirty="0"/>
              <a:t> Transfer Protocol)</a:t>
            </a:r>
            <a:r>
              <a:rPr lang="zh-CN" altLang="en-US" sz="1600" dirty="0"/>
              <a:t>是</a:t>
            </a:r>
            <a:r>
              <a:rPr lang="zh-CN" altLang="en-US" sz="1600" dirty="0">
                <a:hlinkClick r:id="rId2"/>
              </a:rPr>
              <a:t>互联网</a:t>
            </a:r>
            <a:r>
              <a:rPr lang="zh-CN" altLang="en-US" sz="1600" dirty="0"/>
              <a:t>上应用最为广泛的一种</a:t>
            </a:r>
            <a:r>
              <a:rPr lang="zh-CN" altLang="en-US" sz="1600" dirty="0">
                <a:hlinkClick r:id="rId3"/>
              </a:rPr>
              <a:t>网络协议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dirty="0"/>
              <a:t>HTTPS</a:t>
            </a:r>
            <a:r>
              <a:rPr lang="zh-CN" altLang="en-US" dirty="0"/>
              <a:t>（全称：</a:t>
            </a:r>
            <a:r>
              <a:rPr lang="en-US" altLang="zh-CN" dirty="0"/>
              <a:t>Hyper Text Transfer Protocol over Secure Socket Layer</a:t>
            </a:r>
            <a:r>
              <a:rPr lang="zh-CN" altLang="en-US" dirty="0"/>
              <a:t>），是以安全为目标的</a:t>
            </a:r>
            <a:r>
              <a:rPr lang="en-US" altLang="zh-CN" dirty="0">
                <a:hlinkClick r:id="rId4"/>
              </a:rPr>
              <a:t>HTTP</a:t>
            </a:r>
            <a:r>
              <a:rPr lang="zh-CN" altLang="en-US" dirty="0"/>
              <a:t>通道，简单讲是</a:t>
            </a:r>
            <a:r>
              <a:rPr lang="en-US" altLang="zh-CN" dirty="0"/>
              <a:t>HTTP</a:t>
            </a:r>
            <a:r>
              <a:rPr lang="zh-CN" altLang="en-US" dirty="0"/>
              <a:t>的安全版。</a:t>
            </a:r>
            <a:endParaRPr lang="en-US" altLang="zh-CN" sz="1600" dirty="0"/>
          </a:p>
          <a:p>
            <a:endParaRPr lang="en-US" altLang="zh-CN" sz="2000" dirty="0"/>
          </a:p>
          <a:p>
            <a:r>
              <a:rPr lang="zh-CN" altLang="en-US" sz="2000" dirty="0"/>
              <a:t>上面的协议为了建立客户端与服务器端的连接，此协议为了让两者进行沟通。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为什么要有此协议呢，让计算机之间按照规矩说话，你问我答，你怎么问我怎么答，否则计算机各说各话，没办法沟通。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如何沟通呢？ </a:t>
            </a:r>
            <a:r>
              <a:rPr lang="en-US" altLang="zh-CN" sz="2000" dirty="0"/>
              <a:t> </a:t>
            </a:r>
            <a:r>
              <a:rPr lang="zh-CN" altLang="en-US" sz="2000" dirty="0"/>
              <a:t>让我们来了解一下</a:t>
            </a:r>
            <a:r>
              <a:rPr lang="en-US" altLang="zh-CN" sz="2000" dirty="0"/>
              <a:t>http</a:t>
            </a:r>
            <a:r>
              <a:rPr lang="zh-CN" altLang="en-US" sz="2000" dirty="0"/>
              <a:t>报文吧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 </a:t>
            </a:r>
            <a:r>
              <a:rPr lang="zh-CN" altLang="en-US" sz="2400" dirty="0"/>
              <a:t>（请求报文，响应报文） 通过报文进行沟通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请求报文：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请求头 </a:t>
            </a:r>
            <a:endParaRPr lang="en-US" altLang="zh-CN" sz="2400" dirty="0"/>
          </a:p>
          <a:p>
            <a:r>
              <a:rPr lang="zh-CN" altLang="en-US" sz="2400" dirty="0"/>
              <a:t>请求行</a:t>
            </a:r>
            <a:endParaRPr lang="en-US" altLang="zh-CN" sz="2400" dirty="0"/>
          </a:p>
          <a:p>
            <a:r>
              <a:rPr lang="zh-CN" altLang="en-US" sz="2400" dirty="0"/>
              <a:t>请求主体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响应报文：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响应头</a:t>
            </a:r>
            <a:endParaRPr lang="en-US" altLang="zh-CN" sz="2400" dirty="0"/>
          </a:p>
          <a:p>
            <a:r>
              <a:rPr lang="zh-CN" altLang="en-US" sz="2400" dirty="0"/>
              <a:t>响应行</a:t>
            </a:r>
            <a:endParaRPr lang="en-US" altLang="zh-CN" sz="2400" dirty="0"/>
          </a:p>
          <a:p>
            <a:r>
              <a:rPr lang="zh-CN" altLang="en-US" sz="2400" dirty="0"/>
              <a:t>响应主体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21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请求行：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请求方法</a:t>
            </a:r>
            <a:r>
              <a:rPr lang="zh-CN" altLang="en-US" sz="1200" dirty="0"/>
              <a:t>（</a:t>
            </a:r>
            <a:r>
              <a:rPr lang="en-US" altLang="zh-CN" sz="1200" dirty="0"/>
              <a:t>GET POST DELETE HEAD TRACE OPTION</a:t>
            </a:r>
            <a:r>
              <a:rPr lang="zh-CN" altLang="en-US" sz="1200" dirty="0"/>
              <a:t>）       </a:t>
            </a:r>
            <a:r>
              <a:rPr lang="zh-CN" altLang="en-US" dirty="0"/>
              <a:t>请求资源 </a:t>
            </a:r>
            <a:r>
              <a:rPr lang="en-US" altLang="zh-CN" dirty="0"/>
              <a:t>(URL)</a:t>
            </a:r>
            <a:r>
              <a:rPr lang="zh-CN" altLang="en-US" dirty="0"/>
              <a:t>           请求协议版本（</a:t>
            </a:r>
            <a:r>
              <a:rPr lang="en-US" altLang="zh-CN" dirty="0"/>
              <a:t>HTTP/1.1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2400" dirty="0"/>
              <a:t>请求头：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hlinkClick r:id="rId1"/>
              </a:rPr>
              <a:t>http://tools.jb51.net/table/http_header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请求主体：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表单提交数据如：</a:t>
            </a:r>
            <a:r>
              <a:rPr lang="en-US" altLang="zh-CN" sz="2400" dirty="0"/>
              <a:t>name=aimee</a:t>
            </a:r>
            <a:r>
              <a:rPr lang="en-US" altLang="zh-CN" sz="2400" dirty="0" err="1"/>
              <a:t>&amp;age</a:t>
            </a:r>
            <a:r>
              <a:rPr lang="en-US" altLang="zh-CN" sz="2400" dirty="0"/>
              <a:t>=18;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5096" y="990526"/>
            <a:ext cx="10137441" cy="2753273"/>
          </a:xfrm>
        </p:spPr>
        <p:txBody>
          <a:bodyPr/>
          <a:lstStyle/>
          <a:p>
            <a:r>
              <a:rPr lang="zh-CN" altLang="en-US" sz="3600" dirty="0"/>
              <a:t>             随着谷歌地图的横空出世被人们所知</a:t>
            </a:r>
            <a:br>
              <a:rPr lang="en-US" altLang="zh-CN" sz="3600" dirty="0"/>
            </a:br>
            <a:r>
              <a:rPr lang="en-US" altLang="zh-CN" sz="3600" dirty="0"/>
              <a:t>					  </a:t>
            </a:r>
            <a:r>
              <a:rPr lang="zh-CN" altLang="en-US" sz="3600" dirty="0"/>
              <a:t>（百度注册窗口前端验证）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响应行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响应协议版本号（</a:t>
            </a:r>
            <a:r>
              <a:rPr lang="en-US" altLang="zh-CN" dirty="0"/>
              <a:t>HTTP/1.1</a:t>
            </a:r>
            <a:r>
              <a:rPr lang="zh-CN" altLang="en-US" dirty="0"/>
              <a:t>）       响应状态码  （</a:t>
            </a:r>
            <a:r>
              <a:rPr lang="en-US" altLang="zh-CN" dirty="0"/>
              <a:t>200</a:t>
            </a:r>
            <a:r>
              <a:rPr lang="zh-CN" altLang="en-US" dirty="0"/>
              <a:t>）</a:t>
            </a:r>
            <a:r>
              <a:rPr lang="en-US" altLang="zh-CN" dirty="0"/>
              <a:t>    </a:t>
            </a:r>
            <a:r>
              <a:rPr lang="zh-CN" altLang="en-US" dirty="0"/>
              <a:t>响应状态文字  （</a:t>
            </a:r>
            <a:r>
              <a:rPr lang="en-US" altLang="zh-CN" dirty="0"/>
              <a:t>0K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1"/>
              </a:rPr>
              <a:t>http://tool.oschina.net/commons?type=5</a:t>
            </a:r>
            <a:endParaRPr lang="en-US" altLang="zh-CN" dirty="0"/>
          </a:p>
          <a:p>
            <a:r>
              <a:rPr lang="zh-CN" altLang="en-US" dirty="0"/>
              <a:t>（响应状态码）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响应头</a:t>
            </a:r>
            <a:endParaRPr lang="en-US" altLang="zh-CN" sz="2400" dirty="0"/>
          </a:p>
          <a:p>
            <a:endParaRPr lang="en-US" altLang="zh-CN" sz="2400" dirty="0">
              <a:hlinkClick r:id="rId2"/>
            </a:endParaRPr>
          </a:p>
          <a:p>
            <a:r>
              <a:rPr lang="en-US" altLang="zh-CN" sz="2400" dirty="0">
                <a:hlinkClick r:id="rId2"/>
              </a:rPr>
              <a:t>http://tools.jb51.net/table/http_header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响应主体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‘sign success’ (</a:t>
            </a:r>
            <a:r>
              <a:rPr lang="zh-CN" altLang="en-US" sz="2400" dirty="0"/>
              <a:t>注册成功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86280" y="1211580"/>
          <a:ext cx="8127999" cy="3660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449580"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接到请求继续处理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成功的收到，理解，接受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重定向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为了完成请求需要进行另一部措施（如直接重浏览器缓存获取资源，或跳转到其他页面）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请求语法有错误，不能完全符合要求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服务器无法完成明显有效的请求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7840" y="765822"/>
            <a:ext cx="870204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常见的</a:t>
            </a:r>
            <a:r>
              <a:rPr lang="en-US" altLang="zh-CN" sz="2400" dirty="0"/>
              <a:t>http</a:t>
            </a:r>
            <a:r>
              <a:rPr lang="zh-CN" altLang="en-US" sz="2400" dirty="0"/>
              <a:t>状态码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成功状态码：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200 </a:t>
            </a:r>
            <a:r>
              <a:rPr lang="zh-CN" altLang="en-US" dirty="0"/>
              <a:t>服务器成功返回内容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301/2 </a:t>
            </a:r>
            <a:r>
              <a:rPr lang="zh-CN" altLang="en-US" dirty="0"/>
              <a:t>临时</a:t>
            </a:r>
            <a:r>
              <a:rPr lang="en-US" altLang="zh-CN" dirty="0"/>
              <a:t>/</a:t>
            </a:r>
            <a:r>
              <a:rPr lang="zh-CN" altLang="en-US" dirty="0"/>
              <a:t>永久重定向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304 </a:t>
            </a:r>
            <a:r>
              <a:rPr lang="zh-CN" altLang="en-US" dirty="0"/>
              <a:t>资源未被修改过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800" dirty="0"/>
              <a:t>失败状态码：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404</a:t>
            </a:r>
            <a:r>
              <a:rPr lang="zh-CN" altLang="en-US" dirty="0"/>
              <a:t> 请求内容不存在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500</a:t>
            </a:r>
            <a:r>
              <a:rPr lang="zh-CN" altLang="en-US" dirty="0"/>
              <a:t> 服务器暂时不可用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503 </a:t>
            </a:r>
            <a:r>
              <a:rPr lang="zh-CN" altLang="en-US" dirty="0"/>
              <a:t>服务器内部错误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691694"/>
            <a:ext cx="8328660" cy="488614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495300"/>
            <a:ext cx="837438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572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请求方方法  </a:t>
            </a:r>
            <a:r>
              <a:rPr lang="en-US" altLang="zh-CN" sz="2400" dirty="0"/>
              <a:t>GET     POST  </a:t>
            </a:r>
            <a:r>
              <a:rPr lang="zh-CN" altLang="en-US" sz="2400" dirty="0"/>
              <a:t>的区别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协议里实际上没有区别！  搞什么鬼？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常规理解：</a:t>
            </a:r>
            <a:endParaRPr lang="en-US" altLang="zh-CN" sz="2400" dirty="0"/>
          </a:p>
          <a:p>
            <a:r>
              <a:rPr lang="en-US" altLang="zh-CN" sz="2400" dirty="0"/>
              <a:t>1.GET </a:t>
            </a:r>
            <a:r>
              <a:rPr lang="zh-CN" altLang="en-US" sz="2400" dirty="0"/>
              <a:t>使用</a:t>
            </a:r>
            <a:r>
              <a:rPr lang="en-US" altLang="zh-CN" sz="2400" dirty="0"/>
              <a:t>URL </a:t>
            </a:r>
            <a:r>
              <a:rPr lang="zh-CN" altLang="en-US" sz="2400" dirty="0"/>
              <a:t>或</a:t>
            </a:r>
            <a:r>
              <a:rPr lang="en-US" altLang="zh-CN" sz="2400" dirty="0"/>
              <a:t>Cookie </a:t>
            </a:r>
            <a:r>
              <a:rPr lang="zh-CN" altLang="en-US" sz="2400" dirty="0"/>
              <a:t>传参，而</a:t>
            </a:r>
            <a:r>
              <a:rPr lang="en-US" altLang="zh-CN" sz="2400" dirty="0"/>
              <a:t>POST</a:t>
            </a:r>
            <a:r>
              <a:rPr lang="zh-CN" altLang="en-US" sz="2400" dirty="0"/>
              <a:t>将数据，放在</a:t>
            </a:r>
            <a:r>
              <a:rPr lang="en-US" altLang="zh-CN" sz="2400" dirty="0"/>
              <a:t>BODY</a:t>
            </a:r>
            <a:r>
              <a:rPr lang="zh-CN" altLang="en-US" sz="2400" dirty="0"/>
              <a:t>中。 </a:t>
            </a:r>
            <a:r>
              <a:rPr lang="en-US" altLang="zh-CN" sz="2400" dirty="0"/>
              <a:t>? NAME = ‘CST’&amp;AGE=18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2.GET </a:t>
            </a:r>
            <a:r>
              <a:rPr lang="zh-CN" altLang="en-US" sz="2400" dirty="0"/>
              <a:t>的</a:t>
            </a:r>
            <a:r>
              <a:rPr lang="en-US" altLang="zh-CN" sz="2400" dirty="0"/>
              <a:t>URL</a:t>
            </a:r>
            <a:r>
              <a:rPr lang="zh-CN" altLang="en-US" sz="2400" dirty="0"/>
              <a:t>会有长度上的限制， </a:t>
            </a:r>
            <a:r>
              <a:rPr lang="en-US" altLang="zh-CN" sz="2400" dirty="0"/>
              <a:t>POST</a:t>
            </a:r>
            <a:r>
              <a:rPr lang="zh-CN" altLang="en-US" sz="2400" dirty="0"/>
              <a:t>可以传输很多数据。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3.POST</a:t>
            </a:r>
            <a:r>
              <a:rPr lang="zh-CN" altLang="en-US" sz="2400" dirty="0"/>
              <a:t>比</a:t>
            </a:r>
            <a:r>
              <a:rPr lang="en-US" altLang="zh-CN" sz="2400" dirty="0"/>
              <a:t>GET</a:t>
            </a:r>
            <a:r>
              <a:rPr lang="zh-CN" altLang="en-US" sz="2400" dirty="0"/>
              <a:t>安全。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572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但其实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协议里没有规定</a:t>
            </a:r>
            <a:r>
              <a:rPr lang="en-US" altLang="zh-CN" sz="2000" dirty="0"/>
              <a:t>POST</a:t>
            </a:r>
            <a:r>
              <a:rPr lang="zh-CN" altLang="en-US" sz="2000" dirty="0"/>
              <a:t>数据就要放在</a:t>
            </a:r>
            <a:r>
              <a:rPr lang="en-US" altLang="zh-CN" sz="2000" dirty="0"/>
              <a:t>BODY</a:t>
            </a:r>
            <a:r>
              <a:rPr lang="zh-CN" altLang="en-US" sz="2000" dirty="0"/>
              <a:t>里， 也没有要求</a:t>
            </a:r>
            <a:r>
              <a:rPr lang="en-US" altLang="zh-CN" sz="2000" dirty="0"/>
              <a:t>GET</a:t>
            </a:r>
            <a:r>
              <a:rPr lang="zh-CN" altLang="en-US" sz="2000" dirty="0"/>
              <a:t>数据就一定要放在</a:t>
            </a:r>
            <a:r>
              <a:rPr lang="en-US" altLang="zh-CN" sz="2000" dirty="0"/>
              <a:t>URL</a:t>
            </a:r>
            <a:r>
              <a:rPr lang="zh-CN" altLang="en-US" sz="2000" dirty="0"/>
              <a:t>中而不能放在</a:t>
            </a:r>
            <a:r>
              <a:rPr lang="en-US" altLang="zh-CN" sz="2000" dirty="0"/>
              <a:t>BODY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</a:t>
            </a:r>
            <a:r>
              <a:rPr lang="zh-CN" altLang="en-US" sz="2000" dirty="0"/>
              <a:t>协议对</a:t>
            </a:r>
            <a:r>
              <a:rPr lang="en-US" altLang="zh-CN" sz="2000" dirty="0"/>
              <a:t>GET</a:t>
            </a:r>
            <a:r>
              <a:rPr lang="zh-CN" altLang="en-US" sz="2000" dirty="0"/>
              <a:t>和</a:t>
            </a:r>
            <a:r>
              <a:rPr lang="en-US" altLang="zh-CN" sz="2000" dirty="0"/>
              <a:t>POST </a:t>
            </a:r>
            <a:r>
              <a:rPr lang="zh-CN" altLang="en-US" sz="2000" dirty="0"/>
              <a:t>都没有对数据的长度进行限制，两方面原因造成数据限制的原因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早起浏览器会对</a:t>
            </a:r>
            <a:r>
              <a:rPr lang="en-US" altLang="zh-CN" sz="2000" dirty="0"/>
              <a:t>URL</a:t>
            </a:r>
            <a:r>
              <a:rPr lang="zh-CN" altLang="en-US" sz="2000" dirty="0"/>
              <a:t>长度进行限制（浏览器</a:t>
            </a:r>
            <a:r>
              <a:rPr lang="en-US" altLang="zh-CN" sz="2000" dirty="0"/>
              <a:t>URL</a:t>
            </a:r>
            <a:r>
              <a:rPr lang="zh-CN" altLang="en-US" sz="2000" dirty="0"/>
              <a:t>输入框）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浏览器会对</a:t>
            </a:r>
            <a:r>
              <a:rPr lang="en-US" altLang="zh-CN" sz="2000" dirty="0"/>
              <a:t>Content-length</a:t>
            </a:r>
            <a:r>
              <a:rPr lang="zh-CN" altLang="en-US" sz="2000" dirty="0"/>
              <a:t>进行限制，这是为了服务器安全和稳定。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安全问题呢，看你怎么想了，对于纯小白什么都是安全的，对于黑客什么都是不安全的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13560" y="567925"/>
            <a:ext cx="8702040" cy="590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浏览器缓存机制（</a:t>
            </a:r>
            <a:r>
              <a:rPr lang="en-US" altLang="zh-CN" sz="2400" dirty="0"/>
              <a:t>http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 err="1"/>
              <a:t>304 </a:t>
            </a:r>
            <a:r>
              <a:rPr lang="zh-CN" altLang="en-US" sz="2400" dirty="0" err="1"/>
              <a:t>上次缓存的资源没有改变</a:t>
            </a:r>
            <a:r>
              <a:rPr lang="en-US" altLang="zh-CN" sz="2400" dirty="0" err="1"/>
              <a:t>------浏览器如何知道</a:t>
            </a:r>
            <a:r>
              <a:rPr lang="zh-CN" altLang="en-US" sz="2400" dirty="0" err="1"/>
              <a:t>是否直接取</a:t>
            </a:r>
            <a:r>
              <a:rPr lang="en-US" altLang="zh-CN" sz="2400" dirty="0" err="1"/>
              <a:t>缓存</a:t>
            </a:r>
            <a:r>
              <a:rPr lang="zh-CN" altLang="en-US" sz="2400" dirty="0" err="1"/>
              <a:t>的内容？</a:t>
            </a:r>
            <a:endParaRPr lang="zh-CN" altLang="en-US" sz="2400" dirty="0" err="1"/>
          </a:p>
          <a:p>
            <a:r>
              <a:rPr lang="en-US" altLang="zh-CN" sz="2400" dirty="0" err="1"/>
              <a:t>理解部分 请求头 响应头</a:t>
            </a:r>
            <a:endParaRPr lang="en-US" altLang="zh-CN" sz="2400" dirty="0" err="1"/>
          </a:p>
          <a:p>
            <a:r>
              <a:rPr lang="en-US" altLang="zh-CN" sz="2400" dirty="0" err="1"/>
              <a:t>请求头：</a:t>
            </a:r>
            <a:br>
              <a:rPr lang="en-US" altLang="zh-CN" sz="2400" dirty="0" err="1"/>
            </a:br>
            <a:r>
              <a:rPr lang="en-US" altLang="zh-CN" sz="2400" dirty="0" err="1"/>
              <a:t>if-None-Match: 匹配etag  如果它修改了 不取缓存</a:t>
            </a:r>
            <a:endParaRPr lang="en-US" altLang="zh-CN" sz="2400" dirty="0" err="1"/>
          </a:p>
          <a:p>
            <a:r>
              <a:rPr lang="en-US" altLang="zh-CN" sz="2400" dirty="0" err="1"/>
              <a:t>If-Modified-Since：将先前服务器端发过来的最后修改时间戳发送回去</a:t>
            </a:r>
            <a:endParaRPr lang="en-US" altLang="zh-CN" sz="2400" dirty="0" err="1"/>
          </a:p>
          <a:p>
            <a:endParaRPr lang="en-US" altLang="zh-CN" sz="2400" dirty="0" err="1"/>
          </a:p>
          <a:p>
            <a:r>
              <a:rPr lang="en-US" altLang="zh-CN" sz="2400" dirty="0" err="1"/>
              <a:t>响应头：</a:t>
            </a:r>
            <a:endParaRPr lang="en-US" altLang="zh-CN" sz="2400" dirty="0" err="1"/>
          </a:p>
          <a:p>
            <a:r>
              <a:rPr lang="en-US" altLang="zh-CN" sz="2400" dirty="0" err="1">
                <a:sym typeface="+mn-ea"/>
              </a:rPr>
              <a:t>etag ---&gt;标记图片资源</a:t>
            </a:r>
            <a:endParaRPr lang="en-US" altLang="zh-CN" sz="2400" dirty="0" err="1"/>
          </a:p>
          <a:p>
            <a:r>
              <a:rPr lang="en-US" altLang="zh-CN" sz="2400" dirty="0" err="1"/>
              <a:t>last-Modified (服务器最后修改的时间)和 etag 配合使用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dirty="0"/>
              <a:t>ETags和If-None-Match的工作原理是在HTTP Response中添加ETags信息。当客户端再次请求该资源时，将在HTTP Request中加入If-None-Match信息（ETags的值）。如果服务器验证资源的ETags没有改变（该资源没有改变），将返回一个304状态；否则，服务器将返回200状态，并返回该资源和新的ETags。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47421" y="783504"/>
            <a:ext cx="8702040" cy="602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浏览器缓存机制（</a:t>
            </a:r>
            <a:r>
              <a:rPr lang="en-US" altLang="zh-CN" sz="2400" dirty="0"/>
              <a:t>http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sz="1400" dirty="0"/>
              <a:t>Date</a:t>
            </a:r>
            <a:r>
              <a:rPr lang="zh-CN" altLang="en-US" sz="1400" dirty="0"/>
              <a:t>： 服务器响应内容日期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Cache-control</a:t>
            </a:r>
            <a:r>
              <a:rPr lang="zh-CN" altLang="en-US" sz="1400" dirty="0"/>
              <a:t>：内容缓存时间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zh-CN" sz="1600" dirty="0">
                <a:latin typeface="Arial Unicode MS"/>
              </a:rPr>
              <a:t>no-cache</a:t>
            </a:r>
            <a:r>
              <a:rPr lang="en-US" altLang="zh-CN" sz="1600" dirty="0">
                <a:latin typeface="Arial Unicode MS"/>
              </a:rPr>
              <a:t>   </a:t>
            </a:r>
            <a:r>
              <a:rPr lang="zh-CN" altLang="en-US" sz="1600" dirty="0">
                <a:latin typeface="Arial Unicode MS"/>
              </a:rPr>
              <a:t>不</a:t>
            </a:r>
            <a:r>
              <a:rPr lang="zh-CN" altLang="en-US" sz="1600" dirty="0"/>
              <a:t>被缓存的，只不过每次在向客户端（浏览器）提供响应数据时，缓存都要向服务器评估缓存响应的有效性</a:t>
            </a:r>
            <a:r>
              <a:rPr lang="zh-CN" altLang="en-US" dirty="0"/>
              <a:t>。 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no-store 用于防止重要的信息被无意的发布。在请求消息中发送将使得请求和响应消息都不使用缓存。 根据缓存超时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max-age 指示客户机可以接收生存期不大于指定时间（以秒为单位）的响应。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min-fresh 指示客户机可以接收响应时间小于当前时间加上指定时间的响应。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max-stale 指示客户机可以接收超出超时期间的响应消息。如果指定max-stale消息的值，那么客户机可以 接收超出超时期指定值之内的响应消息</a:t>
            </a:r>
            <a:r>
              <a:rPr lang="zh-CN" altLang="zh-CN" dirty="0">
                <a:solidFill>
                  <a:srgbClr val="4B4B4B"/>
                </a:solidFill>
                <a:latin typeface="Arial Unicode MS"/>
              </a:rPr>
              <a:t>。</a:t>
            </a:r>
            <a:r>
              <a:rPr lang="zh-CN" altLang="zh-CN" sz="1600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Expires</a:t>
            </a:r>
            <a:r>
              <a:rPr lang="zh-CN" altLang="en-US" sz="1600" dirty="0"/>
              <a:t>：内容保质期，表示存在时间，允许客户端在这个时间之前不去检查（发请求），等同</a:t>
            </a:r>
            <a:r>
              <a:rPr lang="en-US" altLang="zh-CN" sz="1600" dirty="0"/>
              <a:t>max-age</a:t>
            </a:r>
            <a:r>
              <a:rPr lang="zh-CN" altLang="en-US" sz="1600" dirty="0"/>
              <a:t>的效果。但是如果同时存在，则被</a:t>
            </a:r>
            <a:r>
              <a:rPr lang="en-US" altLang="zh-CN" sz="1600" dirty="0"/>
              <a:t>cache-control</a:t>
            </a:r>
            <a:r>
              <a:rPr lang="zh-CN" altLang="en-US" sz="1600" dirty="0"/>
              <a:t>的</a:t>
            </a:r>
            <a:r>
              <a:rPr lang="en-US" altLang="zh-CN" sz="1600" dirty="0"/>
              <a:t>max-age</a:t>
            </a:r>
            <a:r>
              <a:rPr lang="zh-CN" altLang="en-US" sz="1600" dirty="0"/>
              <a:t>覆盖。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</a:t>
            </a:r>
            <a:r>
              <a:rPr lang="zh-CN" altLang="en-US" dirty="0"/>
              <a:t>网站如何统计用户从何点击而来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referer</a:t>
            </a:r>
            <a:r>
              <a:rPr lang="zh-CN" altLang="en-US" dirty="0"/>
              <a:t>：如果从浏览器地址栏里直接输入地址请求头没有</a:t>
            </a:r>
            <a:r>
              <a:rPr lang="en-US" altLang="zh-CN" dirty="0" err="1"/>
              <a:t>referer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8321" y="967666"/>
            <a:ext cx="10137441" cy="4084394"/>
          </a:xfrm>
        </p:spPr>
        <p:txBody>
          <a:bodyPr/>
          <a:lstStyle/>
          <a:p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272540"/>
            <a:ext cx="35052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87" y="1622783"/>
            <a:ext cx="377507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28321" y="4017109"/>
            <a:ext cx="3817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</a:rPr>
              <a:t>的传统模型。客户端向服务器发送一个请求，服务器返回整个页面，如此反复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90687" y="4017109"/>
            <a:ext cx="3870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</a:rPr>
              <a:t>Ajax</a:t>
            </a:r>
            <a:r>
              <a:rPr lang="zh-CN" altLang="en-US" dirty="0">
                <a:latin typeface="宋体" panose="02010600030101010101" pitchFamily="2" charset="-122"/>
              </a:rPr>
              <a:t>模型中，</a:t>
            </a:r>
            <a:r>
              <a:rPr lang="zh-CN" altLang="en-US" b="1" dirty="0">
                <a:latin typeface="宋体" panose="02010600030101010101" pitchFamily="2" charset="-122"/>
              </a:rPr>
              <a:t>数据在客户端与服务器之间独立传输。服务器不再返回整个页面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04490" y="598464"/>
            <a:ext cx="575510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Ajax</a:t>
            </a:r>
            <a:r>
              <a:rPr lang="zh-CN" altLang="en-US" dirty="0">
                <a:latin typeface="宋体" panose="02010600030101010101" pitchFamily="2" charset="-122"/>
              </a:rPr>
              <a:t>：一种</a:t>
            </a:r>
            <a:r>
              <a:rPr lang="zh-CN" altLang="en-US" b="1" dirty="0">
                <a:latin typeface="宋体" panose="02010600030101010101" pitchFamily="2" charset="-122"/>
              </a:rPr>
              <a:t>不用刷新整个页面便可与服务器通讯的办法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    </a:t>
            </a:r>
            <a:r>
              <a:rPr lang="en-US" altLang="zh-CN" sz="3600" dirty="0" err="1"/>
              <a:t>jsonp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5940" y="2581454"/>
            <a:ext cx="87020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        回顾</a:t>
            </a:r>
            <a:r>
              <a:rPr lang="en-US" altLang="zh-CN" sz="3600" dirty="0">
                <a:sym typeface="+mn-ea"/>
              </a:rPr>
              <a:t>Ajax </a:t>
            </a:r>
            <a:r>
              <a:rPr lang="zh-CN" altLang="en-US" sz="3600" dirty="0"/>
              <a:t>跨域问题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6460" y="524054"/>
            <a:ext cx="8702040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    解决跨域问题的几种办法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800" dirty="0"/>
              <a:t>1.Flash </a:t>
            </a:r>
            <a:r>
              <a:rPr lang="zh-CN" altLang="en-US" sz="2800" dirty="0"/>
              <a:t>（不做讨论）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服务器代理中转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3.Jsonp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4.document.domain(</a:t>
            </a:r>
            <a:r>
              <a:rPr lang="zh-CN" altLang="en-US" sz="2800" dirty="0"/>
              <a:t>针对基础域名相同的情况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bj.58.com  document.domain = '58.com'</a:t>
            </a:r>
            <a:endParaRPr lang="en-US" altLang="zh-CN" sz="2800" dirty="0"/>
          </a:p>
          <a:p>
            <a:r>
              <a:rPr lang="en-US" altLang="zh-CN" sz="2800" dirty="0"/>
              <a:t>tj.58.com  </a:t>
            </a:r>
            <a:r>
              <a:rPr lang="en-US" altLang="zh-CN" sz="2800" dirty="0">
                <a:sym typeface="+mn-ea"/>
              </a:rPr>
              <a:t>document.domain = '58.com'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80260" y="318314"/>
            <a:ext cx="87020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JSONP</a:t>
            </a:r>
            <a:r>
              <a:rPr lang="zh-CN" altLang="en-US" sz="2800" dirty="0"/>
              <a:t>原理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Web页面上用</a:t>
            </a:r>
            <a:r>
              <a:rPr lang="en-US" altLang="zh-CN" dirty="0">
                <a:sym typeface="+mn-ea"/>
              </a:rPr>
              <a:t>&lt;script&gt; </a:t>
            </a:r>
            <a:r>
              <a:rPr lang="zh-CN" altLang="en-US" dirty="0">
                <a:sym typeface="+mn-ea"/>
              </a:rPr>
              <a:t>引入 js文件时则不受是否跨域的影响</a:t>
            </a:r>
            <a:endParaRPr lang="en-US" altLang="zh-CN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（不仅如此，我们还发现凡是拥有"src"这个属性的标签都拥有跨域的能力，比如&lt;script&gt;、&lt;img&gt;、&lt;iframe&gt;）</a:t>
            </a:r>
            <a:endParaRPr lang="en-US" altLang="zh-CN" sz="1600" dirty="0">
              <a:sym typeface="+mn-ea"/>
            </a:endParaRPr>
          </a:p>
          <a:p>
            <a:endParaRPr lang="en-US" altLang="zh-CN" sz="16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于是我们把数据放到服务器上，并且数据为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形式（因为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可以轻松处理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数据）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因为我们无法监控通过</a:t>
            </a:r>
            <a:r>
              <a:rPr lang="en-US" altLang="zh-CN" sz="2000" dirty="0"/>
              <a:t>&lt;script&gt;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属性是否把数据获取完成，所以我们需要做一个处理。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实现定义好处理跨域获取数据的函数，如 </a:t>
            </a:r>
            <a:r>
              <a:rPr lang="en-US" altLang="zh-CN" sz="2000" dirty="0"/>
              <a:t>function 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（</a:t>
            </a:r>
            <a:r>
              <a:rPr lang="en-US" altLang="zh-CN" sz="2000" dirty="0"/>
              <a:t>data</a:t>
            </a:r>
            <a:r>
              <a:rPr lang="zh-CN" altLang="en-US" sz="2000" dirty="0"/>
              <a:t>）</a:t>
            </a:r>
            <a:r>
              <a:rPr lang="en-US" altLang="zh-CN" sz="2000" dirty="0"/>
              <a:t>{}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获取数据的时候添加一个参数</a:t>
            </a:r>
            <a:r>
              <a:rPr lang="en-US" altLang="zh-CN" sz="2000" dirty="0" err="1"/>
              <a:t>cb</a:t>
            </a:r>
            <a:r>
              <a:rPr lang="en-US" altLang="zh-CN" sz="2000" dirty="0"/>
              <a:t>=‘</a:t>
            </a:r>
            <a:r>
              <a:rPr lang="en-US" altLang="zh-CN" sz="2000" dirty="0" err="1"/>
              <a:t>doJSON</a:t>
            </a:r>
            <a:r>
              <a:rPr lang="en-US" altLang="zh-CN" sz="2000" dirty="0"/>
              <a:t>’ (</a:t>
            </a:r>
            <a:r>
              <a:rPr lang="zh-CN" altLang="en-US" sz="2000" dirty="0"/>
              <a:t>服务端会根据参数</a:t>
            </a:r>
            <a:r>
              <a:rPr lang="en-US" altLang="zh-CN" sz="2000" dirty="0" err="1"/>
              <a:t>cb</a:t>
            </a:r>
            <a:r>
              <a:rPr lang="zh-CN" altLang="en-US" sz="2000" dirty="0"/>
              <a:t>的值返回 对应的内容</a:t>
            </a:r>
            <a:r>
              <a:rPr lang="en-US" altLang="zh-CN" sz="2000" dirty="0"/>
              <a:t>)   </a:t>
            </a:r>
            <a:r>
              <a:rPr lang="zh-CN" altLang="en-US" sz="2000" dirty="0"/>
              <a:t>此内容为以</a:t>
            </a:r>
            <a:r>
              <a:rPr lang="en-US" altLang="zh-CN" sz="2000" dirty="0" err="1"/>
              <a:t>cb</a:t>
            </a:r>
            <a:r>
              <a:rPr lang="zh-CN" altLang="en-US" sz="2000" dirty="0"/>
              <a:t>对应的值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为函数真实要传递的数据为函数的参数的一串字符 如 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（</a:t>
            </a:r>
            <a:r>
              <a:rPr lang="en-US" altLang="zh-CN" sz="2000" dirty="0"/>
              <a:t>’</a:t>
            </a:r>
            <a:r>
              <a:rPr lang="zh-CN" altLang="en-US" sz="2000" dirty="0"/>
              <a:t>数据</a:t>
            </a:r>
            <a:r>
              <a:rPr lang="en-US" altLang="zh-CN" sz="2000" dirty="0"/>
              <a:t>’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</a:t>
            </a:r>
            <a:r>
              <a:rPr lang="zh-CN" altLang="en-US" sz="3600" dirty="0"/>
              <a:t>百度搜索框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   cookie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0070" y="599514"/>
            <a:ext cx="87020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什么是</a:t>
            </a:r>
            <a:r>
              <a:rPr lang="en-US" altLang="zh-CN" sz="3600" dirty="0"/>
              <a:t>cookie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800" dirty="0"/>
              <a:t>Cookie</a:t>
            </a:r>
            <a:r>
              <a:rPr lang="zh-CN" altLang="en-US" sz="2800" dirty="0"/>
              <a:t>是由</a:t>
            </a:r>
            <a:r>
              <a:rPr lang="zh-CN" altLang="en-US" sz="2800" dirty="0">
                <a:hlinkClick r:id="rId1"/>
              </a:rPr>
              <a:t>服务器端</a:t>
            </a:r>
            <a:r>
              <a:rPr lang="zh-CN" altLang="en-US" sz="2800" dirty="0"/>
              <a:t>生成，发送给</a:t>
            </a:r>
            <a:r>
              <a:rPr lang="en-US" altLang="zh-CN" sz="2800" dirty="0"/>
              <a:t>User-Agent</a:t>
            </a:r>
            <a:r>
              <a:rPr lang="zh-CN" altLang="en-US" sz="2800" dirty="0"/>
              <a:t>（一般是浏览器），（服务器告诉浏览器设置一下</a:t>
            </a:r>
            <a:r>
              <a:rPr lang="en-US" altLang="zh-CN" sz="2800" dirty="0"/>
              <a:t>cookie</a:t>
            </a:r>
            <a:r>
              <a:rPr lang="zh-CN" altLang="en-US" sz="2800" dirty="0"/>
              <a:t>），浏览器会将</a:t>
            </a:r>
            <a:r>
              <a:rPr lang="en-US" altLang="zh-CN" sz="2800" dirty="0"/>
              <a:t>Cookie</a:t>
            </a:r>
            <a:r>
              <a:rPr lang="zh-CN" altLang="en-US" sz="2800" dirty="0"/>
              <a:t>以</a:t>
            </a:r>
            <a:r>
              <a:rPr lang="en-US" altLang="zh-CN" sz="2800" dirty="0"/>
              <a:t>key/value</a:t>
            </a:r>
            <a:r>
              <a:rPr lang="zh-CN" altLang="en-US" sz="2800" dirty="0"/>
              <a:t>保存到某个目录下的</a:t>
            </a:r>
            <a:r>
              <a:rPr lang="zh-CN" altLang="en-US" sz="2800" dirty="0">
                <a:hlinkClick r:id="rId2"/>
              </a:rPr>
              <a:t>文本文件</a:t>
            </a:r>
            <a:r>
              <a:rPr lang="zh-CN" altLang="en-US" sz="2800" dirty="0"/>
              <a:t>内，下次请求同一网站时就发送该</a:t>
            </a:r>
            <a:r>
              <a:rPr lang="en-US" altLang="zh-CN" sz="2800" dirty="0"/>
              <a:t>Cookie</a:t>
            </a:r>
            <a:r>
              <a:rPr lang="zh-CN" altLang="en-US" sz="2800" dirty="0"/>
              <a:t>给</a:t>
            </a:r>
            <a:r>
              <a:rPr lang="zh-CN" altLang="en-US" sz="2800" dirty="0">
                <a:hlinkClick r:id="rId3"/>
              </a:rPr>
              <a:t>服务器</a:t>
            </a:r>
            <a:r>
              <a:rPr lang="zh-CN" altLang="en-US" sz="2800" dirty="0"/>
              <a:t>（前提是浏览器设置为启用</a:t>
            </a:r>
            <a:r>
              <a:rPr lang="en-US" altLang="zh-CN" sz="2800" dirty="0"/>
              <a:t>cookie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Cookie</a:t>
            </a:r>
            <a:r>
              <a:rPr lang="zh-CN" altLang="en-US" sz="2800" dirty="0"/>
              <a:t>就是一个小型文件（浏览器对</a:t>
            </a:r>
            <a:r>
              <a:rPr lang="en-US" altLang="zh-CN" sz="2800" dirty="0"/>
              <a:t>cookie</a:t>
            </a:r>
            <a:r>
              <a:rPr lang="zh-CN" altLang="en-US" sz="2800" dirty="0"/>
              <a:t>的内存大小是有限制的</a:t>
            </a:r>
            <a:r>
              <a:rPr lang="en-US" altLang="zh-CN" sz="2800" dirty="0"/>
              <a:t>-------</a:t>
            </a:r>
            <a:r>
              <a:rPr lang="zh-CN" altLang="en-US" sz="2800" dirty="0"/>
              <a:t>用来记录一些信息）</a:t>
            </a:r>
            <a:endParaRPr lang="en-US" altLang="zh-CN" sz="4800" dirty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64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为什么会有</a:t>
            </a:r>
            <a:r>
              <a:rPr lang="en-US" altLang="zh-CN" sz="3600" dirty="0"/>
              <a:t>cookie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400" dirty="0"/>
              <a:t>Web</a:t>
            </a:r>
            <a:r>
              <a:rPr lang="zh-CN" altLang="en-US" sz="2400" dirty="0"/>
              <a:t>应用程序是使用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协议传输数据的。</a:t>
            </a:r>
            <a:endParaRPr lang="en-US" altLang="zh-CN" sz="2400" dirty="0"/>
          </a:p>
          <a:p>
            <a:r>
              <a:rPr lang="en-US" altLang="zh-CN" sz="2400" b="1" dirty="0"/>
              <a:t>HTTP</a:t>
            </a:r>
            <a:r>
              <a:rPr lang="zh-CN" altLang="en-US" sz="2400" b="1" dirty="0"/>
              <a:t>协议是无状态的协议。</a:t>
            </a:r>
            <a:endParaRPr lang="en-US" altLang="zh-CN" sz="2400" b="1" dirty="0"/>
          </a:p>
          <a:p>
            <a:r>
              <a:rPr lang="zh-CN" altLang="en-US" sz="2400" b="1" dirty="0"/>
              <a:t>一旦数据交换完毕，客户端与服务器端的连接就会关闭，再次交换数据需要建立新的连接。这就意味着服务器无法从连接上跟踪会话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3600" dirty="0"/>
          </a:p>
          <a:p>
            <a:r>
              <a:rPr lang="zh-CN" altLang="en-US" sz="3600" dirty="0"/>
              <a:t>考虑一下这个东东如何实现？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用户在登录页面后，一段时间内重新打开页面不用输入自动登陆。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9589" y="2952097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 </a:t>
            </a:r>
            <a:r>
              <a:rPr lang="zh-CN" altLang="en-US" sz="3600" dirty="0"/>
              <a:t>具有保质期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</a:t>
            </a:r>
            <a:r>
              <a:rPr lang="zh-CN" altLang="en-US" sz="3600" dirty="0"/>
              <a:t>的特点：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200" dirty="0"/>
              <a:t>满足同源策略：</a:t>
            </a:r>
            <a:endParaRPr lang="en-US" altLang="zh-CN" sz="3200" dirty="0"/>
          </a:p>
          <a:p>
            <a:endParaRPr lang="en-US" altLang="zh-CN" sz="3600" dirty="0"/>
          </a:p>
          <a:p>
            <a:r>
              <a:rPr lang="zh-CN" altLang="en-US" sz="2400" dirty="0"/>
              <a:t>虽然网站</a:t>
            </a:r>
            <a:r>
              <a:rPr lang="en-US" altLang="zh-CN" sz="2400" dirty="0"/>
              <a:t>images.google.com</a:t>
            </a:r>
            <a:r>
              <a:rPr lang="zh-CN" altLang="en-US" sz="2400" dirty="0"/>
              <a:t>与网站</a:t>
            </a:r>
            <a:r>
              <a:rPr lang="en-US" altLang="zh-CN" sz="2400" dirty="0"/>
              <a:t>www.google.com</a:t>
            </a:r>
            <a:r>
              <a:rPr lang="zh-CN" altLang="en-US" sz="2400" dirty="0"/>
              <a:t>同属于</a:t>
            </a:r>
            <a:r>
              <a:rPr lang="en-US" altLang="zh-CN" sz="2400" dirty="0"/>
              <a:t>Google</a:t>
            </a:r>
            <a:r>
              <a:rPr lang="zh-CN" altLang="en-US" sz="2400" dirty="0"/>
              <a:t>，但是域名不一样，二者同样不能互相操作彼此的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问题来了 举个例子：</a:t>
            </a:r>
            <a:endParaRPr lang="en-US" altLang="zh-CN" sz="2400" dirty="0"/>
          </a:p>
          <a:p>
            <a:r>
              <a:rPr lang="zh-CN" altLang="en-US" sz="2400" dirty="0"/>
              <a:t>访问玩</a:t>
            </a:r>
            <a:r>
              <a:rPr lang="en-US" altLang="zh-CN" sz="2400" dirty="0"/>
              <a:t>zhidao.baidu.com </a:t>
            </a:r>
            <a:r>
              <a:rPr lang="zh-CN" altLang="en-US" sz="2400" dirty="0"/>
              <a:t>再访问</a:t>
            </a:r>
            <a:r>
              <a:rPr lang="en-US" altLang="zh-CN" sz="2400" dirty="0"/>
              <a:t>wenku.baidu.com</a:t>
            </a:r>
            <a:r>
              <a:rPr lang="zh-CN" altLang="en-US" sz="2400" dirty="0"/>
              <a:t>还需要重新登陆百度账号吗？</a:t>
            </a:r>
            <a:endParaRPr lang="en-US" altLang="zh-CN" sz="2400" dirty="0"/>
          </a:p>
          <a:p>
            <a:endParaRPr lang="en-US" altLang="zh-CN" sz="4400" dirty="0"/>
          </a:p>
          <a:p>
            <a:r>
              <a:rPr lang="en-US" altLang="zh-CN" sz="3600" dirty="0"/>
              <a:t>							</a:t>
            </a:r>
            <a:r>
              <a:rPr lang="zh-CN" altLang="en-US" sz="3600" dirty="0"/>
              <a:t>如何解决</a:t>
            </a:r>
            <a:r>
              <a:rPr lang="en-US" altLang="zh-CN" sz="3600" dirty="0"/>
              <a:t>?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2601" y="426646"/>
            <a:ext cx="10137441" cy="2753273"/>
          </a:xfrm>
        </p:spPr>
        <p:txBody>
          <a:bodyPr/>
          <a:lstStyle/>
          <a:p>
            <a:r>
              <a:rPr lang="en-US" altLang="zh-CN" sz="2800" dirty="0"/>
              <a:t>					       Do you remember form </a:t>
            </a:r>
            <a:r>
              <a:rPr lang="zh-CN" altLang="en-US" sz="2800" dirty="0"/>
              <a:t>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495" y="306551"/>
            <a:ext cx="870204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document.domain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设置</a:t>
            </a:r>
            <a:r>
              <a:rPr lang="en-US" altLang="zh-CN" sz="3600" dirty="0" err="1"/>
              <a:t>document.domain</a:t>
            </a:r>
            <a:r>
              <a:rPr lang="en-US" altLang="zh-CN" sz="3600" dirty="0"/>
              <a:t> = ‘baidu.com’;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让页面属于这个基础域名下（那么此页面和任何二级域名为</a:t>
            </a:r>
            <a:r>
              <a:rPr lang="en-US" altLang="zh-CN" sz="3600" dirty="0"/>
              <a:t>baidu.com</a:t>
            </a:r>
            <a:r>
              <a:rPr lang="zh-CN" altLang="en-US" sz="3600" dirty="0"/>
              <a:t>的）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设置限制</a:t>
            </a:r>
            <a:r>
              <a:rPr lang="en-US" altLang="zh-CN" sz="3600" dirty="0"/>
              <a:t>----</a:t>
            </a:r>
            <a:r>
              <a:rPr lang="zh-CN" altLang="en-US" sz="3600" dirty="0"/>
              <a:t>页面确实属于该基础域名之下</a:t>
            </a:r>
            <a:endParaRPr lang="en-US" altLang="zh-CN" sz="3600" dirty="0"/>
          </a:p>
          <a:p>
            <a:r>
              <a:rPr lang="zh-CN" altLang="en-US" sz="3600" dirty="0"/>
              <a:t>那么资源公用了（</a:t>
            </a:r>
            <a:r>
              <a:rPr lang="en-US" altLang="zh-CN" sz="3600" dirty="0"/>
              <a:t>ajax</a:t>
            </a:r>
            <a:r>
              <a:rPr lang="zh-CN" altLang="en-US" sz="3600" dirty="0"/>
              <a:t>） </a:t>
            </a:r>
            <a:r>
              <a:rPr lang="en-US" altLang="zh-CN" sz="3600" dirty="0"/>
              <a:t>cookie </a:t>
            </a:r>
            <a:r>
              <a:rPr lang="zh-CN" altLang="en-US" sz="3600" dirty="0"/>
              <a:t>共用了</a:t>
            </a:r>
            <a:endParaRPr lang="en-US" altLang="zh-CN" sz="3600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</a:t>
            </a:r>
            <a:r>
              <a:rPr lang="zh-CN" altLang="en-US" sz="3600" dirty="0"/>
              <a:t>内存大小受限制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400" dirty="0"/>
              <a:t>Cookie</a:t>
            </a:r>
            <a:r>
              <a:rPr lang="zh-CN" altLang="en-US" sz="2400" dirty="0"/>
              <a:t>有个数和大小的限制，大小一般是</a:t>
            </a:r>
            <a:r>
              <a:rPr lang="en-US" altLang="zh-CN" sz="2400" dirty="0"/>
              <a:t>4k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63290" y="3823951"/>
          <a:ext cx="8128001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IE 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IE 7.0 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safari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chrome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r>
                        <a:rPr lang="zh-CN" altLang="en-US" dirty="0"/>
                        <a:t>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每个域名下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每个域名下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没有限制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53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r>
                        <a:rPr lang="zh-CN" altLang="en-US" dirty="0"/>
                        <a:t>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0991" y="2960975"/>
            <a:ext cx="87020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Cookie </a:t>
            </a:r>
            <a:r>
              <a:rPr lang="zh-CN" altLang="en-US" sz="4000" dirty="0"/>
              <a:t>在本地</a:t>
            </a:r>
            <a:r>
              <a:rPr lang="en-US" altLang="zh-CN" sz="4000" dirty="0"/>
              <a:t> </a:t>
            </a:r>
            <a:r>
              <a:rPr lang="zh-CN" altLang="en-US" sz="4000" dirty="0"/>
              <a:t>可以被更改文件 敏感的数据不要放在</a:t>
            </a:r>
            <a:r>
              <a:rPr lang="en-US" altLang="zh-CN" sz="4000" dirty="0"/>
              <a:t>cookie</a:t>
            </a:r>
            <a:r>
              <a:rPr lang="zh-CN" altLang="en-US" sz="4000" dirty="0"/>
              <a:t>里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517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Cookie</a:t>
            </a:r>
            <a:r>
              <a:rPr lang="zh-CN" altLang="en-US" sz="2400" dirty="0"/>
              <a:t>实际上主要是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服务器开发人员设置的，前端开发人员较少使用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但是我们得学会简单操作</a:t>
            </a:r>
            <a:r>
              <a:rPr lang="en-US" altLang="zh-CN" sz="2400" dirty="0"/>
              <a:t>cookie </a:t>
            </a:r>
            <a:r>
              <a:rPr lang="zh-CN" altLang="en-US" sz="2400" dirty="0"/>
              <a:t>（大概流程如下）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(var oDate = new Date())</a:t>
            </a:r>
            <a:endParaRPr lang="en-US" altLang="zh-CN" sz="2400" dirty="0"/>
          </a:p>
          <a:p>
            <a:r>
              <a:rPr lang="en-US" altLang="zh-CN" sz="2400" dirty="0"/>
              <a:t>1.document.cookie='key=value;expires='+oDate;(</a:t>
            </a:r>
            <a:r>
              <a:rPr lang="zh-CN" altLang="zh-CN" sz="2400" dirty="0"/>
              <a:t>精确时间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2.new Date(); </a:t>
            </a:r>
            <a:r>
              <a:rPr lang="en-US" altLang="zh-CN" sz="2400" dirty="0" err="1"/>
              <a:t>setDate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getDate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3,</a:t>
            </a:r>
            <a:r>
              <a:rPr lang="zh-CN" altLang="en-US" sz="2400" dirty="0"/>
              <a:t>封装函数 增 查 删 </a:t>
            </a:r>
            <a:endParaRPr lang="en-US" altLang="zh-CN" sz="24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0271" y="404205"/>
            <a:ext cx="8702040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50A64"/>
              </a:buClr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document.cookie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格式：名字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不会覆盖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过期时间：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expires=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/max-age=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秒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57350" lvl="4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日期对象的使用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57350" lvl="4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封装函数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字符串分割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已经过期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0271" y="404205"/>
            <a:ext cx="8702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50A64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记录拖拽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的位置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用户登录名记录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2601" y="426646"/>
            <a:ext cx="10137441" cy="2753273"/>
          </a:xfrm>
        </p:spPr>
        <p:txBody>
          <a:bodyPr/>
          <a:lstStyle/>
          <a:p>
            <a:r>
              <a:rPr lang="en-US" altLang="zh-CN" sz="2800" dirty="0"/>
              <a:t>                     method         action            </a:t>
            </a:r>
            <a:r>
              <a:rPr lang="en-US" altLang="zh-CN" sz="2800" dirty="0" err="1"/>
              <a:t>enctype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7785" y="421640"/>
            <a:ext cx="10137140" cy="4479290"/>
          </a:xfrm>
        </p:spPr>
        <p:txBody>
          <a:bodyPr/>
          <a:lstStyle/>
          <a:p>
            <a:r>
              <a:rPr lang="en-US" altLang="zh-CN" sz="2800" dirty="0"/>
              <a:t>Method</a:t>
            </a:r>
            <a:r>
              <a:rPr lang="zh-CN" altLang="en-US" sz="2800" dirty="0">
                <a:sym typeface="+mn-ea"/>
              </a:rPr>
              <a:t>：</a:t>
            </a:r>
            <a:r>
              <a:rPr lang="en-US" altLang="zh-CN" sz="2800" dirty="0"/>
              <a:t>GET  POST</a:t>
            </a:r>
            <a:r>
              <a:rPr lang="zh-CN" altLang="en-US" sz="2800" dirty="0"/>
              <a:t>等</a:t>
            </a:r>
            <a:br>
              <a:rPr lang="en-US" altLang="zh-CN" sz="2800" dirty="0"/>
            </a:br>
            <a:r>
              <a:rPr lang="en-US" altLang="zh-CN" sz="2800" dirty="0"/>
              <a:t>action</a:t>
            </a:r>
            <a:r>
              <a:rPr lang="zh-CN" altLang="en-US" sz="2800" dirty="0"/>
              <a:t>：</a:t>
            </a:r>
            <a:r>
              <a:rPr lang="en-US" altLang="zh-CN" sz="2800" dirty="0"/>
              <a:t>address</a:t>
            </a:r>
            <a:br>
              <a:rPr lang="en-US" altLang="zh-CN" sz="2800" dirty="0"/>
            </a:br>
            <a:r>
              <a:rPr lang="en-US" altLang="zh-CN" sz="2800" dirty="0" err="1"/>
              <a:t>enctype</a:t>
            </a:r>
            <a:r>
              <a:rPr lang="en-US" altLang="zh-CN" sz="2800" dirty="0"/>
              <a:t>: 规定在发送表单数据之前如何对其进行编码</a:t>
            </a:r>
            <a:br>
              <a:rPr lang="en-US" altLang="zh-CN" sz="2800" dirty="0"/>
            </a:br>
            <a:r>
              <a:rPr lang="en-US" altLang="zh-CN" sz="2800" dirty="0"/>
              <a:t>				application/x-www-form-</a:t>
            </a:r>
            <a:r>
              <a:rPr lang="en-US" altLang="zh-CN" sz="2800" dirty="0" err="1"/>
              <a:t>urlencoded</a:t>
            </a:r>
            <a:r>
              <a:rPr lang="en-US" altLang="zh-CN" sz="2800" dirty="0"/>
              <a:t>	</a:t>
            </a:r>
            <a:br>
              <a:rPr lang="en-US" altLang="zh-CN" sz="2800" dirty="0"/>
            </a:br>
            <a:r>
              <a:rPr lang="en-US" altLang="zh-CN" sz="2800" dirty="0"/>
              <a:t>                 </a:t>
            </a:r>
            <a:r>
              <a:rPr lang="zh-CN" altLang="en-US" sz="2800" dirty="0"/>
              <a:t>在发送前编码所有字符（默认）</a:t>
            </a:r>
            <a:br>
              <a:rPr lang="zh-CN" altLang="en-US" sz="2800" dirty="0"/>
            </a:br>
            <a:r>
              <a:rPr lang="zh-CN" altLang="en-US" sz="2800" dirty="0"/>
              <a:t>		        </a:t>
            </a:r>
            <a:r>
              <a:rPr lang="en-US" altLang="zh-CN" sz="2800" dirty="0"/>
              <a:t>multipart/form-data	(&lt;input type='file'&gt;)</a:t>
            </a:r>
            <a:br>
              <a:rPr lang="en-US" altLang="zh-CN" sz="2800" dirty="0"/>
            </a:br>
            <a:r>
              <a:rPr lang="en-US" altLang="zh-CN" sz="2800" dirty="0"/>
              <a:t>                 </a:t>
            </a:r>
            <a:r>
              <a:rPr lang="zh-CN" altLang="en-US" sz="2800" dirty="0"/>
              <a:t>不对字符编码。在使用包含文件上传控件的表单时，必须使用该值。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4481" y="388546"/>
            <a:ext cx="10137441" cy="2753273"/>
          </a:xfrm>
        </p:spPr>
        <p:txBody>
          <a:bodyPr/>
          <a:lstStyle/>
          <a:p>
            <a:r>
              <a:rPr lang="en-US" altLang="zh-CN" sz="3600" dirty="0"/>
              <a:t>                            What is Ajax </a:t>
            </a:r>
            <a:r>
              <a:rPr lang="zh-CN" altLang="en-US" sz="3600" dirty="0"/>
              <a:t>？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8254</Words>
  <Application>WPS 演示</Application>
  <PresentationFormat>宽屏</PresentationFormat>
  <Paragraphs>605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微软雅黑</vt:lpstr>
      <vt:lpstr>Arial Unicode MS</vt:lpstr>
      <vt:lpstr>Symbol</vt:lpstr>
      <vt:lpstr>Calibri</vt:lpstr>
      <vt:lpstr>Arial Unicode MS</vt:lpstr>
      <vt:lpstr>离子</vt:lpstr>
      <vt:lpstr>            Ajax</vt:lpstr>
      <vt:lpstr>            Ajax-用途</vt:lpstr>
      <vt:lpstr>Wampserver 环境配置</vt:lpstr>
      <vt:lpstr>             随着谷歌地图的横空出世被人们所知 					  （百度注册窗口前端验证）</vt:lpstr>
      <vt:lpstr>      </vt:lpstr>
      <vt:lpstr>					       Do you remember form ？</vt:lpstr>
      <vt:lpstr>                     method         action            enctype</vt:lpstr>
      <vt:lpstr>Method：GET  POST等 action：address enctype: 规定在发送表单数据之前如何对其进行编码 				application/x-www-form-urlencoded	                  在发送前编码所有字符（默认） 		        multipart/form-data	(&lt;input type='file'&gt;)                  不对字符编码。在使用包含文件上传控件的表单时，必须使用该值。 </vt:lpstr>
      <vt:lpstr>                            What is Ajax ？</vt:lpstr>
      <vt:lpstr>     用JavaScript 以异步的形式操作 xml （现在操作的是json）                       （Asynchronous javascript and xml）</vt:lpstr>
      <vt:lpstr> </vt:lpstr>
      <vt:lpstr>PowerPoint 演示文稿</vt:lpstr>
      <vt:lpstr> </vt:lpstr>
      <vt:lpstr> 重要的两个对象 new XMLHttpRequest()   new ActiveXObject('Microsoft.XMLHttp')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陈思彤</dc:creator>
  <cp:lastModifiedBy>尹小松</cp:lastModifiedBy>
  <cp:revision>182</cp:revision>
  <dcterms:created xsi:type="dcterms:W3CDTF">2016-07-30T03:10:00Z</dcterms:created>
  <dcterms:modified xsi:type="dcterms:W3CDTF">2018-08-14T13:05:08Z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