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78" r:id="rId2"/>
    <p:sldId id="281" r:id="rId3"/>
    <p:sldId id="368" r:id="rId4"/>
    <p:sldId id="282" r:id="rId5"/>
    <p:sldId id="285" r:id="rId6"/>
    <p:sldId id="283" r:id="rId7"/>
    <p:sldId id="284" r:id="rId8"/>
    <p:sldId id="325" r:id="rId9"/>
    <p:sldId id="32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328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69" r:id="rId49"/>
    <p:sldId id="324" r:id="rId50"/>
    <p:sldId id="330" r:id="rId51"/>
    <p:sldId id="329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70" r:id="rId61"/>
    <p:sldId id="341" r:id="rId62"/>
    <p:sldId id="366" r:id="rId63"/>
    <p:sldId id="342" r:id="rId64"/>
    <p:sldId id="343" r:id="rId65"/>
    <p:sldId id="367" r:id="rId66"/>
    <p:sldId id="344" r:id="rId67"/>
    <p:sldId id="340" r:id="rId68"/>
    <p:sldId id="339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8723B7-F5D7-40B2-A096-0146E10C8BC5}">
          <p14:sldIdLst>
            <p14:sldId id="278"/>
            <p14:sldId id="281"/>
            <p14:sldId id="368"/>
            <p14:sldId id="282"/>
            <p14:sldId id="285"/>
            <p14:sldId id="283"/>
            <p14:sldId id="284"/>
            <p14:sldId id="325"/>
            <p14:sldId id="32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28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69"/>
            <p14:sldId id="324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70"/>
            <p14:sldId id="341"/>
            <p14:sldId id="366"/>
            <p14:sldId id="342"/>
            <p14:sldId id="343"/>
            <p14:sldId id="367"/>
            <p14:sldId id="344"/>
            <p14:sldId id="340"/>
            <p14:sldId id="339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无标题节" id="{400986C3-5380-4704-8120-70987F40AC3F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54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92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987" y="2557741"/>
            <a:ext cx="1019000" cy="144783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2387" y="2564091"/>
            <a:ext cx="4962643" cy="144148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Canvas</a:t>
            </a:r>
            <a:r>
              <a:rPr lang="zh-CN" altLang="en-US" sz="3200" dirty="0"/>
              <a:t>画布</a:t>
            </a:r>
          </a:p>
        </p:txBody>
      </p:sp>
    </p:spTree>
    <p:extLst>
      <p:ext uri="{BB962C8B-B14F-4D97-AF65-F5344CB8AC3E}">
        <p14:creationId xmlns:p14="http://schemas.microsoft.com/office/powerpoint/2010/main" val="118720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CA8FF8-2C34-4FED-9AEB-9A8EC22B7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应用场景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23210BE-CA3C-4A93-818B-5D17BEFC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222" y="1690999"/>
            <a:ext cx="9144000" cy="4050789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游戏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图表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动画</a:t>
            </a:r>
          </a:p>
          <a:p>
            <a:pPr marL="514350" indent="-514350">
              <a:buAutoNum type="arabicPeriod"/>
            </a:pPr>
            <a:r>
              <a:rPr lang="zh-CN" altLang="en-US" dirty="0"/>
              <a:t>codepen.io （HTML5 动效）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68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D1CCFC-60FD-46A0-B77F-A0F34E14D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Canvas发展历史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F64DA-6869-4143-BF43-4C5450399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666" y="1674221"/>
            <a:ext cx="9144000" cy="4437380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最早在apple的safari 1.3中引入</a:t>
            </a:r>
          </a:p>
          <a:p>
            <a:pPr marL="514350" indent="-514350">
              <a:buAutoNum type="arabicPeriod"/>
            </a:pPr>
            <a:r>
              <a:rPr lang="zh-CN" altLang="en-US" dirty="0"/>
              <a:t>ie9之前的浏览器不支持canvas</a:t>
            </a:r>
          </a:p>
          <a:p>
            <a:pPr marL="514350" indent="-514350">
              <a:buAutoNum type="arabicPeriod"/>
            </a:pPr>
            <a:r>
              <a:rPr lang="zh-CN" altLang="en-US" dirty="0"/>
              <a:t>http://caniuse.com/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40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095EB3-D13B-4BB5-AEE4-9745C45BF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如何使⽤canvas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E64D985-BAD6-45D7-AB81-3D580CC8E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413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添加</a:t>
            </a:r>
            <a:r>
              <a:rPr lang="zh-CN" altLang="en-US" dirty="0"/>
              <a:t>canvas标签</a:t>
            </a:r>
          </a:p>
          <a:p>
            <a:r>
              <a:rPr lang="zh-CN" altLang="en-US" dirty="0"/>
              <a:t>&lt;canvas width=500 height=500&gt;&lt;/canvas&gt;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. 获得canavs元素</a:t>
            </a:r>
          </a:p>
          <a:p>
            <a:r>
              <a:rPr lang="zh-CN" altLang="en-US" dirty="0"/>
              <a:t>var canvas =document.getElementById('myCanvas');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. 获得canvas上下文对象</a:t>
            </a:r>
          </a:p>
          <a:p>
            <a:r>
              <a:rPr lang="zh-CN" altLang="en-US" dirty="0"/>
              <a:t>var ctx = canvas.getContext(</a:t>
            </a:r>
            <a:r>
              <a:rPr lang="en-US" altLang="zh-CN" dirty="0"/>
              <a:t>'</a:t>
            </a:r>
            <a:r>
              <a:rPr lang="zh-CN" altLang="en-US" dirty="0"/>
              <a:t>2d</a:t>
            </a:r>
            <a:r>
              <a:rPr lang="en-US" altLang="zh-CN" dirty="0"/>
              <a:t>'</a:t>
            </a:r>
            <a:r>
              <a:rPr lang="zh-CN" altLang="en-US" dirty="0"/>
              <a:t>)</a:t>
            </a:r>
          </a:p>
          <a:p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4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43CD60-F6E8-4FB5-8400-846BAA94A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两个对象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549C630-EDDE-4913-9238-476184CA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1308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元素对象（canvas元素）和上下文对象（通过getContext('2d')方法获取到的CanvasRenderingContext2D对象）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元素对象相当于我们的画布，上下文对象相当于画笔，</a:t>
            </a:r>
          </a:p>
          <a:p>
            <a:r>
              <a:rPr lang="zh-CN" altLang="en-US" dirty="0"/>
              <a:t>我们接下来的所有操作是基于上下文对象的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11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1B1B34-3635-4C2B-B670-44C5351A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绘制线段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36FD232-8489-4743-A112-3FA837B8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07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ctx.moveTo(x, y);  </a:t>
            </a:r>
            <a:r>
              <a:rPr lang="zh-CN" altLang="en-US" dirty="0">
                <a:sym typeface="+mn-ea"/>
              </a:rPr>
              <a:t>移动到 x，y坐标点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ctx.lineTo(x, y); </a:t>
            </a:r>
            <a:r>
              <a:rPr lang="zh-CN" altLang="en-US" dirty="0">
                <a:sym typeface="+mn-ea"/>
              </a:rPr>
              <a:t>从当前点绘制直线到x，y点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ctx.stroke();  </a:t>
            </a:r>
            <a:r>
              <a:rPr lang="zh-CN" altLang="en-US" dirty="0">
                <a:sym typeface="+mn-ea"/>
              </a:rPr>
              <a:t>描边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ctx.lineWidth  = 20; </a:t>
            </a:r>
            <a:r>
              <a:rPr lang="zh-CN" altLang="en-US" dirty="0">
                <a:sym typeface="+mn-ea"/>
              </a:rPr>
              <a:t>设置线段宽度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ctx.closePath();  </a:t>
            </a:r>
            <a:r>
              <a:rPr lang="zh-CN" altLang="en-US" dirty="0">
                <a:sym typeface="+mn-ea"/>
              </a:rPr>
              <a:t>闭合当前路径</a:t>
            </a:r>
            <a:r>
              <a:rPr lang="zh-CN" altLang="en-US" dirty="0"/>
              <a:t>  和回到起始点的区别</a:t>
            </a:r>
          </a:p>
          <a:p>
            <a:pPr marL="514350" indent="-514350">
              <a:buAutoNum type="arabicPeriod"/>
            </a:pPr>
            <a:r>
              <a:rPr lang="zh-CN" altLang="en-US" dirty="0"/>
              <a:t>ctx.fill();  </a:t>
            </a:r>
            <a:r>
              <a:rPr lang="zh-CN" altLang="en-US" dirty="0">
                <a:sym typeface="+mn-ea"/>
              </a:rPr>
              <a:t>填充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1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61E944-03B0-4DAB-84E9-112095DD3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路径与填充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3AAEB32-1939-4113-9657-E8345302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1104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1.fill和stroke方法都是作用在当前的所有子路径</a:t>
            </a:r>
          </a:p>
          <a:p>
            <a:endParaRPr lang="zh-CN" altLang="en-US" dirty="0"/>
          </a:p>
          <a:p>
            <a:r>
              <a:rPr lang="zh-CN" altLang="en-US" dirty="0"/>
              <a:t>2.完成一条路径后要重新开始另一条路径时必须使用beginPath()方法</a:t>
            </a:r>
            <a:r>
              <a:rPr lang="en-US" altLang="zh-CN" dirty="0"/>
              <a:t>, </a:t>
            </a:r>
            <a:r>
              <a:rPr lang="en-US" altLang="zh-CN" dirty="0" err="1"/>
              <a:t>betinPath开始子路径的一个新的集合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2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7E5840-BF3C-4C18-A6B7-547F34FE7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课堂小驿站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7A7A8F7-D5C1-4C23-B012-26C461888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71680"/>
          </a:xfrm>
        </p:spPr>
        <p:txBody>
          <a:bodyPr/>
          <a:lstStyle/>
          <a:p>
            <a:r>
              <a:rPr lang="zh-CN" altLang="en-US" dirty="0"/>
              <a:t>下面代码执行的结果是什么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FED5528-C856-4125-A369-05BC9A01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51" y="1100023"/>
            <a:ext cx="4868545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0A8439-705F-4BAA-8EC0-16AD4CAEF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绘制矩形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F80A220-9755-40F6-ACA2-A5103B640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6839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ctx.rect(x, y, dx, dy); 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ctx.fillRect(x, y, dx, dy);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ctx.strokeRect(x, y, w, h);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73923" y="2508308"/>
            <a:ext cx="2357306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1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1C1B76-7236-44D2-BD6C-C0908B91C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橡皮擦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FBBDC98-54BA-497A-8463-52C46102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16777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ctx.clearRect(x, y, dx, dy);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实现矩形落地动画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7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B38F68-6DEB-45A3-AA48-ADEC16EE0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方块降落效果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D5D0CA7-B1BE-4AD1-8DA3-8CFAD0F0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9055"/>
            <a:ext cx="9144000" cy="52225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var y = 100;</a:t>
            </a:r>
          </a:p>
          <a:p>
            <a:r>
              <a:rPr lang="zh-CN" altLang="en-US" dirty="0"/>
              <a:t>function drawRect(y) {</a:t>
            </a:r>
          </a:p>
          <a:p>
            <a:r>
              <a:rPr lang="zh-CN" altLang="en-US" b="1" dirty="0"/>
              <a:t>            ctx.fillRect(100, y, 30, 30);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  <a:p>
            <a:r>
              <a:rPr lang="zh-CN" altLang="en-US" dirty="0"/>
              <a:t>        var timer = setInterval(function () {</a:t>
            </a:r>
          </a:p>
          <a:p>
            <a:r>
              <a:rPr lang="zh-CN" altLang="en-US" dirty="0"/>
              <a:t>            ctx.clearRect(0, 0, w, h);</a:t>
            </a:r>
          </a:p>
          <a:p>
            <a:r>
              <a:rPr lang="zh-CN" altLang="en-US" dirty="0"/>
              <a:t>            drawRect(y);</a:t>
            </a:r>
          </a:p>
          <a:p>
            <a:r>
              <a:rPr lang="zh-CN" altLang="en-US" dirty="0"/>
              <a:t>            y += 10;</a:t>
            </a:r>
          </a:p>
          <a:p>
            <a:r>
              <a:rPr lang="zh-CN" altLang="en-US" dirty="0"/>
              <a:t>            if(y &gt; 470) {</a:t>
            </a:r>
          </a:p>
          <a:p>
            <a:r>
              <a:rPr lang="zh-CN" altLang="en-US" dirty="0"/>
              <a:t>                clearInterval(timer);</a:t>
            </a:r>
          </a:p>
          <a:p>
            <a:r>
              <a:rPr lang="zh-CN" altLang="en-US" dirty="0"/>
              <a:t>                drawRect(470);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}, 50)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95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591F5809-BD1F-4B24-BDD5-FAEB1392A57E}"/>
              </a:ext>
            </a:extLst>
          </p:cNvPr>
          <p:cNvGrpSpPr/>
          <p:nvPr/>
        </p:nvGrpSpPr>
        <p:grpSpPr>
          <a:xfrm>
            <a:off x="2450970" y="1206631"/>
            <a:ext cx="1593130" cy="1423447"/>
            <a:chOff x="2941164" y="1414021"/>
            <a:chExt cx="1593130" cy="1423447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xmlns="" id="{04C19919-2CDB-41D8-B68E-10AB78500405}"/>
                </a:ext>
              </a:extLst>
            </p:cNvPr>
            <p:cNvSpPr/>
            <p:nvPr/>
          </p:nvSpPr>
          <p:spPr>
            <a:xfrm>
              <a:off x="2941164" y="1414021"/>
              <a:ext cx="1593130" cy="142344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2F7DB105-61D9-45F4-9965-1EC1F3F24ABE}"/>
                </a:ext>
              </a:extLst>
            </p:cNvPr>
            <p:cNvCxnSpPr>
              <a:stCxn id="20" idx="4"/>
              <a:endCxn id="20" idx="1"/>
            </p:cNvCxnSpPr>
            <p:nvPr/>
          </p:nvCxnSpPr>
          <p:spPr>
            <a:xfrm>
              <a:off x="3297026" y="1414021"/>
              <a:ext cx="881406" cy="142344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3763C313-8027-4348-BC59-68BD0C447DBE}"/>
                </a:ext>
              </a:extLst>
            </p:cNvPr>
            <p:cNvCxnSpPr>
              <a:stCxn id="20" idx="2"/>
              <a:endCxn id="20" idx="5"/>
            </p:cNvCxnSpPr>
            <p:nvPr/>
          </p:nvCxnSpPr>
          <p:spPr>
            <a:xfrm flipV="1">
              <a:off x="3297026" y="1414021"/>
              <a:ext cx="881406" cy="1423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BC84F636-BA5F-4381-8679-60F5A83FAB58}"/>
                </a:ext>
              </a:extLst>
            </p:cNvPr>
            <p:cNvCxnSpPr>
              <a:stCxn id="20" idx="3"/>
              <a:endCxn id="20" idx="0"/>
            </p:cNvCxnSpPr>
            <p:nvPr/>
          </p:nvCxnSpPr>
          <p:spPr>
            <a:xfrm>
              <a:off x="2941164" y="2125745"/>
              <a:ext cx="159313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E691AB9A-0890-4E9D-B191-A3C0F756186B}"/>
              </a:ext>
            </a:extLst>
          </p:cNvPr>
          <p:cNvSpPr txBox="1"/>
          <p:nvPr/>
        </p:nvSpPr>
        <p:spPr>
          <a:xfrm>
            <a:off x="1574276" y="3289955"/>
            <a:ext cx="211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这是最开始的雪花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035B0220-CB9F-4117-84BF-F17DC1590EE2}"/>
              </a:ext>
            </a:extLst>
          </p:cNvPr>
          <p:cNvGrpSpPr/>
          <p:nvPr/>
        </p:nvGrpSpPr>
        <p:grpSpPr>
          <a:xfrm rot="2820623">
            <a:off x="6180740" y="1315039"/>
            <a:ext cx="1593130" cy="1423447"/>
            <a:chOff x="2941164" y="1414021"/>
            <a:chExt cx="1593130" cy="1423447"/>
          </a:xfrm>
        </p:grpSpPr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xmlns="" id="{9D6E7F07-DB0C-4927-A8FA-AF928BA0C51B}"/>
                </a:ext>
              </a:extLst>
            </p:cNvPr>
            <p:cNvSpPr/>
            <p:nvPr/>
          </p:nvSpPr>
          <p:spPr>
            <a:xfrm>
              <a:off x="2941164" y="1414021"/>
              <a:ext cx="1593130" cy="142344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0A94067D-5CCC-4172-B5C5-4A8748E96999}"/>
                </a:ext>
              </a:extLst>
            </p:cNvPr>
            <p:cNvCxnSpPr>
              <a:stCxn id="32" idx="4"/>
              <a:endCxn id="32" idx="1"/>
            </p:cNvCxnSpPr>
            <p:nvPr/>
          </p:nvCxnSpPr>
          <p:spPr>
            <a:xfrm>
              <a:off x="3297026" y="1414021"/>
              <a:ext cx="881406" cy="142344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AF5AA6F8-A5A4-4316-879B-C418187CD64F}"/>
                </a:ext>
              </a:extLst>
            </p:cNvPr>
            <p:cNvCxnSpPr>
              <a:stCxn id="32" idx="2"/>
              <a:endCxn id="32" idx="5"/>
            </p:cNvCxnSpPr>
            <p:nvPr/>
          </p:nvCxnSpPr>
          <p:spPr>
            <a:xfrm flipV="1">
              <a:off x="3297026" y="1414021"/>
              <a:ext cx="881406" cy="1423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xmlns="" id="{498FD923-1F09-4B21-B549-1B9399F47705}"/>
                </a:ext>
              </a:extLst>
            </p:cNvPr>
            <p:cNvCxnSpPr>
              <a:stCxn id="32" idx="3"/>
              <a:endCxn id="32" idx="0"/>
            </p:cNvCxnSpPr>
            <p:nvPr/>
          </p:nvCxnSpPr>
          <p:spPr>
            <a:xfrm>
              <a:off x="2941164" y="2125745"/>
              <a:ext cx="159313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右 35">
            <a:extLst>
              <a:ext uri="{FF2B5EF4-FFF2-40B4-BE49-F238E27FC236}">
                <a16:creationId xmlns:a16="http://schemas.microsoft.com/office/drawing/2014/main" xmlns="" id="{70249D32-431F-4A06-BBC3-0E071E36A92F}"/>
              </a:ext>
            </a:extLst>
          </p:cNvPr>
          <p:cNvSpPr/>
          <p:nvPr/>
        </p:nvSpPr>
        <p:spPr>
          <a:xfrm>
            <a:off x="4376947" y="1501186"/>
            <a:ext cx="853719" cy="87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3F339D1-5E53-4C6E-BAAC-0B39D636D4BF}"/>
              </a:ext>
            </a:extLst>
          </p:cNvPr>
          <p:cNvSpPr txBox="1"/>
          <p:nvPr/>
        </p:nvSpPr>
        <p:spPr>
          <a:xfrm>
            <a:off x="5825765" y="3289955"/>
            <a:ext cx="26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这是下一个状态的雪花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EECE935E-B659-4D7C-8F5D-C06BC36B675E}"/>
              </a:ext>
            </a:extLst>
          </p:cNvPr>
          <p:cNvSpPr txBox="1"/>
          <p:nvPr/>
        </p:nvSpPr>
        <p:spPr>
          <a:xfrm>
            <a:off x="3259381" y="4624796"/>
            <a:ext cx="478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变化之后  清空画布重新画就好了  定时器</a:t>
            </a:r>
            <a:r>
              <a:rPr lang="zh-CN" altLang="en-US" dirty="0" smtClean="0"/>
              <a:t>每搁一</a:t>
            </a:r>
            <a:r>
              <a:rPr lang="zh-CN" altLang="en-US" dirty="0"/>
              <a:t>定的时间清除画布  然后重新画这个雪花   画的样子就是下一个状态的雪花的样子</a:t>
            </a:r>
          </a:p>
        </p:txBody>
      </p:sp>
      <p:sp>
        <p:nvSpPr>
          <p:cNvPr id="2" name="椭圆 1"/>
          <p:cNvSpPr/>
          <p:nvPr/>
        </p:nvSpPr>
        <p:spPr>
          <a:xfrm>
            <a:off x="3165584" y="1823687"/>
            <a:ext cx="163902" cy="1893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98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38C176-3AF1-4DEB-95C6-F7E6B3AF7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绘制弧形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76684C0-677E-4B50-A55B-9F7E2C1D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868" y="1660486"/>
            <a:ext cx="9144000" cy="4220472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arc(x, y, r, 起始弧度, 结束弧度,弧形的方向 )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角 以弧度计，0顺时针 1逆时针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* Math.PI = 360deg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04D6444-AEAF-4086-BB31-0A6D1F9A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472" y="2575334"/>
            <a:ext cx="2685415" cy="2390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FD05D7F-420D-4492-85B9-0EDA1EBD7F3F}"/>
              </a:ext>
            </a:extLst>
          </p:cNvPr>
          <p:cNvSpPr txBox="1"/>
          <p:nvPr/>
        </p:nvSpPr>
        <p:spPr>
          <a:xfrm>
            <a:off x="9659317" y="3771700"/>
            <a:ext cx="129147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3A27E6D-DE62-4B80-ACAF-FD6FCC3B8D7D}"/>
              </a:ext>
            </a:extLst>
          </p:cNvPr>
          <p:cNvSpPr txBox="1"/>
          <p:nvPr/>
        </p:nvSpPr>
        <p:spPr>
          <a:xfrm>
            <a:off x="8452686" y="4919713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Math.pi</a:t>
            </a:r>
            <a:r>
              <a:rPr lang="en-US" altLang="zh-CN" dirty="0"/>
              <a:t>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0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370742-B670-43B1-899A-5E46CC2E1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26B8CAC8-615B-492E-A836-422C4BB6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59" y="1843405"/>
            <a:ext cx="7492365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8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D00835-DB98-4464-B4C0-3F20B877A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绘制圆角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91DF8C7-FD15-4224-AC0D-105AC26E1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093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ctx.arcTo(x1, y1, x2, y2, r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r>
              <a:rPr lang="en-US" altLang="zh-CN" dirty="0"/>
              <a:t>2.   </a:t>
            </a:r>
            <a:r>
              <a:rPr lang="zh-CN" altLang="en-US" dirty="0"/>
              <a:t>绘制的弧线与当前点和x1,y1连线，x1,y1和x2,y2连线都相切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26280" y="3124919"/>
            <a:ext cx="4666890" cy="219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25019" y="3717985"/>
            <a:ext cx="129396" cy="1207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08098" y="4179499"/>
            <a:ext cx="146649" cy="1682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54415" y="4642450"/>
            <a:ext cx="69011" cy="905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5"/>
          </p:cNvCxnSpPr>
          <p:nvPr/>
        </p:nvCxnSpPr>
        <p:spPr>
          <a:xfrm>
            <a:off x="4035465" y="3821069"/>
            <a:ext cx="407139" cy="38862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015595" y="4607226"/>
            <a:ext cx="146649" cy="1682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2" idx="3"/>
            <a:endCxn id="19" idx="7"/>
          </p:cNvCxnSpPr>
          <p:nvPr/>
        </p:nvCxnSpPr>
        <p:spPr>
          <a:xfrm flipH="1">
            <a:off x="4140768" y="4323079"/>
            <a:ext cx="288806" cy="30878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26249" y="3967790"/>
            <a:ext cx="595941" cy="595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3" idx="7"/>
          </p:cNvCxnSpPr>
          <p:nvPr/>
        </p:nvCxnSpPr>
        <p:spPr>
          <a:xfrm flipV="1">
            <a:off x="4234916" y="3720140"/>
            <a:ext cx="328456" cy="334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15DD9D-AF84-40FC-BB3F-B87CEC3E1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绘制圆角矩形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6016625-E251-47E8-A9E6-70308FCC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49" y="2161540"/>
            <a:ext cx="4881245" cy="25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4C056E-8954-4C0D-AB30-95BEA9839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贝塞尔曲线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959F8EE-3845-4005-B425-53E8329B3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9643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quadraticCurveTo(x1, y1,</a:t>
            </a:r>
            <a:r>
              <a:rPr lang="en-US" altLang="zh-CN" dirty="0" err="1">
                <a:sym typeface="+mn-ea"/>
              </a:rPr>
              <a:t>ex,ey</a:t>
            </a:r>
            <a:r>
              <a:rPr lang="zh-CN" altLang="en-US" dirty="0">
                <a:sym typeface="+mn-ea"/>
              </a:rPr>
              <a:t> ) 二次贝塞尔曲线</a:t>
            </a:r>
          </a:p>
          <a:p>
            <a:r>
              <a:rPr lang="en-US" altLang="zh-CN" dirty="0">
                <a:sym typeface="+mn-ea"/>
              </a:rPr>
              <a:t>       x1,y1 </a:t>
            </a:r>
            <a:r>
              <a:rPr lang="zh-CN" altLang="zh-CN" dirty="0">
                <a:sym typeface="+mn-ea"/>
              </a:rPr>
              <a:t>控制点</a:t>
            </a:r>
          </a:p>
          <a:p>
            <a:r>
              <a:rPr lang="en-US" altLang="zh-CN" dirty="0">
                <a:sym typeface="+mn-ea"/>
              </a:rPr>
              <a:t>       </a:t>
            </a:r>
            <a:r>
              <a:rPr lang="en-US" altLang="zh-CN" dirty="0" err="1">
                <a:sym typeface="+mn-ea"/>
              </a:rPr>
              <a:t>ex,ey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结束点 </a:t>
            </a:r>
          </a:p>
          <a:p>
            <a:r>
              <a:rPr lang="en-US" altLang="zh-CN" dirty="0"/>
              <a:t>2.   </a:t>
            </a:r>
            <a:r>
              <a:rPr lang="zh-CN" altLang="en-US" dirty="0"/>
              <a:t>bezierCurveTo(x1, y1, x2, y2, ex, ey) 三次贝塞尔曲线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ym typeface="+mn-ea"/>
              </a:rPr>
              <a:t>x1,y1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x2,y2 </a:t>
            </a:r>
            <a:r>
              <a:rPr lang="zh-CN" altLang="zh-CN" dirty="0">
                <a:sym typeface="+mn-ea"/>
              </a:rPr>
              <a:t>控制点</a:t>
            </a:r>
          </a:p>
          <a:p>
            <a:r>
              <a:rPr lang="en-US" altLang="zh-CN" dirty="0">
                <a:sym typeface="+mn-ea"/>
              </a:rPr>
              <a:t>      </a:t>
            </a:r>
            <a:r>
              <a:rPr lang="en-US" altLang="zh-CN" dirty="0" err="1">
                <a:sym typeface="+mn-ea"/>
              </a:rPr>
              <a:t>ex,ey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结束点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35042" y="1191881"/>
            <a:ext cx="3416060" cy="213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213012" y="2087593"/>
            <a:ext cx="138022" cy="1552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12701" y="2369389"/>
            <a:ext cx="138022" cy="1552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937629" y="1679273"/>
            <a:ext cx="138022" cy="1552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9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2694F6-70C9-4D5C-83BC-8ECD5A87F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坐标轴转换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5725376-17E1-482E-820B-2D564CD9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6439"/>
            <a:ext cx="9144000" cy="413563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translate(dx, dy)   重新映射画布上的 (0,0) 位置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scale(sx, sy)   缩放当前绘图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rotate(</a:t>
            </a:r>
            <a:r>
              <a:rPr lang="en-US" altLang="zh-CN" dirty="0" err="1"/>
              <a:t>Math.PI</a:t>
            </a:r>
            <a:r>
              <a:rPr lang="zh-CN" altLang="en-US" dirty="0"/>
              <a:t>)   旋转当前的绘图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save() restore()  </a:t>
            </a:r>
          </a:p>
          <a:p>
            <a:r>
              <a:rPr lang="zh-CN" altLang="en-US" dirty="0"/>
              <a:t>      保存当前图像状态的一份拷贝</a:t>
            </a:r>
            <a:r>
              <a:rPr lang="en-US" altLang="zh-CN" dirty="0"/>
              <a:t>(</a:t>
            </a:r>
            <a:r>
              <a:rPr lang="zh-CN" altLang="en-US" dirty="0"/>
              <a:t>保存画布状态）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从栈中弹出存储的图形状态并恢复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setTransform(a, b, c, d, e, f) 先重置再变换</a:t>
            </a:r>
          </a:p>
          <a:p>
            <a:r>
              <a:rPr lang="en-US" altLang="zh-CN" dirty="0"/>
              <a:t>     </a:t>
            </a:r>
            <a:r>
              <a:rPr lang="en-US" altLang="zh-CN" sz="1600" dirty="0"/>
              <a:t> </a:t>
            </a:r>
            <a:r>
              <a:rPr lang="zh-CN" altLang="en-US" sz="1600" dirty="0"/>
              <a:t>参数：水平缩放、水平倾斜、垂直倾斜、垂直缩放、水平移动、垂直移动</a:t>
            </a:r>
          </a:p>
          <a:p>
            <a:r>
              <a:rPr lang="en-US" altLang="zh-CN" dirty="0"/>
              <a:t>6.  </a:t>
            </a:r>
            <a:r>
              <a:rPr lang="zh-CN" altLang="en-US" dirty="0"/>
              <a:t>transform(a, b, c, d, e, f) 在之前的基础上变换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88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5A574-6AA7-4ED7-9E84-73FD227D5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填充图案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F4D526F-F635-45FA-94D6-393B853D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84802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createPattern(image,"repeat|repeat-x|repeat-y|no-repeat")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img元素（Image对象），canvas元素，video元素</a:t>
            </a:r>
            <a:r>
              <a:rPr lang="en-US" altLang="zh-CN" dirty="0"/>
              <a:t>(</a:t>
            </a:r>
            <a:r>
              <a:rPr lang="zh-CN" altLang="en-US" dirty="0"/>
              <a:t>有图形的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ACCC2A-335A-4BC6-84BD-33474D277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渐变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F3FF2E-674D-4037-A5DF-E0836E6D4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58179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createLinearGradient(x1, y1, x2, y2); 线性渐变 必须在填充渐变的区域里定义渐变, 否则 没有效果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createRadialGradient(x1, y1, r1, x2, y2, r2); 径向渐变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/>
              <a:t>bg.</a:t>
            </a:r>
            <a:r>
              <a:rPr lang="zh-CN" altLang="en-US" dirty="0"/>
              <a:t>addColorStop(p, color);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8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594726" y="247647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HTML5</a:t>
            </a:r>
            <a:r>
              <a:rPr lang="zh-CN" altLang="en-US" dirty="0"/>
              <a:t>新</a:t>
            </a:r>
            <a:r>
              <a:rPr lang="zh-CN" altLang="en-US" dirty="0" smtClean="0"/>
              <a:t>增</a:t>
            </a:r>
            <a:r>
              <a:rPr lang="zh-CN" altLang="en-US" dirty="0"/>
              <a:t>功能</a:t>
            </a:r>
            <a:r>
              <a:rPr lang="zh-CN" altLang="en-US" dirty="0" smtClean="0"/>
              <a:t>有哪些？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31230" y="247393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031230" y="3160228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6747126" y="305305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HTML5</a:t>
            </a:r>
            <a:r>
              <a:rPr lang="zh-CN" altLang="en-US" dirty="0"/>
              <a:t>拖</a:t>
            </a:r>
            <a:r>
              <a:rPr lang="zh-CN" altLang="en-US" dirty="0" smtClean="0"/>
              <a:t>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669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RCH@0TMBW7N58ED2{3%%DF">
            <a:extLst>
              <a:ext uri="{FF2B5EF4-FFF2-40B4-BE49-F238E27FC236}">
                <a16:creationId xmlns:a16="http://schemas.microsoft.com/office/drawing/2014/main" xmlns="" id="{AB68DE98-284D-4516-9444-E2F91EA1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90" y="1098995"/>
            <a:ext cx="7922895" cy="1800860"/>
          </a:xfrm>
          <a:prstGeom prst="rect">
            <a:avLst/>
          </a:prstGeom>
        </p:spPr>
      </p:pic>
      <p:pic>
        <p:nvPicPr>
          <p:cNvPr id="5" name="图片 4" descr="~6S)RNK~6~WD7]%@R$2~6CF">
            <a:extLst>
              <a:ext uri="{FF2B5EF4-FFF2-40B4-BE49-F238E27FC236}">
                <a16:creationId xmlns:a16="http://schemas.microsoft.com/office/drawing/2014/main" xmlns="" id="{B8503FD2-5639-4685-AEEE-7BB074B2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90" y="3219404"/>
            <a:ext cx="7923530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C943CE2-66CD-4E0B-AE20-6BDB8D9B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116455"/>
            <a:ext cx="2787650" cy="2625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AD43E9-E1FC-4525-ACEC-986793F4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90" y="2573655"/>
            <a:ext cx="7122795" cy="1710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C80C7A6-005C-4C7A-98D9-8642458C0558}"/>
              </a:ext>
            </a:extLst>
          </p:cNvPr>
          <p:cNvSpPr txBox="1"/>
          <p:nvPr/>
        </p:nvSpPr>
        <p:spPr>
          <a:xfrm>
            <a:off x="1675765" y="5723255"/>
            <a:ext cx="214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C4B498F-ADFA-400F-A63C-5E77F62B6A37}"/>
              </a:ext>
            </a:extLst>
          </p:cNvPr>
          <p:cNvSpPr txBox="1"/>
          <p:nvPr/>
        </p:nvSpPr>
        <p:spPr>
          <a:xfrm>
            <a:off x="1951348" y="443060"/>
            <a:ext cx="664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87296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4EE2D7-40F7-44C6-9257-32B32C9AA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阴影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5F327DA-E6AC-465C-BEE6-86C878ED4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65948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ctx.shadowColor</a:t>
            </a:r>
          </a:p>
          <a:p>
            <a:pPr marL="514350" indent="-514350">
              <a:buAutoNum type="arabicPeriod"/>
            </a:pPr>
            <a:r>
              <a:rPr lang="zh-CN" altLang="en-US" dirty="0"/>
              <a:t>ctx.shadowOffsetX</a:t>
            </a:r>
          </a:p>
          <a:p>
            <a:pPr marL="514350" indent="-514350">
              <a:buAutoNum type="arabicPeriod"/>
            </a:pPr>
            <a:r>
              <a:rPr lang="zh-CN" altLang="en-US" dirty="0"/>
              <a:t>ctx.shadowOffsetY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ctx.shadowBlur</a:t>
            </a:r>
          </a:p>
          <a:p>
            <a:endParaRPr lang="zh-CN" altLang="en-US" dirty="0"/>
          </a:p>
          <a:p>
            <a:r>
              <a:rPr lang="zh-CN" altLang="en-US" dirty="0"/>
              <a:t>注：这里的阴影偏移量不受坐标系变换的影响</a:t>
            </a:r>
          </a:p>
          <a:p>
            <a:endParaRPr lang="zh-CN" altLang="en-US" dirty="0"/>
          </a:p>
        </p:txBody>
      </p:sp>
      <p:pic>
        <p:nvPicPr>
          <p:cNvPr id="4" name="图片 3" descr="$$TB8BKUA4]465L9%B_$5B3">
            <a:extLst>
              <a:ext uri="{FF2B5EF4-FFF2-40B4-BE49-F238E27FC236}">
                <a16:creationId xmlns:a16="http://schemas.microsoft.com/office/drawing/2014/main" xmlns="" id="{3C037CF8-0CD8-4C69-843A-26F51CDF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95" y="2325370"/>
            <a:ext cx="4772660" cy="17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111834-EEA3-4082-B938-10C8EDBE8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863CE16-E9AD-4464-ADC6-53A5FF953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56521"/>
          </a:xfrm>
        </p:spPr>
        <p:txBody>
          <a:bodyPr/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fillText()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strokeText()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measureText(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 world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了解</a:t>
            </a:r>
          </a:p>
          <a:p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C75E1BC-A799-4380-A6AD-AB61940E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12" y="3029421"/>
            <a:ext cx="5203825" cy="2777490"/>
          </a:xfrm>
          <a:prstGeom prst="rect">
            <a:avLst/>
          </a:prstGeom>
        </p:spPr>
      </p:pic>
      <p:pic>
        <p:nvPicPr>
          <p:cNvPr id="5" name="图片 4" descr="HL2PLEI@T7GMSCWW(@{7FPI">
            <a:extLst>
              <a:ext uri="{FF2B5EF4-FFF2-40B4-BE49-F238E27FC236}">
                <a16:creationId xmlns:a16="http://schemas.microsoft.com/office/drawing/2014/main" xmlns="" id="{8BC5EEEB-A0BA-42BC-B658-C283B469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68" y="3442837"/>
            <a:ext cx="5161915" cy="11017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3F20691-EE6A-4331-97ED-FD66458D8253}"/>
              </a:ext>
            </a:extLst>
          </p:cNvPr>
          <p:cNvSpPr/>
          <p:nvPr/>
        </p:nvSpPr>
        <p:spPr>
          <a:xfrm>
            <a:off x="5501882" y="1456334"/>
            <a:ext cx="4191556" cy="10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C64AADBA-C33A-472C-9AA1-87091539DFAE}"/>
              </a:ext>
            </a:extLst>
          </p:cNvPr>
          <p:cNvCxnSpPr>
            <a:cxnSpLocks/>
          </p:cNvCxnSpPr>
          <p:nvPr/>
        </p:nvCxnSpPr>
        <p:spPr>
          <a:xfrm>
            <a:off x="5501882" y="1466928"/>
            <a:ext cx="4178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2516D9D-BA40-4C12-B5BB-634A02DDB17A}"/>
              </a:ext>
            </a:extLst>
          </p:cNvPr>
          <p:cNvCxnSpPr>
            <a:cxnSpLocks/>
          </p:cNvCxnSpPr>
          <p:nvPr/>
        </p:nvCxnSpPr>
        <p:spPr>
          <a:xfrm>
            <a:off x="5514680" y="1850390"/>
            <a:ext cx="4178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3117D2CF-6E19-4857-B196-D70A1132057C}"/>
              </a:ext>
            </a:extLst>
          </p:cNvPr>
          <p:cNvCxnSpPr>
            <a:cxnSpLocks/>
          </p:cNvCxnSpPr>
          <p:nvPr/>
        </p:nvCxnSpPr>
        <p:spPr>
          <a:xfrm>
            <a:off x="5514680" y="2456535"/>
            <a:ext cx="4178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DAD3DAEB-A64F-4049-B010-DE83338C961A}"/>
              </a:ext>
            </a:extLst>
          </p:cNvPr>
          <p:cNvCxnSpPr>
            <a:cxnSpLocks/>
          </p:cNvCxnSpPr>
          <p:nvPr/>
        </p:nvCxnSpPr>
        <p:spPr>
          <a:xfrm>
            <a:off x="5514680" y="2169332"/>
            <a:ext cx="41787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55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22C791-558B-4AA0-BB9D-6E673B238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8CBDEA2-3CF8-4104-9FF5-9A3F4D101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581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lineCap</a:t>
            </a:r>
          </a:p>
          <a:p>
            <a:pPr marL="514350" indent="-514350">
              <a:buAutoNum type="arabicPeriod"/>
            </a:pPr>
            <a:r>
              <a:rPr lang="zh-CN" altLang="en-US" dirty="0"/>
              <a:t>lineJoin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6566E2A-5B72-4FB5-9BB4-3D369759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55" y="3452495"/>
            <a:ext cx="7039610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EAAEC8-CADC-4965-AF38-B0B74A24D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A7254AC-1CBA-4681-BF09-363A71BE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045" y="1850390"/>
            <a:ext cx="9385955" cy="426760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ctx.miterLimit; </a:t>
            </a:r>
          </a:p>
          <a:p>
            <a:r>
              <a:rPr lang="zh-CN" altLang="en-US" dirty="0"/>
              <a:t>当lineJoin是miter时，用于控制斜接部分的长度</a:t>
            </a:r>
          </a:p>
          <a:p>
            <a:r>
              <a:rPr lang="en-US" altLang="zh-CN" dirty="0" err="1"/>
              <a:t>如果斜接长度超过</a:t>
            </a:r>
            <a:r>
              <a:rPr lang="en-US" altLang="zh-CN" dirty="0"/>
              <a:t> </a:t>
            </a:r>
            <a:r>
              <a:rPr lang="en-US" altLang="zh-CN" dirty="0" err="1"/>
              <a:t>miterLimit</a:t>
            </a:r>
            <a:r>
              <a:rPr lang="en-US" altLang="zh-CN" dirty="0"/>
              <a:t> </a:t>
            </a:r>
            <a:r>
              <a:rPr lang="en-US" altLang="zh-CN" dirty="0" err="1"/>
              <a:t>的值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变成bevel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注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实际运算是大于limit*lineWidth/2的值，了解就好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IHY5XM)QIJ5_WTI41NDN%[8">
            <a:extLst>
              <a:ext uri="{FF2B5EF4-FFF2-40B4-BE49-F238E27FC236}">
                <a16:creationId xmlns:a16="http://schemas.microsoft.com/office/drawing/2014/main" xmlns="" id="{7FB22B4C-F679-43E7-BF1E-23BC53BF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24" y="2401746"/>
            <a:ext cx="4198620" cy="2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22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E70D7C-985F-4340-93F8-FFED4E434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斜接长度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xmlns="" id="{99590E30-7C09-4DEB-8F0F-2B429072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1416987"/>
            <a:ext cx="8735060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5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2952B6-2F5F-4C1F-9260-7DDE545E1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裁剪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4352304-A53D-4964-903F-695BFD90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8497"/>
          </a:xfrm>
        </p:spPr>
        <p:txBody>
          <a:bodyPr/>
          <a:lstStyle/>
          <a:p>
            <a:r>
              <a:rPr lang="zh-CN" altLang="en-US" dirty="0"/>
              <a:t>ctx.clip()；当前路径外的区域不再绘制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注：可在clip() 前用 save() 方法保存，后续通过 restore() 方法恢复</a:t>
            </a:r>
          </a:p>
          <a:p>
            <a:endParaRPr lang="zh-CN" altLang="en-US" dirty="0"/>
          </a:p>
        </p:txBody>
      </p:sp>
      <p:pic>
        <p:nvPicPr>
          <p:cNvPr id="4" name="图片 3" descr="18~M6WK@2DUTHYD{%ZZ]CSB">
            <a:extLst>
              <a:ext uri="{FF2B5EF4-FFF2-40B4-BE49-F238E27FC236}">
                <a16:creationId xmlns:a16="http://schemas.microsoft.com/office/drawing/2014/main" xmlns="" id="{5F16026A-0380-4DBD-B46B-55AA69E5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81" y="2368232"/>
            <a:ext cx="5941695" cy="21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23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4D00E9-67D2-42B4-9F56-5F2B41611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76F96A5-5B03-4D6E-AE0C-EC08B859F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1536"/>
            <a:ext cx="9144000" cy="4201618"/>
          </a:xfrm>
        </p:spPr>
        <p:txBody>
          <a:bodyPr/>
          <a:lstStyle/>
          <a:p>
            <a:r>
              <a:rPr lang="en-US" altLang="zh-CN" dirty="0"/>
              <a:t>1.   </a:t>
            </a:r>
            <a:r>
              <a:rPr lang="zh-CN" altLang="en-US" dirty="0"/>
              <a:t>ctx.globalCompositeOperation </a:t>
            </a:r>
            <a:r>
              <a:rPr lang="en-US" altLang="zh-CN" dirty="0"/>
              <a:t>= 'source-over' ;</a:t>
            </a:r>
          </a:p>
          <a:p>
            <a:r>
              <a:rPr lang="zh-CN" altLang="en-US" dirty="0"/>
              <a:t>新像素和原像素的合并方式 </a:t>
            </a:r>
          </a:p>
          <a:p>
            <a:r>
              <a:rPr lang="en-US" altLang="zh-CN" dirty="0"/>
              <a:t>2.   </a:t>
            </a:r>
            <a:r>
              <a:rPr lang="en-US" altLang="zh-CN" u="sng" dirty="0"/>
              <a:t>11</a:t>
            </a:r>
            <a:r>
              <a:rPr lang="zh-CN" altLang="en-US" u="sng" dirty="0"/>
              <a:t>种值</a:t>
            </a:r>
            <a:r>
              <a:rPr lang="zh-CN" altLang="en-US" dirty="0"/>
              <a:t>  </a:t>
            </a:r>
            <a:r>
              <a:rPr lang="en-US" altLang="zh-CN" dirty="0" err="1"/>
              <a:t>默认</a:t>
            </a:r>
            <a:r>
              <a:rPr lang="en-US" altLang="zh-CN" dirty="0"/>
              <a:t> source-over w3c标准</a:t>
            </a:r>
          </a:p>
          <a:p>
            <a:r>
              <a:rPr lang="en-US" altLang="zh-CN" dirty="0"/>
              <a:t>3.   </a:t>
            </a:r>
            <a:r>
              <a:rPr lang="zh-CN" altLang="en-US" dirty="0"/>
              <a:t>常用 </a:t>
            </a:r>
            <a:r>
              <a:rPr lang="en-US" altLang="zh-CN" dirty="0"/>
              <a:t>source-over, destination-over, copy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FCEFE3-349F-4AF3-9E1C-6B860734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60" y="3766538"/>
            <a:ext cx="6550025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4BAAE9F-970F-4F9A-A8AF-264D5EE0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63" y="718637"/>
            <a:ext cx="6579870" cy="49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8586" y="1483723"/>
            <a:ext cx="9144000" cy="4352447"/>
          </a:xfrm>
        </p:spPr>
        <p:txBody>
          <a:bodyPr/>
          <a:lstStyle/>
          <a:p>
            <a:r>
              <a:rPr lang="zh-CN" altLang="en-US" dirty="0"/>
              <a:t>为 </a:t>
            </a:r>
            <a:r>
              <a:rPr lang="en-US" altLang="zh-CN" dirty="0"/>
              <a:t>HTML5 </a:t>
            </a:r>
            <a:r>
              <a:rPr lang="zh-CN" altLang="en-US" dirty="0"/>
              <a:t>建立的一些规则：</a:t>
            </a:r>
            <a:endParaRPr lang="en-US" altLang="zh-CN" dirty="0"/>
          </a:p>
          <a:p>
            <a:r>
              <a:rPr lang="zh-CN" altLang="en-US" dirty="0"/>
              <a:t>新特性应该基于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以</a:t>
            </a:r>
            <a:r>
              <a:rPr lang="zh-CN" altLang="en-US" dirty="0"/>
              <a:t>及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减少对外部插件的需求（比如 </a:t>
            </a:r>
            <a:r>
              <a:rPr lang="en-US" altLang="zh-CN" dirty="0"/>
              <a:t>Flash</a:t>
            </a:r>
            <a:r>
              <a:rPr lang="zh-CN" altLang="en-US" dirty="0"/>
              <a:t>）</a:t>
            </a:r>
            <a:endParaRPr lang="zh-CN" altLang="en-US" b="1" dirty="0"/>
          </a:p>
          <a:p>
            <a:r>
              <a:rPr lang="zh-CN" altLang="en-US" dirty="0"/>
              <a:t>更优秀的错误</a:t>
            </a:r>
            <a:r>
              <a:rPr lang="zh-CN" altLang="en-US" dirty="0" smtClean="0"/>
              <a:t>处理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（优化错误处理的功能点）</a:t>
            </a:r>
          </a:p>
          <a:p>
            <a:r>
              <a:rPr lang="zh-CN" altLang="en-US" dirty="0" smtClean="0"/>
              <a:t>更多取代脚本的标记</a:t>
            </a:r>
          </a:p>
          <a:p>
            <a:r>
              <a:rPr lang="en-US" altLang="zh-CN" dirty="0" smtClean="0"/>
              <a:t>HTML5 </a:t>
            </a:r>
            <a:r>
              <a:rPr lang="zh-CN" altLang="en-US" dirty="0"/>
              <a:t>应该独立于设备</a:t>
            </a:r>
          </a:p>
          <a:p>
            <a:r>
              <a:rPr lang="zh-CN" altLang="en-US" dirty="0"/>
              <a:t>开发进程应对公众透</a:t>
            </a:r>
            <a:r>
              <a:rPr lang="zh-CN" altLang="en-US" dirty="0" smtClean="0"/>
              <a:t>明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F20708-88DB-4131-965A-9E6E29E48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全局透明度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57E5345-9550-4547-B4DE-07A1B1E9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306831"/>
          </a:xfrm>
        </p:spPr>
        <p:txBody>
          <a:bodyPr/>
          <a:lstStyle/>
          <a:p>
            <a:r>
              <a:rPr lang="zh-CN" altLang="en-US" dirty="0"/>
              <a:t>ctx.globalAlpha = </a:t>
            </a:r>
            <a:r>
              <a:rPr lang="en-US" altLang="zh-CN" dirty="0"/>
              <a:t>'</a:t>
            </a:r>
            <a:r>
              <a:rPr lang="zh-CN" altLang="en-US" dirty="0"/>
              <a:t>0.5</a:t>
            </a:r>
            <a:r>
              <a:rPr lang="en-US" altLang="zh-CN" dirty="0"/>
              <a:t>'</a:t>
            </a:r>
            <a:r>
              <a:rPr lang="zh-CN" altLang="en-US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21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26754F-825F-458B-B471-29964D431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绘制图片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004614A-0C69-491D-BCD5-E4F2B6E76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50789"/>
          </a:xfrm>
        </p:spPr>
        <p:txBody>
          <a:bodyPr/>
          <a:lstStyle/>
          <a:p>
            <a:r>
              <a:rPr lang="en-US" altLang="zh-CN" dirty="0"/>
              <a:t>1.   </a:t>
            </a: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drawImage(); </a:t>
            </a:r>
          </a:p>
          <a:p>
            <a:r>
              <a:rPr lang="zh-CN" altLang="en-US" dirty="0"/>
              <a:t>      第一个参数</a:t>
            </a:r>
            <a:r>
              <a:rPr lang="zh-CN" altLang="en-US"/>
              <a:t>是</a:t>
            </a:r>
            <a:r>
              <a:rPr lang="zh-CN" altLang="en-US" smtClean="0"/>
              <a:t>img(Image,canvas) </a:t>
            </a:r>
            <a:r>
              <a:rPr lang="zh-CN" altLang="en-US" dirty="0"/>
              <a:t>注：</a:t>
            </a:r>
            <a:r>
              <a:rPr lang="en-US" altLang="zh-CN" dirty="0"/>
              <a:t>onload</a:t>
            </a:r>
          </a:p>
          <a:p>
            <a:r>
              <a:rPr lang="en-US" altLang="zh-CN" dirty="0"/>
              <a:t>2.   </a:t>
            </a:r>
            <a:r>
              <a:rPr lang="zh-CN" altLang="en-US" dirty="0"/>
              <a:t>3个参数  (x, y) </a:t>
            </a:r>
          </a:p>
          <a:p>
            <a:pPr lvl="1"/>
            <a:r>
              <a:rPr lang="zh-CN" altLang="en-US" dirty="0"/>
              <a:t>起始点坐标</a:t>
            </a:r>
          </a:p>
          <a:p>
            <a:r>
              <a:rPr lang="en-US" altLang="zh-CN" dirty="0"/>
              <a:t>3.   </a:t>
            </a:r>
            <a:r>
              <a:rPr lang="zh-CN" altLang="en-US" dirty="0"/>
              <a:t>5个参数 (x, y, dx, dx) </a:t>
            </a:r>
          </a:p>
          <a:p>
            <a:r>
              <a:rPr lang="zh-CN" altLang="en-US" dirty="0"/>
              <a:t>      起始点坐标及图片所存区域的宽高</a:t>
            </a:r>
          </a:p>
          <a:p>
            <a:r>
              <a:rPr lang="en-US" altLang="zh-CN" dirty="0"/>
              <a:t>4.   </a:t>
            </a:r>
            <a:r>
              <a:rPr lang="zh-CN" altLang="en-US" dirty="0"/>
              <a:t>9个参数 (x1, y1, dx1, dy1, x2, y2, w2, h2) </a:t>
            </a:r>
          </a:p>
          <a:p>
            <a:r>
              <a:rPr lang="zh-CN" altLang="en-US" dirty="0"/>
              <a:t>      前四个为所绘制目标元素的起始点和宽高；</a:t>
            </a:r>
          </a:p>
          <a:p>
            <a:r>
              <a:rPr lang="zh-CN" altLang="en-US" dirty="0"/>
              <a:t>      后四个为</a:t>
            </a:r>
            <a:r>
              <a:rPr lang="en-US" altLang="zh-CN" dirty="0"/>
              <a:t>canvas</a:t>
            </a:r>
            <a:r>
              <a:rPr lang="zh-CN" altLang="en-US" dirty="0"/>
              <a:t>绘制的起始点和大小；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606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A9B048-A4F0-4ADE-95B2-592DA57E2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将canvas内容导出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BB0CB25-337C-4DFF-990B-7FE872CF6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07350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canvas.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toDataURL</a:t>
            </a:r>
            <a:r>
              <a:rPr lang="zh-CN" altLang="en-US" dirty="0">
                <a:sym typeface="+mn-ea"/>
              </a:rPr>
              <a:t>() </a:t>
            </a:r>
            <a:r>
              <a:rPr lang="en-US" altLang="zh-CN" dirty="0">
                <a:sym typeface="+mn-ea"/>
              </a:rPr>
              <a:t>; </a:t>
            </a:r>
            <a:r>
              <a:rPr lang="zh-CN" altLang="en-US" dirty="0">
                <a:sym typeface="+mn-ea"/>
              </a:rPr>
              <a:t>是canvas自身的方法不是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ctx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上下文对象</a:t>
            </a:r>
            <a:endParaRPr lang="zh-CN" altLang="en-US" dirty="0"/>
          </a:p>
          <a:p>
            <a:r>
              <a:rPr lang="en-US" altLang="zh-CN" dirty="0"/>
              <a:t>2.   </a:t>
            </a:r>
            <a:r>
              <a:rPr lang="zh-CN" altLang="en-US" dirty="0"/>
              <a:t>将canvas的内容抽取成⼀张图片, base64编码格式</a:t>
            </a:r>
          </a:p>
          <a:p>
            <a:r>
              <a:rPr lang="zh-CN" altLang="en-US" dirty="0"/>
              <a:t>注：同源策略的限制（开启服务器）</a:t>
            </a:r>
          </a:p>
          <a:p>
            <a:r>
              <a:rPr lang="en-US" altLang="zh-CN" dirty="0"/>
              <a:t>3.   </a:t>
            </a:r>
            <a:r>
              <a:rPr lang="en-US" altLang="zh-CN" dirty="0" err="1"/>
              <a:t>将canvas的内容放入img元素里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26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BC8A87-C0B7-415D-B6A8-15546316F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获取canvas像素信息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E36ACAF-EF96-451A-8C6B-C486AA6F4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22509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getImageData(x, y, dx, dy) // 同源策略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createImageData(w, h) 创建新的空白 ImageData 对象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一般不用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en-US" altLang="zh-CN" dirty="0" err="1"/>
              <a:t>ctx</a:t>
            </a:r>
            <a:r>
              <a:rPr lang="en-US" altLang="zh-CN" dirty="0"/>
              <a:t>.</a:t>
            </a:r>
            <a:r>
              <a:rPr lang="zh-CN" altLang="en-US" dirty="0"/>
              <a:t>putImageData(imgData, x, y)  将图像数据放回画布上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2672" y="1276709"/>
            <a:ext cx="2518913" cy="109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42672" y="1824486"/>
            <a:ext cx="2518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86136" y="1276709"/>
            <a:ext cx="51758" cy="10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43978" y="1276708"/>
            <a:ext cx="51758" cy="10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82333" y="1276707"/>
            <a:ext cx="51758" cy="1095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1960" y="57045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rgba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92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031594-69AC-42C8-B17B-7967AABF3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RGBA 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2758528-850A-4307-8D3F-1DE4C73A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20472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R - 红色 (0-255)</a:t>
            </a:r>
          </a:p>
          <a:p>
            <a:r>
              <a:rPr lang="zh-CN" altLang="en-US" dirty="0"/>
              <a:t>G - 绿色 (0-255)</a:t>
            </a:r>
          </a:p>
          <a:p>
            <a:r>
              <a:rPr lang="zh-CN" altLang="en-US" dirty="0"/>
              <a:t>B - 蓝色 (0-255)</a:t>
            </a:r>
          </a:p>
          <a:p>
            <a:r>
              <a:rPr lang="zh-CN" altLang="en-US" dirty="0"/>
              <a:t>A - alpha 通道 (0-255; 0 是透明的，255 是完全可见的)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496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A040F3-33CD-4179-A043-7EA3C5BC1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C1C6F2C-C086-47A5-92A8-55423D93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09387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通过对canvas的像素操作将一黑色矩形变成灰色</a:t>
            </a:r>
          </a:p>
          <a:p>
            <a:r>
              <a:rPr lang="zh-CN" altLang="en-US" dirty="0"/>
              <a:t>注：</a:t>
            </a:r>
            <a:r>
              <a:rPr lang="en-US" altLang="zh-CN" dirty="0" err="1"/>
              <a:t>css</a:t>
            </a:r>
            <a:r>
              <a:rPr lang="en-US" altLang="zh-CN" dirty="0"/>
              <a:t> filter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845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69F86B-3DB3-4161-B8BE-6ACAC7CD4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 descr="5]{@F)2N13{5WL966WKA4WL">
            <a:extLst>
              <a:ext uri="{FF2B5EF4-FFF2-40B4-BE49-F238E27FC236}">
                <a16:creationId xmlns:a16="http://schemas.microsoft.com/office/drawing/2014/main" xmlns="" id="{4289805B-E4CB-4FA0-8A59-32626E31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55" y="871220"/>
            <a:ext cx="5805805" cy="48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34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1F17C3-BA35-49A6-A09F-A201E226B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命中检</a:t>
            </a:r>
            <a:r>
              <a:rPr lang="zh-CN" altLang="en-US" dirty="0" smtClean="0"/>
              <a:t>测（检测点是否在路</a:t>
            </a:r>
            <a:r>
              <a:rPr lang="zh-CN" altLang="en-US" dirty="0" smtClean="0"/>
              <a:t>径</a:t>
            </a:r>
            <a:r>
              <a:rPr lang="zh-CN" altLang="en-US" dirty="0"/>
              <a:t>内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9E27A2C-D811-47DE-9AE8-7ABEC73D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8497"/>
          </a:xfrm>
        </p:spPr>
        <p:txBody>
          <a:bodyPr/>
          <a:lstStyle/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ctx.isPointInPath(</a:t>
            </a:r>
            <a:r>
              <a:rPr lang="en-US" altLang="zh-CN" dirty="0"/>
              <a:t>x</a:t>
            </a:r>
            <a:r>
              <a:rPr lang="zh-CN" altLang="en-US" dirty="0"/>
              <a:t>, </a:t>
            </a:r>
            <a:r>
              <a:rPr lang="en-US" altLang="zh-CN" dirty="0"/>
              <a:t>y</a:t>
            </a:r>
            <a:r>
              <a:rPr lang="zh-CN" altLang="en-US" dirty="0"/>
              <a:t>)；检测是否在区域内</a:t>
            </a:r>
            <a:r>
              <a:rPr lang="en-US" altLang="zh-CN" dirty="0"/>
              <a:t>,</a:t>
            </a:r>
            <a:r>
              <a:rPr lang="zh-CN" altLang="en-US" dirty="0"/>
              <a:t>chrome </a:t>
            </a:r>
            <a:r>
              <a:rPr lang="zh-CN" altLang="en-US" dirty="0" smtClean="0"/>
              <a:t>与其他的</a:t>
            </a:r>
            <a:r>
              <a:rPr lang="zh-CN" altLang="en-US" dirty="0"/>
              <a:t>区</a:t>
            </a:r>
            <a:r>
              <a:rPr lang="zh-CN" altLang="en-US" dirty="0" smtClean="0"/>
              <a:t>别  如果当前路径不是闭合路径谷歌浏览器会返回</a:t>
            </a:r>
            <a:r>
              <a:rPr lang="en-US" altLang="zh-CN" dirty="0" smtClean="0"/>
              <a:t>false  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ctx.isPointInStroke(</a:t>
            </a:r>
            <a:r>
              <a:rPr lang="en-US" altLang="zh-CN" dirty="0"/>
              <a:t>x</a:t>
            </a:r>
            <a:r>
              <a:rPr lang="zh-CN" altLang="en-US" dirty="0"/>
              <a:t>, </a:t>
            </a:r>
            <a:r>
              <a:rPr lang="en-US" altLang="zh-CN" dirty="0"/>
              <a:t>y)</a:t>
            </a:r>
            <a:r>
              <a:rPr lang="zh-CN" altLang="en-US" dirty="0"/>
              <a:t>；检测是否在线上</a:t>
            </a:r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还可以通过检测当前点的像素值，如果为透明，则该点不再路径上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9513" y="1528667"/>
            <a:ext cx="36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零绕数准</a:t>
            </a:r>
            <a:r>
              <a:rPr lang="zh-CN" altLang="en-US" dirty="0" smtClean="0"/>
              <a:t>则 要求路径必须闭合的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937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234906" y="1915064"/>
            <a:ext cx="3925019" cy="3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252823" y="1949570"/>
            <a:ext cx="2907102" cy="242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252823" y="948906"/>
            <a:ext cx="733245" cy="342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86068" y="948906"/>
            <a:ext cx="1500996" cy="314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4906" y="1932317"/>
            <a:ext cx="3252158" cy="216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 flipV="1">
            <a:off x="3347049" y="1526875"/>
            <a:ext cx="905774" cy="282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65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7586AF-6B25-4C47-B0B8-2C0CF620E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如何解决canvas高</a:t>
            </a:r>
            <a:r>
              <a:rPr lang="zh-CN" altLang="en-US" dirty="0" smtClean="0">
                <a:sym typeface="+mn-ea"/>
              </a:rPr>
              <a:t>分变率的屏幕模</a:t>
            </a:r>
            <a:r>
              <a:rPr lang="zh-CN" altLang="en-US" dirty="0">
                <a:sym typeface="+mn-ea"/>
              </a:rPr>
              <a:t>糊问题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2F333D-FE2C-484B-94EA-8C3CCCD3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73338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（面试）</a:t>
            </a:r>
          </a:p>
          <a:p>
            <a:r>
              <a:rPr lang="zh-CN" altLang="en-US" dirty="0"/>
              <a:t>在分辨率比较高的屏幕，例如ip6/6s/mac等机器上，因为canvs绘制的是位图，所以会导致模糊，解决方法是根据屏幕分辨率修改canvas样式代码中的宽和高与canvas的width和height属性的比例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46785" y="3812876"/>
            <a:ext cx="1932320" cy="230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46784" y="3812876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29864" y="3812876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12944" y="3812876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96024" y="3812876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98610" y="3736227"/>
            <a:ext cx="1449239" cy="166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23229" y="3679166"/>
            <a:ext cx="724619" cy="6987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6785" y="4278702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28045" y="4278702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12944" y="4278702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96024" y="4278702"/>
            <a:ext cx="483080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2289" y="4366192"/>
            <a:ext cx="966159" cy="88068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2B82B1-2355-4B01-A37D-471E2847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新特性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A019A9B-3F9D-4583-AE95-6C9FE130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43400"/>
          </a:xfrm>
        </p:spPr>
        <p:txBody>
          <a:bodyPr/>
          <a:lstStyle/>
          <a:p>
            <a:r>
              <a:rPr lang="en-US" altLang="zh-CN" dirty="0"/>
              <a:t>HTML5 </a:t>
            </a:r>
            <a:r>
              <a:rPr lang="zh-CN" altLang="en-US" dirty="0"/>
              <a:t>中的一些有趣的新特性：</a:t>
            </a:r>
          </a:p>
          <a:p>
            <a:r>
              <a:rPr lang="zh-CN" altLang="en-US" dirty="0"/>
              <a:t>用于绘画的 </a:t>
            </a:r>
            <a:r>
              <a:rPr lang="en-US" altLang="zh-CN" dirty="0"/>
              <a:t>canvas </a:t>
            </a:r>
            <a:r>
              <a:rPr lang="zh-CN" altLang="en-US" dirty="0"/>
              <a:t>元</a:t>
            </a:r>
            <a:r>
              <a:rPr lang="zh-CN" altLang="en-US" dirty="0" smtClean="0"/>
              <a:t>素  </a:t>
            </a:r>
            <a:r>
              <a:rPr lang="en-US" altLang="zh-CN" dirty="0" smtClean="0"/>
              <a:t>svg</a:t>
            </a:r>
            <a:endParaRPr lang="zh-CN" altLang="en-US" dirty="0"/>
          </a:p>
          <a:p>
            <a:r>
              <a:rPr lang="zh-CN" altLang="en-US" dirty="0"/>
              <a:t>用于媒介回放的 </a:t>
            </a:r>
            <a:r>
              <a:rPr lang="en-US" altLang="zh-CN" dirty="0"/>
              <a:t>video </a:t>
            </a:r>
            <a:r>
              <a:rPr lang="zh-CN" altLang="en-US" dirty="0"/>
              <a:t>和 </a:t>
            </a:r>
            <a:r>
              <a:rPr lang="en-US" altLang="zh-CN" dirty="0"/>
              <a:t>audio 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对本地离线存储的更好的支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:localStorage   sessionStorage</a:t>
            </a:r>
            <a:endParaRPr lang="zh-CN" altLang="en-US" dirty="0"/>
          </a:p>
          <a:p>
            <a:r>
              <a:rPr lang="zh-CN" altLang="en-US" dirty="0"/>
              <a:t>新的特殊内容元素，比如 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、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nav</a:t>
            </a:r>
            <a:r>
              <a:rPr lang="zh-CN" altLang="en-US" dirty="0"/>
              <a:t>、</a:t>
            </a:r>
            <a:r>
              <a:rPr lang="en-US" altLang="zh-CN" dirty="0"/>
              <a:t>section</a:t>
            </a:r>
          </a:p>
          <a:p>
            <a:r>
              <a:rPr lang="zh-CN" altLang="en-US" dirty="0"/>
              <a:t>新的表单控件，比如 </a:t>
            </a:r>
            <a:r>
              <a:rPr lang="en-US" altLang="zh-CN" dirty="0"/>
              <a:t>calendar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、</a:t>
            </a:r>
            <a:r>
              <a:rPr lang="en-US" altLang="zh-CN" dirty="0"/>
              <a:t>search</a:t>
            </a:r>
          </a:p>
          <a:p>
            <a:r>
              <a:rPr lang="en-US" altLang="zh-CN" dirty="0" smtClean="0"/>
              <a:t>input type=  text   button file  radio  checkbox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20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987" y="2557741"/>
            <a:ext cx="1019000" cy="144783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2387" y="2564091"/>
            <a:ext cx="4962643" cy="144148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SVG</a:t>
            </a:r>
            <a:r>
              <a:rPr lang="zh-CN" altLang="en-US" sz="3200" dirty="0"/>
              <a:t>矢量图</a:t>
            </a:r>
          </a:p>
        </p:txBody>
      </p:sp>
    </p:spTree>
    <p:extLst>
      <p:ext uri="{BB962C8B-B14F-4D97-AF65-F5344CB8AC3E}">
        <p14:creationId xmlns:p14="http://schemas.microsoft.com/office/powerpoint/2010/main" val="212600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B987E-C30D-41C3-A69C-BC59299D3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C7A1741-7C66-4A42-AD00-2949B1EF7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7537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Scalable Vector Graphics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可缩放矢量图形</a:t>
            </a:r>
          </a:p>
          <a:p>
            <a:r>
              <a:rPr lang="zh-CN" altLang="en-US" dirty="0">
                <a:sym typeface="+mn-ea"/>
              </a:rPr>
              <a:t>SVG 图像在放大或改变尺寸的情况下其图形质量不会有所损失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Svg </a:t>
            </a:r>
            <a:r>
              <a:rPr lang="zh-CN" altLang="en-US" dirty="0" smtClean="0"/>
              <a:t>如何绘图</a:t>
            </a:r>
            <a:endParaRPr lang="en-US" altLang="zh-CN" dirty="0" smtClean="0"/>
          </a:p>
          <a:p>
            <a:r>
              <a:rPr lang="en-US" altLang="zh-CN" dirty="0" smtClean="0"/>
              <a:t>Svg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 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en-US" altLang="zh-CN" dirty="0" smtClean="0"/>
              <a:t>Svg</a:t>
            </a:r>
            <a:r>
              <a:rPr lang="zh-CN" altLang="en-US" dirty="0"/>
              <a:t>如何实现动</a:t>
            </a:r>
            <a:r>
              <a:rPr lang="zh-CN" altLang="en-US" dirty="0" smtClean="0"/>
              <a:t>画</a:t>
            </a:r>
            <a:r>
              <a:rPr lang="zh-CN" altLang="en-US" dirty="0"/>
              <a:t>效果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08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0258CF-96D4-42D5-9366-6054806C7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应用场景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4E9CDF3-EFEE-49AA-A076-51B2A17C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77412"/>
          </a:xfrm>
        </p:spPr>
        <p:txBody>
          <a:bodyPr/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图表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图标 icon 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动效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矢量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由点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图形（基本图形）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577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7AF7A8-49C3-453E-9D0A-42D036264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038C6A7-83CB-4D84-B620-8DE05016E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0365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开始</a:t>
            </a:r>
          </a:p>
          <a:p>
            <a:r>
              <a:rPr lang="zh-CN" altLang="en-US" dirty="0"/>
              <a:t>&lt;svg width=</a:t>
            </a:r>
            <a:r>
              <a:rPr lang="en-US" altLang="zh-CN" dirty="0"/>
              <a:t>“</a:t>
            </a:r>
            <a:r>
              <a:rPr lang="zh-CN" altLang="en-US" dirty="0"/>
              <a:t>500px</a:t>
            </a:r>
            <a:r>
              <a:rPr lang="en-US" altLang="zh-CN" dirty="0"/>
              <a:t>”</a:t>
            </a:r>
            <a:r>
              <a:rPr lang="zh-CN" altLang="en-US" dirty="0"/>
              <a:t> height=</a:t>
            </a:r>
            <a:r>
              <a:rPr lang="en-US" altLang="zh-CN" dirty="0"/>
              <a:t>“</a:t>
            </a:r>
            <a:r>
              <a:rPr lang="zh-CN" altLang="en-US" dirty="0"/>
              <a:t>500px</a:t>
            </a:r>
            <a:r>
              <a:rPr lang="en-US" altLang="zh-CN" dirty="0"/>
              <a:t>”</a:t>
            </a:r>
            <a:r>
              <a:rPr lang="zh-CN" altLang="en-US" dirty="0"/>
              <a:t>&gt;</a:t>
            </a:r>
          </a:p>
          <a:p>
            <a:endParaRPr lang="zh-CN" altLang="en-US" dirty="0"/>
          </a:p>
          <a:p>
            <a:r>
              <a:rPr lang="zh-CN" altLang="en-US" dirty="0"/>
              <a:t>&lt;/svg&gt;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33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36A98-0692-49E1-AEBD-976A36015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4A4BF8-71E3-434A-83B6-86F9A717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18814"/>
          </a:xfrm>
        </p:spPr>
        <p:txBody>
          <a:bodyPr/>
          <a:lstStyle/>
          <a:p>
            <a:r>
              <a:rPr lang="zh-CN" altLang="en-US" dirty="0"/>
              <a:t>1. 直线</a:t>
            </a:r>
          </a:p>
          <a:p>
            <a:r>
              <a:rPr lang="zh-CN" altLang="en-US" dirty="0"/>
              <a:t>&lt;line x1="10</a:t>
            </a:r>
            <a:r>
              <a:rPr lang="en-US" altLang="zh-CN" dirty="0"/>
              <a:t>0</a:t>
            </a:r>
            <a:r>
              <a:rPr lang="zh-CN" altLang="en-US" dirty="0"/>
              <a:t>" y1="10</a:t>
            </a:r>
            <a:r>
              <a:rPr lang="en-US" altLang="zh-CN" dirty="0"/>
              <a:t>0</a:t>
            </a:r>
            <a:r>
              <a:rPr lang="zh-CN" altLang="en-US" dirty="0"/>
              <a:t>" x2="20</a:t>
            </a:r>
            <a:r>
              <a:rPr lang="en-US" altLang="zh-CN" dirty="0"/>
              <a:t>0</a:t>
            </a:r>
            <a:r>
              <a:rPr lang="zh-CN" altLang="en-US" dirty="0"/>
              <a:t>" y2=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/>
              <a:t>10</a:t>
            </a:r>
            <a:r>
              <a:rPr lang="zh-CN" altLang="en-US" dirty="0"/>
              <a:t>0</a:t>
            </a:r>
            <a:r>
              <a:rPr lang="zh-CN" altLang="en-US" dirty="0">
                <a:sym typeface="+mn-ea"/>
              </a:rPr>
              <a:t>"</a:t>
            </a:r>
            <a:r>
              <a:rPr lang="zh-CN" altLang="en-US" dirty="0"/>
              <a:t>&gt;&lt;/line&gt;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. 矩形</a:t>
            </a:r>
          </a:p>
          <a:p>
            <a:r>
              <a:rPr lang="zh-CN" altLang="en-US" dirty="0"/>
              <a:t>&lt;rect x="50" y="50" width="100" height="100" rx="10"ry="20"&gt;&lt;/rect&gt;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. 圆形</a:t>
            </a:r>
          </a:p>
          <a:p>
            <a:r>
              <a:rPr lang="zh-CN" altLang="en-US" dirty="0"/>
              <a:t>&lt;circle r="50" cx="220" cy="100"&gt;&lt;/circle&gt;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. 椭圆</a:t>
            </a:r>
          </a:p>
          <a:p>
            <a:r>
              <a:rPr lang="zh-CN" altLang="en-US" dirty="0"/>
              <a:t>&lt;ellipse rx="100" ry="50" cx="</a:t>
            </a:r>
            <a:r>
              <a:rPr lang="en-US" altLang="zh-CN" dirty="0"/>
              <a:t>4</a:t>
            </a:r>
            <a:r>
              <a:rPr lang="zh-CN" altLang="en-US" dirty="0"/>
              <a:t>00" cy="</a:t>
            </a:r>
            <a:r>
              <a:rPr lang="en-US" altLang="zh-CN" dirty="0"/>
              <a:t>15</a:t>
            </a:r>
            <a:r>
              <a:rPr lang="zh-CN" altLang="en-US" dirty="0"/>
              <a:t>0"&gt;&lt;/ellipse&gt;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38226" y="3709358"/>
            <a:ext cx="2242868" cy="75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2"/>
            <a:endCxn id="4" idx="6"/>
          </p:cNvCxnSpPr>
          <p:nvPr/>
        </p:nvCxnSpPr>
        <p:spPr>
          <a:xfrm>
            <a:off x="8238226" y="4088921"/>
            <a:ext cx="2242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  <a:endCxn id="4" idx="4"/>
          </p:cNvCxnSpPr>
          <p:nvPr/>
        </p:nvCxnSpPr>
        <p:spPr>
          <a:xfrm>
            <a:off x="9359660" y="3709358"/>
            <a:ext cx="0" cy="75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59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E7053DB-B6E0-4179-B18C-5D1B70B576A7}"/>
              </a:ext>
            </a:extLst>
          </p:cNvPr>
          <p:cNvSpPr txBox="1"/>
          <p:nvPr/>
        </p:nvSpPr>
        <p:spPr>
          <a:xfrm>
            <a:off x="8474697" y="2864286"/>
            <a:ext cx="395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Hello </a:t>
            </a:r>
            <a:r>
              <a:rPr lang="en-US" altLang="zh-CN" sz="2800" dirty="0" err="1"/>
              <a:t>dengge</a:t>
            </a:r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859901-10D5-4659-9EDC-818097E62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468CB94-0CB5-41CC-9C61-27EEB20C0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285" y="1793829"/>
            <a:ext cx="9144000" cy="4842641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. 折线</a:t>
            </a:r>
          </a:p>
          <a:p>
            <a:r>
              <a:rPr lang="zh-CN" altLang="en-US" dirty="0"/>
              <a:t>&lt;polyline points="60 50, 75 35, 100 50, 125 35, 150 50,</a:t>
            </a:r>
          </a:p>
          <a:p>
            <a:r>
              <a:rPr lang="zh-CN" altLang="en-US" dirty="0"/>
              <a:t>175 35, 190 50"&gt;&lt;/polyline&gt;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. 多边形</a:t>
            </a:r>
          </a:p>
          <a:p>
            <a:r>
              <a:rPr lang="zh-CN" altLang="en-US" dirty="0"/>
              <a:t>&lt;polygon points="125 125,130 140,120 140"&gt;&lt;/</a:t>
            </a:r>
          </a:p>
          <a:p>
            <a:r>
              <a:rPr lang="zh-CN" altLang="en-US" dirty="0"/>
              <a:t>polygon&gt;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. ⽂本</a:t>
            </a:r>
          </a:p>
          <a:p>
            <a:r>
              <a:rPr lang="zh-CN" altLang="en-US" dirty="0"/>
              <a:t>&lt;text x="125" y="220"&gt;hello,world&lt;/text&gt;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4142D8C4-82C7-4B29-9289-6F1399ED42D1}"/>
              </a:ext>
            </a:extLst>
          </p:cNvPr>
          <p:cNvCxnSpPr/>
          <p:nvPr/>
        </p:nvCxnSpPr>
        <p:spPr>
          <a:xfrm>
            <a:off x="8408709" y="2809188"/>
            <a:ext cx="3308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FAB43BA-CC5C-4460-BFCB-321E765F6735}"/>
              </a:ext>
            </a:extLst>
          </p:cNvPr>
          <p:cNvCxnSpPr/>
          <p:nvPr/>
        </p:nvCxnSpPr>
        <p:spPr>
          <a:xfrm>
            <a:off x="8371002" y="3073138"/>
            <a:ext cx="3346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60FB063E-EFE7-40F7-9C77-5E4783E8F76E}"/>
              </a:ext>
            </a:extLst>
          </p:cNvPr>
          <p:cNvCxnSpPr/>
          <p:nvPr/>
        </p:nvCxnSpPr>
        <p:spPr>
          <a:xfrm>
            <a:off x="8590085" y="3261674"/>
            <a:ext cx="300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C7944F10-F0BD-4E98-AB38-DF5669493ABB}"/>
              </a:ext>
            </a:extLst>
          </p:cNvPr>
          <p:cNvCxnSpPr/>
          <p:nvPr/>
        </p:nvCxnSpPr>
        <p:spPr>
          <a:xfrm>
            <a:off x="8408709" y="3415786"/>
            <a:ext cx="3572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622431" y="888023"/>
            <a:ext cx="958361" cy="9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80792" y="888023"/>
            <a:ext cx="641839" cy="9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22631" y="1151792"/>
            <a:ext cx="1230923" cy="67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34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84891E-8E09-422B-9D96-CCB539115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3521ED0-42A2-461F-852A-F9B1D0DD5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xmlns="" id="{71336CF2-1115-41D5-AF45-A42B6E1F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" y="1945640"/>
            <a:ext cx="11034395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95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B4C8EF-96B3-4EAF-9D07-C4EA1287E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样式属性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A6A76A3-EBF4-40EA-90A2-039CABA16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1618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fill</a:t>
            </a:r>
          </a:p>
          <a:p>
            <a:pPr marL="514350" indent="-514350">
              <a:buAutoNum type="arabicPeriod"/>
            </a:pPr>
            <a:r>
              <a:rPr lang="zh-CN" altLang="en-US" dirty="0"/>
              <a:t>stroke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stroke-width</a:t>
            </a:r>
          </a:p>
          <a:p>
            <a:pPr marL="514350" indent="-514350">
              <a:buAutoNum type="arabicPeriod"/>
            </a:pPr>
            <a:r>
              <a:rPr lang="zh-CN" altLang="en-US" dirty="0"/>
              <a:t>stroke-opacity/fill-opacity</a:t>
            </a:r>
            <a:endParaRPr lang="en-US" altLang="zh-CN" dirty="0"/>
          </a:p>
          <a:p>
            <a:r>
              <a:rPr lang="en-US" altLang="zh-CN" dirty="0">
                <a:latin typeface="+mn-ea"/>
                <a:sym typeface="+mn-ea"/>
              </a:rPr>
              <a:t>5.  stroke-</a:t>
            </a:r>
            <a:r>
              <a:rPr lang="en-US" altLang="zh-CN" dirty="0" err="1">
                <a:latin typeface="+mn-ea"/>
                <a:sym typeface="+mn-ea"/>
              </a:rPr>
              <a:t>linecap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sym typeface="+mn-ea"/>
              </a:rPr>
              <a:t>6.  stroke-</a:t>
            </a:r>
            <a:r>
              <a:rPr lang="en-US" altLang="zh-CN" dirty="0" err="1">
                <a:latin typeface="+mn-ea"/>
                <a:sym typeface="+mn-ea"/>
              </a:rPr>
              <a:t>linejoin</a:t>
            </a:r>
            <a:endParaRPr lang="zh-CN" altLang="en-US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5A797C6-A95E-46C1-A5D6-D76E3F53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65" y="1475704"/>
            <a:ext cx="518604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24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0787C0-AFD6-4093-BD14-BAD2092E4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课堂练习：绘图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030B700A-CDCE-46B6-8A7E-D97C16A1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30" y="1480569"/>
            <a:ext cx="4142105" cy="43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15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E399C-7E55-4DA5-94C4-1E522E5BD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4598"/>
            <a:ext cx="9144000" cy="758825"/>
          </a:xfrm>
        </p:spPr>
        <p:txBody>
          <a:bodyPr/>
          <a:lstStyle/>
          <a:p>
            <a:r>
              <a:rPr lang="en-US" altLang="zh-CN" dirty="0"/>
              <a:t>Path</a:t>
            </a:r>
            <a:r>
              <a:rPr lang="zh-CN" altLang="en-US" dirty="0"/>
              <a:t>元素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F9B3E05-30AC-4E26-B3DD-DA0A3805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136" y="1311215"/>
            <a:ext cx="9144000" cy="48049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moveTo</a:t>
            </a:r>
            <a:r>
              <a:rPr lang="en-US" altLang="zh-CN" dirty="0"/>
              <a:t>  </a:t>
            </a:r>
            <a:r>
              <a:rPr lang="en-US" altLang="zh-CN" dirty="0" err="1"/>
              <a:t>lineTo</a:t>
            </a:r>
            <a:endParaRPr lang="en-US" altLang="zh-CN" dirty="0"/>
          </a:p>
          <a:p>
            <a:r>
              <a:rPr lang="zh-CN" altLang="en-US" dirty="0"/>
              <a:t>1. M指令和L指令</a:t>
            </a:r>
          </a:p>
          <a:p>
            <a:r>
              <a:rPr lang="zh-CN" altLang="en-US" dirty="0"/>
              <a:t>&lt;path d = "M 10 10 L 20 10" /&gt;</a:t>
            </a:r>
          </a:p>
          <a:p>
            <a:r>
              <a:rPr lang="zh-CN" altLang="en-US" dirty="0"/>
              <a:t>m指令和l指令</a:t>
            </a:r>
          </a:p>
          <a:p>
            <a:r>
              <a:rPr lang="zh-CN" altLang="en-US" dirty="0"/>
              <a:t>&lt;path d = "m 10 10 l 20 10" /&gt;</a:t>
            </a:r>
          </a:p>
          <a:p>
            <a:r>
              <a:rPr lang="zh-CN" altLang="en-US" dirty="0"/>
              <a:t>大写表示绝对定位，小写表示相对定位</a:t>
            </a:r>
          </a:p>
          <a:p>
            <a:r>
              <a:rPr lang="zh-CN" altLang="en-US" dirty="0"/>
              <a:t>绝对坐标和相对坐标  相对于上一个移动距离</a:t>
            </a:r>
          </a:p>
          <a:p>
            <a:r>
              <a:rPr lang="zh-CN" altLang="en-US" dirty="0">
                <a:sym typeface="+mn-ea"/>
              </a:rPr>
              <a:t>2.H和V命令</a:t>
            </a:r>
          </a:p>
          <a:p>
            <a:r>
              <a:rPr lang="zh-CN" altLang="en-US" dirty="0">
                <a:sym typeface="+mn-ea"/>
              </a:rPr>
              <a:t>&lt;path d="M 100 100 H 200 V 200"/&gt;</a:t>
            </a:r>
            <a:endParaRPr lang="zh-CN" altLang="en-US" dirty="0"/>
          </a:p>
          <a:p>
            <a:r>
              <a:rPr lang="zh-CN" altLang="en-US" dirty="0"/>
              <a:t>水平（horizontal lineto）竖直（vertical lineto）方向移动距离</a:t>
            </a:r>
          </a:p>
          <a:p>
            <a:r>
              <a:rPr lang="zh-CN" altLang="en-US" dirty="0">
                <a:sym typeface="+mn-ea"/>
              </a:rPr>
              <a:t>3.Z命令  </a:t>
            </a:r>
          </a:p>
          <a:p>
            <a:r>
              <a:rPr lang="zh-CN" altLang="en-US" dirty="0">
                <a:sym typeface="+mn-ea"/>
              </a:rPr>
              <a:t>&lt;path d="M 100 100 H 200 V 200 z"/&gt;</a:t>
            </a:r>
          </a:p>
          <a:p>
            <a:r>
              <a:rPr lang="zh-CN" altLang="en-US" dirty="0"/>
              <a:t>注：闭合 </a:t>
            </a:r>
            <a:r>
              <a:rPr lang="en-US" altLang="zh-CN" dirty="0"/>
              <a:t>Z</a:t>
            </a:r>
            <a:r>
              <a:rPr lang="zh-CN" altLang="en-US" dirty="0"/>
              <a:t>不区分大小写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427343" y="1311215"/>
            <a:ext cx="931653" cy="20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358996" y="1311215"/>
            <a:ext cx="992038" cy="200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351034" y="1095555"/>
            <a:ext cx="871268" cy="222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BBCBBC-F5C1-4D01-A000-1561EC3B0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新增标签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F3D1731-FB38-4DE8-8F21-039788C2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230" y="1258459"/>
            <a:ext cx="9144000" cy="50783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Header</a:t>
            </a:r>
          </a:p>
          <a:p>
            <a:pPr marL="457200" indent="-457200">
              <a:buAutoNum type="arabicPeriod"/>
            </a:pPr>
            <a:r>
              <a:rPr lang="en-US" altLang="zh-CN" dirty="0"/>
              <a:t>Footer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Article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div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Section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p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Nav</a:t>
            </a:r>
          </a:p>
          <a:p>
            <a:pPr marL="457200" indent="-457200">
              <a:buAutoNum type="arabicPeriod"/>
            </a:pPr>
            <a:r>
              <a:rPr lang="en-US" altLang="zh-CN" dirty="0"/>
              <a:t>Aside</a:t>
            </a:r>
          </a:p>
          <a:p>
            <a:pPr marL="457200" indent="-457200">
              <a:buAutoNum type="arabicPeriod"/>
            </a:pPr>
            <a:r>
              <a:rPr lang="en-US" altLang="zh-CN" dirty="0" err="1"/>
              <a:t>Svg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Canvas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Audio</a:t>
            </a:r>
          </a:p>
          <a:p>
            <a:pPr marL="457200" indent="-457200">
              <a:buAutoNum type="arabicPeriod"/>
            </a:pPr>
            <a:r>
              <a:rPr lang="en-US" altLang="zh-CN" dirty="0"/>
              <a:t>Video</a:t>
            </a:r>
          </a:p>
          <a:p>
            <a:pPr marL="457200" indent="-457200">
              <a:buAutoNum type="arabicPeriod"/>
            </a:pPr>
            <a:r>
              <a:rPr lang="zh-CN" altLang="en-US" dirty="0"/>
              <a:t>自定义标</a:t>
            </a:r>
            <a:r>
              <a:rPr lang="zh-CN" altLang="en-US" dirty="0" smtClean="0"/>
              <a:t>签</a:t>
            </a:r>
            <a:r>
              <a:rPr lang="en-US" altLang="zh-CN" dirty="0" smtClean="0"/>
              <a:t>: </a:t>
            </a:r>
            <a:r>
              <a:rPr lang="zh-CN" altLang="en-US" dirty="0"/>
              <a:t>行级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956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28" y="2166128"/>
            <a:ext cx="4191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327639" y="2175652"/>
            <a:ext cx="514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026" idx="0"/>
          </p:cNvCxnSpPr>
          <p:nvPr/>
        </p:nvCxnSpPr>
        <p:spPr>
          <a:xfrm flipV="1">
            <a:off x="5354128" y="2166128"/>
            <a:ext cx="0" cy="106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49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348D02-7E49-4B29-B972-4503976B8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圆弧指令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5900C6F-1E81-48AD-8E03-C48E41BD8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67" y="1567586"/>
            <a:ext cx="9144000" cy="4088497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. A命令  </a:t>
            </a:r>
            <a:r>
              <a:rPr lang="en-US" altLang="zh-CN" dirty="0"/>
              <a:t>(</a:t>
            </a:r>
            <a:r>
              <a:rPr lang="zh-CN" altLang="en-US" dirty="0"/>
              <a:t>elliptical Arc</a:t>
            </a:r>
            <a:r>
              <a:rPr lang="en-US" altLang="zh-CN" dirty="0"/>
              <a:t>)</a:t>
            </a:r>
            <a:r>
              <a:rPr lang="zh-CN" altLang="en-US" dirty="0"/>
              <a:t>  七个参数</a:t>
            </a:r>
          </a:p>
          <a:p>
            <a:r>
              <a:rPr lang="zh-CN" altLang="en-US" dirty="0"/>
              <a:t>rx ry x-axis-rotation large-arc-flag sweep-flag x y</a:t>
            </a:r>
          </a:p>
          <a:p>
            <a:r>
              <a:rPr lang="zh-CN" altLang="en-US" dirty="0"/>
              <a:t>• rx ry 圆弧的x轴半径和y轴半径</a:t>
            </a:r>
          </a:p>
          <a:p>
            <a:r>
              <a:rPr lang="zh-CN" altLang="en-US" dirty="0"/>
              <a:t>• x-axis-rotation 圆弧相对x轴的旋转角度，默认是顺时针，可以</a:t>
            </a:r>
          </a:p>
          <a:p>
            <a:r>
              <a:rPr lang="zh-CN" altLang="en-US" dirty="0"/>
              <a:t>设置负值</a:t>
            </a:r>
          </a:p>
          <a:p>
            <a:r>
              <a:rPr lang="zh-CN" altLang="en-US" dirty="0"/>
              <a:t>• large-arc-flag 表示圆弧路径是大圆弧还是小圆弧 1大圆弧</a:t>
            </a:r>
          </a:p>
          <a:p>
            <a:r>
              <a:rPr lang="zh-CN" altLang="en-US" dirty="0"/>
              <a:t>• sweep-flag 表示从起点到终点是顺时针还是逆时针，1表示顺</a:t>
            </a:r>
          </a:p>
          <a:p>
            <a:r>
              <a:rPr lang="zh-CN" altLang="en-US" dirty="0"/>
              <a:t>时针，0表示逆时针</a:t>
            </a:r>
          </a:p>
          <a:p>
            <a:r>
              <a:rPr lang="zh-CN" altLang="en-US" dirty="0"/>
              <a:t>• x y 表示终点坐标，绝对或相对</a:t>
            </a:r>
          </a:p>
          <a:p>
            <a:r>
              <a:rPr lang="zh-CN" altLang="en-US" dirty="0"/>
              <a:t>&lt;path d="M 100 100 A 70 </a:t>
            </a:r>
            <a:r>
              <a:rPr lang="en-US" altLang="zh-CN" dirty="0"/>
              <a:t>12</a:t>
            </a:r>
            <a:r>
              <a:rPr lang="zh-CN" altLang="en-US" dirty="0"/>
              <a:t>0 </a:t>
            </a:r>
            <a:r>
              <a:rPr lang="en-US" altLang="zh-CN" dirty="0"/>
              <a:t>9</a:t>
            </a:r>
            <a:r>
              <a:rPr lang="zh-CN" altLang="en-US" dirty="0"/>
              <a:t>0 1 1 150 200"&gt;&lt;/path&gt;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454551" y="3692106"/>
            <a:ext cx="1509623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209362" y="3140015"/>
            <a:ext cx="0" cy="104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264769" y="3140015"/>
            <a:ext cx="1889185" cy="104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  <a:endCxn id="9" idx="6"/>
          </p:cNvCxnSpPr>
          <p:nvPr/>
        </p:nvCxnSpPr>
        <p:spPr>
          <a:xfrm>
            <a:off x="9264769" y="3661913"/>
            <a:ext cx="1889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0"/>
            <a:endCxn id="9" idx="4"/>
          </p:cNvCxnSpPr>
          <p:nvPr/>
        </p:nvCxnSpPr>
        <p:spPr>
          <a:xfrm>
            <a:off x="10209362" y="3140015"/>
            <a:ext cx="0" cy="1043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29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35ABD2B-9F5B-4131-928B-592BA3EEE632}"/>
              </a:ext>
            </a:extLst>
          </p:cNvPr>
          <p:cNvSpPr/>
          <p:nvPr/>
        </p:nvSpPr>
        <p:spPr>
          <a:xfrm>
            <a:off x="2923881" y="1162014"/>
            <a:ext cx="5844618" cy="411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312F0521-D9FF-47F0-B89E-0EC0EEDA63BC}"/>
              </a:ext>
            </a:extLst>
          </p:cNvPr>
          <p:cNvSpPr/>
          <p:nvPr/>
        </p:nvSpPr>
        <p:spPr>
          <a:xfrm>
            <a:off x="4440025" y="2337847"/>
            <a:ext cx="179109" cy="1508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62B2B21-5871-49AF-A9FF-29B090A669C6}"/>
              </a:ext>
            </a:extLst>
          </p:cNvPr>
          <p:cNvSpPr/>
          <p:nvPr/>
        </p:nvSpPr>
        <p:spPr>
          <a:xfrm>
            <a:off x="5322024" y="3546996"/>
            <a:ext cx="179109" cy="1508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70993F1A-7AA4-42CD-9F38-B5A434CAE35B}"/>
              </a:ext>
            </a:extLst>
          </p:cNvPr>
          <p:cNvCxnSpPr/>
          <p:nvPr/>
        </p:nvCxnSpPr>
        <p:spPr>
          <a:xfrm flipV="1">
            <a:off x="5667081" y="1668544"/>
            <a:ext cx="507476" cy="28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C3F2B89B-1D70-4FF3-A067-DC2C4A9F9050}"/>
              </a:ext>
            </a:extLst>
          </p:cNvPr>
          <p:cNvCxnSpPr/>
          <p:nvPr/>
        </p:nvCxnSpPr>
        <p:spPr>
          <a:xfrm>
            <a:off x="5667081" y="1951348"/>
            <a:ext cx="1791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75875" y="2103182"/>
            <a:ext cx="1061108" cy="222775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29579" y="1606292"/>
            <a:ext cx="1061108" cy="234300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255591" y="1547062"/>
            <a:ext cx="362783" cy="350037"/>
          </a:xfrm>
          <a:prstGeom prst="ellipse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08374" y="2162828"/>
            <a:ext cx="362783" cy="350037"/>
          </a:xfrm>
          <a:prstGeom prst="ellipse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2x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4645591" y="3522806"/>
            <a:ext cx="362783" cy="350037"/>
          </a:xfrm>
          <a:prstGeom prst="ellipse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3x</a:t>
            </a:r>
            <a:endParaRPr lang="zh-CN" altLang="en-US" sz="1000" dirty="0"/>
          </a:p>
        </p:txBody>
      </p:sp>
      <p:sp>
        <p:nvSpPr>
          <p:cNvPr id="20" name="椭圆 19"/>
          <p:cNvSpPr/>
          <p:nvPr/>
        </p:nvSpPr>
        <p:spPr>
          <a:xfrm>
            <a:off x="4515958" y="4155913"/>
            <a:ext cx="362783" cy="350037"/>
          </a:xfrm>
          <a:prstGeom prst="ellipse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830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F4B7B0-0EE1-4C6F-ADED-9C257E523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9FB819B-4578-4CBE-B1D3-475ABCE45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F0FD89C-458B-47C0-8A2B-AE468A02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68" y="285796"/>
            <a:ext cx="7719695" cy="5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81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BE4CD6-B5B7-456E-9AD9-22F35E073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贝塞尔曲线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86897EA-8FFA-4AF7-B6B9-9D3FEDB9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4709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 二次贝塞尔</a:t>
            </a:r>
          </a:p>
          <a:p>
            <a:r>
              <a:rPr lang="zh-CN" altLang="en-US" dirty="0"/>
              <a:t>Q x1 y1, x y</a:t>
            </a:r>
          </a:p>
          <a:p>
            <a:r>
              <a:rPr lang="zh-CN" altLang="en-US" dirty="0"/>
              <a:t>T x y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Bézier_2_big">
            <a:extLst>
              <a:ext uri="{FF2B5EF4-FFF2-40B4-BE49-F238E27FC236}">
                <a16:creationId xmlns:a16="http://schemas.microsoft.com/office/drawing/2014/main" xmlns="" id="{C3AEBC45-6F0C-4985-BB36-E103F7B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65" y="2279015"/>
            <a:ext cx="5194935" cy="21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064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8913" y="2363638"/>
            <a:ext cx="560717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21170" y="3303914"/>
            <a:ext cx="172529" cy="1380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29177" y="2912850"/>
            <a:ext cx="172529" cy="1380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95645" y="4385092"/>
            <a:ext cx="172529" cy="1380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564037" y="4123424"/>
            <a:ext cx="172529" cy="1380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25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35CC45-7F6D-4BCF-B566-3B6A1C8B0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贝塞尔曲线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77C17B0-26F7-42C8-99AE-F824FE49E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849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2. 三次贝塞尔曲线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C x1 y1, x2 y2, x y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S x2 y2, x 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Bézier_3_big">
            <a:extLst>
              <a:ext uri="{FF2B5EF4-FFF2-40B4-BE49-F238E27FC236}">
                <a16:creationId xmlns:a16="http://schemas.microsoft.com/office/drawing/2014/main" xmlns="" id="{7BD4E239-BB3E-49B9-9614-972DDAA4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2256"/>
            <a:ext cx="4414520" cy="18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2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75B63E-3EDF-4726-B461-0140D49E1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光滑三次贝塞尔曲线到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8C53750-0C07-4AFF-8283-45157F45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41363"/>
          </a:xfrm>
        </p:spPr>
        <p:txBody>
          <a:bodyPr>
            <a:normAutofit/>
          </a:bodyPr>
          <a:lstStyle/>
          <a:p>
            <a:r>
              <a:rPr lang="zh-CN" altLang="en-US" dirty="0"/>
              <a:t>&lt;path d="M20 20 C90 40 130 40 180 20 S250 60 280 20</a:t>
            </a:r>
            <a:r>
              <a:rPr lang="en-US" altLang="zh-CN" dirty="0"/>
              <a:t>(x2 y2 x y)</a:t>
            </a:r>
            <a:r>
              <a:rPr lang="zh-CN" altLang="en-US" dirty="0"/>
              <a:t>" stroke="#000000" fill="none" style="stroke-width: 2px;"&gt;&lt;/path&gt;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C926008-E3CF-441D-8D9E-29263D26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7" y="2461483"/>
            <a:ext cx="5187950" cy="39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DBBD87-2DE1-44E6-BB00-D05241E44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curveto  三次贝塞尔曲线到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9567D2-5BD3-4FDD-9F1E-0F2C95A7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204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 &lt;path d="M153 334</a:t>
            </a:r>
          </a:p>
          <a:p>
            <a:r>
              <a:rPr lang="zh-CN" altLang="en-US" dirty="0"/>
              <a:t>C153 334 151 334 151 334</a:t>
            </a:r>
          </a:p>
          <a:p>
            <a:r>
              <a:rPr lang="zh-CN" altLang="en-US" dirty="0"/>
              <a:t>C151 339 153 344 156 344</a:t>
            </a:r>
          </a:p>
          <a:p>
            <a:r>
              <a:rPr lang="zh-CN" altLang="en-US" dirty="0"/>
              <a:t>C164 344 171 339 171 334</a:t>
            </a:r>
          </a:p>
          <a:p>
            <a:r>
              <a:rPr lang="zh-CN" altLang="en-US" dirty="0"/>
              <a:t>C171 322 164 314 156 314    </a:t>
            </a:r>
          </a:p>
          <a:p>
            <a:r>
              <a:rPr lang="zh-CN" altLang="en-US" dirty="0"/>
              <a:t>C142 314 131 322 131 334</a:t>
            </a:r>
          </a:p>
          <a:p>
            <a:r>
              <a:rPr lang="zh-CN" altLang="en-US" dirty="0"/>
              <a:t>C131 350 142 364 156 364</a:t>
            </a:r>
          </a:p>
          <a:p>
            <a:r>
              <a:rPr lang="zh-CN" altLang="en-US" dirty="0"/>
              <a:t>C175 364 191 350 191 334</a:t>
            </a:r>
          </a:p>
          <a:p>
            <a:r>
              <a:rPr lang="zh-CN" altLang="en-US" dirty="0"/>
              <a:t>C191 311 175 294 156 294</a:t>
            </a:r>
          </a:p>
          <a:p>
            <a:r>
              <a:rPr lang="zh-CN" altLang="en-US" dirty="0"/>
              <a:t>C131 294 111 311 111 334</a:t>
            </a:r>
          </a:p>
          <a:p>
            <a:r>
              <a:rPr lang="zh-CN" altLang="en-US" dirty="0"/>
              <a:t>C111 361 131 384 156 384</a:t>
            </a:r>
          </a:p>
          <a:p>
            <a:r>
              <a:rPr lang="zh-CN" altLang="en-US" dirty="0"/>
              <a:t>C186 384 211 361 211 334</a:t>
            </a:r>
          </a:p>
          <a:p>
            <a:r>
              <a:rPr lang="zh-CN" altLang="en-US" dirty="0"/>
              <a:t>C211 300 186 274 156 274" style="stroke:red;stroke-width:2" /&gt;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EFA51BF-C7C1-4E67-BCBC-9DC8663E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222" y="1329056"/>
            <a:ext cx="7274016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2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6FDBBF-DD74-4FBA-AC35-A07082C5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自动生成路径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32C720-D8BF-4848-803B-437947F4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37668"/>
          </a:xfrm>
        </p:spPr>
        <p:txBody>
          <a:bodyPr>
            <a:normAutofit/>
          </a:bodyPr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Method Draw</a:t>
            </a:r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地址：</a:t>
            </a:r>
            <a:endParaRPr lang="en-US" altLang="zh-CN" dirty="0"/>
          </a:p>
          <a:p>
            <a:pPr algn="ctr"/>
            <a:r>
              <a:rPr lang="en-US" altLang="zh-CN" dirty="0"/>
              <a:t>http://editor.method.ac/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06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CA8FF8-2C34-4FED-9AEB-9A8EC22B7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新增属性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23210BE-CA3C-4A93-818B-5D17BEFC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4576"/>
            <a:ext cx="9144000" cy="4206603"/>
          </a:xfrm>
        </p:spPr>
        <p:txBody>
          <a:bodyPr/>
          <a:lstStyle/>
          <a:p>
            <a:r>
              <a:rPr lang="en-US" altLang="zh-CN" dirty="0"/>
              <a:t>1.Contenteditable  </a:t>
            </a:r>
            <a:r>
              <a:rPr lang="zh-CN" altLang="en-US" dirty="0"/>
              <a:t>用户能否修改页面上的内容</a:t>
            </a:r>
            <a:endParaRPr lang="en-US" altLang="zh-CN" dirty="0"/>
          </a:p>
          <a:p>
            <a:r>
              <a:rPr lang="en-US" altLang="zh-CN" dirty="0"/>
              <a:t>2.Draggable </a:t>
            </a:r>
            <a:r>
              <a:rPr lang="zh-CN" altLang="en-US" dirty="0"/>
              <a:t>支持拖放 </a:t>
            </a:r>
            <a:r>
              <a:rPr lang="zh-CN" altLang="en-US" dirty="0" smtClean="0"/>
              <a:t>*</a:t>
            </a:r>
            <a:endParaRPr lang="en-US" altLang="zh-CN" dirty="0"/>
          </a:p>
          <a:p>
            <a:r>
              <a:rPr lang="en-US" altLang="zh-CN" dirty="0"/>
              <a:t>3.Hidden </a:t>
            </a:r>
            <a:r>
              <a:rPr lang="zh-CN" altLang="en-US" dirty="0"/>
              <a:t>隐藏</a:t>
            </a:r>
            <a:endParaRPr lang="en-US" altLang="zh-CN" dirty="0"/>
          </a:p>
          <a:p>
            <a:r>
              <a:rPr lang="en-US" altLang="zh-CN" dirty="0"/>
              <a:t>4.Contextmenu  </a:t>
            </a:r>
            <a:r>
              <a:rPr lang="zh-CN" altLang="en-US" dirty="0"/>
              <a:t>为元素设定快捷菜单（目前无浏览器支持 </a:t>
            </a:r>
            <a:r>
              <a:rPr lang="en-US" altLang="zh-CN" dirty="0" err="1"/>
              <a:t>contextmenu</a:t>
            </a:r>
            <a:r>
              <a:rPr lang="en-US" altLang="zh-CN" dirty="0"/>
              <a:t> </a:t>
            </a:r>
            <a:r>
              <a:rPr lang="zh-CN" altLang="en-US" dirty="0"/>
              <a:t>属性。 ）</a:t>
            </a:r>
            <a:endParaRPr lang="en-US" altLang="zh-CN" dirty="0"/>
          </a:p>
          <a:p>
            <a:r>
              <a:rPr lang="en-US" altLang="zh-CN" dirty="0"/>
              <a:t>5.data-val </a:t>
            </a:r>
            <a:r>
              <a:rPr lang="zh-CN" altLang="en-US" dirty="0"/>
              <a:t>自定义属性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935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1446F4-4712-4028-8286-4CFE29236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r>
              <a:rPr lang="zh-CN" altLang="en-US" dirty="0"/>
              <a:t>渐变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053B0BB-89E7-4133-9A5E-384E08EB8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92191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线性渐变</a:t>
            </a:r>
          </a:p>
          <a:p>
            <a:r>
              <a:rPr lang="zh-CN" altLang="en-US" dirty="0"/>
              <a:t>&lt;defs&gt;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&lt;linearGradient id="bg1" x1="0" y1="0" x2="0" y2="100%"&gt;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		</a:t>
            </a:r>
            <a:r>
              <a:rPr lang="zh-CN" altLang="en-US" dirty="0"/>
              <a:t>&lt;stop offset="0%" style="stop-color:rgb(255,255,0);"/&gt;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		</a:t>
            </a:r>
            <a:r>
              <a:rPr lang="zh-CN" altLang="en-US" dirty="0"/>
              <a:t>&lt;stop offset="100%" style="stop-color:rgb(255,0,0);"/&gt;</a:t>
            </a:r>
          </a:p>
          <a:p>
            <a:r>
              <a:rPr lang="zh-CN" altLang="en-US" dirty="0"/>
              <a:t>            &lt;/linearGradient&gt;</a:t>
            </a:r>
          </a:p>
          <a:p>
            <a:r>
              <a:rPr lang="zh-CN" altLang="en-US" dirty="0"/>
              <a:t>&lt;/defs&gt;</a:t>
            </a:r>
          </a:p>
          <a:p>
            <a:r>
              <a:rPr lang="zh-CN" altLang="en-US" dirty="0"/>
              <a:t>&lt;rect x="0" y="0" width="500" height="500"style="fill:url(#bg1)"/&gt;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475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6224F8-632D-4291-9779-A4011D40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r>
              <a:rPr lang="zh-CN" altLang="en-US" dirty="0"/>
              <a:t>渐变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81A0FF6-E047-41A4-8884-CE1F93C2A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径向渐变</a:t>
            </a:r>
          </a:p>
          <a:p>
            <a:r>
              <a:rPr lang="zh-CN" altLang="en-US" dirty="0"/>
              <a:t>&lt;defs&gt;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&lt;radialGradient id="bg2" cx="50%" cy="50%" r="50%" fx="50%" fy="50%"&gt;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&lt;stop offset="0%" style="stop-color:green;"/&gt;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&lt;stop offset="100%" style="stop-color:red;"/&gt;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&lt;/radialGradient&gt;</a:t>
            </a:r>
          </a:p>
          <a:p>
            <a:r>
              <a:rPr lang="zh-CN" altLang="en-US" dirty="0"/>
              <a:t>&lt;/defs&gt;</a:t>
            </a:r>
          </a:p>
          <a:p>
            <a:r>
              <a:rPr lang="zh-CN" altLang="en-US" dirty="0"/>
              <a:t>&lt;rect x="0" y="0" width="500" height="500" style="fill:url(#bg2)"/&gt;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1540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C378DC-B3B4-462D-B113-13257C2E7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SVG 滤镜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7F7FEB8-7A02-4763-80C4-779A5243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高斯滤镜</a:t>
            </a:r>
          </a:p>
          <a:p>
            <a:r>
              <a:rPr lang="zh-CN" altLang="en-US" dirty="0"/>
              <a:t>&lt;defs&gt;</a:t>
            </a:r>
          </a:p>
          <a:p>
            <a:r>
              <a:rPr lang="zh-CN" altLang="en-US" dirty="0"/>
              <a:t>    &lt;filter id="Gaussian_Blur"&gt;</a:t>
            </a:r>
          </a:p>
          <a:p>
            <a:r>
              <a:rPr lang="zh-CN" altLang="en-US" dirty="0"/>
              <a:t>        &lt;feGaussianBlur in="SourceGraphic" stdDeviation="20"/&gt;</a:t>
            </a:r>
          </a:p>
          <a:p>
            <a:r>
              <a:rPr lang="zh-CN" altLang="en-US" dirty="0"/>
              <a:t>    &lt;/filter&gt;</a:t>
            </a:r>
          </a:p>
          <a:p>
            <a:r>
              <a:rPr lang="zh-CN" altLang="en-US" dirty="0"/>
              <a:t>&lt;/defs&gt;</a:t>
            </a:r>
          </a:p>
          <a:p>
            <a:r>
              <a:rPr lang="zh-CN" altLang="en-US" dirty="0"/>
              <a:t>&lt;rect x="0" y="0" width="500" height="500" </a:t>
            </a:r>
            <a:r>
              <a:rPr lang="en-US" altLang="zh-CN" dirty="0"/>
              <a:t>fill=”yellow”</a:t>
            </a:r>
            <a:r>
              <a:rPr lang="zh-CN" altLang="en-US" dirty="0"/>
              <a:t> style="filter:url(#Gaussian_Blur)"/&gt;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其他滤镜</a:t>
            </a:r>
          </a:p>
          <a:p>
            <a:r>
              <a:rPr lang="zh-CN" altLang="en-US" dirty="0"/>
              <a:t>http://www.w3school.com.cn/svg/svg_filters_intro.asp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228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6C9C0C-6559-4732-8DD2-C50291FC5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SVG</a:t>
            </a:r>
            <a:r>
              <a:rPr lang="zh-CN" altLang="en-US" dirty="0"/>
              <a:t>路径动画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5C24B78-7581-4080-A6F6-F6E9B0C45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581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stroke-dasharray： </a:t>
            </a:r>
            <a:r>
              <a:rPr lang="en-US" altLang="zh-CN" dirty="0"/>
              <a:t>100px;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stroke-dashoffset</a:t>
            </a:r>
            <a:r>
              <a:rPr lang="en-US" altLang="zh-CN" dirty="0"/>
              <a:t>: 15px;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0402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791072-D08F-4634-8820-431720AF4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33556BE-F01D-430E-B410-AFF2FB7A4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161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动画实现原理，通过修改stroke-dashoffset的值让路径慢慢地展现出来</a:t>
            </a:r>
          </a:p>
          <a:p>
            <a:r>
              <a:rPr lang="zh-CN" altLang="en-US" dirty="0"/>
              <a:t>path{</a:t>
            </a:r>
          </a:p>
          <a:p>
            <a:r>
              <a:rPr lang="zh-CN" altLang="en-US" dirty="0"/>
              <a:t>    stroke: #000;</a:t>
            </a:r>
          </a:p>
          <a:p>
            <a:r>
              <a:rPr lang="zh-CN" altLang="en-US" dirty="0"/>
              <a:t>    fill: transparent;</a:t>
            </a:r>
          </a:p>
          <a:p>
            <a:r>
              <a:rPr lang="zh-CN" altLang="en-US" dirty="0"/>
              <a:t>    stroke-width: 2px;</a:t>
            </a:r>
          </a:p>
          <a:p>
            <a:r>
              <a:rPr lang="zh-CN" altLang="en-US" dirty="0"/>
              <a:t>    stroke-dasharray: 100;</a:t>
            </a:r>
          </a:p>
          <a:p>
            <a:r>
              <a:rPr lang="zh-CN" altLang="en-US" dirty="0"/>
              <a:t>    stroke-dashoffset: -100;</a:t>
            </a:r>
          </a:p>
          <a:p>
            <a:r>
              <a:rPr lang="zh-CN" altLang="en-US" dirty="0"/>
              <a:t>    animation: dash 5s linear forwards;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@keyframes dash {</a:t>
            </a:r>
          </a:p>
          <a:p>
            <a:r>
              <a:rPr lang="zh-CN" altLang="en-US" dirty="0"/>
              <a:t>    to {</a:t>
            </a:r>
          </a:p>
          <a:p>
            <a:r>
              <a:rPr lang="zh-CN" altLang="en-US" dirty="0"/>
              <a:t>      stroke-dashoffset: 0;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304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FAA007-251F-4FB0-A9B6-956AB9036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操作</a:t>
            </a:r>
            <a:r>
              <a:rPr lang="en-US" altLang="zh-CN" smtClean="0"/>
              <a:t>svg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C622BAD-F111-4A23-BBAA-AC915F0BB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561"/>
            <a:ext cx="9144000" cy="430531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getTotalLength</a:t>
            </a:r>
          </a:p>
          <a:p>
            <a:r>
              <a:rPr lang="zh-CN" altLang="en-US" dirty="0">
                <a:sym typeface="+mn-ea"/>
              </a:rPr>
              <a:t>获取路径总长度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en-US" altLang="zh-CN" dirty="0">
                <a:sym typeface="+mn-ea"/>
              </a:rPr>
              <a:t>getPointAtLength(x) </a:t>
            </a:r>
          </a:p>
          <a:p>
            <a:r>
              <a:rPr lang="en-US" altLang="zh-CN" dirty="0" err="1">
                <a:sym typeface="+mn-ea"/>
              </a:rPr>
              <a:t>获取路径上距离起始点距离x</a:t>
            </a:r>
            <a:r>
              <a:rPr lang="zh-CN" altLang="en-US" dirty="0">
                <a:sym typeface="+mn-ea"/>
              </a:rPr>
              <a:t>长度</a:t>
            </a:r>
            <a:r>
              <a:rPr lang="en-US" altLang="zh-CN" dirty="0" err="1">
                <a:sym typeface="+mn-ea"/>
              </a:rPr>
              <a:t>的点的坐标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sz="1600" dirty="0"/>
              <a:t>注：严格来说上面两方法只适用于</a:t>
            </a:r>
            <a:r>
              <a:rPr lang="en-US" altLang="zh-CN" sz="1600" dirty="0"/>
              <a:t>path</a:t>
            </a:r>
            <a:r>
              <a:rPr lang="zh-CN" altLang="en-US" sz="1600" dirty="0"/>
              <a:t>元素，但各个浏览器实现起来都会有一点区别。例如谷歌浏览器也能获取到</a:t>
            </a:r>
            <a:r>
              <a:rPr lang="en-US" altLang="zh-CN" sz="1600" dirty="0"/>
              <a:t>line</a:t>
            </a:r>
            <a:r>
              <a:rPr lang="zh-CN" altLang="en-US" sz="1600" dirty="0"/>
              <a:t>元素的路径长度。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2744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F99696-6632-4CC9-BB8C-5812E97F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viewPort</a:t>
            </a:r>
            <a:r>
              <a:rPr lang="en-US" altLang="zh-CN" dirty="0"/>
              <a:t>  </a:t>
            </a:r>
            <a:r>
              <a:rPr lang="en-US" altLang="zh-CN" dirty="0" err="1"/>
              <a:t>表示SVG可见区域的大小，画布大小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CD69647-1DDE-4B48-9E5E-193F4DC5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81107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&lt;svg width="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00" height="300"  &gt;&lt;/svg&gt;</a:t>
            </a:r>
            <a:endParaRPr lang="zh-CN" altLang="en-US" dirty="0"/>
          </a:p>
          <a:p>
            <a:r>
              <a:rPr lang="zh-CN" altLang="en-US" dirty="0"/>
              <a:t>宽500单位，高300单位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88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A2C066-A2B0-4C06-8F3A-841AEA582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ViewBox  表示视区盒子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75AB36A-2EFD-408C-AFB1-799085A1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5996"/>
            <a:ext cx="9144000" cy="4440025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&lt;svg width="400" height="300" viewBox="0,0,40,30" style="border:1px solid #cd0000;"&gt;</a:t>
            </a:r>
          </a:p>
          <a:p>
            <a:r>
              <a:rPr lang="zh-CN" altLang="en-US" dirty="0"/>
              <a:t>    &lt;rect x="10" y="5" width="20" height="15" fill="#cd0000"/&gt;</a:t>
            </a:r>
          </a:p>
          <a:p>
            <a:r>
              <a:rPr lang="zh-CN" altLang="en-US" dirty="0"/>
              <a:t>&lt;/svg&gt;</a:t>
            </a:r>
          </a:p>
          <a:p>
            <a:r>
              <a:rPr lang="en-US" altLang="zh-CN" dirty="0" err="1"/>
              <a:t>viewBox</a:t>
            </a:r>
            <a:r>
              <a:rPr lang="zh-CN" altLang="en-US" dirty="0"/>
              <a:t>定义了</a:t>
            </a:r>
            <a:r>
              <a:rPr lang="en-US" altLang="zh-CN" dirty="0" err="1"/>
              <a:t>svg</a:t>
            </a:r>
            <a:r>
              <a:rPr lang="zh-CN" altLang="en-US" dirty="0"/>
              <a:t>图内部的相对像素大小。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preserveAspectRatio</a:t>
            </a:r>
            <a:r>
              <a:rPr lang="en-US" altLang="zh-CN" dirty="0"/>
              <a:t>(</a:t>
            </a:r>
            <a:r>
              <a:rPr lang="en-US" altLang="zh-CN" dirty="0" err="1"/>
              <a:t>作用的对象都是viewBox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preserveAspectRatio="xMidYMid meet"</a:t>
            </a:r>
          </a:p>
          <a:p>
            <a:r>
              <a:rPr lang="zh-CN" altLang="en-US" sz="1800" dirty="0"/>
              <a:t>svg.setAttribute("preserveAspectRatio", "xMinYMin meet");</a:t>
            </a:r>
          </a:p>
          <a:p>
            <a:r>
              <a:rPr lang="zh-CN" altLang="en-US" sz="1800" dirty="0">
                <a:solidFill>
                  <a:srgbClr val="0070C0"/>
                </a:solidFill>
              </a:rPr>
              <a:t>第1个值表示，viewBox如何与SVG viewport对齐；第2个值表示，如何维持高宽比（如果有）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3164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76F21E-C301-47C7-B3D6-8A29B78C4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设置填充方式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A3B7831-08E5-47E0-81C9-F85ACA659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meet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ym typeface="+mn-ea"/>
              </a:rPr>
              <a:t>保持纵横比缩放viewBox适应viewport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slice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ym typeface="+mn-ea"/>
              </a:rPr>
              <a:t>保持纵横比同时比例小的方向放大填满viewport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在均匀缩放的同时保持viewbox的宽高比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none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扭曲纵横比以充分适应viewport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http://www.zhangxinxu.com/study/201408/svg-preserveaspectratio-meet-slice-none.html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710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FFD153-BE5E-4299-B6D7-C6BF9CFE7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第1个值又是由两部分组成的。前半部分表示x方向对齐，后半部分表示y方向对齐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013DFAD-46AA-4318-A977-2CB181D37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5739F7D-D415-4CBA-B318-7F0691CF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0390"/>
            <a:ext cx="9474200" cy="40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3710C9-9964-4353-B4D2-BDE01DC4B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拖放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1B3F90D-F820-4B28-A9CC-FF42A605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9878"/>
            <a:ext cx="9144000" cy="4437380"/>
          </a:xfrm>
        </p:spPr>
        <p:txBody>
          <a:bodyPr/>
          <a:lstStyle/>
          <a:p>
            <a:r>
              <a:rPr lang="zh-CN" altLang="en-US" dirty="0"/>
              <a:t>属性： </a:t>
            </a:r>
            <a:r>
              <a:rPr lang="en-US" altLang="zh-CN" dirty="0"/>
              <a:t>draggable</a:t>
            </a:r>
            <a:r>
              <a:rPr lang="zh-CN" altLang="en-US" dirty="0"/>
              <a:t>： </a:t>
            </a:r>
            <a:r>
              <a:rPr lang="en-US" altLang="zh-CN" dirty="0"/>
              <a:t>auto | true | false</a:t>
            </a:r>
          </a:p>
          <a:p>
            <a:r>
              <a:rPr lang="zh-CN" altLang="en-US" dirty="0"/>
              <a:t>拖动事件：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dragstart</a:t>
            </a:r>
            <a:r>
              <a:rPr lang="en-US" altLang="zh-CN" dirty="0"/>
              <a:t>  </a:t>
            </a:r>
            <a:r>
              <a:rPr lang="zh-CN" altLang="en-US" dirty="0"/>
              <a:t>在元素开始被拖动时触发</a:t>
            </a:r>
            <a:endParaRPr lang="en-US" altLang="zh-CN" dirty="0"/>
          </a:p>
          <a:p>
            <a:r>
              <a:rPr lang="en-US" altLang="zh-CN" dirty="0"/>
              <a:t>           	</a:t>
            </a:r>
            <a:r>
              <a:rPr lang="en-US" altLang="zh-CN" dirty="0" err="1"/>
              <a:t>dragend</a:t>
            </a:r>
            <a:r>
              <a:rPr lang="en-US" altLang="zh-CN" dirty="0"/>
              <a:t>    </a:t>
            </a:r>
            <a:r>
              <a:rPr lang="zh-CN" altLang="en-US" dirty="0"/>
              <a:t>在拖动操作完成时触发</a:t>
            </a:r>
            <a:endParaRPr lang="en-US" altLang="zh-CN" dirty="0"/>
          </a:p>
          <a:p>
            <a:r>
              <a:rPr lang="en-US" altLang="zh-CN" dirty="0"/>
              <a:t>           	drag       </a:t>
            </a:r>
            <a:r>
              <a:rPr lang="zh-CN" altLang="en-US" dirty="0"/>
              <a:t>在元素被拖动时触发</a:t>
            </a:r>
            <a:endParaRPr lang="en-US" altLang="zh-CN" dirty="0"/>
          </a:p>
          <a:p>
            <a:r>
              <a:rPr lang="zh-CN" altLang="en-US" dirty="0"/>
              <a:t>释放区事件：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dragenter</a:t>
            </a:r>
            <a:r>
              <a:rPr lang="en-US" altLang="zh-CN" dirty="0"/>
              <a:t>  </a:t>
            </a:r>
            <a:r>
              <a:rPr lang="zh-CN" altLang="en-US" dirty="0"/>
              <a:t>被拖动元素进入到释放区所占据得屏幕空间时触发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dragover</a:t>
            </a:r>
            <a:r>
              <a:rPr lang="en-US" altLang="zh-CN" dirty="0"/>
              <a:t>  </a:t>
            </a:r>
            <a:r>
              <a:rPr lang="zh-CN" altLang="en-US" dirty="0"/>
              <a:t>当被拖动元素在释放区内移动时触发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dragleave</a:t>
            </a:r>
            <a:r>
              <a:rPr lang="en-US" altLang="zh-CN" dirty="0"/>
              <a:t>  </a:t>
            </a:r>
            <a:r>
              <a:rPr lang="zh-CN" altLang="en-US" dirty="0"/>
              <a:t>当被拖动元素没有放下就离开释放区时触发</a:t>
            </a:r>
            <a:endParaRPr lang="en-US" altLang="zh-CN" dirty="0"/>
          </a:p>
          <a:p>
            <a:r>
              <a:rPr lang="en-US" altLang="zh-CN" dirty="0"/>
              <a:t>	drop  </a:t>
            </a:r>
            <a:r>
              <a:rPr lang="zh-CN" altLang="en-US" dirty="0"/>
              <a:t>当被拖动元素在释放区里放下时触发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20011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7C108B-9648-49EB-AC55-DF96D8806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369CB4D-39C8-4F98-A56A-B9221686D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87EDA20-1E4A-4153-8722-58EE6D2A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45" y="1858010"/>
            <a:ext cx="5460365" cy="43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4DFB32-50B7-4C33-AA13-0AA4A4169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11643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viewport的宽度为500，高度为75。viewBox设置为0 0 250 75  X轴方向的比例为500/250</a:t>
            </a:r>
            <a:r>
              <a:rPr lang="en-US" altLang="zh-CN" dirty="0"/>
              <a:t>--&gt;2</a:t>
            </a:r>
            <a:r>
              <a:rPr lang="zh-CN" altLang="en-US" dirty="0"/>
              <a:t>，在Y轴方向上的比例为75/75</a:t>
            </a:r>
            <a:r>
              <a:rPr lang="en-US" altLang="zh-CN" dirty="0"/>
              <a:t>--&gt;1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6469932-7A1D-40D0-BFBE-B94F55F39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39325"/>
          </a:xfrm>
        </p:spPr>
        <p:txBody>
          <a:bodyPr>
            <a:normAutofit/>
          </a:bodyPr>
          <a:lstStyle/>
          <a:p>
            <a:r>
              <a:rPr lang="zh-CN" altLang="en-US" dirty="0"/>
              <a:t>&lt;svg width="500" height="75" viewBox="0 0 250 75"</a:t>
            </a:r>
          </a:p>
          <a:p>
            <a:r>
              <a:rPr lang="zh-CN" altLang="en-US" dirty="0"/>
              <a:t>     preserveAspectRatio="xMinYMin meet"</a:t>
            </a:r>
          </a:p>
          <a:p>
            <a:r>
              <a:rPr lang="zh-CN" altLang="en-US" dirty="0"/>
              <a:t>     style="border: 1px solid #cccccc;"&gt;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  &lt;rect x="1" y="1" width="50" height="50"</a:t>
            </a:r>
          </a:p>
          <a:p>
            <a:r>
              <a:rPr lang="zh-CN" altLang="en-US" dirty="0"/>
              <a:t>          style="stroke: #000000; fill:none;"/&gt;</a:t>
            </a:r>
          </a:p>
          <a:p>
            <a:r>
              <a:rPr lang="zh-CN" altLang="en-US" dirty="0"/>
              <a:t>&lt;/svg&gt;         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1272D72-A497-4DDE-B5E0-BB59CE4E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62" y="5140123"/>
            <a:ext cx="5342255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009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62C26B-9D08-4F95-86A7-4522AB386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DB3418F-7E05-4B4C-9351-431395BC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67606"/>
          </a:xfrm>
        </p:spPr>
        <p:txBody>
          <a:bodyPr>
            <a:normAutofit/>
          </a:bodyPr>
          <a:lstStyle/>
          <a:p>
            <a:r>
              <a:rPr lang="zh-CN" altLang="en-US" dirty="0"/>
              <a:t>&lt;svg width="500" height="75" viewBox="0 0 250 75"</a:t>
            </a:r>
          </a:p>
          <a:p>
            <a:r>
              <a:rPr lang="zh-CN" altLang="en-US" dirty="0"/>
              <a:t>     preserveAspectRatio="xMinYMin slice"</a:t>
            </a:r>
          </a:p>
          <a:p>
            <a:r>
              <a:rPr lang="zh-CN" altLang="en-US" dirty="0"/>
              <a:t>     style="border: 1px solid #cccccc;"&gt;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  &lt;rect x="1" y="1" width="50" height="50"</a:t>
            </a:r>
          </a:p>
          <a:p>
            <a:r>
              <a:rPr lang="zh-CN" altLang="en-US" dirty="0"/>
              <a:t>          style="stroke: #000000; fill:none;"/&gt;</a:t>
            </a:r>
          </a:p>
          <a:p>
            <a:r>
              <a:rPr lang="zh-CN" altLang="en-US" dirty="0"/>
              <a:t>&lt;/svg&gt;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EF26117-AB18-478C-BFDE-F4B00B4B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42" y="4894508"/>
            <a:ext cx="5266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92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EBF8A4-43B3-4E27-ACB0-A114E06F8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1DB2102-074B-493C-8405-1BF30B0A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16777"/>
          </a:xfrm>
        </p:spPr>
        <p:txBody>
          <a:bodyPr>
            <a:normAutofit/>
          </a:bodyPr>
          <a:lstStyle/>
          <a:p>
            <a:r>
              <a:rPr lang="zh-CN" altLang="en-US" dirty="0"/>
              <a:t>&lt;svg width="500" height="75" viewBox="0 0 250 75"</a:t>
            </a:r>
          </a:p>
          <a:p>
            <a:r>
              <a:rPr lang="zh-CN" altLang="en-US" dirty="0"/>
              <a:t>      preserveAspectRatio="none"</a:t>
            </a:r>
          </a:p>
          <a:p>
            <a:r>
              <a:rPr lang="zh-CN" altLang="en-US" dirty="0"/>
              <a:t>      style="border: 1px solid #cccccc;"&gt;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   &lt;rect x="1" y="1" width="50" height="50"</a:t>
            </a:r>
          </a:p>
          <a:p>
            <a:r>
              <a:rPr lang="zh-CN" altLang="en-US" dirty="0"/>
              <a:t>           style="stroke: #000000; fill:none;"/&gt;</a:t>
            </a:r>
          </a:p>
          <a:p>
            <a:r>
              <a:rPr lang="zh-CN" altLang="en-US" dirty="0"/>
              <a:t>&lt;/svg&gt;          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C4574A9-7B6E-4E9F-B09C-30F580AC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87" y="4869887"/>
            <a:ext cx="5464175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4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3028FE-5797-4091-87EB-640FC190C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915"/>
            <a:ext cx="9144000" cy="758825"/>
          </a:xfrm>
        </p:spPr>
        <p:txBody>
          <a:bodyPr/>
          <a:lstStyle/>
          <a:p>
            <a:r>
              <a:rPr lang="zh-CN" altLang="en-US" dirty="0"/>
              <a:t>JS 生成SVG元素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6BA36B1-790B-4CBD-B3AF-8B510E462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创建SVG元素需要指定命名空间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、SVG元素对象一般通过调用setAttribute()方法来设定属性值</a:t>
            </a:r>
          </a:p>
          <a:p>
            <a:endParaRPr lang="zh-CN" altLang="en-US" dirty="0"/>
          </a:p>
        </p:txBody>
      </p:sp>
      <p:pic>
        <p:nvPicPr>
          <p:cNvPr id="4" name="内容占位符 3" descr="js生成svg元素">
            <a:extLst>
              <a:ext uri="{FF2B5EF4-FFF2-40B4-BE49-F238E27FC236}">
                <a16:creationId xmlns:a16="http://schemas.microsoft.com/office/drawing/2014/main" xmlns="" id="{A0CE09A9-6ADF-4F83-B373-38DC52DC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95" y="2706370"/>
            <a:ext cx="492887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384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4E937E-47F0-417A-9C3E-697B406BE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与</a:t>
            </a:r>
            <a:r>
              <a:rPr lang="en-US" altLang="zh-CN" dirty="0" err="1"/>
              <a:t>svg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6BC6B8A-3793-4CDD-8799-31CADA3BF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3F42C79-C57F-4A1A-89C6-DEA95C8B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811655"/>
            <a:ext cx="9321800" cy="41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787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A902D4-4954-4310-BCA2-C86D1FF1F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与</a:t>
            </a:r>
            <a:r>
              <a:rPr lang="en-US" altLang="zh-CN" dirty="0" err="1"/>
              <a:t>svg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3E34838-8FBF-4068-92C1-EF4D407AD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39325"/>
          </a:xfrm>
        </p:spPr>
        <p:txBody>
          <a:bodyPr>
            <a:normAutofit/>
          </a:bodyPr>
          <a:lstStyle/>
          <a:p>
            <a:r>
              <a:rPr lang="zh-CN" altLang="en-US" dirty="0"/>
              <a:t>SVG特点：不依赖分辨率</a:t>
            </a:r>
            <a:r>
              <a:rPr lang="en-US" altLang="zh-CN" dirty="0"/>
              <a:t>,</a:t>
            </a:r>
            <a:r>
              <a:rPr lang="zh-CN" altLang="en-US" dirty="0"/>
              <a:t>支持事件处理器</a:t>
            </a:r>
            <a:r>
              <a:rPr lang="en-US" altLang="zh-CN" dirty="0"/>
              <a:t>,</a:t>
            </a:r>
            <a:r>
              <a:rPr lang="zh-CN" altLang="en-US" dirty="0"/>
              <a:t>最适合带有大型渲染区域的应用程序（比如谷歌地图）</a:t>
            </a:r>
            <a:r>
              <a:rPr lang="en-US" altLang="zh-CN" dirty="0"/>
              <a:t>,</a:t>
            </a:r>
            <a:r>
              <a:rPr lang="zh-CN" altLang="en-US" dirty="0"/>
              <a:t>复杂度高会减慢渲染速度（任何过度使用 DOM 的应用都不快）</a:t>
            </a:r>
            <a:r>
              <a:rPr lang="en-US" altLang="zh-CN" dirty="0"/>
              <a:t>,</a:t>
            </a:r>
            <a:r>
              <a:rPr lang="zh-CN" altLang="en-US" dirty="0"/>
              <a:t>不适合游戏应用</a:t>
            </a:r>
          </a:p>
          <a:p>
            <a:r>
              <a:rPr lang="zh-CN" altLang="en-US" dirty="0"/>
              <a:t>Canvas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anvas 通过 JavaScript 来绘制 2D 图形。Canvas 是逐像素进行渲染的。在 canvas 中，一旦图形被绘制完成，它就不会继续得到浏览器的关注。如果其位置发生变化，那么整个场景也需要重新绘制，包括任何或许已被图形覆盖的对象。</a:t>
            </a:r>
          </a:p>
          <a:p>
            <a:r>
              <a:rPr lang="zh-CN" altLang="en-US" dirty="0"/>
              <a:t>特点：依赖分辨率</a:t>
            </a:r>
            <a:r>
              <a:rPr lang="en-US" altLang="zh-CN" dirty="0"/>
              <a:t>,</a:t>
            </a:r>
            <a:r>
              <a:rPr lang="zh-CN" altLang="en-US" dirty="0"/>
              <a:t>不支持事件处理器</a:t>
            </a:r>
            <a:r>
              <a:rPr lang="en-US" altLang="zh-CN" dirty="0"/>
              <a:t>,</a:t>
            </a:r>
            <a:r>
              <a:rPr lang="zh-CN" altLang="en-US" dirty="0"/>
              <a:t>弱的文本渲染能力能够以 .png 或 .jpg 格式保存结果图像</a:t>
            </a:r>
            <a:r>
              <a:rPr lang="en-US" altLang="zh-CN" dirty="0"/>
              <a:t>,</a:t>
            </a:r>
            <a:r>
              <a:rPr lang="zh-CN" altLang="en-US" dirty="0"/>
              <a:t>最适合图像密集型的游戏，其中的许多对象会被频繁重绘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38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42F5E4-D4A3-4AE0-9CC1-68D07465F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DCCE09C-0062-4D9B-A2AF-A32E36B0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1620"/>
          </a:xfrm>
        </p:spPr>
        <p:txBody>
          <a:bodyPr/>
          <a:lstStyle/>
          <a:p>
            <a:r>
              <a:rPr lang="en-US" altLang="zh-CN" dirty="0" err="1"/>
              <a:t>svg</a:t>
            </a:r>
            <a:r>
              <a:rPr lang="zh-CN" altLang="en-US" dirty="0"/>
              <a:t>画叮当猫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6CB6440-F1AB-4E74-9CAE-32268D20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12" y="1665972"/>
            <a:ext cx="3533775" cy="4096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9FBE9CD-84EB-4CF0-944A-57454027B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76" y="2556796"/>
            <a:ext cx="2814067" cy="32055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913EB14-362E-444A-9C8F-0BC31ABE9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22" y="323255"/>
            <a:ext cx="2139824" cy="54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684068-7E89-478E-91CA-33886D7A4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数据传输过程中对象 </a:t>
            </a:r>
            <a:r>
              <a:rPr lang="en-US" altLang="zh-CN" dirty="0" err="1"/>
              <a:t>dataTransfer</a:t>
            </a:r>
            <a:r>
              <a:rPr lang="zh-CN" altLang="en-US" dirty="0"/>
              <a:t>对象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D7E66C8-2AB2-42D8-B515-BED226C3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830"/>
            <a:ext cx="9144000" cy="4258179"/>
          </a:xfrm>
        </p:spPr>
        <p:txBody>
          <a:bodyPr/>
          <a:lstStyle/>
          <a:p>
            <a:r>
              <a:rPr lang="en-US" altLang="zh-CN" dirty="0" err="1"/>
              <a:t>dataTransfer</a:t>
            </a:r>
            <a:r>
              <a:rPr lang="zh-CN" altLang="en-US" dirty="0"/>
              <a:t>：  返回用于传输数据到释放区的对象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56C07EA-611D-4390-9C5B-9659B1C3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40" y="2487742"/>
            <a:ext cx="8601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3789</Words>
  <Application>Microsoft Office PowerPoint</Application>
  <PresentationFormat>自定义</PresentationFormat>
  <Paragraphs>489</Paragraphs>
  <Slides>87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88" baseType="lpstr">
      <vt:lpstr>Office 主题</vt:lpstr>
      <vt:lpstr>HTML5</vt:lpstr>
      <vt:lpstr>PowerPoint 演示文稿</vt:lpstr>
      <vt:lpstr>01</vt:lpstr>
      <vt:lpstr>Html5简介</vt:lpstr>
      <vt:lpstr>HTML5新特性</vt:lpstr>
      <vt:lpstr>HTML5新增标签</vt:lpstr>
      <vt:lpstr>HTML5新增属性</vt:lpstr>
      <vt:lpstr>拖放</vt:lpstr>
      <vt:lpstr>数据传输过程中对象 dataTransfer对象</vt:lpstr>
      <vt:lpstr>01</vt:lpstr>
      <vt:lpstr>Canvas应用场景</vt:lpstr>
      <vt:lpstr>Canvas发展历史</vt:lpstr>
      <vt:lpstr>如何使⽤canvas</vt:lpstr>
      <vt:lpstr>两个对象</vt:lpstr>
      <vt:lpstr>绘制线段</vt:lpstr>
      <vt:lpstr>路径与填充</vt:lpstr>
      <vt:lpstr>课堂小驿站</vt:lpstr>
      <vt:lpstr>绘制矩形</vt:lpstr>
      <vt:lpstr>橡皮擦</vt:lpstr>
      <vt:lpstr>方块降落效果</vt:lpstr>
      <vt:lpstr>PowerPoint 演示文稿</vt:lpstr>
      <vt:lpstr>绘制弧形</vt:lpstr>
      <vt:lpstr>练习</vt:lpstr>
      <vt:lpstr>绘制圆角</vt:lpstr>
      <vt:lpstr>绘制圆角矩形</vt:lpstr>
      <vt:lpstr>贝塞尔曲线</vt:lpstr>
      <vt:lpstr>坐标轴转换</vt:lpstr>
      <vt:lpstr>填充图案</vt:lpstr>
      <vt:lpstr>渐变</vt:lpstr>
      <vt:lpstr>PowerPoint 演示文稿</vt:lpstr>
      <vt:lpstr>PowerPoint 演示文稿</vt:lpstr>
      <vt:lpstr>阴影</vt:lpstr>
      <vt:lpstr>文本</vt:lpstr>
      <vt:lpstr>线段样式</vt:lpstr>
      <vt:lpstr>PowerPoint 演示文稿</vt:lpstr>
      <vt:lpstr>斜接长度</vt:lpstr>
      <vt:lpstr>裁剪</vt:lpstr>
      <vt:lpstr>合成</vt:lpstr>
      <vt:lpstr>PowerPoint 演示文稿</vt:lpstr>
      <vt:lpstr>全局透明度</vt:lpstr>
      <vt:lpstr>绘制图片</vt:lpstr>
      <vt:lpstr>将canvas内容导出</vt:lpstr>
      <vt:lpstr>获取canvas像素信息</vt:lpstr>
      <vt:lpstr> RGBA 值</vt:lpstr>
      <vt:lpstr>练习</vt:lpstr>
      <vt:lpstr>答案</vt:lpstr>
      <vt:lpstr>命中检测（检测点是否在路径内）</vt:lpstr>
      <vt:lpstr>PowerPoint 演示文稿</vt:lpstr>
      <vt:lpstr>如何解决canvas高分变率的屏幕模糊问题</vt:lpstr>
      <vt:lpstr>02</vt:lpstr>
      <vt:lpstr>SVG简介</vt:lpstr>
      <vt:lpstr>应用场景</vt:lpstr>
      <vt:lpstr>SVG元素</vt:lpstr>
      <vt:lpstr>使用</vt:lpstr>
      <vt:lpstr>使用</vt:lpstr>
      <vt:lpstr>PowerPoint 演示文稿</vt:lpstr>
      <vt:lpstr>样式属性</vt:lpstr>
      <vt:lpstr>课堂练习：绘图</vt:lpstr>
      <vt:lpstr>Path元素</vt:lpstr>
      <vt:lpstr>PowerPoint 演示文稿</vt:lpstr>
      <vt:lpstr>圆弧指令 </vt:lpstr>
      <vt:lpstr>PowerPoint 演示文稿</vt:lpstr>
      <vt:lpstr>PowerPoint 演示文稿</vt:lpstr>
      <vt:lpstr>贝塞尔曲线</vt:lpstr>
      <vt:lpstr>PowerPoint 演示文稿</vt:lpstr>
      <vt:lpstr>贝塞尔曲线</vt:lpstr>
      <vt:lpstr>光滑三次贝塞尔曲线到</vt:lpstr>
      <vt:lpstr>curveto  三次贝塞尔曲线到</vt:lpstr>
      <vt:lpstr>自动生成路径</vt:lpstr>
      <vt:lpstr>Svg渐变</vt:lpstr>
      <vt:lpstr>Svg渐变</vt:lpstr>
      <vt:lpstr>SVG 滤镜</vt:lpstr>
      <vt:lpstr>SVG路径动画</vt:lpstr>
      <vt:lpstr>动画</vt:lpstr>
      <vt:lpstr>Js操作svg</vt:lpstr>
      <vt:lpstr>viewPort  表示SVG可见区域的大小，画布大小</vt:lpstr>
      <vt:lpstr>ViewBox  表示视区盒子</vt:lpstr>
      <vt:lpstr> 设置填充方式</vt:lpstr>
      <vt:lpstr>第1个值又是由两部分组成的。前半部分表示x方向对齐，后半部分表示y方向对齐</vt:lpstr>
      <vt:lpstr>PowerPoint 演示文稿</vt:lpstr>
      <vt:lpstr>viewport的宽度为500，高度为75。viewBox设置为0 0 250 75  X轴方向的比例为500/250--&gt;2，在Y轴方向上的比例为75/75--&gt;1</vt:lpstr>
      <vt:lpstr>PowerPoint 演示文稿</vt:lpstr>
      <vt:lpstr>PowerPoint 演示文稿</vt:lpstr>
      <vt:lpstr>JS 生成SVG元素</vt:lpstr>
      <vt:lpstr>canvas与svg</vt:lpstr>
      <vt:lpstr>canvas与svg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216</cp:revision>
  <dcterms:created xsi:type="dcterms:W3CDTF">2018-08-14T06:54:00Z</dcterms:created>
  <dcterms:modified xsi:type="dcterms:W3CDTF">2018-11-09T09:16:46Z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