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8" r:id="rId2"/>
    <p:sldId id="281" r:id="rId3"/>
    <p:sldId id="302" r:id="rId4"/>
    <p:sldId id="282" r:id="rId5"/>
    <p:sldId id="283" r:id="rId6"/>
    <p:sldId id="301" r:id="rId7"/>
    <p:sldId id="300" r:id="rId8"/>
    <p:sldId id="285" r:id="rId9"/>
    <p:sldId id="284" r:id="rId10"/>
    <p:sldId id="286" r:id="rId11"/>
    <p:sldId id="288" r:id="rId12"/>
    <p:sldId id="289" r:id="rId13"/>
    <p:sldId id="296" r:id="rId14"/>
    <p:sldId id="297" r:id="rId15"/>
    <p:sldId id="298" r:id="rId16"/>
    <p:sldId id="290" r:id="rId17"/>
    <p:sldId id="291" r:id="rId18"/>
    <p:sldId id="299" r:id="rId19"/>
    <p:sldId id="292" r:id="rId20"/>
    <p:sldId id="293" r:id="rId21"/>
    <p:sldId id="294" r:id="rId22"/>
    <p:sldId id="295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52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56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17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FileReader-websocket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我是讲</a:t>
            </a:r>
            <a:r>
              <a:rPr lang="zh-CN" altLang="en-US" dirty="0" smtClean="0"/>
              <a:t>师董美琪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E40B2E-C643-4442-90B9-451CDAF11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283C97B8-8395-4F01-A3FE-2002FDB72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60216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（超文本传输协议）：规定了</a:t>
            </a:r>
            <a:r>
              <a:rPr lang="en-US" altLang="zh-CN" dirty="0"/>
              <a:t>web</a:t>
            </a:r>
            <a:r>
              <a:rPr lang="zh-CN" altLang="en-US" dirty="0"/>
              <a:t>浏览器如何从</a:t>
            </a:r>
            <a:r>
              <a:rPr lang="en-US" altLang="zh-CN" dirty="0"/>
              <a:t>web</a:t>
            </a:r>
            <a:r>
              <a:rPr lang="zh-CN" altLang="en-US" dirty="0"/>
              <a:t>服务器获取文档和向</a:t>
            </a:r>
            <a:r>
              <a:rPr lang="en-US" altLang="zh-CN" dirty="0"/>
              <a:t>web</a:t>
            </a:r>
            <a:r>
              <a:rPr lang="zh-CN" altLang="en-US" dirty="0"/>
              <a:t>服务器提交表单内容，以及</a:t>
            </a:r>
            <a:r>
              <a:rPr lang="en-US" altLang="zh-CN" dirty="0"/>
              <a:t>web</a:t>
            </a:r>
            <a:r>
              <a:rPr lang="zh-CN" altLang="en-US" dirty="0"/>
              <a:t>服务器如何响应这些请求和提交返回给浏览器</a:t>
            </a:r>
            <a:r>
              <a:rPr lang="zh-CN" altLang="en-US" dirty="0" smtClean="0"/>
              <a:t>。规定传输格式的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的第一个版本叫做 </a:t>
            </a:r>
            <a:r>
              <a:rPr lang="en-US" altLang="zh-CN" dirty="0"/>
              <a:t>HTTP/0.9,</a:t>
            </a:r>
            <a:r>
              <a:rPr lang="zh-CN" altLang="en-US" dirty="0"/>
              <a:t>是一种为互联网原始数据传输服务的简单协议。由</a:t>
            </a:r>
            <a:r>
              <a:rPr lang="en-US" altLang="zh-CN" dirty="0"/>
              <a:t>RFC 1945[6]</a:t>
            </a:r>
            <a:r>
              <a:rPr lang="zh-CN" altLang="en-US" dirty="0"/>
              <a:t>定义的</a:t>
            </a:r>
            <a:r>
              <a:rPr lang="en-US" altLang="zh-CN" dirty="0"/>
              <a:t>HTTP/1.0</a:t>
            </a:r>
            <a:r>
              <a:rPr lang="zh-CN" altLang="en-US" dirty="0"/>
              <a:t>进一 步完善了这个协议。它允许消息以类 </a:t>
            </a:r>
            <a:r>
              <a:rPr lang="en-US" altLang="zh-CN" dirty="0"/>
              <a:t>MIME</a:t>
            </a:r>
            <a:r>
              <a:rPr lang="zh-CN" altLang="en-US" dirty="0"/>
              <a:t>消息的格式传送，它包括传输数据的元信息和对请 求</a:t>
            </a:r>
            <a:r>
              <a:rPr lang="en-US" altLang="zh-CN" dirty="0"/>
              <a:t>/</a:t>
            </a:r>
            <a:r>
              <a:rPr lang="zh-CN" altLang="en-US" dirty="0"/>
              <a:t>响应语义的修饰。</a:t>
            </a:r>
            <a:r>
              <a:rPr lang="en-US" altLang="zh-CN" dirty="0"/>
              <a:t>HTTP/1.0</a:t>
            </a:r>
            <a:r>
              <a:rPr lang="zh-CN" altLang="en-US" dirty="0"/>
              <a:t>没有充分考虑到分层代理，缓存的，以及持久连接和虚拟 主机的需求的影响。</a:t>
            </a:r>
            <a:endParaRPr lang="en-US" altLang="zh-CN" dirty="0"/>
          </a:p>
          <a:p>
            <a:r>
              <a:rPr lang="en-US" altLang="zh-CN" dirty="0"/>
              <a:t>HTTP/1.1</a:t>
            </a:r>
            <a:r>
              <a:rPr lang="zh-CN" altLang="en-US" dirty="0"/>
              <a:t>，版本对</a:t>
            </a:r>
            <a:r>
              <a:rPr lang="en-US" altLang="zh-CN" dirty="0"/>
              <a:t>1.0</a:t>
            </a:r>
            <a:r>
              <a:rPr lang="zh-CN" altLang="en-US" dirty="0"/>
              <a:t>版本做了优化，开始支持长连接和缓</a:t>
            </a:r>
            <a:r>
              <a:rPr lang="zh-CN" altLang="en-US" dirty="0" smtClean="0"/>
              <a:t>存</a:t>
            </a:r>
            <a:endParaRPr lang="en-US" altLang="zh-CN" dirty="0" smtClean="0"/>
          </a:p>
          <a:p>
            <a:r>
              <a:rPr lang="en-US" altLang="zh-CN" dirty="0" smtClean="0"/>
              <a:t>HTTP/2.0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54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C48B08-0860-4142-B6C3-02C28F39D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 err="1"/>
              <a:t>webSocket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A9223C8-EAAB-46C7-BB54-C2D71152B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/>
          <a:lstStyle/>
          <a:p>
            <a:r>
              <a:rPr lang="zh-CN" altLang="en-US" dirty="0"/>
              <a:t>因为 </a:t>
            </a:r>
            <a:r>
              <a:rPr lang="en-US" altLang="zh-CN" dirty="0"/>
              <a:t>HTTP </a:t>
            </a:r>
            <a:r>
              <a:rPr lang="zh-CN" altLang="en-US" dirty="0"/>
              <a:t>协议有一个缺陷：通信只能由客户端发起</a:t>
            </a:r>
            <a:endParaRPr lang="en-US" altLang="zh-CN" dirty="0"/>
          </a:p>
          <a:p>
            <a:r>
              <a:rPr lang="zh-CN" altLang="en-US" dirty="0"/>
              <a:t>服务器端不能实时发送最新数据给客户端，</a:t>
            </a:r>
            <a:endParaRPr lang="en-US" altLang="zh-CN" dirty="0"/>
          </a:p>
          <a:p>
            <a:r>
              <a:rPr lang="zh-CN" altLang="en-US" dirty="0"/>
              <a:t>我偏要最新的数据怎么办？    </a:t>
            </a:r>
            <a:r>
              <a:rPr lang="en-US" altLang="zh-CN" dirty="0"/>
              <a:t>Ajax</a:t>
            </a:r>
            <a:r>
              <a:rPr lang="zh-CN" altLang="en-US" dirty="0"/>
              <a:t>轮训  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2DCF57D-DB54-41DC-AAD5-BC22C9BC703A}"/>
              </a:ext>
            </a:extLst>
          </p:cNvPr>
          <p:cNvSpPr/>
          <p:nvPr/>
        </p:nvSpPr>
        <p:spPr>
          <a:xfrm>
            <a:off x="2686638" y="3232509"/>
            <a:ext cx="1630837" cy="29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8DF4FCC-750A-4E1A-99A0-ECC5FDB619A1}"/>
              </a:ext>
            </a:extLst>
          </p:cNvPr>
          <p:cNvSpPr/>
          <p:nvPr/>
        </p:nvSpPr>
        <p:spPr>
          <a:xfrm>
            <a:off x="6718171" y="3232510"/>
            <a:ext cx="1630837" cy="29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服务器端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6DAAF26E-CD56-4CFA-9BDC-7E13226E0E78}"/>
              </a:ext>
            </a:extLst>
          </p:cNvPr>
          <p:cNvCxnSpPr>
            <a:cxnSpLocks/>
          </p:cNvCxnSpPr>
          <p:nvPr/>
        </p:nvCxnSpPr>
        <p:spPr>
          <a:xfrm>
            <a:off x="4317476" y="3883843"/>
            <a:ext cx="2400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B34CB9ED-6AE6-459A-9409-4B9A4802176D}"/>
              </a:ext>
            </a:extLst>
          </p:cNvPr>
          <p:cNvCxnSpPr/>
          <p:nvPr/>
        </p:nvCxnSpPr>
        <p:spPr>
          <a:xfrm flipH="1">
            <a:off x="4317475" y="4535569"/>
            <a:ext cx="2400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B6677AB6-0070-49DE-B834-9B26307A4F21}"/>
              </a:ext>
            </a:extLst>
          </p:cNvPr>
          <p:cNvCxnSpPr/>
          <p:nvPr/>
        </p:nvCxnSpPr>
        <p:spPr>
          <a:xfrm flipH="1">
            <a:off x="4317476" y="5024487"/>
            <a:ext cx="2400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0FE6B107-041D-4024-8239-DB60EFF7A439}"/>
              </a:ext>
            </a:extLst>
          </p:cNvPr>
          <p:cNvCxnSpPr/>
          <p:nvPr/>
        </p:nvCxnSpPr>
        <p:spPr>
          <a:xfrm flipH="1">
            <a:off x="4317476" y="5618375"/>
            <a:ext cx="2400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62975" y="17526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8225" y="344805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现在天气怎么样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421005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天气晴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5324475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天气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多云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4375" y="4655155"/>
            <a:ext cx="149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天气，多云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5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AA0D91-B5B7-43F4-AB5C-E36909BB4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与</a:t>
            </a:r>
            <a:r>
              <a:rPr lang="en-US" altLang="zh-CN" dirty="0"/>
              <a:t>WebSocket</a:t>
            </a:r>
            <a:r>
              <a:rPr lang="zh-CN" altLang="en-US" dirty="0"/>
              <a:t>链接方式对比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65E1809-C297-4222-897C-6F7022BEB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4A3D2C5-CF26-4B73-8E9B-EA8668F2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12" y="1497939"/>
            <a:ext cx="8691918" cy="47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9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5487DB-9F8F-4114-8CFF-F00BB00D3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请求报文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3C87A7F-F82B-464E-AD05-E7084DD44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webSoket2">
            <a:extLst>
              <a:ext uri="{FF2B5EF4-FFF2-40B4-BE49-F238E27FC236}">
                <a16:creationId xmlns="" xmlns:a16="http://schemas.microsoft.com/office/drawing/2014/main" id="{9E12B232-D420-41D9-8773-BCF3E6CD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380038"/>
            <a:ext cx="8711565" cy="40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0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5552B0-C99D-4DFF-BF44-5C7B3FE60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响应报文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743B138-A973-4546-A691-FD623E228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webSoket1">
            <a:extLst>
              <a:ext uri="{FF2B5EF4-FFF2-40B4-BE49-F238E27FC236}">
                <a16:creationId xmlns="" xmlns:a16="http://schemas.microsoft.com/office/drawing/2014/main" id="{2B5939DD-F870-4A5F-9FFC-D9F5D78D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41" y="1675451"/>
            <a:ext cx="6263005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72B6342-F709-4BF4-A80C-702D41863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报文头字段含义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21D02D51-6AB6-4F50-9EB8-FDAA8D57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159" y="1479884"/>
            <a:ext cx="9144000" cy="44401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Connection</a:t>
            </a:r>
            <a:r>
              <a:rPr lang="en-US" altLang="zh-CN" dirty="0"/>
              <a:t> </a:t>
            </a:r>
            <a:r>
              <a:rPr lang="zh-CN" altLang="en-US" dirty="0"/>
              <a:t>必须设置 </a:t>
            </a:r>
            <a:r>
              <a:rPr lang="en-US" altLang="zh-CN" dirty="0"/>
              <a:t>Upgrade</a:t>
            </a:r>
            <a:r>
              <a:rPr lang="zh-CN" altLang="en-US" dirty="0"/>
              <a:t>，表示客户端希望连接升级。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Upgrade</a:t>
            </a:r>
            <a:r>
              <a:rPr lang="en-US" altLang="zh-CN" dirty="0"/>
              <a:t> </a:t>
            </a:r>
            <a:r>
              <a:rPr lang="zh-CN" altLang="en-US" dirty="0"/>
              <a:t>字段必须设置 </a:t>
            </a:r>
            <a:r>
              <a:rPr lang="en-US" altLang="zh-CN" dirty="0" err="1"/>
              <a:t>Websocket</a:t>
            </a:r>
            <a:r>
              <a:rPr lang="zh-CN" altLang="en-US" dirty="0"/>
              <a:t>，表示希望升级到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协议。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Sec-WebSocket-Key </a:t>
            </a:r>
            <a:r>
              <a:rPr lang="zh-CN" altLang="en-US" dirty="0"/>
              <a:t>是随机的字符串，服务器端会用这些数据来构造出一个 </a:t>
            </a:r>
            <a:r>
              <a:rPr lang="en-US" altLang="zh-CN" dirty="0"/>
              <a:t>SHA-1 </a:t>
            </a:r>
            <a:r>
              <a:rPr lang="zh-CN" altLang="en-US" dirty="0"/>
              <a:t>的信息摘要。把 “</a:t>
            </a:r>
            <a:r>
              <a:rPr lang="en-US" altLang="zh-CN" dirty="0"/>
              <a:t>Sec-WebSocket-Key” </a:t>
            </a:r>
            <a:r>
              <a:rPr lang="zh-CN" altLang="en-US" dirty="0"/>
              <a:t>加上一个特殊字符串 “</a:t>
            </a:r>
            <a:r>
              <a:rPr lang="en-US" altLang="zh-CN" dirty="0"/>
              <a:t>258EAFA5-E914-47DA-95CA-C5AB0DC85B11”</a:t>
            </a:r>
            <a:r>
              <a:rPr lang="zh-CN" altLang="en-US" dirty="0"/>
              <a:t>，然后计算 </a:t>
            </a:r>
            <a:r>
              <a:rPr lang="en-US" altLang="zh-CN" dirty="0"/>
              <a:t>SHA-1 </a:t>
            </a:r>
            <a:r>
              <a:rPr lang="zh-CN" altLang="en-US" dirty="0"/>
              <a:t>摘要，之后进行 </a:t>
            </a:r>
            <a:r>
              <a:rPr lang="en-US" altLang="zh-CN" dirty="0"/>
              <a:t>BASE-64 </a:t>
            </a:r>
            <a:r>
              <a:rPr lang="zh-CN" altLang="en-US" dirty="0"/>
              <a:t>编码，将结果做为 “</a:t>
            </a:r>
            <a:r>
              <a:rPr lang="en-US" altLang="zh-CN" dirty="0"/>
              <a:t>Sec-WebSocket-Accept” </a:t>
            </a:r>
            <a:r>
              <a:rPr lang="zh-CN" altLang="en-US" dirty="0"/>
              <a:t>头的值，返回给客户端。如此操作，可以尽量避免普通 </a:t>
            </a:r>
            <a:r>
              <a:rPr lang="en-US" altLang="zh-CN" dirty="0"/>
              <a:t>HTTP </a:t>
            </a:r>
            <a:r>
              <a:rPr lang="zh-CN" altLang="en-US" dirty="0"/>
              <a:t>请求被误认为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协议。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Sec-WebSocket-Version </a:t>
            </a:r>
            <a:r>
              <a:rPr lang="zh-CN" altLang="en-US" dirty="0"/>
              <a:t>表示支持的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版本。</a:t>
            </a:r>
            <a:r>
              <a:rPr lang="en-US" altLang="zh-CN" dirty="0"/>
              <a:t>RFC6455 </a:t>
            </a:r>
            <a:r>
              <a:rPr lang="zh-CN" altLang="en-US" dirty="0"/>
              <a:t>要求使用的版本是 </a:t>
            </a:r>
            <a:r>
              <a:rPr lang="en-US" altLang="zh-CN" dirty="0"/>
              <a:t>13</a:t>
            </a:r>
            <a:r>
              <a:rPr lang="zh-CN" altLang="en-US" dirty="0"/>
              <a:t>，之前草案的版本均应当弃用。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Sec-WebSocket-</a:t>
            </a:r>
            <a:r>
              <a:rPr lang="en-US" altLang="zh-CN" dirty="0" err="1">
                <a:solidFill>
                  <a:srgbClr val="FF0000"/>
                </a:solidFill>
              </a:rPr>
              <a:t>Protocal</a:t>
            </a:r>
            <a:r>
              <a:rPr lang="zh-CN" altLang="en-US" dirty="0"/>
              <a:t>是一个用户定义的字符串，用来区分同</a:t>
            </a:r>
            <a:r>
              <a:rPr lang="en-US" altLang="zh-CN" dirty="0"/>
              <a:t>URL</a:t>
            </a:r>
            <a:r>
              <a:rPr lang="zh-CN" altLang="en-US" dirty="0"/>
              <a:t>下，不同的服务所需要的协议。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Origin</a:t>
            </a:r>
            <a:r>
              <a:rPr lang="en-US" altLang="zh-CN" dirty="0"/>
              <a:t> </a:t>
            </a:r>
            <a:r>
              <a:rPr lang="zh-CN" altLang="en-US" dirty="0"/>
              <a:t>字段是可选的，通常用来表示在浏览器中发起此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连接所在的页面，类似于 </a:t>
            </a:r>
            <a:r>
              <a:rPr lang="en-US" altLang="zh-CN" dirty="0" err="1"/>
              <a:t>Referer</a:t>
            </a:r>
            <a:r>
              <a:rPr lang="zh-CN" altLang="en-US" dirty="0"/>
              <a:t>。但是，与 </a:t>
            </a:r>
            <a:r>
              <a:rPr lang="en-US" altLang="zh-CN" dirty="0" err="1"/>
              <a:t>Referer</a:t>
            </a:r>
            <a:r>
              <a:rPr lang="en-US" altLang="zh-CN" dirty="0"/>
              <a:t> </a:t>
            </a:r>
            <a:r>
              <a:rPr lang="zh-CN" altLang="en-US" dirty="0"/>
              <a:t>不同的是，</a:t>
            </a:r>
            <a:r>
              <a:rPr lang="en-US" altLang="zh-CN" dirty="0"/>
              <a:t>Origin </a:t>
            </a:r>
            <a:r>
              <a:rPr lang="zh-CN" altLang="en-US" dirty="0"/>
              <a:t>只包含了协议和主机名称。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 其他一些定义在 </a:t>
            </a:r>
            <a:r>
              <a:rPr lang="en-US" altLang="zh-CN" dirty="0"/>
              <a:t>HTTP </a:t>
            </a:r>
            <a:r>
              <a:rPr lang="zh-CN" altLang="en-US" dirty="0"/>
              <a:t>协议中的字段，如 </a:t>
            </a:r>
            <a:r>
              <a:rPr lang="en-US" altLang="zh-CN" dirty="0"/>
              <a:t>Cookie </a:t>
            </a:r>
            <a:r>
              <a:rPr lang="zh-CN" altLang="en-US" dirty="0"/>
              <a:t>等，也可以在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中使用。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35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AA5EB6-F37F-4F57-9F8B-277414EC5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特点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="" xmlns:a16="http://schemas.microsoft.com/office/drawing/2014/main" id="{23B0E4C7-1564-45DF-800B-C29F3ACF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）建立在 </a:t>
            </a:r>
            <a:r>
              <a:rPr lang="en-US" altLang="zh-CN" dirty="0"/>
              <a:t>TCP </a:t>
            </a:r>
            <a:r>
              <a:rPr lang="zh-CN" altLang="en-US" dirty="0"/>
              <a:t>协议之上，服务器端的实现比较容易。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）与 </a:t>
            </a:r>
            <a:r>
              <a:rPr lang="en-US" altLang="zh-CN" dirty="0"/>
              <a:t>HTTP </a:t>
            </a:r>
            <a:r>
              <a:rPr lang="zh-CN" altLang="en-US" dirty="0"/>
              <a:t>协议有着良好的兼容性。默认端口也是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，并且握手阶段采用 </a:t>
            </a:r>
            <a:r>
              <a:rPr lang="en-US" altLang="zh-CN" dirty="0"/>
              <a:t>HTTP </a:t>
            </a:r>
            <a:r>
              <a:rPr lang="zh-CN" altLang="en-US" dirty="0"/>
              <a:t>协议，因此握手时不容易屏蔽，能通过各种 </a:t>
            </a:r>
            <a:r>
              <a:rPr lang="en-US" altLang="zh-CN" dirty="0"/>
              <a:t>HTTP </a:t>
            </a:r>
            <a:r>
              <a:rPr lang="zh-CN" altLang="en-US" dirty="0"/>
              <a:t>代理服务器。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）数据格式比较轻量，性能开销小，通信高效。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）可以发送文本，也可以发送二进制数据。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）没有同源限制，客户端可以与任意服务器通信。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）协议标识符为</a:t>
            </a:r>
            <a:r>
              <a:rPr lang="en-US" altLang="zh-CN" dirty="0" err="1"/>
              <a:t>ws</a:t>
            </a:r>
            <a:r>
              <a:rPr lang="zh-CN" altLang="en-US" dirty="0"/>
              <a:t>（如果加密为</a:t>
            </a:r>
            <a:r>
              <a:rPr lang="en-US" altLang="zh-CN" dirty="0" err="1"/>
              <a:t>wss</a:t>
            </a:r>
            <a:r>
              <a:rPr lang="zh-CN" altLang="en-US" dirty="0"/>
              <a:t>）服务器网址就是</a:t>
            </a:r>
            <a:r>
              <a:rPr lang="en-US" altLang="zh-CN" dirty="0" err="1"/>
              <a:t>url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）不受同源策略的限制</a:t>
            </a:r>
          </a:p>
        </p:txBody>
      </p:sp>
    </p:spTree>
    <p:extLst>
      <p:ext uri="{BB962C8B-B14F-4D97-AF65-F5344CB8AC3E}">
        <p14:creationId xmlns:p14="http://schemas.microsoft.com/office/powerpoint/2010/main" val="166034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897FB3-9E7E-4350-95C4-6FAB4EE70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websocket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3BE77A8-D306-44A2-B817-2591D5FB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58179"/>
          </a:xfrm>
        </p:spPr>
        <p:txBody>
          <a:bodyPr/>
          <a:lstStyle/>
          <a:p>
            <a:r>
              <a:rPr lang="zh-CN" altLang="en-US" dirty="0"/>
              <a:t>var Socket = new WebSocket(url);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Websocket</a:t>
            </a:r>
            <a:r>
              <a:rPr lang="zh-CN" altLang="en-US" dirty="0"/>
              <a:t>方法：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zh-CN" altLang="en-US" dirty="0"/>
              <a:t>Socket.send()</a:t>
            </a:r>
          </a:p>
          <a:p>
            <a:r>
              <a:rPr lang="zh-CN" altLang="en-US" dirty="0"/>
              <a:t>send(data) 方法使用连接传输数据。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、Socket.close()</a:t>
            </a:r>
          </a:p>
          <a:p>
            <a:r>
              <a:rPr lang="zh-CN" altLang="en-US" dirty="0"/>
              <a:t>close() 方法用于终止任何现有连接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79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62E7B7-7DC6-4F4F-970E-A0DBC5CC2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属性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CB5F54F-C019-48CB-8081-1A328FADA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65B671A-D4A4-44A4-9484-2686EE09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553633"/>
            <a:ext cx="10073217" cy="38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81FC5A-1794-4191-AFE7-BD098EADA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Web Socket 事件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1EFCD6F-8492-4E96-B756-B20E1034F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t0196522d1b20b571ab">
            <a:extLst>
              <a:ext uri="{FF2B5EF4-FFF2-40B4-BE49-F238E27FC236}">
                <a16:creationId xmlns="" xmlns:a16="http://schemas.microsoft.com/office/drawing/2014/main" id="{CB788988-6CCA-4E5C-B7A0-C0876DE84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390"/>
            <a:ext cx="10515600" cy="24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fileReader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3CB485D7-3297-426E-8FDF-017C4319198D}"/>
              </a:ext>
            </a:extLst>
          </p:cNvPr>
          <p:cNvSpPr txBox="1">
            <a:spLocks/>
          </p:cNvSpPr>
          <p:nvPr/>
        </p:nvSpPr>
        <p:spPr>
          <a:xfrm>
            <a:off x="6547485" y="2580607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websocket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C643B086-946F-4F29-82C8-8D69DAC57BD0}"/>
              </a:ext>
            </a:extLst>
          </p:cNvPr>
          <p:cNvSpPr txBox="1">
            <a:spLocks/>
          </p:cNvSpPr>
          <p:nvPr/>
        </p:nvSpPr>
        <p:spPr>
          <a:xfrm>
            <a:off x="6025515" y="2580607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116728-3327-454D-B921-35F0C9799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注：WebSocket.org 提供了一个专门用来测试WebSocket的服务器"ws://echo.websocket.org"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2E0373CC-DD40-4214-9073-641D9DA4B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9EB1E8DF-DBBA-46A9-91CB-30FC10A8E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160" y="1329055"/>
            <a:ext cx="6854825" cy="48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3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4CC1CB-F0CE-44DB-B8BD-687353ADD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优点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AE919C2-18F5-4E28-A593-5885054B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94229"/>
          </a:xfrm>
        </p:spPr>
        <p:txBody>
          <a:bodyPr>
            <a:normAutofit/>
          </a:bodyPr>
          <a:lstStyle/>
          <a:p>
            <a:r>
              <a:rPr lang="zh-CN" altLang="en-US" dirty="0"/>
              <a:t>客户端与服务器都可以主动传送数据给对方;</a:t>
            </a:r>
          </a:p>
          <a:p>
            <a:endParaRPr lang="zh-CN" altLang="en-US" dirty="0"/>
          </a:p>
          <a:p>
            <a:r>
              <a:rPr lang="zh-CN" altLang="en-US" dirty="0"/>
              <a:t>不用频率创建TCP请求及销毁请求，减少网络带宽资源的占用，同时也节省服务器资源;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11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C14EF3-6523-4587-A26E-09E30252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服务器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5D348C4-79E9-4BF0-B0C7-49DB053D4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http://websocketd.com/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36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fileReader</a:t>
            </a:r>
            <a:r>
              <a:rPr lang="zh-CN" altLang="en-US" dirty="0" smtClean="0"/>
              <a:t>的使用方法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490335" y="258826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fileReader</a:t>
            </a:r>
            <a:r>
              <a:rPr lang="zh-CN" altLang="en-US" dirty="0" smtClean="0"/>
              <a:t>可实现的功能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63615" y="2544445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1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fileReader</a:t>
            </a:r>
            <a:r>
              <a:rPr lang="zh-CN" altLang="en-US" dirty="0"/>
              <a:t>读取文件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fileReader</a:t>
            </a:r>
            <a:r>
              <a:rPr lang="zh-CN" altLang="en-US" dirty="0"/>
              <a:t>方法</a:t>
            </a:r>
            <a:r>
              <a:rPr lang="en-US" altLang="zh-CN" dirty="0" smtClean="0"/>
              <a:t>: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abort() 终止读取</a:t>
            </a:r>
          </a:p>
          <a:p>
            <a:r>
              <a:rPr lang="zh-CN" altLang="en-US" dirty="0"/>
              <a:t>readAsBinaryString(file) 将文件读取为二进制编码</a:t>
            </a:r>
          </a:p>
          <a:p>
            <a:r>
              <a:rPr lang="zh-CN" altLang="en-US" dirty="0"/>
              <a:t>readAsDataURL(file) 将文件读取为DataURL编</a:t>
            </a:r>
            <a:r>
              <a:rPr lang="zh-CN" altLang="en-US" dirty="0" smtClean="0"/>
              <a:t>码</a:t>
            </a:r>
            <a:r>
              <a:rPr lang="en-US" altLang="zh-CN" dirty="0" smtClean="0"/>
              <a:t>base64</a:t>
            </a:r>
            <a:endParaRPr lang="zh-CN" altLang="en-US" dirty="0"/>
          </a:p>
          <a:p>
            <a:r>
              <a:rPr lang="zh-CN" altLang="en-US" dirty="0"/>
              <a:t>readAsText(file, [encoding]) 将文件读取为文本</a:t>
            </a:r>
          </a:p>
          <a:p>
            <a:r>
              <a:rPr lang="zh-CN" altLang="en-US" dirty="0"/>
              <a:t>readAsArrayBuffer(file)​​​​​​​ 将文件读取为arraybuffer</a:t>
            </a:r>
          </a:p>
          <a:p>
            <a:r>
              <a:rPr lang="zh-CN" altLang="zh-CN" dirty="0"/>
              <a:t>通过不同的方式读取文件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523F2C-D412-4172-A46B-4E49EA02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fileReader</a:t>
            </a:r>
            <a:r>
              <a:rPr lang="zh-CN" altLang="en-US" dirty="0"/>
              <a:t>读取文件事件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2809C2FC-FCF3-46E0-8805-6EBADC096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84802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onloadstart 读取开始时触发</a:t>
            </a:r>
          </a:p>
          <a:p>
            <a:r>
              <a:rPr lang="zh-CN" altLang="en-US" dirty="0">
                <a:sym typeface="+mn-ea"/>
              </a:rPr>
              <a:t>onprogress 读取中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onloadend 读取完成触发，无论成功或失败</a:t>
            </a:r>
          </a:p>
          <a:p>
            <a:r>
              <a:rPr lang="zh-CN" altLang="en-US" dirty="0">
                <a:sym typeface="+mn-ea"/>
              </a:rPr>
              <a:t>onload 文件读取成功完成时触发</a:t>
            </a:r>
            <a:endParaRPr lang="zh-CN" altLang="en-US" dirty="0"/>
          </a:p>
          <a:p>
            <a:r>
              <a:rPr lang="zh-CN" altLang="en-US" dirty="0"/>
              <a:t>onabort 中断时触发</a:t>
            </a:r>
          </a:p>
          <a:p>
            <a:r>
              <a:rPr lang="zh-CN" altLang="en-US" dirty="0"/>
              <a:t>onerror 出错时触发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33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分</a:t>
            </a:r>
            <a:r>
              <a:rPr lang="zh-CN" altLang="en-US" dirty="0" smtClean="0"/>
              <a:t>割文件方法</a:t>
            </a:r>
            <a:r>
              <a:rPr lang="en-US" altLang="zh-CN" dirty="0" smtClean="0"/>
              <a:t>slice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91610"/>
          </a:xfrm>
        </p:spPr>
        <p:txBody>
          <a:bodyPr/>
          <a:lstStyle/>
          <a:p>
            <a:r>
              <a:rPr lang="en-US" altLang="zh-CN" dirty="0" smtClean="0"/>
              <a:t>File.slice(</a:t>
            </a:r>
            <a:r>
              <a:rPr lang="zh-CN" altLang="en-US" dirty="0" smtClean="0"/>
              <a:t>起始字节，终止字节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51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368078-BCD7-44A1-9755-77EE84FDE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1F7748B-F6C2-4FD3-9260-16C6509CD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94E8F10-8F6B-442F-A666-02AE6ABAC984}"/>
              </a:ext>
            </a:extLst>
          </p:cNvPr>
          <p:cNvSpPr/>
          <p:nvPr/>
        </p:nvSpPr>
        <p:spPr>
          <a:xfrm>
            <a:off x="1819374" y="3022469"/>
            <a:ext cx="7236643" cy="81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CE5CC4F-6195-43E3-AA88-F305565D6247}"/>
              </a:ext>
            </a:extLst>
          </p:cNvPr>
          <p:cNvCxnSpPr/>
          <p:nvPr/>
        </p:nvCxnSpPr>
        <p:spPr>
          <a:xfrm>
            <a:off x="2771480" y="3040812"/>
            <a:ext cx="0" cy="79471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A704DE48-3FF8-4B5F-BE02-320D7AD795C4}"/>
              </a:ext>
            </a:extLst>
          </p:cNvPr>
          <p:cNvCxnSpPr/>
          <p:nvPr/>
        </p:nvCxnSpPr>
        <p:spPr>
          <a:xfrm>
            <a:off x="3819426" y="3040949"/>
            <a:ext cx="0" cy="79471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74D2E5DE-8279-4E2C-8EE7-0E458FC85171}"/>
              </a:ext>
            </a:extLst>
          </p:cNvPr>
          <p:cNvCxnSpPr/>
          <p:nvPr/>
        </p:nvCxnSpPr>
        <p:spPr>
          <a:xfrm>
            <a:off x="4922362" y="3040949"/>
            <a:ext cx="0" cy="79471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C4F1ABDA-8CA0-43BA-A6C9-595FB7EC1959}"/>
              </a:ext>
            </a:extLst>
          </p:cNvPr>
          <p:cNvCxnSpPr/>
          <p:nvPr/>
        </p:nvCxnSpPr>
        <p:spPr>
          <a:xfrm>
            <a:off x="5959311" y="3040949"/>
            <a:ext cx="0" cy="79471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4ADBDA32-E9CA-4329-8698-5170431FE1D5}"/>
              </a:ext>
            </a:extLst>
          </p:cNvPr>
          <p:cNvCxnSpPr/>
          <p:nvPr/>
        </p:nvCxnSpPr>
        <p:spPr>
          <a:xfrm>
            <a:off x="6883138" y="3022469"/>
            <a:ext cx="0" cy="79471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B1F7290B-084C-4C14-9981-6A5365E2F0B1}"/>
              </a:ext>
            </a:extLst>
          </p:cNvPr>
          <p:cNvCxnSpPr/>
          <p:nvPr/>
        </p:nvCxnSpPr>
        <p:spPr>
          <a:xfrm>
            <a:off x="7957202" y="3022468"/>
            <a:ext cx="0" cy="79471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3935C4B5-AD72-4368-A542-D44CF9DD876E}"/>
              </a:ext>
            </a:extLst>
          </p:cNvPr>
          <p:cNvSpPr txBox="1"/>
          <p:nvPr/>
        </p:nvSpPr>
        <p:spPr>
          <a:xfrm>
            <a:off x="370790" y="2662133"/>
            <a:ext cx="20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+ step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5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fileReader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3CB485D7-3297-426E-8FDF-017C4319198D}"/>
              </a:ext>
            </a:extLst>
          </p:cNvPr>
          <p:cNvSpPr txBox="1">
            <a:spLocks/>
          </p:cNvSpPr>
          <p:nvPr/>
        </p:nvSpPr>
        <p:spPr>
          <a:xfrm>
            <a:off x="6547485" y="2580607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FF0000"/>
                </a:solidFill>
              </a:rPr>
              <a:t>websocket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C643B086-946F-4F29-82C8-8D69DAC57BD0}"/>
              </a:ext>
            </a:extLst>
          </p:cNvPr>
          <p:cNvSpPr txBox="1">
            <a:spLocks/>
          </p:cNvSpPr>
          <p:nvPr/>
        </p:nvSpPr>
        <p:spPr>
          <a:xfrm>
            <a:off x="6025515" y="2580607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252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DA28DA-492C-4453-8667-A09F1F49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websocket</a:t>
            </a:r>
            <a:r>
              <a:rPr lang="zh-CN" altLang="en-US" dirty="0"/>
              <a:t>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227A1657-A37E-4CA0-8E0A-BABB3A9FA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450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是一种网络协议，是在</a:t>
            </a:r>
            <a:r>
              <a:rPr lang="en-US" altLang="zh-CN" dirty="0"/>
              <a:t>HTTP</a:t>
            </a:r>
            <a:r>
              <a:rPr lang="zh-CN" altLang="en-US" dirty="0"/>
              <a:t>基础上做了一些些优化的协议，与</a:t>
            </a:r>
            <a:r>
              <a:rPr lang="en-US" altLang="zh-CN" dirty="0"/>
              <a:t>HTTP</a:t>
            </a:r>
            <a:r>
              <a:rPr lang="zh-CN" altLang="en-US" dirty="0"/>
              <a:t>无直接关系。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29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761</Words>
  <Application>Microsoft Office PowerPoint</Application>
  <PresentationFormat>自定义</PresentationFormat>
  <Paragraphs>89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FileReader-websocket</vt:lpstr>
      <vt:lpstr>01</vt:lpstr>
      <vt:lpstr>01</vt:lpstr>
      <vt:lpstr>fileReader读取文件</vt:lpstr>
      <vt:lpstr>fileReader读取文件事件</vt:lpstr>
      <vt:lpstr>file分割文件方法slice</vt:lpstr>
      <vt:lpstr>PowerPoint 演示文稿</vt:lpstr>
      <vt:lpstr>01</vt:lpstr>
      <vt:lpstr>什么是websocket？</vt:lpstr>
      <vt:lpstr>HTTP协议</vt:lpstr>
      <vt:lpstr>为什么需要webSocket?</vt:lpstr>
      <vt:lpstr>HTTP与WebSocket链接方式对比</vt:lpstr>
      <vt:lpstr>websocket请求报文</vt:lpstr>
      <vt:lpstr>Websocket响应报文</vt:lpstr>
      <vt:lpstr>报文头字段含义</vt:lpstr>
      <vt:lpstr>Websocket特点</vt:lpstr>
      <vt:lpstr>创建websocket</vt:lpstr>
      <vt:lpstr>Websocket属性</vt:lpstr>
      <vt:lpstr>Web Socket 事件</vt:lpstr>
      <vt:lpstr>注：WebSocket.org 提供了一个专门用来测试WebSocket的服务器"ws://echo.websocket.org"</vt:lpstr>
      <vt:lpstr>Websocket优点</vt:lpstr>
      <vt:lpstr>Websocket服务器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75</cp:revision>
  <dcterms:created xsi:type="dcterms:W3CDTF">2018-08-14T06:54:00Z</dcterms:created>
  <dcterms:modified xsi:type="dcterms:W3CDTF">2018-11-06T09:14:28Z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