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78" r:id="rId3"/>
    <p:sldId id="281" r:id="rId4"/>
    <p:sldId id="310" r:id="rId5"/>
    <p:sldId id="311" r:id="rId6"/>
    <p:sldId id="282" r:id="rId7"/>
    <p:sldId id="283" r:id="rId8"/>
    <p:sldId id="284" r:id="rId9"/>
    <p:sldId id="285" r:id="rId10"/>
    <p:sldId id="314" r:id="rId11"/>
    <p:sldId id="286" r:id="rId12"/>
    <p:sldId id="287" r:id="rId13"/>
    <p:sldId id="312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296" r:id="rId23"/>
    <p:sldId id="297" r:id="rId24"/>
    <p:sldId id="299" r:id="rId25"/>
    <p:sldId id="298" r:id="rId26"/>
    <p:sldId id="300" r:id="rId27"/>
    <p:sldId id="301" r:id="rId28"/>
    <p:sldId id="303" r:id="rId29"/>
    <p:sldId id="302" r:id="rId30"/>
    <p:sldId id="304" r:id="rId31"/>
    <p:sldId id="305" r:id="rId32"/>
    <p:sldId id="306" r:id="rId33"/>
    <p:sldId id="307" r:id="rId34"/>
    <p:sldId id="308" r:id="rId35"/>
    <p:sldId id="309" r:id="rId36"/>
    <p:sldId id="313" r:id="rId3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-102" y="-3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slide" Target="slides/slide2.xml"/><Relationship Id="rId39" Type="http://schemas.openxmlformats.org/officeDocument/2006/relationships/handoutMaster" Target="handoutMasters/handoutMaster1.xml"/><Relationship Id="rId38" Type="http://schemas.openxmlformats.org/officeDocument/2006/relationships/notesMaster" Target="notesMasters/notesMaster1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 rot="5400000">
            <a:off x="2666365" y="-2668905"/>
            <a:ext cx="6870065" cy="122110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 userDrawn="1"/>
        </p:nvSpPr>
        <p:spPr>
          <a:xfrm>
            <a:off x="1071245" y="911582"/>
            <a:ext cx="127889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DUYI EDUCATION</a:t>
            </a:r>
            <a:endParaRPr lang="en-US" sz="1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ctrTitle" hasCustomPrompt="1"/>
          </p:nvPr>
        </p:nvSpPr>
        <p:spPr>
          <a:xfrm>
            <a:off x="6004560" y="3584575"/>
            <a:ext cx="5004435" cy="1471930"/>
          </a:xfrm>
        </p:spPr>
        <p:txBody>
          <a:bodyPr anchor="ctr" anchorCtr="0"/>
          <a:lstStyle>
            <a:lvl1pPr algn="r" eaLnBrk="1" fontAlgn="auto" latinLnBrk="0" hangingPunct="1">
              <a:lnSpc>
                <a:spcPct val="11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</a:t>
            </a:r>
            <a:endParaRPr lang="zh-CN" altLang="en-US"/>
          </a:p>
        </p:txBody>
      </p:sp>
      <p:sp>
        <p:nvSpPr>
          <p:cNvPr id="26" name="副标题 25"/>
          <p:cNvSpPr>
            <a:spLocks noGrp="1"/>
          </p:cNvSpPr>
          <p:nvPr>
            <p:ph type="subTitle" idx="1" hasCustomPrompt="1"/>
          </p:nvPr>
        </p:nvSpPr>
        <p:spPr>
          <a:xfrm>
            <a:off x="7886700" y="5287645"/>
            <a:ext cx="3122295" cy="487680"/>
          </a:xfrm>
        </p:spPr>
        <p:txBody>
          <a:bodyPr anchor="ctr" anchorCtr="0"/>
          <a:lstStyle>
            <a:lvl1pPr marL="0" indent="0" algn="r" eaLnBrk="1" fontAlgn="auto" latinLnBrk="0" hangingPunct="1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540592" y="404151"/>
            <a:ext cx="4089304" cy="60503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9" name="文本框 28"/>
          <p:cNvSpPr txBox="1"/>
          <p:nvPr userDrawn="1"/>
        </p:nvSpPr>
        <p:spPr>
          <a:xfrm>
            <a:off x="1419374" y="4532618"/>
            <a:ext cx="263779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CONTENTS</a:t>
            </a:r>
            <a:endParaRPr lang="en-US" altLang="zh-CN" sz="3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1" name="直接连接符 30"/>
          <p:cNvCxnSpPr/>
          <p:nvPr userDrawn="1"/>
        </p:nvCxnSpPr>
        <p:spPr>
          <a:xfrm>
            <a:off x="1494972" y="5177811"/>
            <a:ext cx="2486368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 userDrawn="1"/>
        </p:nvSpPr>
        <p:spPr>
          <a:xfrm>
            <a:off x="3006052" y="5253906"/>
            <a:ext cx="1050853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DUYI EDUCATION  </a:t>
            </a:r>
            <a:endParaRPr lang="zh-CN" altLang="en-US" sz="11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5" name="图片 14" descr="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33700" y="710565"/>
            <a:ext cx="1323975" cy="542925"/>
          </a:xfrm>
          <a:prstGeom prst="rect">
            <a:avLst/>
          </a:prstGeom>
        </p:spPr>
      </p:pic>
      <p:sp>
        <p:nvSpPr>
          <p:cNvPr id="6" name="标题 5"/>
          <p:cNvSpPr>
            <a:spLocks noGrp="1"/>
          </p:cNvSpPr>
          <p:nvPr>
            <p:ph type="ctrTitle" hasCustomPrompt="1"/>
          </p:nvPr>
        </p:nvSpPr>
        <p:spPr>
          <a:xfrm>
            <a:off x="6025515" y="1812925"/>
            <a:ext cx="521970" cy="579120"/>
          </a:xfrm>
        </p:spPr>
        <p:txBody>
          <a:bodyPr anchor="ctr" anchorCtr="0"/>
          <a:lstStyle>
            <a:lvl1pPr algn="l" fontAlgn="ctr">
              <a:defRPr sz="2000"/>
            </a:lvl1pPr>
          </a:lstStyle>
          <a:p>
            <a:r>
              <a:rPr lang="zh-CN" altLang="en-US"/>
              <a:t>01</a:t>
            </a:r>
            <a:endParaRPr lang="zh-CN" altLang="en-US"/>
          </a:p>
        </p:txBody>
      </p:sp>
      <p:sp>
        <p:nvSpPr>
          <p:cNvPr id="26" name="副标题 25"/>
          <p:cNvSpPr>
            <a:spLocks noGrp="1"/>
          </p:cNvSpPr>
          <p:nvPr>
            <p:ph type="subTitle" idx="1"/>
          </p:nvPr>
        </p:nvSpPr>
        <p:spPr>
          <a:xfrm>
            <a:off x="6547485" y="1815465"/>
            <a:ext cx="3987800" cy="576580"/>
          </a:xfrm>
        </p:spPr>
        <p:txBody>
          <a:bodyPr anchor="ctr" anchorCtr="0"/>
          <a:lstStyle>
            <a:lvl1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570230"/>
            <a:ext cx="9144000" cy="75882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641985"/>
          </a:xfrm>
        </p:spPr>
        <p:txBody>
          <a:bodyPr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838200" y="0"/>
            <a:ext cx="471170" cy="12058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4445" y="6146165"/>
            <a:ext cx="12183110" cy="438150"/>
            <a:chOff x="7" y="9184"/>
            <a:chExt cx="19186" cy="690"/>
          </a:xfrm>
        </p:grpSpPr>
        <p:sp>
          <p:nvSpPr>
            <p:cNvPr id="8" name="矩形 7"/>
            <p:cNvSpPr/>
            <p:nvPr userDrawn="1"/>
          </p:nvSpPr>
          <p:spPr>
            <a:xfrm>
              <a:off x="7" y="9490"/>
              <a:ext cx="14173" cy="6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9" name="图片 8" descr="2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4427" y="9184"/>
              <a:ext cx="1686" cy="691"/>
            </a:xfrm>
            <a:prstGeom prst="rect">
              <a:avLst/>
            </a:prstGeom>
          </p:spPr>
        </p:pic>
        <p:sp>
          <p:nvSpPr>
            <p:cNvPr id="10" name="矩形 9"/>
            <p:cNvSpPr/>
            <p:nvPr userDrawn="1"/>
          </p:nvSpPr>
          <p:spPr>
            <a:xfrm>
              <a:off x="16359" y="9490"/>
              <a:ext cx="2835" cy="6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 </a:t>
              </a:r>
              <a:endParaRPr lang="en-US" altLang="zh-CN"/>
            </a:p>
          </p:txBody>
        </p:sp>
      </p:grpSp>
      <p:sp>
        <p:nvSpPr>
          <p:cNvPr id="12" name="TextBox 9"/>
          <p:cNvSpPr txBox="1"/>
          <p:nvPr userDrawn="1"/>
        </p:nvSpPr>
        <p:spPr>
          <a:xfrm>
            <a:off x="10876419" y="284746"/>
            <a:ext cx="823595" cy="458470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1200" b="0" i="0" smtClean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Montserrat Light" charset="0"/>
              </a:rPr>
            </a:fld>
            <a:r>
              <a:rPr lang="id-ID" sz="1800" b="0" i="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Montserrat Light" charset="0"/>
              </a:rPr>
              <a:t>  </a:t>
            </a:r>
            <a:endParaRPr lang="id-ID" sz="1800" b="0" i="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Montserrat Light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4485" y="2390775"/>
            <a:ext cx="9003665" cy="3449955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zh-CN" altLang="en-US">
                <a:sym typeface="+mn-ea"/>
              </a:rPr>
              <a:t>单击此处编辑母版标题样式</a:t>
            </a:r>
            <a:endParaRPr lang="en-US" dirty="0"/>
          </a:p>
          <a:p>
            <a:pPr lvl="1"/>
            <a:r>
              <a:rPr lang="zh-CN" altLang="en-US">
                <a:sym typeface="+mn-ea"/>
              </a:rPr>
              <a:t>第二级</a:t>
            </a:r>
            <a:endParaRPr lang="en-US" dirty="0"/>
          </a:p>
          <a:p>
            <a:pPr lvl="2"/>
            <a:r>
              <a:rPr lang="zh-CN" altLang="en-US">
                <a:sym typeface="+mn-ea"/>
              </a:rPr>
              <a:t>第三级</a:t>
            </a:r>
            <a:endParaRPr lang="en-US" dirty="0"/>
          </a:p>
          <a:p>
            <a:pPr lvl="3"/>
            <a:r>
              <a:rPr lang="zh-CN" altLang="en-US">
                <a:sym typeface="+mn-ea"/>
              </a:rPr>
              <a:t>第四级</a:t>
            </a:r>
            <a:endParaRPr lang="en-US" dirty="0"/>
          </a:p>
          <a:p>
            <a:pPr lvl="4"/>
            <a:r>
              <a:rPr lang="en-US" dirty="0"/>
              <a:t>第五级</a:t>
            </a:r>
            <a:endParaRPr lang="en-US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1594485" y="816610"/>
            <a:ext cx="9003665" cy="10515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单击此处编辑母版标题样式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hyperlink" Target="https://developer.mozilla.org/zh-CN/docs/Web/HTML/Element/ifram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586730" y="3584575"/>
            <a:ext cx="5422265" cy="1471930"/>
          </a:xfrm>
        </p:spPr>
        <p:txBody>
          <a:bodyPr/>
          <a:lstStyle/>
          <a:p>
            <a:r>
              <a:rPr lang="en-US" altLang="zh-CN" dirty="0"/>
              <a:t>HTML5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886700" y="5157470"/>
            <a:ext cx="3122295" cy="487680"/>
          </a:xfrm>
        </p:spPr>
        <p:txBody>
          <a:bodyPr/>
          <a:lstStyle/>
          <a:p>
            <a:r>
              <a:rPr lang="zh-CN" altLang="en-US" dirty="0"/>
              <a:t>我是董美琪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025515" y="1794567"/>
            <a:ext cx="521970" cy="579120"/>
          </a:xfrm>
        </p:spPr>
        <p:txBody>
          <a:bodyPr/>
          <a:lstStyle/>
          <a:p>
            <a:r>
              <a:rPr lang="en-US" altLang="zh-CN" dirty="0"/>
              <a:t>01</a:t>
            </a:r>
            <a:endParaRPr lang="en-US" alt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requestAnimationFrame</a:t>
            </a:r>
            <a:endParaRPr lang="zh-CN" altLang="en-US" dirty="0"/>
          </a:p>
        </p:txBody>
      </p:sp>
      <p:sp>
        <p:nvSpPr>
          <p:cNvPr id="7" name="副标题 2"/>
          <p:cNvSpPr txBox="1"/>
          <p:nvPr/>
        </p:nvSpPr>
        <p:spPr>
          <a:xfrm>
            <a:off x="6547485" y="2357869"/>
            <a:ext cx="3987800" cy="576580"/>
          </a:xfrm>
          <a:prstGeom prst="rect">
            <a:avLst/>
          </a:prstGeom>
        </p:spPr>
        <p:txBody>
          <a:bodyPr vert="horz" lIns="182843" tIns="91422" rIns="182843" bIns="91422" rtlCol="0" anchor="ctr" anchorCtr="0">
            <a:normAutofit/>
          </a:bodyPr>
          <a:lstStyle>
            <a:lvl1pPr mar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FF0000"/>
                </a:solidFill>
              </a:rPr>
              <a:t>客户端存储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副标题 2"/>
          <p:cNvSpPr txBox="1"/>
          <p:nvPr/>
        </p:nvSpPr>
        <p:spPr>
          <a:xfrm>
            <a:off x="6547485" y="2956940"/>
            <a:ext cx="3987800" cy="576580"/>
          </a:xfrm>
          <a:prstGeom prst="rect">
            <a:avLst/>
          </a:prstGeom>
        </p:spPr>
        <p:txBody>
          <a:bodyPr vert="horz" lIns="182843" tIns="91422" rIns="182843" bIns="91422" rtlCol="0" anchor="ctr" anchorCtr="0">
            <a:normAutofit/>
          </a:bodyPr>
          <a:lstStyle>
            <a:lvl1pPr mar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历史记录</a:t>
            </a:r>
            <a:endParaRPr lang="zh-CN" altLang="en-US" dirty="0"/>
          </a:p>
        </p:txBody>
      </p:sp>
      <p:sp>
        <p:nvSpPr>
          <p:cNvPr id="9" name="副标题 2"/>
          <p:cNvSpPr txBox="1"/>
          <p:nvPr/>
        </p:nvSpPr>
        <p:spPr>
          <a:xfrm>
            <a:off x="6547485" y="3672209"/>
            <a:ext cx="3987800" cy="576580"/>
          </a:xfrm>
          <a:prstGeom prst="rect">
            <a:avLst/>
          </a:prstGeom>
        </p:spPr>
        <p:txBody>
          <a:bodyPr vert="horz" lIns="182843" tIns="91422" rIns="182843" bIns="91422" rtlCol="0" anchor="ctr" anchorCtr="0">
            <a:normAutofit/>
          </a:bodyPr>
          <a:lstStyle>
            <a:lvl1pPr mar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worker</a:t>
            </a:r>
            <a:endParaRPr lang="zh-CN" altLang="en-US" dirty="0"/>
          </a:p>
        </p:txBody>
      </p:sp>
      <p:sp>
        <p:nvSpPr>
          <p:cNvPr id="10" name="标题 1"/>
          <p:cNvSpPr txBox="1"/>
          <p:nvPr/>
        </p:nvSpPr>
        <p:spPr>
          <a:xfrm>
            <a:off x="6025515" y="2369602"/>
            <a:ext cx="521970" cy="57912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fontAlgn="ctr" latinLnBrk="0" hangingPunct="1">
              <a:lnSpc>
                <a:spcPct val="90000"/>
              </a:lnSpc>
              <a:spcBef>
                <a:spcPct val="0"/>
              </a:spcBef>
              <a:buNone/>
              <a:defRPr sz="20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en-US" altLang="zh-CN" dirty="0"/>
              <a:t>02</a:t>
            </a:r>
            <a:endParaRPr lang="en-US" altLang="zh-CN" dirty="0"/>
          </a:p>
        </p:txBody>
      </p:sp>
      <p:sp>
        <p:nvSpPr>
          <p:cNvPr id="11" name="标题 1"/>
          <p:cNvSpPr>
            <a:spLocks noGrp="1"/>
          </p:cNvSpPr>
          <p:nvPr/>
        </p:nvSpPr>
        <p:spPr>
          <a:xfrm>
            <a:off x="6025515" y="2953595"/>
            <a:ext cx="521970" cy="57912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fontAlgn="ctr" latinLnBrk="0" hangingPunct="1">
              <a:lnSpc>
                <a:spcPct val="90000"/>
              </a:lnSpc>
              <a:spcBef>
                <a:spcPct val="0"/>
              </a:spcBef>
              <a:buNone/>
              <a:defRPr sz="20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en-US" altLang="zh-CN" dirty="0"/>
              <a:t>03</a:t>
            </a:r>
            <a:endParaRPr lang="en-US" altLang="zh-CN" dirty="0"/>
          </a:p>
        </p:txBody>
      </p:sp>
      <p:sp>
        <p:nvSpPr>
          <p:cNvPr id="12" name="标题 1"/>
          <p:cNvSpPr>
            <a:spLocks noGrp="1"/>
          </p:cNvSpPr>
          <p:nvPr/>
        </p:nvSpPr>
        <p:spPr>
          <a:xfrm>
            <a:off x="6025515" y="3665424"/>
            <a:ext cx="521970" cy="57912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fontAlgn="ctr" latinLnBrk="0" hangingPunct="1">
              <a:lnSpc>
                <a:spcPct val="90000"/>
              </a:lnSpc>
              <a:spcBef>
                <a:spcPct val="0"/>
              </a:spcBef>
              <a:buNone/>
              <a:defRPr sz="20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en-US" altLang="zh-CN" dirty="0"/>
              <a:t>04</a:t>
            </a:r>
            <a:endParaRPr lang="en-US" altLang="zh-C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客户端存储方法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4163911"/>
          </a:xfrm>
        </p:spPr>
        <p:txBody>
          <a:bodyPr/>
          <a:lstStyle/>
          <a:p>
            <a:r>
              <a:rPr lang="en-US" altLang="zh-CN" dirty="0" smtClean="0"/>
              <a:t>1.Storage</a:t>
            </a:r>
            <a:r>
              <a:rPr lang="zh-CN" altLang="en-US" dirty="0" smtClean="0"/>
              <a:t>： 不会传到服务器</a:t>
            </a:r>
            <a:endParaRPr lang="en-US" altLang="zh-CN" dirty="0"/>
          </a:p>
          <a:p>
            <a:r>
              <a:rPr lang="en-US" altLang="zh-CN" dirty="0" smtClean="0"/>
              <a:t>2.Cookie</a:t>
            </a:r>
            <a:r>
              <a:rPr lang="zh-CN" altLang="en-US" dirty="0" smtClean="0"/>
              <a:t>：会传到服务器端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3265074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altLang="zh-CN" dirty="0" smtClean="0"/>
              <a:t>webStorage </a:t>
            </a:r>
            <a:r>
              <a:rPr lang="zh-CN" altLang="en-US" dirty="0" smtClean="0"/>
              <a:t>如何使用  掌握方法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en-US" altLang="zh-CN" dirty="0" smtClean="0"/>
              <a:t>Localstorage  sessionStorage  cookie  </a:t>
            </a:r>
            <a:r>
              <a:rPr lang="zh-CN" altLang="en-US" dirty="0" smtClean="0"/>
              <a:t>区别</a:t>
            </a:r>
            <a:endParaRPr lang="en-US" altLang="zh-CN" dirty="0" smtClean="0"/>
          </a:p>
          <a:p>
            <a:pPr marL="457200" indent="-457200">
              <a:buAutoNum type="arabicPeriod"/>
            </a:pP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storage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4437380"/>
          </a:xfrm>
        </p:spPr>
        <p:txBody>
          <a:bodyPr/>
          <a:lstStyle/>
          <a:p>
            <a:r>
              <a:rPr lang="en-US" altLang="zh-CN" dirty="0" smtClean="0"/>
              <a:t>localStroage</a:t>
            </a:r>
            <a:r>
              <a:rPr lang="zh-CN" altLang="en-US" dirty="0" smtClean="0"/>
              <a:t>： 永久存储</a:t>
            </a:r>
            <a:endParaRPr lang="en-US" altLang="zh-CN" dirty="0"/>
          </a:p>
          <a:p>
            <a:r>
              <a:rPr lang="en-US" altLang="zh-CN" dirty="0" smtClean="0"/>
              <a:t>sessionStroage</a:t>
            </a:r>
            <a:r>
              <a:rPr lang="zh-CN" altLang="en-US" dirty="0" smtClean="0"/>
              <a:t>： 临时存储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存储方式</a:t>
            </a:r>
            <a:r>
              <a:rPr lang="en-US" altLang="zh-CN" dirty="0"/>
              <a:t>: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localStorage.name = </a:t>
            </a:r>
            <a:r>
              <a:rPr lang="en-US" altLang="zh-CN" dirty="0">
                <a:sym typeface="+mn-ea"/>
              </a:rPr>
              <a:t>'</a:t>
            </a:r>
            <a:r>
              <a:rPr lang="en-US" altLang="zh-CN" dirty="0" err="1">
                <a:sym typeface="+mn-ea"/>
              </a:rPr>
              <a:t>aimee</a:t>
            </a:r>
            <a:r>
              <a:rPr lang="en-US" altLang="zh-CN" dirty="0">
                <a:sym typeface="+mn-ea"/>
              </a:rPr>
              <a:t>'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localStorage.info = JSON.stringify({name:'</a:t>
            </a:r>
            <a:r>
              <a:rPr lang="en-US" altLang="zh-CN" dirty="0" err="1">
                <a:sym typeface="+mn-ea"/>
              </a:rPr>
              <a:t>aimee</a:t>
            </a:r>
            <a:r>
              <a:rPr lang="zh-CN" altLang="en-US" dirty="0">
                <a:sym typeface="+mn-ea"/>
              </a:rPr>
              <a:t>,company: '</a:t>
            </a:r>
            <a:r>
              <a:rPr lang="en-US" altLang="zh-CN" dirty="0" err="1">
                <a:sym typeface="+mn-ea"/>
              </a:rPr>
              <a:t>duyi</a:t>
            </a:r>
            <a:r>
              <a:rPr lang="zh-CN" altLang="en-US" dirty="0">
                <a:sym typeface="+mn-ea"/>
              </a:rPr>
              <a:t>’})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读取方式：</a:t>
            </a:r>
            <a:endParaRPr lang="en-US" altLang="zh-CN" dirty="0">
              <a:sym typeface="+mn-ea"/>
            </a:endParaRPr>
          </a:p>
          <a:p>
            <a:endParaRPr lang="zh-CN" altLang="en-US" dirty="0"/>
          </a:p>
          <a:p>
            <a:r>
              <a:rPr lang="zh-CN" altLang="en-US" dirty="0"/>
              <a:t>localStrorage.name</a:t>
            </a:r>
            <a:endParaRPr lang="zh-CN" altLang="en-US" dirty="0"/>
          </a:p>
          <a:p>
            <a:r>
              <a:rPr lang="zh-CN" altLang="en-US" dirty="0"/>
              <a:t>JSON.parse(localStorage.info)</a:t>
            </a:r>
            <a:endParaRPr lang="zh-CN" altLang="en-US" dirty="0"/>
          </a:p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存储有效期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4022509"/>
          </a:xfrm>
        </p:spPr>
        <p:txBody>
          <a:bodyPr/>
          <a:lstStyle/>
          <a:p>
            <a:endParaRPr lang="zh-CN" altLang="en-US" dirty="0"/>
          </a:p>
          <a:p>
            <a:r>
              <a:rPr lang="zh-CN" altLang="en-US" dirty="0"/>
              <a:t>localStorage-&gt;永久的，除非手动删除</a:t>
            </a:r>
            <a:endParaRPr lang="zh-CN" altLang="en-US" dirty="0"/>
          </a:p>
          <a:p>
            <a:r>
              <a:rPr lang="zh-CN" altLang="en-US" dirty="0"/>
              <a:t>sessionStorage-&gt;临时，窗口关闭就没有了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存储作用域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3522888"/>
          </a:xfrm>
        </p:spPr>
        <p:txBody>
          <a:bodyPr/>
          <a:lstStyle/>
          <a:p>
            <a:endParaRPr lang="zh-CN" altLang="en-US" dirty="0"/>
          </a:p>
          <a:p>
            <a:r>
              <a:rPr lang="zh-CN" altLang="en-US" dirty="0"/>
              <a:t>localStorage-&gt;文档源限制</a:t>
            </a:r>
            <a:endParaRPr lang="zh-CN" altLang="en-US" dirty="0"/>
          </a:p>
          <a:p>
            <a:r>
              <a:rPr lang="zh-CN" altLang="en-US" dirty="0"/>
              <a:t>sessionStorage-&gt;文档源限制+窗口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api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608850"/>
            <a:ext cx="9144000" cy="5007610"/>
          </a:xfrm>
        </p:spPr>
        <p:txBody>
          <a:bodyPr/>
          <a:lstStyle/>
          <a:p>
            <a:endParaRPr lang="zh-CN" altLang="en-US" dirty="0"/>
          </a:p>
          <a:p>
            <a:r>
              <a:rPr lang="zh-CN" altLang="en-US" dirty="0"/>
              <a:t>1. setItem(name,val) 设置属性值</a:t>
            </a:r>
            <a:endParaRPr lang="zh-CN" altLang="en-US" dirty="0"/>
          </a:p>
          <a:p>
            <a:r>
              <a:rPr lang="zh-CN" altLang="en-US" dirty="0"/>
              <a:t>2. getItem(name) 获得属性值</a:t>
            </a:r>
            <a:endParaRPr lang="zh-CN" altLang="en-US" dirty="0"/>
          </a:p>
          <a:p>
            <a:r>
              <a:rPr lang="zh-CN" altLang="en-US" dirty="0"/>
              <a:t>3. removeItem(name) 移除属性</a:t>
            </a:r>
            <a:endParaRPr lang="zh-CN" altLang="en-US" dirty="0"/>
          </a:p>
          <a:p>
            <a:r>
              <a:rPr lang="zh-CN" altLang="en-US" dirty="0"/>
              <a:t>4. clear() 清除属性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2.cookie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3268365"/>
          </a:xfrm>
        </p:spPr>
        <p:txBody>
          <a:bodyPr/>
          <a:lstStyle/>
          <a:p>
            <a:r>
              <a:rPr lang="zh-CN" altLang="en-US" dirty="0"/>
              <a:t>存储信息到用户的设备上，数据量较小 </a:t>
            </a:r>
            <a:r>
              <a:rPr lang="en-US" altLang="zh-CN" dirty="0"/>
              <a:t>4k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navigator.cookieEnabled</a:t>
            </a:r>
            <a:endParaRPr lang="zh-CN" altLang="en-US" dirty="0"/>
          </a:p>
          <a:p>
            <a:r>
              <a:rPr lang="zh-CN" altLang="en-US" dirty="0"/>
              <a:t>检测是否启用了cookie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cookie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3899961"/>
          </a:xfrm>
        </p:spPr>
        <p:txBody>
          <a:bodyPr>
            <a:normAutofit/>
          </a:bodyPr>
          <a:lstStyle/>
          <a:p>
            <a:r>
              <a:rPr lang="zh-CN" altLang="en-US" dirty="0"/>
              <a:t>1.设置cookie值：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document.cookie = “name=</a:t>
            </a:r>
            <a:r>
              <a:rPr lang="en-US" altLang="zh-CN" dirty="0" err="1">
                <a:sym typeface="+mn-ea"/>
              </a:rPr>
              <a:t>aimee</a:t>
            </a:r>
            <a:r>
              <a:rPr lang="zh-CN" altLang="en-US" dirty="0">
                <a:sym typeface="+mn-ea"/>
              </a:rPr>
              <a:t>”</a:t>
            </a:r>
            <a:endParaRPr lang="zh-CN" altLang="en-US" dirty="0">
              <a:sym typeface="+mn-ea"/>
            </a:endParaRPr>
          </a:p>
          <a:p>
            <a:r>
              <a:rPr lang="zh-CN" altLang="en-US" dirty="0"/>
              <a:t>（每次只能设置一个值，因为浏览器会认为后面的键值对是这个cookie的属性）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2.获得cookie值：</a:t>
            </a:r>
            <a:endParaRPr lang="zh-CN" altLang="en-US" dirty="0"/>
          </a:p>
          <a:p>
            <a:r>
              <a:rPr lang="zh-CN" altLang="en-US" dirty="0"/>
              <a:t>document.cookie</a:t>
            </a:r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Cookie</a:t>
            </a:r>
            <a:r>
              <a:rPr lang="zh-CN" altLang="en-US" dirty="0"/>
              <a:t>封装函数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3871680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function getCookie(name) {</a:t>
            </a:r>
            <a:endParaRPr lang="zh-CN" altLang="en-US" dirty="0"/>
          </a:p>
          <a:p>
            <a:r>
              <a:rPr lang="en-US" altLang="zh-CN" dirty="0"/>
              <a:t>	</a:t>
            </a:r>
            <a:r>
              <a:rPr lang="zh-CN" altLang="en-US" dirty="0"/>
              <a:t>var name = name + "=";</a:t>
            </a:r>
            <a:endParaRPr lang="zh-CN" altLang="en-US" dirty="0"/>
          </a:p>
          <a:p>
            <a:r>
              <a:rPr lang="en-US" altLang="zh-CN" dirty="0"/>
              <a:t>	</a:t>
            </a:r>
            <a:r>
              <a:rPr lang="zh-CN" altLang="en-US" dirty="0"/>
              <a:t>var ca = document.cookie.split(';');</a:t>
            </a:r>
            <a:endParaRPr lang="zh-CN" altLang="en-US" dirty="0"/>
          </a:p>
          <a:p>
            <a:r>
              <a:rPr lang="en-US" altLang="zh-CN" dirty="0"/>
              <a:t>	</a:t>
            </a:r>
            <a:r>
              <a:rPr lang="zh-CN" altLang="en-US" dirty="0"/>
              <a:t>for(var i=0; i&lt;ca.length; i++) {</a:t>
            </a:r>
            <a:endParaRPr lang="zh-CN" altLang="en-US" dirty="0"/>
          </a:p>
          <a:p>
            <a:r>
              <a:rPr lang="en-US" altLang="zh-CN" dirty="0"/>
              <a:t>		</a:t>
            </a:r>
            <a:r>
              <a:rPr lang="zh-CN" altLang="en-US" dirty="0"/>
              <a:t>var c = ca[i];</a:t>
            </a:r>
            <a:endParaRPr lang="zh-CN" altLang="en-US" dirty="0"/>
          </a:p>
          <a:p>
            <a:r>
              <a:rPr lang="en-US" altLang="zh-CN" dirty="0"/>
              <a:t>		</a:t>
            </a:r>
            <a:r>
              <a:rPr lang="zh-CN" altLang="en-US" dirty="0"/>
              <a:t>while (c.charAt(0)==' ') c = c.substring(1);</a:t>
            </a:r>
            <a:endParaRPr lang="zh-CN" altLang="en-US" dirty="0"/>
          </a:p>
          <a:p>
            <a:r>
              <a:rPr lang="en-US" altLang="zh-CN" dirty="0"/>
              <a:t>		</a:t>
            </a:r>
            <a:r>
              <a:rPr lang="zh-CN" altLang="en-US" dirty="0"/>
              <a:t>if (c.indexOf(name) != -1) return c.substring(name.length, c.length);</a:t>
            </a:r>
            <a:endParaRPr lang="zh-CN" altLang="en-US" dirty="0"/>
          </a:p>
          <a:p>
            <a:r>
              <a:rPr lang="en-US" altLang="zh-CN" dirty="0"/>
              <a:t>	</a:t>
            </a:r>
            <a:r>
              <a:rPr lang="zh-CN" altLang="en-US" dirty="0"/>
              <a:t>}</a:t>
            </a:r>
            <a:endParaRPr lang="zh-CN" altLang="en-US" dirty="0"/>
          </a:p>
          <a:p>
            <a:r>
              <a:rPr lang="en-US" altLang="zh-CN" dirty="0"/>
              <a:t>	</a:t>
            </a:r>
            <a:r>
              <a:rPr lang="zh-CN" altLang="en-US" dirty="0"/>
              <a:t>return "";</a:t>
            </a:r>
            <a:endParaRPr lang="zh-CN" altLang="en-US" dirty="0"/>
          </a:p>
          <a:p>
            <a:r>
              <a:rPr lang="zh-CN" altLang="en-US" dirty="0"/>
              <a:t>}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025515" y="1794567"/>
            <a:ext cx="521970" cy="579120"/>
          </a:xfrm>
        </p:spPr>
        <p:txBody>
          <a:bodyPr/>
          <a:lstStyle/>
          <a:p>
            <a:r>
              <a:rPr lang="en-US" altLang="zh-CN" dirty="0"/>
              <a:t>01</a:t>
            </a:r>
            <a:endParaRPr lang="en-US" alt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requestAnimationFrame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副标题 2"/>
          <p:cNvSpPr txBox="1"/>
          <p:nvPr/>
        </p:nvSpPr>
        <p:spPr>
          <a:xfrm>
            <a:off x="6547485" y="2357869"/>
            <a:ext cx="3987800" cy="576580"/>
          </a:xfrm>
          <a:prstGeom prst="rect">
            <a:avLst/>
          </a:prstGeom>
        </p:spPr>
        <p:txBody>
          <a:bodyPr vert="horz" lIns="182843" tIns="91422" rIns="182843" bIns="91422" rtlCol="0" anchor="ctr" anchorCtr="0">
            <a:normAutofit/>
          </a:bodyPr>
          <a:lstStyle>
            <a:lvl1pPr mar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客户端存储</a:t>
            </a:r>
            <a:endParaRPr lang="zh-CN" altLang="en-US" dirty="0"/>
          </a:p>
        </p:txBody>
      </p:sp>
      <p:sp>
        <p:nvSpPr>
          <p:cNvPr id="8" name="副标题 2"/>
          <p:cNvSpPr txBox="1"/>
          <p:nvPr/>
        </p:nvSpPr>
        <p:spPr>
          <a:xfrm>
            <a:off x="6547485" y="2956940"/>
            <a:ext cx="3987800" cy="576580"/>
          </a:xfrm>
          <a:prstGeom prst="rect">
            <a:avLst/>
          </a:prstGeom>
        </p:spPr>
        <p:txBody>
          <a:bodyPr vert="horz" lIns="182843" tIns="91422" rIns="182843" bIns="91422" rtlCol="0" anchor="ctr" anchorCtr="0">
            <a:normAutofit/>
          </a:bodyPr>
          <a:lstStyle>
            <a:lvl1pPr mar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历史记录</a:t>
            </a:r>
            <a:endParaRPr lang="zh-CN" altLang="en-US" dirty="0"/>
          </a:p>
        </p:txBody>
      </p:sp>
      <p:sp>
        <p:nvSpPr>
          <p:cNvPr id="9" name="副标题 2"/>
          <p:cNvSpPr txBox="1"/>
          <p:nvPr/>
        </p:nvSpPr>
        <p:spPr>
          <a:xfrm>
            <a:off x="6547485" y="3672209"/>
            <a:ext cx="3987800" cy="576580"/>
          </a:xfrm>
          <a:prstGeom prst="rect">
            <a:avLst/>
          </a:prstGeom>
        </p:spPr>
        <p:txBody>
          <a:bodyPr vert="horz" lIns="182843" tIns="91422" rIns="182843" bIns="91422" rtlCol="0" anchor="ctr" anchorCtr="0">
            <a:normAutofit/>
          </a:bodyPr>
          <a:lstStyle>
            <a:lvl1pPr mar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worker</a:t>
            </a:r>
            <a:endParaRPr lang="zh-CN" altLang="en-US" dirty="0"/>
          </a:p>
        </p:txBody>
      </p:sp>
      <p:sp>
        <p:nvSpPr>
          <p:cNvPr id="10" name="标题 1"/>
          <p:cNvSpPr txBox="1"/>
          <p:nvPr/>
        </p:nvSpPr>
        <p:spPr>
          <a:xfrm>
            <a:off x="6025515" y="2369602"/>
            <a:ext cx="521970" cy="57912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fontAlgn="ctr" latinLnBrk="0" hangingPunct="1">
              <a:lnSpc>
                <a:spcPct val="90000"/>
              </a:lnSpc>
              <a:spcBef>
                <a:spcPct val="0"/>
              </a:spcBef>
              <a:buNone/>
              <a:defRPr sz="20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en-US" altLang="zh-CN" dirty="0"/>
              <a:t>02</a:t>
            </a:r>
            <a:endParaRPr lang="en-US" altLang="zh-CN" dirty="0"/>
          </a:p>
        </p:txBody>
      </p:sp>
      <p:sp>
        <p:nvSpPr>
          <p:cNvPr id="11" name="标题 1"/>
          <p:cNvSpPr>
            <a:spLocks noGrp="1"/>
          </p:cNvSpPr>
          <p:nvPr/>
        </p:nvSpPr>
        <p:spPr>
          <a:xfrm>
            <a:off x="6025515" y="2953595"/>
            <a:ext cx="521970" cy="57912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fontAlgn="ctr" latinLnBrk="0" hangingPunct="1">
              <a:lnSpc>
                <a:spcPct val="90000"/>
              </a:lnSpc>
              <a:spcBef>
                <a:spcPct val="0"/>
              </a:spcBef>
              <a:buNone/>
              <a:defRPr sz="20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en-US" altLang="zh-CN" dirty="0"/>
              <a:t>03</a:t>
            </a:r>
            <a:endParaRPr lang="en-US" altLang="zh-CN" dirty="0"/>
          </a:p>
        </p:txBody>
      </p:sp>
      <p:sp>
        <p:nvSpPr>
          <p:cNvPr id="12" name="标题 1"/>
          <p:cNvSpPr>
            <a:spLocks noGrp="1"/>
          </p:cNvSpPr>
          <p:nvPr/>
        </p:nvSpPr>
        <p:spPr>
          <a:xfrm>
            <a:off x="6025515" y="3665424"/>
            <a:ext cx="521970" cy="57912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fontAlgn="ctr" latinLnBrk="0" hangingPunct="1">
              <a:lnSpc>
                <a:spcPct val="90000"/>
              </a:lnSpc>
              <a:spcBef>
                <a:spcPct val="0"/>
              </a:spcBef>
              <a:buNone/>
              <a:defRPr sz="20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en-US" altLang="zh-CN" dirty="0"/>
              <a:t>04</a:t>
            </a:r>
            <a:endParaRPr lang="en-US" altLang="zh-C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Cookie</a:t>
            </a:r>
            <a:r>
              <a:rPr lang="zh-CN" altLang="en-US" dirty="0"/>
              <a:t>的存储周期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4163911"/>
          </a:xfrm>
        </p:spPr>
        <p:txBody>
          <a:bodyPr/>
          <a:lstStyle/>
          <a:p>
            <a:r>
              <a:rPr lang="zh-CN" altLang="en-US" dirty="0"/>
              <a:t>1.设置cookie存储期限</a:t>
            </a:r>
            <a:endParaRPr lang="zh-CN" altLang="en-US" dirty="0"/>
          </a:p>
          <a:p>
            <a:r>
              <a:rPr lang="zh-CN" altLang="en-US" dirty="0"/>
              <a:t>document.cookie = “name=scott;max-age=1000”;</a:t>
            </a:r>
            <a:endParaRPr lang="zh-CN" altLang="en-US" dirty="0"/>
          </a:p>
          <a:p>
            <a:r>
              <a:rPr lang="zh-CN" altLang="en-US" sz="1600" dirty="0"/>
              <a:t>单位 秒</a:t>
            </a:r>
            <a:endParaRPr lang="zh-CN" altLang="en-US" dirty="0"/>
          </a:p>
          <a:p>
            <a:r>
              <a:rPr lang="zh-CN" altLang="en-US" dirty="0"/>
              <a:t>2.expires 当前时间加上保存时间</a:t>
            </a:r>
            <a:endParaRPr lang="zh-CN" altLang="en-US" dirty="0"/>
          </a:p>
          <a:p>
            <a:r>
              <a:rPr lang="zh-CN" altLang="en-US" dirty="0"/>
              <a:t>var timestamp = (new Date()).getTime() + 10000;</a:t>
            </a:r>
            <a:endParaRPr lang="zh-CN" altLang="en-US" dirty="0"/>
          </a:p>
          <a:p>
            <a:r>
              <a:rPr lang="zh-CN" altLang="en-US" dirty="0"/>
              <a:t>var expires = new Date(timestamp).toGMTString();</a:t>
            </a:r>
            <a:endParaRPr lang="zh-CN" altLang="en-US" dirty="0"/>
          </a:p>
          <a:p>
            <a:r>
              <a:rPr lang="zh-CN" altLang="en-US" dirty="0"/>
              <a:t>document.cookie = “name=scott;expires=“+expires;</a:t>
            </a:r>
            <a:endParaRPr lang="zh-CN" altLang="en-US" dirty="0"/>
          </a:p>
          <a:p>
            <a:r>
              <a:rPr lang="en-US" altLang="zh-CN" dirty="0"/>
              <a:t>3.domain</a:t>
            </a:r>
            <a:endParaRPr lang="en-US" altLang="zh-CN" dirty="0"/>
          </a:p>
          <a:p>
            <a:r>
              <a:rPr lang="en-US" altLang="zh-CN" dirty="0"/>
              <a:t>4.path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cookie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3947095"/>
          </a:xfrm>
        </p:spPr>
        <p:txBody>
          <a:bodyPr/>
          <a:lstStyle/>
          <a:p>
            <a:endParaRPr lang="zh-CN" altLang="en-US" dirty="0"/>
          </a:p>
          <a:p>
            <a:r>
              <a:rPr lang="zh-CN" altLang="en-US" dirty="0"/>
              <a:t>1.删除cookie max-age=0</a:t>
            </a:r>
            <a:endParaRPr lang="zh-CN" altLang="en-US" dirty="0"/>
          </a:p>
          <a:p>
            <a:r>
              <a:rPr lang="zh-CN" altLang="en-US" dirty="0"/>
              <a:t>需要带上键值对</a:t>
            </a:r>
            <a:endParaRPr lang="zh-CN" altLang="en-US" dirty="0"/>
          </a:p>
          <a:p>
            <a:r>
              <a:rPr lang="zh-CN" altLang="en-US" dirty="0"/>
              <a:t>document.cookie = ‘name=scott;max-age=0’;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2.expires 设置为之前的时间</a:t>
            </a:r>
            <a:endParaRPr lang="zh-CN" altLang="en-US" dirty="0"/>
          </a:p>
          <a:p>
            <a:r>
              <a:rPr lang="zh-CN" altLang="en-US" dirty="0"/>
              <a:t>document.cookie = ‘name=scott;expires= …’;</a:t>
            </a:r>
            <a:endParaRPr lang="zh-CN" altLang="en-US" dirty="0"/>
          </a:p>
          <a:p>
            <a:endParaRPr lang="zh-CN" altLang="en-US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Cookie</a:t>
            </a:r>
            <a:r>
              <a:rPr lang="zh-CN" altLang="en-US" dirty="0"/>
              <a:t>和</a:t>
            </a:r>
            <a:r>
              <a:rPr lang="en-US" altLang="zh-CN" dirty="0"/>
              <a:t>storage</a:t>
            </a:r>
            <a:r>
              <a:rPr lang="zh-CN" altLang="en-US" dirty="0"/>
              <a:t>的区别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cookie-storag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4662" y="1850390"/>
            <a:ext cx="11242675" cy="374078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025515" y="1794567"/>
            <a:ext cx="521970" cy="579120"/>
          </a:xfrm>
        </p:spPr>
        <p:txBody>
          <a:bodyPr/>
          <a:lstStyle/>
          <a:p>
            <a:r>
              <a:rPr lang="en-US" altLang="zh-CN" dirty="0"/>
              <a:t>01</a:t>
            </a:r>
            <a:endParaRPr lang="en-US" alt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requestAnimationFrame</a:t>
            </a:r>
            <a:endParaRPr lang="zh-CN" altLang="en-US" dirty="0"/>
          </a:p>
        </p:txBody>
      </p:sp>
      <p:sp>
        <p:nvSpPr>
          <p:cNvPr id="7" name="副标题 2"/>
          <p:cNvSpPr txBox="1"/>
          <p:nvPr/>
        </p:nvSpPr>
        <p:spPr>
          <a:xfrm>
            <a:off x="6547485" y="2357869"/>
            <a:ext cx="3987800" cy="576580"/>
          </a:xfrm>
          <a:prstGeom prst="rect">
            <a:avLst/>
          </a:prstGeom>
        </p:spPr>
        <p:txBody>
          <a:bodyPr vert="horz" lIns="182843" tIns="91422" rIns="182843" bIns="91422" rtlCol="0" anchor="ctr" anchorCtr="0">
            <a:normAutofit/>
          </a:bodyPr>
          <a:lstStyle>
            <a:lvl1pPr mar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客户端存储</a:t>
            </a:r>
            <a:endParaRPr lang="zh-CN" altLang="en-US" dirty="0"/>
          </a:p>
        </p:txBody>
      </p:sp>
      <p:sp>
        <p:nvSpPr>
          <p:cNvPr id="8" name="副标题 2"/>
          <p:cNvSpPr txBox="1"/>
          <p:nvPr/>
        </p:nvSpPr>
        <p:spPr>
          <a:xfrm>
            <a:off x="6547485" y="2956940"/>
            <a:ext cx="3987800" cy="576580"/>
          </a:xfrm>
          <a:prstGeom prst="rect">
            <a:avLst/>
          </a:prstGeom>
        </p:spPr>
        <p:txBody>
          <a:bodyPr vert="horz" lIns="182843" tIns="91422" rIns="182843" bIns="91422" rtlCol="0" anchor="ctr" anchorCtr="0">
            <a:normAutofit/>
          </a:bodyPr>
          <a:lstStyle>
            <a:lvl1pPr mar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FF0000"/>
                </a:solidFill>
              </a:rPr>
              <a:t>历史记录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副标题 2"/>
          <p:cNvSpPr txBox="1"/>
          <p:nvPr/>
        </p:nvSpPr>
        <p:spPr>
          <a:xfrm>
            <a:off x="6547485" y="3672209"/>
            <a:ext cx="3987800" cy="576580"/>
          </a:xfrm>
          <a:prstGeom prst="rect">
            <a:avLst/>
          </a:prstGeom>
        </p:spPr>
        <p:txBody>
          <a:bodyPr vert="horz" lIns="182843" tIns="91422" rIns="182843" bIns="91422" rtlCol="0" anchor="ctr" anchorCtr="0">
            <a:normAutofit/>
          </a:bodyPr>
          <a:lstStyle>
            <a:lvl1pPr mar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worker</a:t>
            </a:r>
            <a:endParaRPr lang="zh-CN" altLang="en-US" dirty="0"/>
          </a:p>
        </p:txBody>
      </p:sp>
      <p:sp>
        <p:nvSpPr>
          <p:cNvPr id="10" name="标题 1"/>
          <p:cNvSpPr txBox="1"/>
          <p:nvPr/>
        </p:nvSpPr>
        <p:spPr>
          <a:xfrm>
            <a:off x="6025515" y="2369602"/>
            <a:ext cx="521970" cy="57912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fontAlgn="ctr" latinLnBrk="0" hangingPunct="1">
              <a:lnSpc>
                <a:spcPct val="90000"/>
              </a:lnSpc>
              <a:spcBef>
                <a:spcPct val="0"/>
              </a:spcBef>
              <a:buNone/>
              <a:defRPr sz="20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en-US" altLang="zh-CN" dirty="0"/>
              <a:t>02</a:t>
            </a:r>
            <a:endParaRPr lang="en-US" altLang="zh-CN" dirty="0"/>
          </a:p>
        </p:txBody>
      </p:sp>
      <p:sp>
        <p:nvSpPr>
          <p:cNvPr id="11" name="标题 1"/>
          <p:cNvSpPr>
            <a:spLocks noGrp="1"/>
          </p:cNvSpPr>
          <p:nvPr/>
        </p:nvSpPr>
        <p:spPr>
          <a:xfrm>
            <a:off x="6025515" y="2953595"/>
            <a:ext cx="521970" cy="57912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fontAlgn="ctr" latinLnBrk="0" hangingPunct="1">
              <a:lnSpc>
                <a:spcPct val="90000"/>
              </a:lnSpc>
              <a:spcBef>
                <a:spcPct val="0"/>
              </a:spcBef>
              <a:buNone/>
              <a:defRPr sz="20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en-US" altLang="zh-CN" dirty="0"/>
              <a:t>03</a:t>
            </a:r>
            <a:endParaRPr lang="en-US" altLang="zh-CN" dirty="0"/>
          </a:p>
        </p:txBody>
      </p:sp>
      <p:sp>
        <p:nvSpPr>
          <p:cNvPr id="12" name="标题 1"/>
          <p:cNvSpPr>
            <a:spLocks noGrp="1"/>
          </p:cNvSpPr>
          <p:nvPr/>
        </p:nvSpPr>
        <p:spPr>
          <a:xfrm>
            <a:off x="6025515" y="3665424"/>
            <a:ext cx="521970" cy="57912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fontAlgn="ctr" latinLnBrk="0" hangingPunct="1">
              <a:lnSpc>
                <a:spcPct val="90000"/>
              </a:lnSpc>
              <a:spcBef>
                <a:spcPct val="0"/>
              </a:spcBef>
              <a:buNone/>
              <a:defRPr sz="20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en-US" altLang="zh-CN" dirty="0"/>
              <a:t>04</a:t>
            </a:r>
            <a:endParaRPr lang="en-US" altLang="zh-CN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History</a:t>
            </a:r>
            <a:r>
              <a:rPr lang="zh-CN" altLang="en-US" dirty="0"/>
              <a:t>对象方法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4163911"/>
          </a:xfrm>
        </p:spPr>
        <p:txBody>
          <a:bodyPr/>
          <a:lstStyle/>
          <a:p>
            <a:endParaRPr lang="zh-CN" altLang="en-US" dirty="0"/>
          </a:p>
          <a:p>
            <a:r>
              <a:rPr lang="en-US" altLang="zh-CN" dirty="0"/>
              <a:t>1</a:t>
            </a:r>
            <a:r>
              <a:rPr lang="zh-CN" altLang="en-US" dirty="0"/>
              <a:t>、history.back()</a:t>
            </a:r>
            <a:endParaRPr lang="zh-CN" altLang="en-US" dirty="0"/>
          </a:p>
          <a:p>
            <a:endParaRPr lang="zh-CN" altLang="en-US" dirty="0"/>
          </a:p>
          <a:p>
            <a:r>
              <a:rPr lang="en-US" altLang="zh-CN" dirty="0"/>
              <a:t>2</a:t>
            </a:r>
            <a:r>
              <a:rPr lang="zh-CN" altLang="en-US" dirty="0"/>
              <a:t>、history.forward()</a:t>
            </a:r>
            <a:endParaRPr lang="zh-CN" altLang="en-US" dirty="0"/>
          </a:p>
          <a:p>
            <a:endParaRPr lang="zh-CN" altLang="en-US" dirty="0"/>
          </a:p>
          <a:p>
            <a:r>
              <a:rPr lang="en-US" altLang="zh-CN" dirty="0"/>
              <a:t>3</a:t>
            </a:r>
            <a:r>
              <a:rPr lang="zh-CN" altLang="en-US" dirty="0"/>
              <a:t>、history.go(</a:t>
            </a:r>
            <a:r>
              <a:rPr lang="en-US" altLang="zh-CN" dirty="0"/>
              <a:t>n</a:t>
            </a:r>
            <a:r>
              <a:rPr lang="zh-CN" altLang="en-US" dirty="0"/>
              <a:t>)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HTML5</a:t>
            </a:r>
            <a:r>
              <a:rPr lang="zh-CN" altLang="en-US" dirty="0"/>
              <a:t>中新增的方法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511117"/>
            <a:ext cx="9144000" cy="4776653"/>
          </a:xfrm>
        </p:spPr>
        <p:txBody>
          <a:bodyPr>
            <a:normAutofit/>
          </a:bodyPr>
          <a:lstStyle/>
          <a:p>
            <a:r>
              <a:rPr lang="zh-CN" altLang="en-US" dirty="0"/>
              <a:t>通过修改hash和hashchange事件来实现历史纪录管理</a:t>
            </a:r>
            <a:endParaRPr lang="zh-CN" altLang="en-US" dirty="0"/>
          </a:p>
          <a:p>
            <a:r>
              <a:rPr lang="en-US" altLang="zh-CN" dirty="0"/>
              <a:t>1</a:t>
            </a:r>
            <a:r>
              <a:rPr lang="zh-CN" altLang="en-US" dirty="0"/>
              <a:t>、pushState</a:t>
            </a:r>
            <a:endParaRPr lang="zh-CN" altLang="en-US" dirty="0"/>
          </a:p>
          <a:p>
            <a:r>
              <a:rPr lang="zh-CN" altLang="en-US" dirty="0"/>
              <a:t>history.pushState(state, title, url); </a:t>
            </a:r>
            <a:r>
              <a:rPr lang="zh-CN" altLang="en-US" dirty="0">
                <a:sym typeface="+mn-ea"/>
              </a:rPr>
              <a:t>添加一条历史记录</a:t>
            </a:r>
            <a:endParaRPr lang="zh-CN" altLang="en-US" dirty="0"/>
          </a:p>
          <a:p>
            <a:r>
              <a:rPr lang="en-US" altLang="zh-CN" dirty="0"/>
              <a:t>2</a:t>
            </a:r>
            <a:r>
              <a:rPr lang="zh-CN" altLang="en-US" dirty="0"/>
              <a:t>、replaceState</a:t>
            </a:r>
            <a:endParaRPr lang="en-US" altLang="zh-CN" dirty="0"/>
          </a:p>
          <a:p>
            <a:r>
              <a:rPr lang="zh-CN" altLang="en-US" dirty="0">
                <a:sym typeface="+mn-ea"/>
              </a:rPr>
              <a:t>history.replaceState</a:t>
            </a:r>
            <a:r>
              <a:rPr lang="zh-CN" altLang="en-US" dirty="0"/>
              <a:t>(state, title, url); </a:t>
            </a:r>
            <a:r>
              <a:rPr lang="zh-CN" altLang="en-US" dirty="0">
                <a:sym typeface="+mn-ea"/>
              </a:rPr>
              <a:t>替换当前的历史记录</a:t>
            </a:r>
            <a:endParaRPr lang="en-US" altLang="zh-CN" dirty="0">
              <a:sym typeface="+mn-ea"/>
            </a:endParaRPr>
          </a:p>
          <a:p>
            <a:r>
              <a:rPr lang="zh-CN" altLang="en-US" dirty="0"/>
              <a:t>参数：</a:t>
            </a:r>
            <a:endParaRPr lang="zh-CN" altLang="en-US" dirty="0"/>
          </a:p>
          <a:p>
            <a:r>
              <a:rPr lang="zh-CN" altLang="en-US" dirty="0"/>
              <a:t>state：一个与指定网址相关的状态对象，popstate事件触发时，该对象会传入回调函数中。如果不需要这个对象，此处可以填null。 </a:t>
            </a:r>
            <a:endParaRPr lang="zh-CN" altLang="en-US" dirty="0"/>
          </a:p>
          <a:p>
            <a:r>
              <a:rPr lang="zh-CN" altLang="en-US" dirty="0"/>
              <a:t>title：新页面的标题，但是所有浏览器目前都忽略这个值，因此这里可以填null。 </a:t>
            </a:r>
            <a:endParaRPr lang="zh-CN" altLang="en-US" dirty="0"/>
          </a:p>
          <a:p>
            <a:r>
              <a:rPr lang="zh-CN" altLang="en-US" dirty="0"/>
              <a:t>url：新的网址，必须与当前页面处在同一个域。浏览器的地址栏将显示这个网址。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History</a:t>
            </a:r>
            <a:r>
              <a:rPr lang="zh-CN" altLang="en-US" dirty="0"/>
              <a:t>上新增的事件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4361874"/>
          </a:xfrm>
        </p:spPr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、popstate 事件</a:t>
            </a:r>
            <a:endParaRPr lang="zh-CN" altLang="en-US" dirty="0"/>
          </a:p>
          <a:p>
            <a:r>
              <a:rPr lang="zh-CN" altLang="en-US" dirty="0"/>
              <a:t>历史记录发生改变时触发</a:t>
            </a:r>
            <a:endParaRPr lang="zh-CN" altLang="en-US" dirty="0"/>
          </a:p>
          <a:p>
            <a:r>
              <a:rPr lang="zh-CN" altLang="en-US" dirty="0"/>
              <a:t>调用history.pushState()或者history.replaceState()不会触发popstate事</a:t>
            </a:r>
            <a:endParaRPr lang="zh-CN" altLang="en-US" dirty="0"/>
          </a:p>
          <a:p>
            <a:r>
              <a:rPr lang="zh-CN" altLang="en-US" dirty="0"/>
              <a:t>件</a:t>
            </a:r>
            <a:endParaRPr lang="zh-CN" altLang="en-US" dirty="0"/>
          </a:p>
          <a:p>
            <a:r>
              <a:rPr lang="en-US" altLang="zh-CN" dirty="0"/>
              <a:t>2</a:t>
            </a:r>
            <a:r>
              <a:rPr lang="zh-CN" altLang="en-US" dirty="0"/>
              <a:t>、hash</a:t>
            </a:r>
            <a:r>
              <a:rPr lang="en-US" altLang="zh-CN" dirty="0"/>
              <a:t>c</a:t>
            </a:r>
            <a:r>
              <a:rPr lang="zh-CN" altLang="en-US" dirty="0"/>
              <a:t>hange事件</a:t>
            </a:r>
            <a:endParaRPr lang="zh-CN" altLang="en-US" dirty="0"/>
          </a:p>
          <a:p>
            <a:r>
              <a:rPr lang="zh-CN" altLang="en-US" dirty="0"/>
              <a:t>当页面的hash值改变的时候触发，常用于构建单页面应用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025515" y="1794567"/>
            <a:ext cx="521970" cy="579120"/>
          </a:xfrm>
        </p:spPr>
        <p:txBody>
          <a:bodyPr/>
          <a:lstStyle/>
          <a:p>
            <a:r>
              <a:rPr lang="en-US" altLang="zh-CN" dirty="0"/>
              <a:t>01</a:t>
            </a:r>
            <a:endParaRPr lang="en-US" alt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requestAnimationFrame</a:t>
            </a:r>
            <a:endParaRPr lang="zh-CN" altLang="en-US" dirty="0"/>
          </a:p>
        </p:txBody>
      </p:sp>
      <p:sp>
        <p:nvSpPr>
          <p:cNvPr id="7" name="副标题 2"/>
          <p:cNvSpPr txBox="1"/>
          <p:nvPr/>
        </p:nvSpPr>
        <p:spPr>
          <a:xfrm>
            <a:off x="6547485" y="2357869"/>
            <a:ext cx="3987800" cy="576580"/>
          </a:xfrm>
          <a:prstGeom prst="rect">
            <a:avLst/>
          </a:prstGeom>
        </p:spPr>
        <p:txBody>
          <a:bodyPr vert="horz" lIns="182843" tIns="91422" rIns="182843" bIns="91422" rtlCol="0" anchor="ctr" anchorCtr="0">
            <a:normAutofit/>
          </a:bodyPr>
          <a:lstStyle>
            <a:lvl1pPr mar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客户端存储</a:t>
            </a:r>
            <a:endParaRPr lang="zh-CN" altLang="en-US" dirty="0"/>
          </a:p>
        </p:txBody>
      </p:sp>
      <p:sp>
        <p:nvSpPr>
          <p:cNvPr id="8" name="副标题 2"/>
          <p:cNvSpPr txBox="1"/>
          <p:nvPr/>
        </p:nvSpPr>
        <p:spPr>
          <a:xfrm>
            <a:off x="6547485" y="2956940"/>
            <a:ext cx="3987800" cy="576580"/>
          </a:xfrm>
          <a:prstGeom prst="rect">
            <a:avLst/>
          </a:prstGeom>
        </p:spPr>
        <p:txBody>
          <a:bodyPr vert="horz" lIns="182843" tIns="91422" rIns="182843" bIns="91422" rtlCol="0" anchor="ctr" anchorCtr="0">
            <a:normAutofit/>
          </a:bodyPr>
          <a:lstStyle>
            <a:lvl1pPr mar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历史记录</a:t>
            </a:r>
            <a:endParaRPr lang="zh-CN" altLang="en-US" dirty="0"/>
          </a:p>
        </p:txBody>
      </p:sp>
      <p:sp>
        <p:nvSpPr>
          <p:cNvPr id="9" name="副标题 2"/>
          <p:cNvSpPr txBox="1"/>
          <p:nvPr/>
        </p:nvSpPr>
        <p:spPr>
          <a:xfrm>
            <a:off x="6547485" y="3672209"/>
            <a:ext cx="3987800" cy="576580"/>
          </a:xfrm>
          <a:prstGeom prst="rect">
            <a:avLst/>
          </a:prstGeom>
        </p:spPr>
        <p:txBody>
          <a:bodyPr vert="horz" lIns="182843" tIns="91422" rIns="182843" bIns="91422" rtlCol="0" anchor="ctr" anchorCtr="0">
            <a:normAutofit/>
          </a:bodyPr>
          <a:lstStyle>
            <a:lvl1pPr mar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worker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标题 1"/>
          <p:cNvSpPr txBox="1"/>
          <p:nvPr/>
        </p:nvSpPr>
        <p:spPr>
          <a:xfrm>
            <a:off x="6025515" y="2369602"/>
            <a:ext cx="521970" cy="57912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fontAlgn="ctr" latinLnBrk="0" hangingPunct="1">
              <a:lnSpc>
                <a:spcPct val="90000"/>
              </a:lnSpc>
              <a:spcBef>
                <a:spcPct val="0"/>
              </a:spcBef>
              <a:buNone/>
              <a:defRPr sz="20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en-US" altLang="zh-CN" dirty="0"/>
              <a:t>02</a:t>
            </a:r>
            <a:endParaRPr lang="en-US" altLang="zh-CN" dirty="0"/>
          </a:p>
        </p:txBody>
      </p:sp>
      <p:sp>
        <p:nvSpPr>
          <p:cNvPr id="11" name="标题 1"/>
          <p:cNvSpPr>
            <a:spLocks noGrp="1"/>
          </p:cNvSpPr>
          <p:nvPr/>
        </p:nvSpPr>
        <p:spPr>
          <a:xfrm>
            <a:off x="6025515" y="2953595"/>
            <a:ext cx="521970" cy="57912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fontAlgn="ctr" latinLnBrk="0" hangingPunct="1">
              <a:lnSpc>
                <a:spcPct val="90000"/>
              </a:lnSpc>
              <a:spcBef>
                <a:spcPct val="0"/>
              </a:spcBef>
              <a:buNone/>
              <a:defRPr sz="20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en-US" altLang="zh-CN" dirty="0"/>
              <a:t>03</a:t>
            </a:r>
            <a:endParaRPr lang="en-US" altLang="zh-CN" dirty="0"/>
          </a:p>
        </p:txBody>
      </p:sp>
      <p:sp>
        <p:nvSpPr>
          <p:cNvPr id="12" name="标题 1"/>
          <p:cNvSpPr>
            <a:spLocks noGrp="1"/>
          </p:cNvSpPr>
          <p:nvPr/>
        </p:nvSpPr>
        <p:spPr>
          <a:xfrm>
            <a:off x="6025515" y="3665424"/>
            <a:ext cx="521970" cy="57912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fontAlgn="ctr" latinLnBrk="0" hangingPunct="1">
              <a:lnSpc>
                <a:spcPct val="90000"/>
              </a:lnSpc>
              <a:spcBef>
                <a:spcPct val="0"/>
              </a:spcBef>
              <a:buNone/>
              <a:defRPr sz="20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en-US" altLang="zh-CN" dirty="0"/>
              <a:t>04</a:t>
            </a:r>
            <a:endParaRPr lang="en-US" altLang="zh-CN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Worker</a:t>
            </a:r>
            <a:r>
              <a:rPr lang="zh-CN" altLang="en-US" dirty="0"/>
              <a:t>是什么？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Worker</a:t>
            </a:r>
            <a:r>
              <a:rPr lang="zh-CN" altLang="en-US" dirty="0"/>
              <a:t>是一种异步执行</a:t>
            </a:r>
            <a:r>
              <a:rPr lang="en-US" altLang="zh-CN" dirty="0" err="1"/>
              <a:t>js</a:t>
            </a:r>
            <a:r>
              <a:rPr lang="zh-CN" altLang="en-US" dirty="0"/>
              <a:t>的方式</a:t>
            </a:r>
            <a:endParaRPr lang="zh-CN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Worker</a:t>
            </a:r>
            <a:r>
              <a:rPr lang="zh-CN" altLang="en-US" dirty="0"/>
              <a:t>应用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4022509"/>
          </a:xfrm>
        </p:spPr>
        <p:txBody>
          <a:bodyPr>
            <a:normAutofit/>
          </a:bodyPr>
          <a:lstStyle/>
          <a:p>
            <a:endParaRPr lang="zh-CN" altLang="en-US" dirty="0"/>
          </a:p>
          <a:p>
            <a:r>
              <a:rPr lang="zh-CN" altLang="en-US" dirty="0"/>
              <a:t>var worker = new Worker('worker.js');</a:t>
            </a:r>
            <a:endParaRPr lang="zh-CN" altLang="en-US" dirty="0"/>
          </a:p>
          <a:p>
            <a:r>
              <a:rPr lang="zh-CN" altLang="en-US" dirty="0"/>
              <a:t>worker文件必须和主文件满足同源策略</a:t>
            </a:r>
            <a:endParaRPr lang="zh-CN" altLang="en-US" dirty="0"/>
          </a:p>
          <a:p>
            <a:endParaRPr lang="zh-CN" altLang="en-US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091651" y="1830177"/>
            <a:ext cx="521970" cy="579120"/>
          </a:xfrm>
        </p:spPr>
        <p:txBody>
          <a:bodyPr/>
          <a:lstStyle/>
          <a:p>
            <a:r>
              <a:rPr lang="en-US" altLang="zh-CN" dirty="0" smtClean="0"/>
              <a:t>01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 smtClean="0"/>
              <a:t>requestAnimationFrame</a:t>
            </a:r>
            <a:r>
              <a:rPr lang="zh-CN" altLang="en-US" dirty="0" smtClean="0"/>
              <a:t>怎么用？</a:t>
            </a:r>
            <a:endParaRPr lang="zh-CN" altLang="en-US" dirty="0"/>
          </a:p>
        </p:txBody>
      </p:sp>
      <p:sp>
        <p:nvSpPr>
          <p:cNvPr id="4" name="副标题 2"/>
          <p:cNvSpPr txBox="1"/>
          <p:nvPr/>
        </p:nvSpPr>
        <p:spPr>
          <a:xfrm>
            <a:off x="6613621" y="2666234"/>
            <a:ext cx="3987800" cy="896104"/>
          </a:xfrm>
          <a:prstGeom prst="rect">
            <a:avLst/>
          </a:prstGeom>
        </p:spPr>
        <p:txBody>
          <a:bodyPr vert="horz" lIns="182843" tIns="91422" rIns="182843" bIns="91422" rtlCol="0" anchor="ctr" anchorCtr="0">
            <a:normAutofit/>
          </a:bodyPr>
          <a:lstStyle>
            <a:lvl1pPr mar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requestAnimationFrame</a:t>
            </a:r>
            <a:r>
              <a:rPr lang="zh-CN" altLang="en-US" dirty="0" smtClean="0"/>
              <a:t>与</a:t>
            </a:r>
            <a:r>
              <a:rPr lang="en-US" altLang="zh-CN" dirty="0" smtClean="0"/>
              <a:t>setTimeout</a:t>
            </a:r>
            <a:r>
              <a:rPr lang="zh-CN" altLang="en-US" dirty="0" smtClean="0"/>
              <a:t>的区别？</a:t>
            </a:r>
            <a:endParaRPr lang="zh-CN" altLang="en-US" dirty="0"/>
          </a:p>
        </p:txBody>
      </p:sp>
      <p:sp>
        <p:nvSpPr>
          <p:cNvPr id="5" name="标题 1"/>
          <p:cNvSpPr txBox="1"/>
          <p:nvPr/>
        </p:nvSpPr>
        <p:spPr>
          <a:xfrm>
            <a:off x="6091651" y="2666257"/>
            <a:ext cx="521970" cy="57912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fontAlgn="ctr" latinLnBrk="0" hangingPunct="1">
              <a:lnSpc>
                <a:spcPct val="90000"/>
              </a:lnSpc>
              <a:spcBef>
                <a:spcPct val="0"/>
              </a:spcBef>
              <a:buNone/>
              <a:defRPr sz="20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en-US" altLang="zh-CN" dirty="0" smtClean="0"/>
              <a:t>02</a:t>
            </a:r>
            <a:endParaRPr lang="zh-CN" altLang="en-US" dirty="0"/>
          </a:p>
        </p:txBody>
      </p:sp>
      <p:sp>
        <p:nvSpPr>
          <p:cNvPr id="6" name="标题 1"/>
          <p:cNvSpPr txBox="1"/>
          <p:nvPr/>
        </p:nvSpPr>
        <p:spPr>
          <a:xfrm>
            <a:off x="6091651" y="3875670"/>
            <a:ext cx="521970" cy="57912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fontAlgn="ctr" latinLnBrk="0" hangingPunct="1">
              <a:lnSpc>
                <a:spcPct val="90000"/>
              </a:lnSpc>
              <a:spcBef>
                <a:spcPct val="0"/>
              </a:spcBef>
              <a:buNone/>
              <a:defRPr sz="20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en-US" altLang="zh-CN" dirty="0" smtClean="0"/>
              <a:t>03</a:t>
            </a:r>
            <a:endParaRPr lang="zh-CN" altLang="en-US" dirty="0"/>
          </a:p>
        </p:txBody>
      </p:sp>
      <p:sp>
        <p:nvSpPr>
          <p:cNvPr id="7" name="副标题 2"/>
          <p:cNvSpPr txBox="1"/>
          <p:nvPr/>
        </p:nvSpPr>
        <p:spPr>
          <a:xfrm>
            <a:off x="6613419" y="3717108"/>
            <a:ext cx="3987800" cy="896104"/>
          </a:xfrm>
          <a:prstGeom prst="rect">
            <a:avLst/>
          </a:prstGeom>
        </p:spPr>
        <p:txBody>
          <a:bodyPr vert="horz" lIns="182843" tIns="91422" rIns="182843" bIns="91422" rtlCol="0" anchor="ctr" anchorCtr="0">
            <a:normAutofit/>
          </a:bodyPr>
          <a:lstStyle>
            <a:lvl1pPr mar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requestAnimationFrame</a:t>
            </a:r>
            <a:r>
              <a:rPr lang="zh-CN" altLang="en-US" dirty="0" smtClean="0"/>
              <a:t>的优势</a:t>
            </a:r>
            <a:endParaRPr lang="zh-CN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worker和主线程之间的通信</a:t>
            </a:r>
            <a:r>
              <a:rPr lang="zh-CN" altLang="en-US" dirty="0"/>
              <a:t>􁭗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4126204"/>
          </a:xfrm>
        </p:spPr>
        <p:txBody>
          <a:bodyPr/>
          <a:lstStyle/>
          <a:p>
            <a:endParaRPr lang="zh-CN" altLang="en-US" dirty="0"/>
          </a:p>
          <a:p>
            <a:r>
              <a:rPr lang="en-US" altLang="zh-CN" dirty="0"/>
              <a:t>1</a:t>
            </a:r>
            <a:r>
              <a:rPr lang="zh-CN" altLang="en-US" dirty="0"/>
              <a:t>、postMessage</a:t>
            </a:r>
            <a:r>
              <a:rPr lang="en-US" altLang="zh-CN" dirty="0"/>
              <a:t>(n)</a:t>
            </a:r>
            <a:r>
              <a:rPr lang="zh-CN" altLang="en-US" dirty="0"/>
              <a:t>方法</a:t>
            </a:r>
            <a:endParaRPr lang="zh-CN" altLang="en-US" dirty="0"/>
          </a:p>
          <a:p>
            <a:endParaRPr lang="zh-CN" altLang="en-US" dirty="0"/>
          </a:p>
          <a:p>
            <a:r>
              <a:rPr lang="en-US" altLang="zh-CN" dirty="0"/>
              <a:t>2</a:t>
            </a:r>
            <a:r>
              <a:rPr lang="zh-CN" altLang="en-US" dirty="0"/>
              <a:t>、message事件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例子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54697" y="1595866"/>
            <a:ext cx="5151120" cy="43516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620652" y="1253765"/>
            <a:ext cx="3582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主线程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5403" y="2089956"/>
            <a:ext cx="3771900" cy="24765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465270" y="1121790"/>
            <a:ext cx="1998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副线程（</a:t>
            </a:r>
            <a:r>
              <a:rPr lang="en-US" altLang="zh-CN" dirty="0"/>
              <a:t>worker</a:t>
            </a:r>
            <a:r>
              <a:rPr lang="zh-CN" altLang="en-US" dirty="0"/>
              <a:t>）</a:t>
            </a:r>
            <a:endParaRPr lang="zh-CN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结束</a:t>
            </a:r>
            <a:r>
              <a:rPr lang="en-US" altLang="zh-CN" dirty="0"/>
              <a:t>worker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3890534"/>
          </a:xfrm>
        </p:spPr>
        <p:txBody>
          <a:bodyPr/>
          <a:lstStyle/>
          <a:p>
            <a:endParaRPr lang="zh-CN" altLang="en-US" dirty="0"/>
          </a:p>
          <a:p>
            <a:r>
              <a:rPr lang="zh-CN" altLang="en-US" dirty="0"/>
              <a:t>close() 在worker作用域中调用</a:t>
            </a:r>
            <a:r>
              <a:rPr lang="en-US" altLang="zh-CN" dirty="0"/>
              <a:t>(worker.js)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terminate() 在worker对象上调用</a:t>
            </a:r>
            <a:r>
              <a:rPr lang="en-US" altLang="zh-CN" dirty="0"/>
              <a:t>(</a:t>
            </a:r>
            <a:r>
              <a:rPr lang="zh-CN" altLang="zh-CN" dirty="0"/>
              <a:t>主进程的</a:t>
            </a:r>
            <a:r>
              <a:rPr lang="en-US" altLang="zh-CN" dirty="0"/>
              <a:t>worker</a:t>
            </a:r>
            <a:r>
              <a:rPr lang="zh-CN" altLang="en-US" dirty="0"/>
              <a:t>对象上 </a:t>
            </a:r>
            <a:r>
              <a:rPr lang="en-US" altLang="zh-CN" dirty="0" err="1"/>
              <a:t>worker.terminate</a:t>
            </a:r>
            <a:r>
              <a:rPr lang="en-US" altLang="zh-CN" dirty="0"/>
              <a:t>)</a:t>
            </a:r>
            <a:r>
              <a:rPr lang="zh-CN" altLang="en-US" dirty="0"/>
              <a:t>􁨝􀓤􁧣􁊠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其他特性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4201618"/>
          </a:xfrm>
        </p:spPr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、importScript</a:t>
            </a:r>
            <a:r>
              <a:rPr lang="en-US" altLang="zh-CN" dirty="0"/>
              <a:t>s</a:t>
            </a:r>
            <a:r>
              <a:rPr lang="zh-CN" altLang="en-US" dirty="0"/>
              <a:t>('./</a:t>
            </a:r>
            <a:r>
              <a:rPr lang="en-US" altLang="zh-CN" dirty="0"/>
              <a:t>math1</a:t>
            </a:r>
            <a:r>
              <a:rPr lang="zh-CN" altLang="en-US" dirty="0"/>
              <a:t>.js','./</a:t>
            </a:r>
            <a:r>
              <a:rPr lang="en-US" altLang="zh-CN" dirty="0"/>
              <a:t>math2</a:t>
            </a:r>
            <a:r>
              <a:rPr lang="zh-CN" altLang="en-US" dirty="0"/>
              <a:t>.js')</a:t>
            </a:r>
            <a:endParaRPr lang="zh-CN" altLang="en-US" dirty="0"/>
          </a:p>
          <a:p>
            <a:r>
              <a:rPr lang="zh-CN" altLang="en-US" dirty="0"/>
              <a:t>worker只是window的子集，只能实现部分功能，不能获取到window, document，所以这里不要引j</a:t>
            </a:r>
            <a:r>
              <a:rPr lang="en-US" altLang="zh-CN" dirty="0"/>
              <a:t>Q</a:t>
            </a:r>
            <a:r>
              <a:rPr lang="zh-CN" altLang="en-US" dirty="0"/>
              <a:t>uery zepto。可以引入一些计算类的库。</a:t>
            </a:r>
            <a:endParaRPr lang="zh-CN" altLang="en-US" dirty="0"/>
          </a:p>
          <a:p>
            <a:endParaRPr lang="zh-CN" altLang="en-US" dirty="0"/>
          </a:p>
          <a:p>
            <a:r>
              <a:rPr lang="en-US" altLang="zh-CN" dirty="0"/>
              <a:t>2</a:t>
            </a:r>
            <a:r>
              <a:rPr lang="zh-CN" altLang="en-US" dirty="0"/>
              <a:t>、作用域 Worker</a:t>
            </a:r>
            <a:r>
              <a:rPr lang="en-US" altLang="zh-CN" dirty="0"/>
              <a:t>G</a:t>
            </a:r>
            <a:r>
              <a:rPr lang="en-US" altLang="zh-CN" dirty="0"/>
              <a:t>lobal</a:t>
            </a:r>
            <a:r>
              <a:rPr lang="zh-CN" altLang="en-US" dirty="0"/>
              <a:t>Scope</a:t>
            </a:r>
            <a:endParaRPr lang="zh-CN" altLang="en-US" dirty="0"/>
          </a:p>
          <a:p>
            <a:r>
              <a:rPr lang="zh-CN" altLang="en-US" dirty="0"/>
              <a:t>可以继续生成worker对象 (</a:t>
            </a:r>
            <a:r>
              <a:rPr lang="en-US" altLang="zh-CN" dirty="0"/>
              <a:t>FF</a:t>
            </a:r>
            <a:r>
              <a:rPr lang="zh-CN" altLang="en-US" dirty="0"/>
              <a:t>可以</a:t>
            </a:r>
            <a:r>
              <a:rPr lang="en-US" altLang="zh-CN" dirty="0"/>
              <a:t>chrome</a:t>
            </a:r>
            <a:r>
              <a:rPr lang="zh-CN" altLang="en-US" dirty="0"/>
              <a:t>暂时还不支持)</a:t>
            </a:r>
            <a:endParaRPr lang="zh-CN" altLang="en-US" dirty="0"/>
          </a:p>
          <a:p>
            <a:r>
              <a:rPr lang="zh-CN" altLang="en-US" dirty="0"/>
              <a:t>navigator</a:t>
            </a:r>
            <a:endParaRPr lang="zh-CN" altLang="en-US" dirty="0"/>
          </a:p>
          <a:p>
            <a:r>
              <a:rPr lang="zh-CN" altLang="en-US" dirty="0"/>
              <a:t>XMLHttpRequest</a:t>
            </a:r>
            <a:endParaRPr lang="zh-CN" altLang="en-US" dirty="0"/>
          </a:p>
          <a:p>
            <a:r>
              <a:rPr lang="zh-CN" altLang="en-US" dirty="0"/>
              <a:t>setTimeout/serInterval</a:t>
            </a:r>
            <a:endParaRPr lang="zh-CN" altLang="en-US" sz="2800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Worker</a:t>
            </a:r>
            <a:r>
              <a:rPr lang="zh-CN" altLang="en-US" dirty="0"/>
              <a:t>的缺点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3833973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受同源策略的限制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受到主线程</a:t>
            </a:r>
            <a:r>
              <a:rPr lang="en-US" altLang="zh-CN" dirty="0"/>
              <a:t>DOM</a:t>
            </a:r>
            <a:r>
              <a:rPr lang="zh-CN" altLang="en-US" dirty="0"/>
              <a:t>的限制</a:t>
            </a:r>
            <a:endParaRPr lang="en-US" altLang="zh-CN" dirty="0"/>
          </a:p>
          <a:p>
            <a:r>
              <a:rPr lang="en-US" altLang="zh-CN" dirty="0"/>
              <a:t>3. Worker </a:t>
            </a:r>
            <a:r>
              <a:rPr lang="zh-CN" altLang="en-US" dirty="0"/>
              <a:t>线程和主线程不在同一个上下文环境，它们不能直接通信，必须通过消息完成。</a:t>
            </a:r>
            <a:endParaRPr lang="en-US" altLang="zh-CN" dirty="0"/>
          </a:p>
          <a:p>
            <a:r>
              <a:rPr lang="en-US" altLang="zh-CN" dirty="0"/>
              <a:t>4. </a:t>
            </a:r>
            <a:r>
              <a:rPr lang="zh-CN" altLang="en-US" dirty="0"/>
              <a:t>脚本限制：</a:t>
            </a:r>
            <a:r>
              <a:rPr lang="en-US" altLang="zh-CN" dirty="0"/>
              <a:t>worker</a:t>
            </a:r>
            <a:r>
              <a:rPr lang="zh-CN" altLang="en-US" dirty="0"/>
              <a:t>线程不能执行</a:t>
            </a:r>
            <a:r>
              <a:rPr lang="en-US" altLang="zh-CN" dirty="0"/>
              <a:t>alert</a:t>
            </a:r>
            <a:r>
              <a:rPr lang="zh-CN" altLang="en-US" dirty="0"/>
              <a:t>或者</a:t>
            </a:r>
            <a:r>
              <a:rPr lang="en-US" altLang="zh-CN" dirty="0"/>
              <a:t>confirm</a:t>
            </a:r>
            <a:r>
              <a:rPr lang="zh-CN" altLang="en-US" dirty="0"/>
              <a:t>方法但可以使用</a:t>
            </a:r>
            <a:r>
              <a:rPr lang="en-US" altLang="zh-CN" dirty="0" err="1"/>
              <a:t>XMLHTTPRequest</a:t>
            </a:r>
            <a:r>
              <a:rPr lang="zh-CN" altLang="en-US" dirty="0"/>
              <a:t>对象发出</a:t>
            </a:r>
            <a:r>
              <a:rPr lang="en-US" altLang="zh-CN" dirty="0"/>
              <a:t>ajax</a:t>
            </a:r>
            <a:r>
              <a:rPr lang="zh-CN" altLang="en-US" dirty="0"/>
              <a:t>请求</a:t>
            </a:r>
            <a:endParaRPr lang="en-US" altLang="zh-CN" dirty="0"/>
          </a:p>
          <a:p>
            <a:r>
              <a:rPr lang="en-US" altLang="zh-CN" dirty="0"/>
              <a:t>5.</a:t>
            </a:r>
            <a:r>
              <a:rPr lang="zh-CN" altLang="en-US" dirty="0"/>
              <a:t>文件限制：</a:t>
            </a:r>
            <a:r>
              <a:rPr lang="en-US" altLang="zh-CN" dirty="0"/>
              <a:t>worker</a:t>
            </a:r>
            <a:r>
              <a:rPr lang="zh-CN" altLang="en-US" dirty="0"/>
              <a:t>线程无法读取本地文件，即不能打开本机的文件系统，他所加载的脚本必须来自网络。</a:t>
            </a:r>
            <a:endParaRPr lang="zh-CN" altLang="en-US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Ajax</a:t>
            </a:r>
            <a:r>
              <a:rPr lang="zh-CN" altLang="en-US" dirty="0" smtClean="0"/>
              <a:t>轮询可以用  </a:t>
            </a:r>
            <a:r>
              <a:rPr lang="en-US" altLang="zh-CN" dirty="0" smtClean="0"/>
              <a:t>---》 </a:t>
            </a:r>
            <a:r>
              <a:rPr lang="zh-CN" altLang="en-US" smtClean="0"/>
              <a:t>每隔一段时间获取一下数据</a:t>
            </a:r>
            <a:endParaRPr lang="zh-CN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postMessage</a:t>
            </a:r>
            <a:r>
              <a:rPr lang="zh-CN" altLang="en-US" dirty="0" smtClean="0"/>
              <a:t>跨域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4084584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Window.postMessage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Iframe </a:t>
            </a:r>
            <a:r>
              <a:rPr lang="zh-CN" altLang="en-US" smtClean="0"/>
              <a:t>子页面传递数据给父页面</a:t>
            </a:r>
            <a:endParaRPr lang="en-US" alt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5477774" y="1915064"/>
            <a:ext cx="690113" cy="431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6167887" y="1915063"/>
            <a:ext cx="690113" cy="431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857999" y="1915062"/>
            <a:ext cx="690113" cy="431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7548113" y="1915064"/>
            <a:ext cx="690113" cy="431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6167887" y="1966821"/>
            <a:ext cx="345056" cy="37956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5477774" y="2910993"/>
            <a:ext cx="6273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10ms  ---》  left = 50px   </a:t>
            </a:r>
            <a:r>
              <a:rPr lang="zh-CN" altLang="en-US" dirty="0" smtClean="0"/>
              <a:t>页面上的位置 </a:t>
            </a:r>
            <a:r>
              <a:rPr lang="en-US" altLang="zh-CN" dirty="0" smtClean="0"/>
              <a:t>0px</a:t>
            </a:r>
            <a:r>
              <a:rPr lang="zh-CN" altLang="en-US" dirty="0" smtClean="0"/>
              <a:t>  </a:t>
            </a:r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904781" y="1697322"/>
            <a:ext cx="979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/>
              <a:t>5</a:t>
            </a:r>
            <a:r>
              <a:rPr lang="en-US" altLang="zh-CN" sz="900" dirty="0" smtClean="0"/>
              <a:t>0px</a:t>
            </a:r>
            <a:endParaRPr lang="zh-CN" altLang="en-US" sz="900" dirty="0"/>
          </a:p>
        </p:txBody>
      </p:sp>
      <p:sp>
        <p:nvSpPr>
          <p:cNvPr id="27" name="TextBox 26"/>
          <p:cNvSpPr txBox="1"/>
          <p:nvPr/>
        </p:nvSpPr>
        <p:spPr>
          <a:xfrm>
            <a:off x="6663187" y="1624546"/>
            <a:ext cx="979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100px</a:t>
            </a:r>
            <a:endParaRPr lang="zh-CN" altLang="en-US" sz="900" dirty="0"/>
          </a:p>
        </p:txBody>
      </p:sp>
      <p:sp>
        <p:nvSpPr>
          <p:cNvPr id="29" name="TextBox 28"/>
          <p:cNvSpPr txBox="1"/>
          <p:nvPr/>
        </p:nvSpPr>
        <p:spPr>
          <a:xfrm>
            <a:off x="7403620" y="1602432"/>
            <a:ext cx="979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150px</a:t>
            </a:r>
            <a:endParaRPr lang="zh-CN" altLang="en-US" sz="900" dirty="0"/>
          </a:p>
        </p:txBody>
      </p:sp>
      <p:sp>
        <p:nvSpPr>
          <p:cNvPr id="30" name="TextBox 29"/>
          <p:cNvSpPr txBox="1"/>
          <p:nvPr/>
        </p:nvSpPr>
        <p:spPr>
          <a:xfrm>
            <a:off x="9799608" y="1173192"/>
            <a:ext cx="1647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16ms</a:t>
            </a:r>
            <a:endParaRPr lang="zh-CN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477774" y="3524445"/>
            <a:ext cx="5072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16ms   ---》  </a:t>
            </a:r>
            <a:r>
              <a:rPr lang="zh-CN" altLang="en-US" dirty="0" smtClean="0"/>
              <a:t>页面上的位置  </a:t>
            </a:r>
            <a:r>
              <a:rPr lang="en-US" altLang="zh-CN" dirty="0" smtClean="0"/>
              <a:t>50px</a:t>
            </a:r>
            <a:endParaRPr lang="zh-CN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477774" y="4228058"/>
            <a:ext cx="5486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20ms   -</a:t>
            </a:r>
            <a:r>
              <a:rPr lang="en-US" altLang="zh-CN" dirty="0" smtClean="0">
                <a:sym typeface="Wingdings" panose="05000000000000000000" pitchFamily="2" charset="2"/>
              </a:rPr>
              <a:t> left = 100px    </a:t>
            </a:r>
            <a:r>
              <a:rPr lang="zh-CN" altLang="en-US" dirty="0" smtClean="0">
                <a:sym typeface="Wingdings" panose="05000000000000000000" pitchFamily="2" charset="2"/>
              </a:rPr>
              <a:t>实际的位置  </a:t>
            </a:r>
            <a:r>
              <a:rPr lang="en-US" altLang="zh-CN" dirty="0" smtClean="0">
                <a:sym typeface="Wingdings" panose="05000000000000000000" pitchFamily="2" charset="2"/>
              </a:rPr>
              <a:t>50px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30ms   -</a:t>
            </a:r>
            <a:r>
              <a:rPr lang="en-US" altLang="zh-CN" dirty="0" smtClean="0">
                <a:sym typeface="Wingdings" panose="05000000000000000000" pitchFamily="2" charset="2"/>
              </a:rPr>
              <a:t>  left = 150px   </a:t>
            </a:r>
            <a:r>
              <a:rPr lang="zh-CN" altLang="en-US" dirty="0" smtClean="0">
                <a:sym typeface="Wingdings" panose="05000000000000000000" pitchFamily="2" charset="2"/>
              </a:rPr>
              <a:t>实际的位置   </a:t>
            </a:r>
            <a:r>
              <a:rPr lang="en-US" altLang="zh-CN" dirty="0" smtClean="0">
                <a:sym typeface="Wingdings" panose="05000000000000000000" pitchFamily="2" charset="2"/>
              </a:rPr>
              <a:t>50px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endParaRPr lang="en-US" altLang="zh-CN" dirty="0" smtClean="0">
              <a:sym typeface="Wingdings" panose="05000000000000000000" pitchFamily="2" charset="2"/>
            </a:endParaRPr>
          </a:p>
          <a:p>
            <a:r>
              <a:rPr lang="en-US" altLang="zh-CN" dirty="0" smtClean="0">
                <a:sym typeface="Wingdings" panose="05000000000000000000" pitchFamily="2" charset="2"/>
              </a:rPr>
              <a:t>32ms   ---》</a:t>
            </a:r>
            <a:r>
              <a:rPr lang="zh-CN" altLang="en-US" dirty="0" smtClean="0">
                <a:sym typeface="Wingdings" panose="05000000000000000000" pitchFamily="2" charset="2"/>
              </a:rPr>
              <a:t>实际的位置 </a:t>
            </a:r>
            <a:r>
              <a:rPr lang="en-US" altLang="zh-CN" dirty="0">
                <a:sym typeface="Wingdings" panose="05000000000000000000" pitchFamily="2" charset="2"/>
              </a:rPr>
              <a:t>1</a:t>
            </a:r>
            <a:r>
              <a:rPr lang="en-US" altLang="zh-CN" dirty="0" smtClean="0">
                <a:sym typeface="Wingdings" panose="05000000000000000000" pitchFamily="2" charset="2"/>
              </a:rPr>
              <a:t>50px  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 smtClean="0">
                <a:sym typeface="Wingdings" panose="05000000000000000000" pitchFamily="2" charset="2"/>
              </a:rPr>
              <a:t>1s  ---》60</a:t>
            </a:r>
            <a:r>
              <a:rPr lang="zh-CN" altLang="en-US" dirty="0" smtClean="0">
                <a:sym typeface="Wingdings" panose="05000000000000000000" pitchFamily="2" charset="2"/>
              </a:rPr>
              <a:t>次</a:t>
            </a:r>
            <a:r>
              <a:rPr lang="en-US" altLang="zh-CN" dirty="0" smtClean="0">
                <a:sym typeface="Wingdings" panose="05000000000000000000" pitchFamily="2" charset="2"/>
              </a:rPr>
              <a:t> 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545455" y="2542540"/>
            <a:ext cx="50177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0ms -- </a:t>
            </a:r>
            <a:r>
              <a:rPr lang="zh-CN" altLang="en-US"/>
              <a:t>》 </a:t>
            </a:r>
            <a:r>
              <a:rPr lang="en-US" altLang="zh-CN"/>
              <a:t>left = 0;  </a:t>
            </a:r>
            <a:r>
              <a:rPr lang="zh-CN" altLang="en-US" dirty="0" smtClean="0">
                <a:sym typeface="+mn-ea"/>
              </a:rPr>
              <a:t>页面上的位置 </a:t>
            </a:r>
            <a:r>
              <a:rPr lang="en-US" altLang="zh-CN" dirty="0" smtClean="0">
                <a:sym typeface="+mn-ea"/>
              </a:rPr>
              <a:t>0px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sym typeface="+mn-ea"/>
              </a:rPr>
              <a:t>requestAnimationFrame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4079070"/>
          </a:xfrm>
        </p:spPr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、页面刷新前执行一次</a:t>
            </a:r>
            <a:endParaRPr lang="zh-CN" altLang="en-US" dirty="0"/>
          </a:p>
          <a:p>
            <a:r>
              <a:rPr lang="en-US" altLang="zh-CN" dirty="0"/>
              <a:t>2</a:t>
            </a:r>
            <a:r>
              <a:rPr lang="zh-CN" altLang="en-US" dirty="0"/>
              <a:t>、1000ms 60fps </a:t>
            </a:r>
            <a:r>
              <a:rPr lang="en-US" altLang="zh-CN" dirty="0"/>
              <a:t>-&gt; </a:t>
            </a:r>
            <a:r>
              <a:rPr lang="en-US" altLang="zh-CN" dirty="0" smtClean="0"/>
              <a:t>16ms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、cancelAnimationFrame</a:t>
            </a:r>
            <a:endParaRPr lang="zh-CN" altLang="en-US" dirty="0"/>
          </a:p>
          <a:p>
            <a:r>
              <a:rPr lang="en-US" altLang="zh-CN" dirty="0"/>
              <a:t>4</a:t>
            </a:r>
            <a:r>
              <a:rPr lang="zh-CN" altLang="en-US" dirty="0"/>
              <a:t>、用法和 setTimeout类似</a:t>
            </a:r>
            <a:endParaRPr lang="zh-CN" altLang="en-US" dirty="0"/>
          </a:p>
          <a:p>
            <a:r>
              <a:rPr lang="en-US" altLang="zh-CN" dirty="0"/>
              <a:t>5</a:t>
            </a:r>
            <a:r>
              <a:rPr lang="zh-CN" altLang="en-US" dirty="0"/>
              <a:t>、兼容性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>
                <a:sym typeface="+mn-ea"/>
              </a:rPr>
              <a:t>requestAnimationFrame(f)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cancelAnimationFrame(id)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requestAnimationFrame</a:t>
            </a:r>
            <a:r>
              <a:rPr lang="zh-CN" altLang="en-US" dirty="0"/>
              <a:t>兼容性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无标题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3372" y="1626235"/>
            <a:ext cx="11565255" cy="302641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requestAnimationFrame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4079070"/>
          </a:xfrm>
        </p:spPr>
        <p:txBody>
          <a:bodyPr/>
          <a:lstStyle/>
          <a:p>
            <a:r>
              <a:rPr lang="zh-CN" altLang="en-US" dirty="0"/>
              <a:t>window.requestAnimFrame = (function(){</a:t>
            </a:r>
            <a:endParaRPr lang="zh-CN" altLang="en-US" dirty="0"/>
          </a:p>
          <a:p>
            <a:r>
              <a:rPr lang="en-US" altLang="zh-CN" dirty="0"/>
              <a:t>	</a:t>
            </a:r>
            <a:r>
              <a:rPr lang="zh-CN" altLang="en-US" dirty="0"/>
              <a:t>return window.requestAnimationFrame ||</a:t>
            </a:r>
            <a:endParaRPr lang="zh-CN" altLang="en-US" dirty="0"/>
          </a:p>
          <a:p>
            <a:r>
              <a:rPr lang="en-US" altLang="zh-CN" dirty="0"/>
              <a:t>		</a:t>
            </a:r>
            <a:r>
              <a:rPr lang="zh-CN" altLang="en-US" dirty="0"/>
              <a:t>window.webkitRequestAnimationFrame ||</a:t>
            </a:r>
            <a:endParaRPr lang="zh-CN" altLang="en-US" dirty="0"/>
          </a:p>
          <a:p>
            <a:r>
              <a:rPr lang="en-US" altLang="zh-CN" dirty="0"/>
              <a:t>		</a:t>
            </a:r>
            <a:r>
              <a:rPr lang="zh-CN" altLang="en-US" dirty="0"/>
              <a:t>window.mozRequestAnimationFrame ||</a:t>
            </a:r>
            <a:endParaRPr lang="zh-CN" altLang="en-US" dirty="0"/>
          </a:p>
          <a:p>
            <a:r>
              <a:rPr lang="en-US" altLang="zh-CN" dirty="0"/>
              <a:t>		</a:t>
            </a:r>
            <a:r>
              <a:rPr lang="zh-CN" altLang="en-US" dirty="0"/>
              <a:t>function( callback ){</a:t>
            </a:r>
            <a:endParaRPr lang="zh-CN" altLang="en-US" dirty="0"/>
          </a:p>
          <a:p>
            <a:r>
              <a:rPr lang="en-US" altLang="zh-CN" dirty="0"/>
              <a:t>			</a:t>
            </a:r>
            <a:r>
              <a:rPr lang="zh-CN" altLang="en-US" dirty="0"/>
              <a:t>window.setTimeout(callback, 1000 / 60);</a:t>
            </a:r>
            <a:endParaRPr lang="zh-CN" altLang="en-US" dirty="0"/>
          </a:p>
          <a:p>
            <a:r>
              <a:rPr lang="en-US" altLang="zh-CN" dirty="0"/>
              <a:t>		</a:t>
            </a:r>
            <a:r>
              <a:rPr lang="zh-CN" altLang="en-US" dirty="0"/>
              <a:t>};</a:t>
            </a:r>
            <a:endParaRPr lang="zh-CN" altLang="en-US" dirty="0"/>
          </a:p>
          <a:p>
            <a:r>
              <a:rPr lang="zh-CN" altLang="en-US" dirty="0"/>
              <a:t>})();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cancelAnim</a:t>
            </a:r>
            <a:r>
              <a:rPr lang="en-US" altLang="zh-CN" dirty="0" err="1"/>
              <a:t>ation</a:t>
            </a:r>
            <a:r>
              <a:rPr lang="zh-CN" altLang="en-US" dirty="0"/>
              <a:t>Frame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4163911"/>
          </a:xfrm>
        </p:spPr>
        <p:txBody>
          <a:bodyPr/>
          <a:lstStyle/>
          <a:p>
            <a:r>
              <a:rPr lang="zh-CN" altLang="en-US" dirty="0"/>
              <a:t>window.cancelAnimFrame = (function(){</a:t>
            </a:r>
            <a:endParaRPr lang="zh-CN" altLang="en-US" dirty="0"/>
          </a:p>
          <a:p>
            <a:r>
              <a:rPr lang="en-US" altLang="zh-CN" dirty="0"/>
              <a:t>	</a:t>
            </a:r>
            <a:r>
              <a:rPr lang="zh-CN" altLang="en-US" dirty="0"/>
              <a:t>return window.cancelAnimationFrame ||</a:t>
            </a:r>
            <a:endParaRPr lang="zh-CN" altLang="en-US" dirty="0"/>
          </a:p>
          <a:p>
            <a:r>
              <a:rPr lang="en-US" altLang="zh-CN" dirty="0"/>
              <a:t>		</a:t>
            </a:r>
            <a:r>
              <a:rPr lang="zh-CN" altLang="en-US" dirty="0"/>
              <a:t>window.webkitCancelAnimationFrame ||</a:t>
            </a:r>
            <a:endParaRPr lang="zh-CN" altLang="en-US" dirty="0"/>
          </a:p>
          <a:p>
            <a:r>
              <a:rPr lang="en-US" altLang="zh-CN" dirty="0"/>
              <a:t>		</a:t>
            </a:r>
            <a:r>
              <a:rPr lang="zh-CN" altLang="en-US" dirty="0"/>
              <a:t>window.mozCancelAnimationFrame ||</a:t>
            </a:r>
            <a:endParaRPr lang="zh-CN" altLang="en-US" dirty="0"/>
          </a:p>
          <a:p>
            <a:r>
              <a:rPr lang="en-US" altLang="zh-CN" dirty="0"/>
              <a:t>		</a:t>
            </a:r>
            <a:r>
              <a:rPr lang="zh-CN" altLang="en-US" dirty="0"/>
              <a:t>function( id){</a:t>
            </a:r>
            <a:endParaRPr lang="zh-CN" altLang="en-US" dirty="0"/>
          </a:p>
          <a:p>
            <a:r>
              <a:rPr lang="en-US" altLang="zh-CN" dirty="0"/>
              <a:t>			</a:t>
            </a:r>
            <a:r>
              <a:rPr lang="zh-CN" altLang="en-US" dirty="0"/>
              <a:t>window.clearTimeout(id);</a:t>
            </a:r>
            <a:endParaRPr lang="zh-CN" altLang="en-US" dirty="0"/>
          </a:p>
          <a:p>
            <a:r>
              <a:rPr lang="en-US" altLang="zh-CN" dirty="0"/>
              <a:t>		</a:t>
            </a:r>
            <a:r>
              <a:rPr lang="zh-CN" altLang="en-US" dirty="0"/>
              <a:t>};</a:t>
            </a:r>
            <a:endParaRPr lang="zh-CN" altLang="en-US" dirty="0"/>
          </a:p>
          <a:p>
            <a:r>
              <a:rPr lang="zh-CN" altLang="en-US" dirty="0"/>
              <a:t>})();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注意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3568898"/>
          </a:xfrm>
        </p:spPr>
        <p:txBody>
          <a:bodyPr>
            <a:normAutofit/>
          </a:bodyPr>
          <a:lstStyle/>
          <a:p>
            <a:r>
              <a:rPr lang="zh-CN" altLang="en-US" dirty="0"/>
              <a:t>在大多数浏览器里，当运行在后台标签页或者隐藏的</a:t>
            </a:r>
            <a:r>
              <a:rPr lang="en-US" altLang="zh-CN" dirty="0">
                <a:hlinkClick r:id="rId1" tooltip="HTML内联框架元素 &lt;iframe&gt; 表示嵌套的浏览上下文，有效地将另一个HTML页面嵌入到当前页面中。在HTML 4.01中，文档可能包含头部和正文，或头部和框架集，但不能包含正文和框架集。但是，&lt;iframe&gt;可以在正常的文档主体中使用。每个浏览上下文都有自己的会话历史记录和活动文档。包含嵌入内容的浏览上下文称为父浏览上下文。顶级浏览上下文（没有父级）通常是浏览器窗口。"/>
              </a:rPr>
              <a:t>&lt;iframe&gt;</a:t>
            </a:r>
            <a:r>
              <a:rPr lang="en-US" altLang="zh-CN" dirty="0"/>
              <a:t> </a:t>
            </a:r>
            <a:r>
              <a:rPr lang="zh-CN" altLang="en-US" dirty="0"/>
              <a:t>里时，</a:t>
            </a:r>
            <a:r>
              <a:rPr lang="en-US" altLang="zh-CN" dirty="0"/>
              <a:t>requestAnimationFrame() </a:t>
            </a:r>
            <a:r>
              <a:rPr lang="zh-CN" altLang="en-US" dirty="0"/>
              <a:t>会暂停调用以提升性能和电池寿命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即，当动画所在的标签页隐藏时，</a:t>
            </a:r>
            <a:r>
              <a:rPr lang="zh-CN" altLang="en-US" dirty="0"/>
              <a:t>浏览器会暂停它，这会减少</a:t>
            </a:r>
            <a:r>
              <a:rPr lang="en-US" altLang="zh-CN" dirty="0"/>
              <a:t>CPU</a:t>
            </a:r>
            <a:r>
              <a:rPr lang="zh-CN" altLang="en-US" dirty="0"/>
              <a:t>，内存的压力，节省电池电量。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3880</Words>
  <Application>WPS 演示</Application>
  <PresentationFormat>自定义</PresentationFormat>
  <Paragraphs>346</Paragraphs>
  <Slides>35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5" baseType="lpstr">
      <vt:lpstr>Arial</vt:lpstr>
      <vt:lpstr>宋体</vt:lpstr>
      <vt:lpstr>Wingdings</vt:lpstr>
      <vt:lpstr>微软雅黑</vt:lpstr>
      <vt:lpstr>Montserrat Light</vt:lpstr>
      <vt:lpstr>Verdana</vt:lpstr>
      <vt:lpstr>Arial Unicode MS</vt:lpstr>
      <vt:lpstr>Calibri</vt:lpstr>
      <vt:lpstr>Segoe Print</vt:lpstr>
      <vt:lpstr>Office 主题</vt:lpstr>
      <vt:lpstr>HTML5</vt:lpstr>
      <vt:lpstr>01</vt:lpstr>
      <vt:lpstr>01</vt:lpstr>
      <vt:lpstr>PowerPoint 演示文稿</vt:lpstr>
      <vt:lpstr>requestAnimationFrame</vt:lpstr>
      <vt:lpstr>requestAnimationFrame兼容性</vt:lpstr>
      <vt:lpstr>requestAnimationFrame</vt:lpstr>
      <vt:lpstr>cancelAnimationFrame</vt:lpstr>
      <vt:lpstr>注意</vt:lpstr>
      <vt:lpstr>01</vt:lpstr>
      <vt:lpstr>客户端存储方法</vt:lpstr>
      <vt:lpstr>PowerPoint 演示文稿</vt:lpstr>
      <vt:lpstr>storage</vt:lpstr>
      <vt:lpstr>存储有效期</vt:lpstr>
      <vt:lpstr>存储作用域</vt:lpstr>
      <vt:lpstr>api</vt:lpstr>
      <vt:lpstr>2.cookie</vt:lpstr>
      <vt:lpstr>cookie</vt:lpstr>
      <vt:lpstr>Cookie封装函数</vt:lpstr>
      <vt:lpstr>Cookie的存储周期</vt:lpstr>
      <vt:lpstr>cookie</vt:lpstr>
      <vt:lpstr>Cookie和storage的区别</vt:lpstr>
      <vt:lpstr>01</vt:lpstr>
      <vt:lpstr>History对象方法</vt:lpstr>
      <vt:lpstr>HTML5中新增的方法</vt:lpstr>
      <vt:lpstr>History上新增的事件</vt:lpstr>
      <vt:lpstr>01</vt:lpstr>
      <vt:lpstr>Worker是什么？</vt:lpstr>
      <vt:lpstr>Worker应用</vt:lpstr>
      <vt:lpstr>worker和主线程之间的通信􁭗</vt:lpstr>
      <vt:lpstr>例子</vt:lpstr>
      <vt:lpstr>结束worker</vt:lpstr>
      <vt:lpstr>其他特性</vt:lpstr>
      <vt:lpstr>Worker的缺点</vt:lpstr>
      <vt:lpstr>postMessage跨域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fei</dc:creator>
  <cp:lastModifiedBy>尹小松</cp:lastModifiedBy>
  <cp:revision>88</cp:revision>
  <dcterms:created xsi:type="dcterms:W3CDTF">2018-08-14T06:54:00Z</dcterms:created>
  <dcterms:modified xsi:type="dcterms:W3CDTF">2019-01-23T14:06:37Z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2052-11.1.0.8203</vt:lpwstr>
  </property>
</Properties>
</file>