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8" r:id="rId3"/>
    <p:sldId id="281" r:id="rId4"/>
    <p:sldId id="282" r:id="rId5"/>
    <p:sldId id="285" r:id="rId6"/>
    <p:sldId id="283" r:id="rId7"/>
    <p:sldId id="284" r:id="rId8"/>
    <p:sldId id="325" r:id="rId9"/>
    <p:sldId id="32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50789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游戏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图表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动画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codepen.io （HTML5 动效）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Canvas发展历史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最早在apple的safari 1.3中引入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ie9之前的浏览器不支持canvas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http://caniuse.com/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如何使⽤canvas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413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添加</a:t>
            </a:r>
            <a:r>
              <a:rPr lang="zh-CN" altLang="en-US" dirty="0"/>
              <a:t>canvas标签</a:t>
            </a:r>
            <a:endParaRPr lang="zh-CN" altLang="en-US" dirty="0"/>
          </a:p>
          <a:p>
            <a:r>
              <a:rPr lang="zh-CN" altLang="en-US" dirty="0"/>
              <a:t>&lt;canvas width=500 height=500&gt;&lt;/canvas&gt;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. 获得canavs元素</a:t>
            </a:r>
            <a:endParaRPr lang="zh-CN" altLang="en-US" dirty="0"/>
          </a:p>
          <a:p>
            <a:r>
              <a:rPr lang="zh-CN" altLang="en-US" dirty="0"/>
              <a:t>var canvas =document.getElementById('myCanvas');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. 获得canvas上下文对象</a:t>
            </a:r>
            <a:endParaRPr lang="zh-CN" altLang="en-US" dirty="0"/>
          </a:p>
          <a:p>
            <a:r>
              <a:rPr lang="zh-CN" altLang="en-US" dirty="0"/>
              <a:t>var ctx = canvas.getContext(</a:t>
            </a:r>
            <a:r>
              <a:rPr lang="en-US" altLang="zh-CN" dirty="0"/>
              <a:t>'</a:t>
            </a:r>
            <a:r>
              <a:rPr lang="zh-CN" altLang="en-US" dirty="0"/>
              <a:t>2d</a:t>
            </a:r>
            <a:r>
              <a:rPr lang="en-US" altLang="zh-CN" dirty="0"/>
              <a:t>'</a:t>
            </a:r>
            <a:r>
              <a:rPr lang="zh-CN" altLang="en-US" dirty="0"/>
              <a:t>); </a:t>
            </a:r>
            <a:r>
              <a:rPr lang="en-US" altLang="zh-CN" dirty="0"/>
              <a:t>//</a:t>
            </a:r>
            <a:r>
              <a:rPr lang="zh-CN" altLang="en-US" dirty="0"/>
              <a:t>为啥不是3d呢？ </a:t>
            </a:r>
            <a:endParaRPr lang="zh-CN" altLang="en-US" dirty="0"/>
          </a:p>
          <a:p>
            <a:r>
              <a:rPr lang="en-US" altLang="zh-CN" sz="1600" dirty="0" err="1"/>
              <a:t>WebGL绘图上下文时</a:t>
            </a:r>
            <a:r>
              <a:rPr lang="en-US" altLang="zh-CN" sz="1600" dirty="0"/>
              <a:t> ---&gt; </a:t>
            </a:r>
            <a:r>
              <a:rPr lang="en-US" altLang="zh-CN" sz="1600" dirty="0">
                <a:sym typeface="+mn-ea"/>
              </a:rPr>
              <a:t>'</a:t>
            </a:r>
            <a:r>
              <a:rPr lang="zh-CN" altLang="en-US" sz="1600" dirty="0">
                <a:sym typeface="+mn-ea"/>
              </a:rPr>
              <a:t>webgl</a:t>
            </a:r>
            <a:r>
              <a:rPr lang="en-US" altLang="zh-CN" sz="1600" dirty="0">
                <a:sym typeface="+mn-ea"/>
              </a:rPr>
              <a:t>' 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两个对象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1308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元素对象（canvas元素）和上下文对象（通过getContext('2d')⽅方法获取到的CanvasRenderingContext2D对象）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元素对象相当于我们的画布，上下文对象相当于画笔，</a:t>
            </a:r>
            <a:endParaRPr lang="zh-CN" altLang="en-US" dirty="0"/>
          </a:p>
          <a:p>
            <a:r>
              <a:rPr lang="zh-CN" altLang="en-US" dirty="0"/>
              <a:t>我们接下来的所有操作是基于上下文对象的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绘制线段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07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ctx.moveTo(x, y);  </a:t>
            </a:r>
            <a:r>
              <a:rPr lang="zh-CN" altLang="en-US" dirty="0">
                <a:sym typeface="+mn-ea"/>
              </a:rPr>
              <a:t>移动到 x，y坐标点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ctx.lineTo(x, y); </a:t>
            </a:r>
            <a:r>
              <a:rPr lang="zh-CN" altLang="en-US" dirty="0">
                <a:sym typeface="+mn-ea"/>
              </a:rPr>
              <a:t>从当前点绘制直线到x，y点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ctx.stroke();  </a:t>
            </a:r>
            <a:r>
              <a:rPr lang="zh-CN" altLang="en-US" dirty="0">
                <a:sym typeface="+mn-ea"/>
              </a:rPr>
              <a:t>描边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ctx.lineWidth  = 20; </a:t>
            </a:r>
            <a:r>
              <a:rPr lang="zh-CN" altLang="en-US" dirty="0">
                <a:sym typeface="+mn-ea"/>
              </a:rPr>
              <a:t>设置线段宽度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ctx.closePath();  </a:t>
            </a:r>
            <a:r>
              <a:rPr lang="zh-CN" altLang="en-US" dirty="0">
                <a:sym typeface="+mn-ea"/>
              </a:rPr>
              <a:t>闭合当前路径</a:t>
            </a:r>
            <a:r>
              <a:rPr lang="zh-CN" altLang="en-US" dirty="0"/>
              <a:t>  和回到起始点的区别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ctx.fill();  </a:t>
            </a:r>
            <a:r>
              <a:rPr lang="zh-CN" altLang="en-US" dirty="0">
                <a:sym typeface="+mn-ea"/>
              </a:rPr>
              <a:t>填充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路径与填充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1104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1.fill和stroke方法都是作用在当前的所有子路径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2.完成一条路径后要重新开始另一条路径时必须使用beginPath()方法</a:t>
            </a:r>
            <a:r>
              <a:rPr lang="en-US" altLang="zh-CN" dirty="0"/>
              <a:t>, </a:t>
            </a:r>
            <a:r>
              <a:rPr lang="en-US" altLang="zh-CN" dirty="0" err="1"/>
              <a:t>betinPath开始子路径的一个新的集合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课堂小驿站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71680"/>
          </a:xfrm>
        </p:spPr>
        <p:txBody>
          <a:bodyPr/>
          <a:lstStyle/>
          <a:p>
            <a:r>
              <a:rPr lang="zh-CN" altLang="en-US" dirty="0"/>
              <a:t>下面代码执行的结果是什么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455" y="1259414"/>
            <a:ext cx="4868545" cy="4886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绘制矩形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6839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ctx.rect(x, y, dx, dy); 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ctx.fillRect(x, y, dx, dy);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ctx.strokeRect(x, y, w, h);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橡皮擦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16777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ctx.clearRect(x, y, dx, dy);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实现矩形落地动画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方块降落效果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329055"/>
            <a:ext cx="9144000" cy="52225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var y = 100;</a:t>
            </a:r>
            <a:endParaRPr lang="zh-CN" altLang="en-US" dirty="0"/>
          </a:p>
          <a:p>
            <a:r>
              <a:rPr lang="zh-CN" altLang="en-US" dirty="0"/>
              <a:t>function drawRect(y) {</a:t>
            </a:r>
            <a:endParaRPr lang="zh-CN" altLang="en-US" dirty="0"/>
          </a:p>
          <a:p>
            <a:r>
              <a:rPr lang="zh-CN" altLang="en-US" dirty="0"/>
              <a:t>            ctx.fillRect(100, y, 30, 30);</a:t>
            </a:r>
            <a:endParaRPr lang="zh-CN" altLang="en-US" dirty="0"/>
          </a:p>
          <a:p>
            <a:r>
              <a:rPr lang="zh-CN" altLang="en-US" dirty="0"/>
              <a:t>        }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var timer = setInterval(function () {</a:t>
            </a:r>
            <a:endParaRPr lang="zh-CN" altLang="en-US" dirty="0"/>
          </a:p>
          <a:p>
            <a:r>
              <a:rPr lang="zh-CN" altLang="en-US" dirty="0"/>
              <a:t>            ctx.clearRect(0, 0, w, h);</a:t>
            </a:r>
            <a:endParaRPr lang="zh-CN" altLang="en-US" dirty="0"/>
          </a:p>
          <a:p>
            <a:r>
              <a:rPr lang="zh-CN" altLang="en-US" dirty="0"/>
              <a:t>            drawRect(y);</a:t>
            </a:r>
            <a:endParaRPr lang="zh-CN" altLang="en-US" dirty="0"/>
          </a:p>
          <a:p>
            <a:r>
              <a:rPr lang="zh-CN" altLang="en-US" dirty="0"/>
              <a:t>            y += 10;</a:t>
            </a:r>
            <a:endParaRPr lang="zh-CN" altLang="en-US" dirty="0"/>
          </a:p>
          <a:p>
            <a:r>
              <a:rPr lang="zh-CN" altLang="en-US" dirty="0"/>
              <a:t>            if(y &gt; 470) {</a:t>
            </a:r>
            <a:endParaRPr lang="zh-CN" altLang="en-US" dirty="0"/>
          </a:p>
          <a:p>
            <a:r>
              <a:rPr lang="zh-CN" altLang="en-US" dirty="0"/>
              <a:t>                clearInterval(timer);</a:t>
            </a:r>
            <a:endParaRPr lang="zh-CN" altLang="en-US" dirty="0"/>
          </a:p>
          <a:p>
            <a:r>
              <a:rPr lang="zh-CN" altLang="en-US" dirty="0"/>
              <a:t>                drawRect(470);</a:t>
            </a:r>
            <a:endParaRPr lang="zh-CN" altLang="en-US" dirty="0"/>
          </a:p>
          <a:p>
            <a:r>
              <a:rPr lang="zh-CN" altLang="en-US" dirty="0"/>
              <a:t>            }</a:t>
            </a:r>
            <a:endParaRPr lang="zh-CN" altLang="en-US" dirty="0"/>
          </a:p>
          <a:p>
            <a:r>
              <a:rPr lang="zh-CN" altLang="en-US" dirty="0"/>
              <a:t>        }, 50)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/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绘制弧形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20472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arc(x, y, r, 起始弧度, 结束弧度,弧形的方向 )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角 以弧度计，0顺时针 1逆时针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255" y="3155950"/>
            <a:ext cx="26854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559" y="1843405"/>
            <a:ext cx="7492365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绘制圆角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093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ctx.arcTo(x1, y1, x2, y2, r)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   </a:t>
            </a:r>
            <a:r>
              <a:rPr lang="zh-CN" altLang="en-US" dirty="0"/>
              <a:t>绘制的弧线与当前点和x1,y1连线，x1,y1和x2,y2连线都相切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绘制圆角矩形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6856" y="2161540"/>
            <a:ext cx="488124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贝塞尔曲线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9643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quadraticCurveTo(x1, y1, ) 二次贝塞尔曲线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     x1,y1 </a:t>
            </a:r>
            <a:r>
              <a:rPr lang="zh-CN" altLang="zh-CN" dirty="0">
                <a:sym typeface="+mn-ea"/>
              </a:rPr>
              <a:t>控制点</a:t>
            </a:r>
            <a:endParaRPr lang="zh-CN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     </a:t>
            </a:r>
            <a:r>
              <a:rPr lang="en-US" altLang="zh-CN" dirty="0" err="1">
                <a:sym typeface="+mn-ea"/>
              </a:rPr>
              <a:t>ex,ey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结束点 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2.   </a:t>
            </a:r>
            <a:r>
              <a:rPr lang="zh-CN" altLang="en-US" dirty="0"/>
              <a:t>bezierCurveTo(x1, y1, x2, y2, ex, ey) 三次贝塞尔曲线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en-US" altLang="zh-CN" dirty="0">
                <a:sym typeface="+mn-ea"/>
              </a:rPr>
              <a:t>x1,y1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x2,y2 </a:t>
            </a:r>
            <a:r>
              <a:rPr lang="zh-CN" altLang="zh-CN" dirty="0">
                <a:sym typeface="+mn-ea"/>
              </a:rPr>
              <a:t>控制点</a:t>
            </a:r>
            <a:endParaRPr lang="zh-CN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    </a:t>
            </a:r>
            <a:r>
              <a:rPr lang="en-US" altLang="zh-CN" dirty="0" err="1">
                <a:sym typeface="+mn-ea"/>
              </a:rPr>
              <a:t>ex,ey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结束点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坐标轴转换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3563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translate(dx, dy)   重新映射画布上的 (0,0) 位置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scale(sx, sy)   缩放当前绘图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rotate(</a:t>
            </a:r>
            <a:r>
              <a:rPr lang="en-US" altLang="zh-CN" dirty="0" err="1"/>
              <a:t>Math.PI</a:t>
            </a:r>
            <a:r>
              <a:rPr lang="zh-CN" altLang="en-US" dirty="0"/>
              <a:t>)   旋转当前的绘图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save() restore()  </a:t>
            </a:r>
            <a:endParaRPr lang="zh-CN" altLang="en-US" dirty="0"/>
          </a:p>
          <a:p>
            <a:r>
              <a:rPr lang="zh-CN" altLang="en-US" dirty="0"/>
              <a:t>      保存当前图像状态的一份拷贝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从栈中弹出存储的图形状态并恢复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setTransform(a, b, c, d, e, f) 先重置再变换</a:t>
            </a:r>
            <a:endParaRPr lang="zh-CN" altLang="en-US" dirty="0"/>
          </a:p>
          <a:p>
            <a:r>
              <a:rPr lang="en-US" altLang="zh-CN" dirty="0"/>
              <a:t>     </a:t>
            </a:r>
            <a:r>
              <a:rPr lang="en-US" altLang="zh-CN" sz="1600" dirty="0"/>
              <a:t> </a:t>
            </a:r>
            <a:r>
              <a:rPr lang="zh-CN" altLang="en-US" sz="1600" dirty="0"/>
              <a:t>参数：水平缩放、水平倾斜、垂直倾斜、垂直缩放、水平移动、垂直移动</a:t>
            </a:r>
            <a:endParaRPr lang="zh-CN" altLang="en-US" sz="1600" dirty="0"/>
          </a:p>
          <a:p>
            <a:r>
              <a:rPr lang="en-US" altLang="zh-CN" dirty="0"/>
              <a:t>6.  </a:t>
            </a:r>
            <a:r>
              <a:rPr lang="zh-CN" altLang="en-US" dirty="0"/>
              <a:t>transform(a, b, c, d, e, f) 在之前的基础上变换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填充图案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84802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createPattern(image,"repeat|repeat-x|repeat-y|no-repeat")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img元素（Image对象），canvas元素，video元素</a:t>
            </a:r>
            <a:r>
              <a:rPr lang="en-US" altLang="zh-CN" dirty="0"/>
              <a:t>(</a:t>
            </a:r>
            <a:r>
              <a:rPr lang="zh-CN" altLang="en-US" dirty="0"/>
              <a:t>有图形的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渐变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58179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createLinearGradient(x1, y1, x2, y2); 线性渐变 必须在填充渐变的区域里定义渐变, 否则 没有效果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createRadialGradient(x1, y1, r1, x2, y2, r2); 径向渐变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/>
              <a:t>bg.</a:t>
            </a:r>
            <a:r>
              <a:rPr lang="zh-CN" altLang="en-US" dirty="0"/>
              <a:t>addColorStop(p, color);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RCH@0TMBW7N58ED2{3%%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090" y="1098995"/>
            <a:ext cx="7922895" cy="1800860"/>
          </a:xfrm>
          <a:prstGeom prst="rect">
            <a:avLst/>
          </a:prstGeom>
        </p:spPr>
      </p:pic>
      <p:pic>
        <p:nvPicPr>
          <p:cNvPr id="5" name="图片 4" descr="~6S)RNK~6~WD7]%@R$2~6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90" y="3219404"/>
            <a:ext cx="7923530" cy="2143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2116455"/>
            <a:ext cx="2787650" cy="2625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90" y="2573655"/>
            <a:ext cx="7122795" cy="1710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5765" y="5723255"/>
            <a:ext cx="214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51348" y="443060"/>
            <a:ext cx="664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练习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8586" y="1595866"/>
            <a:ext cx="9144000" cy="4352447"/>
          </a:xfrm>
        </p:spPr>
        <p:txBody>
          <a:bodyPr/>
          <a:lstStyle/>
          <a:p>
            <a:r>
              <a:rPr lang="zh-CN" altLang="en-US" dirty="0"/>
              <a:t>为 </a:t>
            </a:r>
            <a:r>
              <a:rPr lang="en-US" altLang="zh-CN" dirty="0"/>
              <a:t>HTML5 </a:t>
            </a:r>
            <a:r>
              <a:rPr lang="zh-CN" altLang="en-US" dirty="0"/>
              <a:t>建立的一些规则：</a:t>
            </a:r>
            <a:endParaRPr lang="en-US" altLang="zh-CN" dirty="0"/>
          </a:p>
          <a:p>
            <a:r>
              <a:rPr lang="zh-CN" altLang="en-US" dirty="0"/>
              <a:t>新特性应该基于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DOM </a:t>
            </a:r>
            <a:r>
              <a:rPr lang="zh-CN" altLang="en-US" dirty="0"/>
              <a:t>以及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减少对外部插件的需求（比如 </a:t>
            </a:r>
            <a:r>
              <a:rPr lang="en-US" altLang="zh-CN" dirty="0"/>
              <a:t>Flash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更优秀的错误处理</a:t>
            </a:r>
            <a:endParaRPr lang="zh-CN" altLang="en-US" dirty="0"/>
          </a:p>
          <a:p>
            <a:r>
              <a:rPr lang="zh-CN" altLang="en-US" dirty="0"/>
              <a:t>更多取代脚本的标记</a:t>
            </a:r>
            <a:endParaRPr lang="zh-CN" altLang="en-US" dirty="0"/>
          </a:p>
          <a:p>
            <a:r>
              <a:rPr lang="en-US" altLang="zh-CN" dirty="0"/>
              <a:t>HTML5 </a:t>
            </a:r>
            <a:r>
              <a:rPr lang="zh-CN" altLang="en-US" dirty="0"/>
              <a:t>应该独立于设备</a:t>
            </a:r>
            <a:endParaRPr lang="zh-CN" altLang="en-US" dirty="0"/>
          </a:p>
          <a:p>
            <a:r>
              <a:rPr lang="zh-CN" altLang="en-US" dirty="0"/>
              <a:t>开发进程应对公众透明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阴影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65948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ctx.shadowColor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ctx.shadowOffsetX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ctx.shadowOffsetY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ctx.shadowBlur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注：这里的阴影偏移量不受坐标系变换的影响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$$TB8BKUA4]465L9%B_$5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795" y="2325370"/>
            <a:ext cx="4772660" cy="17640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56521"/>
          </a:xfrm>
        </p:spPr>
        <p:txBody>
          <a:bodyPr/>
          <a:lstStyle/>
          <a:p>
            <a:r>
              <a:rPr lang="en-US" altLang="zh-CN" dirty="0"/>
              <a:t>1.   </a:t>
            </a:r>
            <a:r>
              <a:rPr lang="zh-CN" altLang="en-US" dirty="0"/>
              <a:t>fillText()</a:t>
            </a:r>
            <a:endParaRPr lang="zh-CN" altLang="en-US" dirty="0"/>
          </a:p>
          <a:p>
            <a:r>
              <a:rPr lang="en-US" altLang="zh-CN" dirty="0"/>
              <a:t>2.   </a:t>
            </a:r>
            <a:r>
              <a:rPr lang="zh-CN" altLang="en-US" dirty="0"/>
              <a:t>strokeText()</a:t>
            </a:r>
            <a:endParaRPr lang="zh-CN" altLang="en-US" dirty="0"/>
          </a:p>
          <a:p>
            <a:r>
              <a:rPr lang="en-US" altLang="zh-CN" dirty="0"/>
              <a:t>3.   </a:t>
            </a:r>
            <a:r>
              <a:rPr lang="zh-CN" altLang="en-US" dirty="0"/>
              <a:t>measureText(</a:t>
            </a:r>
            <a:r>
              <a:rPr lang="en-US" altLang="zh-CN" dirty="0"/>
              <a:t>'</a:t>
            </a:r>
            <a:r>
              <a:rPr lang="zh-CN" altLang="en-US" dirty="0"/>
              <a:t>hello world</a:t>
            </a:r>
            <a:r>
              <a:rPr lang="en-US" altLang="zh-CN" dirty="0"/>
              <a:t>'</a:t>
            </a:r>
            <a:r>
              <a:rPr lang="zh-CN" altLang="en-US" dirty="0"/>
              <a:t>) 了解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6312" y="3029421"/>
            <a:ext cx="5203825" cy="2777490"/>
          </a:xfrm>
          <a:prstGeom prst="rect">
            <a:avLst/>
          </a:prstGeom>
        </p:spPr>
      </p:pic>
      <p:pic>
        <p:nvPicPr>
          <p:cNvPr id="5" name="图片 4" descr="HL2PLEI@T7GMSCWW(@{7F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3632200"/>
            <a:ext cx="5161915" cy="1101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581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lineCap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lineJoin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3452495"/>
            <a:ext cx="703961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2045" y="1850390"/>
            <a:ext cx="9385955" cy="426760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ctx.miterLimit; </a:t>
            </a:r>
            <a:endParaRPr lang="zh-CN" altLang="en-US" sz="2800" dirty="0"/>
          </a:p>
          <a:p>
            <a:r>
              <a:rPr lang="zh-CN" altLang="en-US" dirty="0"/>
              <a:t>当lineJoin是miter时，用于控制斜接部分的长度</a:t>
            </a:r>
            <a:endParaRPr lang="zh-CN" altLang="en-US" dirty="0"/>
          </a:p>
          <a:p>
            <a:r>
              <a:rPr lang="en-US" altLang="zh-CN" dirty="0" err="1"/>
              <a:t>如果斜接长度超过</a:t>
            </a:r>
            <a:r>
              <a:rPr lang="en-US" altLang="zh-CN" dirty="0"/>
              <a:t> </a:t>
            </a:r>
            <a:r>
              <a:rPr lang="en-US" altLang="zh-CN" dirty="0" err="1"/>
              <a:t>miterLimit</a:t>
            </a:r>
            <a:r>
              <a:rPr lang="en-US" altLang="zh-CN" dirty="0"/>
              <a:t> </a:t>
            </a:r>
            <a:r>
              <a:rPr lang="en-US" altLang="zh-CN" dirty="0" err="1"/>
              <a:t>的值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变成bevel</a:t>
            </a:r>
            <a:endParaRPr lang="zh-CN" altLang="en-US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注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实际运算是大于limit*lineWidth/2的值，了解就好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IHY5XM)QIJ5_WTI41NDN%[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024" y="2401746"/>
            <a:ext cx="4198620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斜接长度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470" y="1539535"/>
            <a:ext cx="873506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裁剪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8497"/>
          </a:xfrm>
        </p:spPr>
        <p:txBody>
          <a:bodyPr/>
          <a:lstStyle/>
          <a:p>
            <a:r>
              <a:rPr lang="zh-CN" altLang="en-US" dirty="0"/>
              <a:t>ctx.clip()；当前路径外的区域不再绘制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注：可在clip() 前用 save() 方法保存，后续通过 restore() 方法恢复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18~M6WK@2DUTHYD{%ZZ]C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681" y="2368232"/>
            <a:ext cx="5941695" cy="21215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1618"/>
          </a:xfrm>
        </p:spPr>
        <p:txBody>
          <a:bodyPr/>
          <a:lstStyle/>
          <a:p>
            <a:r>
              <a:rPr lang="en-US" altLang="zh-CN" dirty="0"/>
              <a:t>1.   </a:t>
            </a:r>
            <a:r>
              <a:rPr lang="zh-CN" altLang="en-US" dirty="0"/>
              <a:t>ctx.globalCompositeOperation </a:t>
            </a:r>
            <a:r>
              <a:rPr lang="en-US" altLang="zh-CN" dirty="0"/>
              <a:t>= 'source-over' ;</a:t>
            </a:r>
            <a:endParaRPr lang="en-US" altLang="zh-CN" dirty="0"/>
          </a:p>
          <a:p>
            <a:r>
              <a:rPr lang="zh-CN" altLang="en-US" dirty="0"/>
              <a:t>新像素和原像素的合并方式 </a:t>
            </a:r>
            <a:endParaRPr lang="zh-CN" altLang="en-US" dirty="0"/>
          </a:p>
          <a:p>
            <a:r>
              <a:rPr lang="en-US" altLang="zh-CN" dirty="0"/>
              <a:t>2.   </a:t>
            </a:r>
            <a:r>
              <a:rPr lang="en-US" altLang="zh-CN" u="sng" dirty="0"/>
              <a:t>11</a:t>
            </a:r>
            <a:r>
              <a:rPr lang="zh-CN" altLang="en-US" u="sng" dirty="0"/>
              <a:t>种值</a:t>
            </a:r>
            <a:r>
              <a:rPr lang="zh-CN" altLang="en-US" dirty="0"/>
              <a:t>  </a:t>
            </a:r>
            <a:r>
              <a:rPr lang="en-US" altLang="zh-CN" dirty="0" err="1"/>
              <a:t>默认</a:t>
            </a:r>
            <a:r>
              <a:rPr lang="en-US" altLang="zh-CN" dirty="0"/>
              <a:t> source-over w3c标准</a:t>
            </a:r>
            <a:endParaRPr lang="en-US" altLang="zh-CN" dirty="0"/>
          </a:p>
          <a:p>
            <a:r>
              <a:rPr lang="en-US" altLang="zh-CN" dirty="0"/>
              <a:t>3.   </a:t>
            </a:r>
            <a:r>
              <a:rPr lang="zh-CN" altLang="en-US" dirty="0"/>
              <a:t>常用 </a:t>
            </a:r>
            <a:r>
              <a:rPr lang="en-US" altLang="zh-CN" dirty="0"/>
              <a:t>source-over, destination-over, copy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760" y="3766538"/>
            <a:ext cx="6550025" cy="21939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065" y="944880"/>
            <a:ext cx="6579870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全局透明度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306831"/>
          </a:xfrm>
        </p:spPr>
        <p:txBody>
          <a:bodyPr/>
          <a:lstStyle/>
          <a:p>
            <a:r>
              <a:rPr lang="zh-CN" altLang="en-US" dirty="0"/>
              <a:t>ctx.globalAlpha = </a:t>
            </a:r>
            <a:r>
              <a:rPr lang="en-US" altLang="zh-CN" dirty="0"/>
              <a:t>'</a:t>
            </a:r>
            <a:r>
              <a:rPr lang="zh-CN" altLang="en-US" dirty="0"/>
              <a:t>0.5</a:t>
            </a:r>
            <a:r>
              <a:rPr lang="en-US" altLang="zh-CN" dirty="0"/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绘制图片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50789"/>
          </a:xfrm>
        </p:spPr>
        <p:txBody>
          <a:bodyPr/>
          <a:lstStyle/>
          <a:p>
            <a:r>
              <a:rPr lang="en-US" altLang="zh-CN" dirty="0"/>
              <a:t>1.   </a:t>
            </a: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drawImage(); </a:t>
            </a:r>
            <a:endParaRPr lang="zh-CN" altLang="en-US" dirty="0"/>
          </a:p>
          <a:p>
            <a:r>
              <a:rPr lang="zh-CN" altLang="en-US" dirty="0"/>
              <a:t>      第一个参数是img(Image,canvas,video) 注：</a:t>
            </a:r>
            <a:r>
              <a:rPr lang="en-US" altLang="zh-CN" dirty="0"/>
              <a:t>onload</a:t>
            </a:r>
            <a:endParaRPr lang="en-US" altLang="zh-CN" dirty="0"/>
          </a:p>
          <a:p>
            <a:r>
              <a:rPr lang="en-US" altLang="zh-CN" dirty="0"/>
              <a:t>2.   </a:t>
            </a:r>
            <a:r>
              <a:rPr lang="zh-CN" altLang="en-US" dirty="0"/>
              <a:t>3个参数  (x, y) </a:t>
            </a:r>
            <a:endParaRPr lang="zh-CN" altLang="en-US" dirty="0"/>
          </a:p>
          <a:p>
            <a:pPr lvl="1"/>
            <a:r>
              <a:rPr lang="zh-CN" altLang="en-US" dirty="0"/>
              <a:t>起始点坐标</a:t>
            </a:r>
            <a:endParaRPr lang="zh-CN" altLang="en-US" dirty="0"/>
          </a:p>
          <a:p>
            <a:r>
              <a:rPr lang="en-US" altLang="zh-CN" dirty="0"/>
              <a:t>3.   </a:t>
            </a:r>
            <a:r>
              <a:rPr lang="zh-CN" altLang="en-US" dirty="0"/>
              <a:t>5个参数 (x, y, dx, dx) </a:t>
            </a:r>
            <a:endParaRPr lang="zh-CN" altLang="en-US" dirty="0"/>
          </a:p>
          <a:p>
            <a:r>
              <a:rPr lang="zh-CN" altLang="en-US" dirty="0"/>
              <a:t>      起始点坐标及图片所存区域的宽高</a:t>
            </a:r>
            <a:endParaRPr lang="zh-CN" altLang="en-US" dirty="0"/>
          </a:p>
          <a:p>
            <a:r>
              <a:rPr lang="en-US" altLang="zh-CN" dirty="0"/>
              <a:t>4.   </a:t>
            </a:r>
            <a:r>
              <a:rPr lang="zh-CN" altLang="en-US" dirty="0"/>
              <a:t>9个参数 (x1, y1, dx1, dy1, x2, y2, w2, h2) </a:t>
            </a:r>
            <a:endParaRPr lang="zh-CN" altLang="en-US" dirty="0"/>
          </a:p>
          <a:p>
            <a:r>
              <a:rPr lang="zh-CN" altLang="en-US" dirty="0"/>
              <a:t>      前四个为所绘制目标元素的起始点和宽高；</a:t>
            </a:r>
            <a:endParaRPr lang="zh-CN" altLang="en-US" dirty="0"/>
          </a:p>
          <a:p>
            <a:r>
              <a:rPr lang="zh-CN" altLang="en-US" dirty="0"/>
              <a:t>      后四个为</a:t>
            </a:r>
            <a:r>
              <a:rPr lang="en-US" altLang="zh-CN" dirty="0"/>
              <a:t>canvas</a:t>
            </a:r>
            <a:r>
              <a:rPr lang="zh-CN" altLang="en-US" dirty="0"/>
              <a:t>绘制的起始点和大小；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新特性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43400"/>
          </a:xfrm>
        </p:spPr>
        <p:txBody>
          <a:bodyPr/>
          <a:lstStyle/>
          <a:p>
            <a:r>
              <a:rPr lang="en-US" altLang="zh-CN" dirty="0"/>
              <a:t>HTML5 </a:t>
            </a:r>
            <a:r>
              <a:rPr lang="zh-CN" altLang="en-US" dirty="0"/>
              <a:t>中的一些有趣的新特性：</a:t>
            </a:r>
            <a:endParaRPr lang="zh-CN" altLang="en-US" dirty="0"/>
          </a:p>
          <a:p>
            <a:r>
              <a:rPr lang="zh-CN" altLang="en-US" dirty="0"/>
              <a:t>用于绘画的 </a:t>
            </a:r>
            <a:r>
              <a:rPr lang="en-US" altLang="zh-CN" dirty="0"/>
              <a:t>canvas </a:t>
            </a:r>
            <a:r>
              <a:rPr lang="zh-CN" altLang="en-US" dirty="0"/>
              <a:t>元素</a:t>
            </a:r>
            <a:endParaRPr lang="zh-CN" altLang="en-US" dirty="0"/>
          </a:p>
          <a:p>
            <a:r>
              <a:rPr lang="zh-CN" altLang="en-US" dirty="0"/>
              <a:t>用于媒介回放的 </a:t>
            </a:r>
            <a:r>
              <a:rPr lang="en-US" altLang="zh-CN" dirty="0"/>
              <a:t>video </a:t>
            </a:r>
            <a:r>
              <a:rPr lang="zh-CN" altLang="en-US" dirty="0"/>
              <a:t>和 </a:t>
            </a:r>
            <a:r>
              <a:rPr lang="en-US" altLang="zh-CN" dirty="0"/>
              <a:t>audio </a:t>
            </a:r>
            <a:r>
              <a:rPr lang="zh-CN" altLang="en-US" dirty="0"/>
              <a:t>元素</a:t>
            </a:r>
            <a:endParaRPr lang="zh-CN" altLang="en-US" dirty="0"/>
          </a:p>
          <a:p>
            <a:r>
              <a:rPr lang="zh-CN" altLang="en-US" dirty="0"/>
              <a:t>对本地离线存储的更好的支持</a:t>
            </a:r>
            <a:endParaRPr lang="zh-CN" altLang="en-US" dirty="0"/>
          </a:p>
          <a:p>
            <a:r>
              <a:rPr lang="zh-CN" altLang="en-US" dirty="0"/>
              <a:t>新的特殊内容元素，比如 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、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nav</a:t>
            </a:r>
            <a:r>
              <a:rPr lang="zh-CN" altLang="en-US" dirty="0"/>
              <a:t>、</a:t>
            </a:r>
            <a:r>
              <a:rPr lang="en-US" altLang="zh-CN" dirty="0"/>
              <a:t>section</a:t>
            </a:r>
            <a:endParaRPr lang="en-US" altLang="zh-CN" dirty="0"/>
          </a:p>
          <a:p>
            <a:r>
              <a:rPr lang="zh-CN" altLang="en-US" dirty="0"/>
              <a:t>新的表单控件，比如 </a:t>
            </a:r>
            <a:r>
              <a:rPr lang="en-US" altLang="zh-CN" dirty="0"/>
              <a:t>calendar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、</a:t>
            </a:r>
            <a:r>
              <a:rPr lang="en-US" altLang="zh-CN" dirty="0"/>
              <a:t>search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将canvas内容导出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07350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canvas.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toDataURL</a:t>
            </a:r>
            <a:r>
              <a:rPr lang="zh-CN" altLang="en-US" dirty="0">
                <a:sym typeface="+mn-ea"/>
              </a:rPr>
              <a:t>() </a:t>
            </a:r>
            <a:r>
              <a:rPr lang="en-US" altLang="zh-CN" dirty="0">
                <a:sym typeface="+mn-ea"/>
              </a:rPr>
              <a:t>; </a:t>
            </a:r>
            <a:r>
              <a:rPr lang="zh-CN" altLang="en-US" dirty="0">
                <a:sym typeface="+mn-ea"/>
              </a:rPr>
              <a:t>是canvas自身的方法不是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ctx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上下文对象</a:t>
            </a:r>
            <a:endParaRPr lang="zh-CN" altLang="en-US" dirty="0"/>
          </a:p>
          <a:p>
            <a:r>
              <a:rPr lang="en-US" altLang="zh-CN" dirty="0"/>
              <a:t>2.   </a:t>
            </a:r>
            <a:r>
              <a:rPr lang="zh-CN" altLang="en-US" dirty="0"/>
              <a:t>将canvas的内容抽取成⼀张图片, base64编码格式</a:t>
            </a:r>
            <a:endParaRPr lang="zh-CN" altLang="en-US" dirty="0"/>
          </a:p>
          <a:p>
            <a:r>
              <a:rPr lang="zh-CN" altLang="en-US" dirty="0"/>
              <a:t>注：同源策略的限制（开启服务器）</a:t>
            </a:r>
            <a:endParaRPr lang="zh-CN" altLang="en-US" dirty="0"/>
          </a:p>
          <a:p>
            <a:r>
              <a:rPr lang="en-US" altLang="zh-CN" dirty="0"/>
              <a:t>3.   </a:t>
            </a:r>
            <a:r>
              <a:rPr lang="en-US" altLang="zh-CN" dirty="0" err="1"/>
              <a:t>将canvas的内容放入img元素里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获取canvas像素信息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22509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getImageData(x, y, dx, dy) // 同源策略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createImageData(w, h) 创建新的空白 ImageData 对象</a:t>
            </a:r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一般不用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putImageData(imgData, x, y)  将图像数据放回画布上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RGBA 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20472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R - 红色 (0-255)</a:t>
            </a:r>
            <a:endParaRPr lang="zh-CN" altLang="en-US" dirty="0"/>
          </a:p>
          <a:p>
            <a:r>
              <a:rPr lang="zh-CN" altLang="en-US" dirty="0"/>
              <a:t>G - 绿色 (0-255)</a:t>
            </a:r>
            <a:endParaRPr lang="zh-CN" altLang="en-US" dirty="0"/>
          </a:p>
          <a:p>
            <a:r>
              <a:rPr lang="zh-CN" altLang="en-US" dirty="0"/>
              <a:t>B - 蓝色 (0-255)</a:t>
            </a:r>
            <a:endParaRPr lang="zh-CN" altLang="en-US" dirty="0"/>
          </a:p>
          <a:p>
            <a:r>
              <a:rPr lang="zh-CN" altLang="en-US" dirty="0"/>
              <a:t>A - alpha 通道 (0-255; 0 是透明的，255 是完全可见的)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09387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通过对canvas的像素操作将一黑色矩形变成灰色</a:t>
            </a:r>
            <a:endParaRPr lang="zh-CN" altLang="en-US" dirty="0"/>
          </a:p>
          <a:p>
            <a:r>
              <a:rPr lang="zh-CN" altLang="en-US" dirty="0"/>
              <a:t>注：</a:t>
            </a:r>
            <a:r>
              <a:rPr lang="en-US" altLang="zh-CN" dirty="0" err="1"/>
              <a:t>css</a:t>
            </a:r>
            <a:r>
              <a:rPr lang="en-US" altLang="zh-CN" dirty="0"/>
              <a:t> filter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pic>
        <p:nvPicPr>
          <p:cNvPr id="4" name="图片 3" descr="5]{@F)2N13{5WL966WKA4W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655" y="871220"/>
            <a:ext cx="580580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命中检测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8497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ctx.isPointInPath(</a:t>
            </a:r>
            <a:r>
              <a:rPr lang="en-US" altLang="zh-CN" dirty="0"/>
              <a:t>x</a:t>
            </a:r>
            <a:r>
              <a:rPr lang="zh-CN" altLang="en-US" dirty="0"/>
              <a:t>, </a:t>
            </a:r>
            <a:r>
              <a:rPr lang="en-US" altLang="zh-CN" dirty="0"/>
              <a:t>y</a:t>
            </a:r>
            <a:r>
              <a:rPr lang="zh-CN" altLang="en-US" dirty="0"/>
              <a:t>)；检测是否在区域内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ctx.isPointInStroke(</a:t>
            </a:r>
            <a:r>
              <a:rPr lang="en-US" altLang="zh-CN" dirty="0"/>
              <a:t>x</a:t>
            </a:r>
            <a:r>
              <a:rPr lang="zh-CN" altLang="en-US" dirty="0"/>
              <a:t>, </a:t>
            </a:r>
            <a:r>
              <a:rPr lang="en-US" altLang="zh-CN" dirty="0"/>
              <a:t>y)</a:t>
            </a:r>
            <a:r>
              <a:rPr lang="zh-CN" altLang="en-US" dirty="0"/>
              <a:t>；检测是否在线上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还可以通过检测当前点的像素值，如果为透明，则该点不再路径上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非零绕数准则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8318"/>
            <a:ext cx="9144000" cy="4041363"/>
          </a:xfrm>
        </p:spPr>
        <p:txBody>
          <a:bodyPr>
            <a:normAutofit/>
          </a:bodyPr>
          <a:lstStyle/>
          <a:p>
            <a:r>
              <a:rPr lang="zh-CN" altLang="en-US" dirty="0"/>
              <a:t>判断点p是否在多边形内，从点p向外做一条射线（可以任意方向），多边形的边从左到右经过射线时环绕数减1，多边形的边从右往左经过射线时环绕数加1，最后环数不为0，即表示在多边形内部。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548" y="2221289"/>
            <a:ext cx="4966970" cy="3877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新增标签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58159"/>
            <a:ext cx="9144000" cy="50783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Header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Footer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Article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Section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Nav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Aside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err="1"/>
              <a:t>Svg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Canvas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Audio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Video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自定义标签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50789"/>
          </a:xfrm>
        </p:spPr>
        <p:txBody>
          <a:bodyPr/>
          <a:lstStyle/>
          <a:p>
            <a:r>
              <a:rPr lang="en-US" altLang="zh-CN" dirty="0"/>
              <a:t>1.Contenteditable  </a:t>
            </a:r>
            <a:r>
              <a:rPr lang="zh-CN" altLang="en-US" dirty="0"/>
              <a:t>用户能否修改页面上的内容</a:t>
            </a:r>
            <a:endParaRPr lang="en-US" altLang="zh-CN" dirty="0"/>
          </a:p>
          <a:p>
            <a:r>
              <a:rPr lang="en-US" altLang="zh-CN" dirty="0"/>
              <a:t>2.Draggable </a:t>
            </a:r>
            <a:r>
              <a:rPr lang="zh-CN" altLang="en-US" dirty="0"/>
              <a:t>支持拖放 </a:t>
            </a:r>
            <a:endParaRPr lang="en-US" altLang="zh-CN" dirty="0"/>
          </a:p>
          <a:p>
            <a:r>
              <a:rPr lang="en-US" altLang="zh-CN" dirty="0"/>
              <a:t>3. Hidden </a:t>
            </a:r>
            <a:r>
              <a:rPr lang="zh-CN" altLang="en-US" dirty="0"/>
              <a:t>隐藏</a:t>
            </a:r>
            <a:endParaRPr lang="en-US" altLang="zh-CN" dirty="0"/>
          </a:p>
          <a:p>
            <a:r>
              <a:rPr lang="en-US" altLang="zh-CN" dirty="0"/>
              <a:t>4.Contextmenu  </a:t>
            </a:r>
            <a:r>
              <a:rPr lang="zh-CN" altLang="en-US" dirty="0"/>
              <a:t>为元素设定快捷菜单（目前无浏览器支持 </a:t>
            </a:r>
            <a:r>
              <a:rPr lang="en-US" altLang="zh-CN" dirty="0" err="1"/>
              <a:t>contextmenu</a:t>
            </a:r>
            <a:r>
              <a:rPr lang="en-US" altLang="zh-CN" dirty="0"/>
              <a:t> </a:t>
            </a:r>
            <a:r>
              <a:rPr lang="zh-CN" altLang="en-US" dirty="0"/>
              <a:t>属性。 ）</a:t>
            </a:r>
            <a:endParaRPr lang="en-US" altLang="zh-CN" dirty="0"/>
          </a:p>
          <a:p>
            <a:r>
              <a:rPr lang="en-US" altLang="zh-CN" dirty="0"/>
              <a:t>5.data-val </a:t>
            </a:r>
            <a:r>
              <a:rPr lang="zh-CN" altLang="en-US" dirty="0"/>
              <a:t>自定义属性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拖放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/>
          <a:lstStyle/>
          <a:p>
            <a:r>
              <a:rPr lang="zh-CN" altLang="en-US" dirty="0"/>
              <a:t>属性： </a:t>
            </a:r>
            <a:r>
              <a:rPr lang="en-US" altLang="zh-CN" dirty="0"/>
              <a:t>draggable</a:t>
            </a:r>
            <a:r>
              <a:rPr lang="zh-CN" altLang="en-US" dirty="0"/>
              <a:t>： </a:t>
            </a:r>
            <a:r>
              <a:rPr lang="en-US" altLang="zh-CN" dirty="0"/>
              <a:t>auto | true | false</a:t>
            </a:r>
            <a:endParaRPr lang="en-US" altLang="zh-CN" dirty="0"/>
          </a:p>
          <a:p>
            <a:r>
              <a:rPr lang="zh-CN" altLang="en-US" dirty="0"/>
              <a:t>拖动事件：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dragstart</a:t>
            </a:r>
            <a:r>
              <a:rPr lang="en-US" altLang="zh-CN" dirty="0"/>
              <a:t>  </a:t>
            </a:r>
            <a:r>
              <a:rPr lang="zh-CN" altLang="en-US" dirty="0"/>
              <a:t>在元素开始被拖动时触发</a:t>
            </a:r>
            <a:endParaRPr lang="en-US" altLang="zh-CN" dirty="0"/>
          </a:p>
          <a:p>
            <a:r>
              <a:rPr lang="en-US" altLang="zh-CN" dirty="0"/>
              <a:t>           	</a:t>
            </a:r>
            <a:r>
              <a:rPr lang="en-US" altLang="zh-CN" dirty="0" err="1"/>
              <a:t>dragend</a:t>
            </a:r>
            <a:r>
              <a:rPr lang="en-US" altLang="zh-CN" dirty="0"/>
              <a:t>    </a:t>
            </a:r>
            <a:r>
              <a:rPr lang="zh-CN" altLang="en-US" dirty="0"/>
              <a:t>在拖动操作完成时触发</a:t>
            </a:r>
            <a:endParaRPr lang="en-US" altLang="zh-CN" dirty="0"/>
          </a:p>
          <a:p>
            <a:r>
              <a:rPr lang="en-US" altLang="zh-CN" dirty="0"/>
              <a:t>           	drag       </a:t>
            </a:r>
            <a:r>
              <a:rPr lang="zh-CN" altLang="en-US" dirty="0"/>
              <a:t>在元素被拖动时触发</a:t>
            </a:r>
            <a:endParaRPr lang="en-US" altLang="zh-CN" dirty="0"/>
          </a:p>
          <a:p>
            <a:r>
              <a:rPr lang="zh-CN" altLang="en-US" dirty="0"/>
              <a:t>释放区事件：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dragenter</a:t>
            </a:r>
            <a:r>
              <a:rPr lang="en-US" altLang="zh-CN" dirty="0"/>
              <a:t>  </a:t>
            </a:r>
            <a:r>
              <a:rPr lang="zh-CN" altLang="en-US" dirty="0"/>
              <a:t>被拖动元素进入到释放区所占据得屏幕空间时触发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dragover</a:t>
            </a:r>
            <a:r>
              <a:rPr lang="en-US" altLang="zh-CN" dirty="0"/>
              <a:t>  </a:t>
            </a:r>
            <a:r>
              <a:rPr lang="zh-CN" altLang="en-US" dirty="0"/>
              <a:t>当被拖动元素在释放区内移动时触发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dragleave</a:t>
            </a:r>
            <a:r>
              <a:rPr lang="en-US" altLang="zh-CN" dirty="0"/>
              <a:t>  </a:t>
            </a:r>
            <a:r>
              <a:rPr lang="zh-CN" altLang="en-US" dirty="0"/>
              <a:t>当被拖动元素没有放下就离开释放区时触发</a:t>
            </a:r>
            <a:endParaRPr lang="en-US" altLang="zh-CN" dirty="0"/>
          </a:p>
          <a:p>
            <a:r>
              <a:rPr lang="en-US" altLang="zh-CN" dirty="0"/>
              <a:t>	drop  </a:t>
            </a:r>
            <a:r>
              <a:rPr lang="zh-CN" altLang="en-US" dirty="0"/>
              <a:t>当被拖动元素在释放区里放下时触发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数据传输过程中对象 </a:t>
            </a:r>
            <a:r>
              <a:rPr lang="en-US" altLang="zh-CN" dirty="0" err="1"/>
              <a:t>dataTransfer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93830"/>
            <a:ext cx="9144000" cy="4258179"/>
          </a:xfrm>
        </p:spPr>
        <p:txBody>
          <a:bodyPr/>
          <a:lstStyle/>
          <a:p>
            <a:r>
              <a:rPr lang="en-US" altLang="zh-CN" dirty="0" err="1"/>
              <a:t>dataTransfer</a:t>
            </a:r>
            <a:r>
              <a:rPr lang="zh-CN" altLang="en-US" dirty="0"/>
              <a:t>：  返回用于传输数据到释放区的对象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340" y="2487742"/>
            <a:ext cx="860107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987" y="2557741"/>
            <a:ext cx="1019000" cy="144783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01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2387" y="2564091"/>
            <a:ext cx="4962643" cy="144148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Canvas</a:t>
            </a:r>
            <a:r>
              <a:rPr lang="zh-CN" altLang="en-US" sz="3200" dirty="0"/>
              <a:t>画布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4170</Words>
  <Application>WPS 演示</Application>
  <PresentationFormat>宽屏</PresentationFormat>
  <Paragraphs>359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HTML5</vt:lpstr>
      <vt:lpstr>PowerPoint 演示文稿</vt:lpstr>
      <vt:lpstr>Html5简介</vt:lpstr>
      <vt:lpstr>HTML5新特性</vt:lpstr>
      <vt:lpstr>HTML5新增标签</vt:lpstr>
      <vt:lpstr>HTML5新增属性</vt:lpstr>
      <vt:lpstr>拖放</vt:lpstr>
      <vt:lpstr>数据传输过程中对象 dataTransfer对象</vt:lpstr>
      <vt:lpstr>01</vt:lpstr>
      <vt:lpstr>Canvas应用场景</vt:lpstr>
      <vt:lpstr>Canvas发展历史</vt:lpstr>
      <vt:lpstr>如何使⽤canvas</vt:lpstr>
      <vt:lpstr>两个对象</vt:lpstr>
      <vt:lpstr>绘制线段</vt:lpstr>
      <vt:lpstr>路径与填充</vt:lpstr>
      <vt:lpstr>课堂小驿站</vt:lpstr>
      <vt:lpstr>绘制矩形</vt:lpstr>
      <vt:lpstr>橡皮擦</vt:lpstr>
      <vt:lpstr>方块降落效果</vt:lpstr>
      <vt:lpstr>绘制弧形</vt:lpstr>
      <vt:lpstr>练习</vt:lpstr>
      <vt:lpstr>绘制圆角</vt:lpstr>
      <vt:lpstr>绘制圆角矩形</vt:lpstr>
      <vt:lpstr>贝塞尔曲线</vt:lpstr>
      <vt:lpstr>坐标轴转换</vt:lpstr>
      <vt:lpstr>填充图案</vt:lpstr>
      <vt:lpstr>渐变</vt:lpstr>
      <vt:lpstr>PowerPoint 演示文稿</vt:lpstr>
      <vt:lpstr>PowerPoint 演示文稿</vt:lpstr>
      <vt:lpstr>阴影</vt:lpstr>
      <vt:lpstr>文本</vt:lpstr>
      <vt:lpstr>线段样式</vt:lpstr>
      <vt:lpstr>PowerPoint 演示文稿</vt:lpstr>
      <vt:lpstr>斜接长度</vt:lpstr>
      <vt:lpstr>裁剪</vt:lpstr>
      <vt:lpstr>合成</vt:lpstr>
      <vt:lpstr>PowerPoint 演示文稿</vt:lpstr>
      <vt:lpstr>全局透明度</vt:lpstr>
      <vt:lpstr>绘制图片</vt:lpstr>
      <vt:lpstr>将canvas内容导出</vt:lpstr>
      <vt:lpstr>获取canvas像素信息</vt:lpstr>
      <vt:lpstr> RGBA 值</vt:lpstr>
      <vt:lpstr>练习</vt:lpstr>
      <vt:lpstr>答案</vt:lpstr>
      <vt:lpstr>命中检测</vt:lpstr>
      <vt:lpstr>非零绕数准则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尹小松</cp:lastModifiedBy>
  <cp:revision>81</cp:revision>
  <dcterms:created xsi:type="dcterms:W3CDTF">2018-08-14T06:54:00Z</dcterms:created>
  <dcterms:modified xsi:type="dcterms:W3CDTF">2019-01-20T11:17:02Z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