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26" r:id="rId3"/>
    <p:sldId id="385" r:id="rId4"/>
    <p:sldId id="386" r:id="rId5"/>
    <p:sldId id="387" r:id="rId6"/>
    <p:sldId id="388" r:id="rId7"/>
    <p:sldId id="389" r:id="rId8"/>
    <p:sldId id="280" r:id="rId9"/>
  </p:sldIdLst>
  <p:sldSz cx="12192000" cy="6858000"/>
  <p:notesSz cx="12192000" cy="6858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7" userDrawn="1">
          <p15:clr>
            <a:srgbClr val="A4A3A4"/>
          </p15:clr>
        </p15:guide>
        <p15:guide id="3" orient="horz" pos="4128" userDrawn="1">
          <p15:clr>
            <a:srgbClr val="A4A3A4"/>
          </p15:clr>
        </p15:guide>
        <p15:guide id="4" orient="horz" pos="181" userDrawn="1">
          <p15:clr>
            <a:srgbClr val="A4A3A4"/>
          </p15:clr>
        </p15:guide>
        <p15:guide id="5" pos="181" userDrawn="1">
          <p15:clr>
            <a:srgbClr val="A4A3A4"/>
          </p15:clr>
        </p15:guide>
        <p15:guide id="6" pos="7488" userDrawn="1">
          <p15:clr>
            <a:srgbClr val="A4A3A4"/>
          </p15:clr>
        </p15:guide>
        <p15:guide id="7" orient="horz" pos="3856" userDrawn="1">
          <p15:clr>
            <a:srgbClr val="A4A3A4"/>
          </p15:clr>
        </p15:guide>
        <p15:guide id="8" orient="horz" pos="39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8000"/>
    <a:srgbClr val="00FF80"/>
    <a:srgbClr val="E87720"/>
    <a:srgbClr val="D60093"/>
    <a:srgbClr val="FF0066"/>
    <a:srgbClr val="7B056A"/>
    <a:srgbClr val="0097A9"/>
    <a:srgbClr val="888888"/>
    <a:srgbClr val="D8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89158" autoAdjust="0"/>
  </p:normalViewPr>
  <p:slideViewPr>
    <p:cSldViewPr>
      <p:cViewPr varScale="1">
        <p:scale>
          <a:sx n="65" d="100"/>
          <a:sy n="65" d="100"/>
        </p:scale>
        <p:origin x="744" y="66"/>
      </p:cViewPr>
      <p:guideLst>
        <p:guide orient="horz" pos="2160"/>
        <p:guide pos="3837"/>
        <p:guide orient="horz" pos="4128"/>
        <p:guide orient="horz" pos="181"/>
        <p:guide pos="181"/>
        <p:guide pos="7488"/>
        <p:guide orient="horz" pos="3856"/>
        <p:guide orient="horz" pos="3936"/>
      </p:guideLst>
    </p:cSldViewPr>
  </p:slideViewPr>
  <p:outlineViewPr>
    <p:cViewPr>
      <p:scale>
        <a:sx n="33" d="100"/>
        <a:sy n="33" d="100"/>
      </p:scale>
      <p:origin x="0" y="-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388"/>
    </p:cViewPr>
  </p:sorterViewPr>
  <p:notesViewPr>
    <p:cSldViewPr>
      <p:cViewPr varScale="1">
        <p:scale>
          <a:sx n="113" d="100"/>
          <a:sy n="113" d="100"/>
        </p:scale>
        <p:origin x="130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8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4E627-3807-4F0D-93D8-2D6302187F96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AE301-45E8-405B-ADE1-F0C2A568D3B9}" type="slidenum">
              <a:rPr lang="en-US" smtClean="0"/>
              <a:t>‹#›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03421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DA7BC-D25E-43DA-B6F0-527F02AB2AD9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9CA4-1983-4524-B61D-B85137F3D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7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C9CA4-1983-4524-B61D-B85137F3D0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63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C9CA4-1983-4524-B61D-B85137F3D0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47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C9CA4-1983-4524-B61D-B85137F3D0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90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C9CA4-1983-4524-B61D-B85137F3D0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88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C9CA4-1983-4524-B61D-B85137F3D0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28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C9CA4-1983-4524-B61D-B85137F3D0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4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" t="18582" r="-59" b="16380"/>
          <a:stretch/>
        </p:blipFill>
        <p:spPr>
          <a:xfrm>
            <a:off x="311619" y="304800"/>
            <a:ext cx="11598730" cy="5334000"/>
          </a:xfrm>
          <a:prstGeom prst="rect">
            <a:avLst/>
          </a:prstGeom>
        </p:spPr>
      </p:pic>
      <p:sp>
        <p:nvSpPr>
          <p:cNvPr id="18" name="bk object 18"/>
          <p:cNvSpPr/>
          <p:nvPr/>
        </p:nvSpPr>
        <p:spPr>
          <a:xfrm>
            <a:off x="298156" y="5638800"/>
            <a:ext cx="10067620" cy="0"/>
          </a:xfrm>
          <a:custGeom>
            <a:avLst/>
            <a:gdLst/>
            <a:ahLst/>
            <a:cxnLst/>
            <a:rect l="l" t="t" r="r" b="b"/>
            <a:pathLst>
              <a:path w="10067620">
                <a:moveTo>
                  <a:pt x="10067620" y="0"/>
                </a:moveTo>
                <a:lnTo>
                  <a:pt x="0" y="0"/>
                </a:lnTo>
              </a:path>
            </a:pathLst>
          </a:custGeom>
          <a:ln w="101600">
            <a:solidFill>
              <a:srgbClr val="F087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-33868" y="990600"/>
            <a:ext cx="5825067" cy="2057400"/>
          </a:xfrm>
          <a:custGeom>
            <a:avLst/>
            <a:gdLst/>
            <a:ahLst/>
            <a:cxnLst/>
            <a:rect l="l" t="t" r="r" b="b"/>
            <a:pathLst>
              <a:path w="4007878" h="1572132">
                <a:moveTo>
                  <a:pt x="0" y="1572133"/>
                </a:moveTo>
                <a:lnTo>
                  <a:pt x="4007878" y="1572133"/>
                </a:lnTo>
                <a:lnTo>
                  <a:pt x="4007878" y="0"/>
                </a:lnTo>
                <a:lnTo>
                  <a:pt x="0" y="0"/>
                </a:lnTo>
                <a:lnTo>
                  <a:pt x="0" y="1572133"/>
                </a:lnTo>
                <a:close/>
              </a:path>
            </a:pathLst>
          </a:custGeom>
          <a:solidFill>
            <a:srgbClr val="E8772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95" y="2125980"/>
            <a:ext cx="10364280" cy="14401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990" y="3840480"/>
            <a:ext cx="853528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7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FW</a:t>
            </a:r>
            <a:r>
              <a:rPr sz="700" b="1" spc="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-2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7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7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erpoi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700" b="1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-7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7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empl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700" b="1" spc="-2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700" b="1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0" dirty="0" smtClean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Augu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700" b="1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2016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8/2/2018</a:t>
            </a:fld>
            <a:endParaRPr lang="en-US" smtClean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734800" y="6627168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D969E52-50AC-49C6-B15D-38BC3AE28A31}" type="slidenum">
              <a:rPr lang="en-US" sz="900" smtClean="0"/>
              <a:t>‹#›</a:t>
            </a:fld>
            <a:endParaRPr lang="en-US" sz="900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049000" y="6153150"/>
            <a:ext cx="876300" cy="3238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7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FW</a:t>
            </a:r>
            <a:r>
              <a:rPr sz="700" b="1" spc="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-2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7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7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erpoi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700" b="1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-7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7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empl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700" b="1" spc="-2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700" b="1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0" dirty="0" smtClean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Augu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700" b="1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2016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8/2/2018</a:t>
            </a:fld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298151" y="348951"/>
            <a:ext cx="10414914" cy="0"/>
          </a:xfrm>
          <a:custGeom>
            <a:avLst/>
            <a:gdLst/>
            <a:ahLst/>
            <a:cxnLst/>
            <a:rect l="l" t="t" r="r" b="b"/>
            <a:pathLst>
              <a:path w="10414914">
                <a:moveTo>
                  <a:pt x="10414914" y="0"/>
                </a:moveTo>
                <a:lnTo>
                  <a:pt x="0" y="0"/>
                </a:lnTo>
              </a:path>
            </a:pathLst>
          </a:custGeom>
          <a:ln w="101600">
            <a:solidFill>
              <a:srgbClr val="E877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63" y="1577340"/>
            <a:ext cx="5304072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9534" y="1577340"/>
            <a:ext cx="5304072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7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FW</a:t>
            </a:r>
            <a:r>
              <a:rPr sz="700" b="1" spc="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-2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7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7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erpoi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700" b="1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-7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7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empl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700" b="1" spc="-2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700" b="1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0" dirty="0" smtClean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Augu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700" b="1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2016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8/2/2018</a:t>
            </a:fld>
            <a:endParaRPr lang="en-US" smtClean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200400" y="6642556"/>
            <a:ext cx="7848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646466"/>
                </a:solidFill>
                <a:latin typeface="+mj-lt"/>
              </a:rPr>
              <a:t>Classification: – Internal</a:t>
            </a:r>
            <a:endParaRPr lang="en-US" sz="800" dirty="0">
              <a:solidFill>
                <a:srgbClr val="646466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734800" y="6627168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D969E52-50AC-49C6-B15D-38BC3AE28A31}" type="slidenum">
              <a:rPr lang="en-US" sz="900" smtClean="0"/>
              <a:t>‹#›</a:t>
            </a:fld>
            <a:endParaRPr lang="en-US" sz="900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9000" y="164865"/>
            <a:ext cx="876300" cy="3238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43668" y="2410790"/>
            <a:ext cx="4787585" cy="3619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07453" y="2410779"/>
            <a:ext cx="4787595" cy="3624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98151" y="348951"/>
            <a:ext cx="10414914" cy="0"/>
          </a:xfrm>
          <a:custGeom>
            <a:avLst/>
            <a:gdLst/>
            <a:ahLst/>
            <a:cxnLst/>
            <a:rect l="l" t="t" r="r" b="b"/>
            <a:pathLst>
              <a:path w="10414914">
                <a:moveTo>
                  <a:pt x="10414914" y="0"/>
                </a:moveTo>
                <a:lnTo>
                  <a:pt x="0" y="0"/>
                </a:lnTo>
              </a:path>
            </a:pathLst>
          </a:custGeom>
          <a:ln w="101600">
            <a:solidFill>
              <a:srgbClr val="E877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7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FW</a:t>
            </a:r>
            <a:r>
              <a:rPr sz="700" b="1" spc="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-2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7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7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erpoi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700" b="1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-7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7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empl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700" b="1" spc="-2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700" b="1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0" dirty="0" smtClean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Augu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700" b="1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2016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8/2/2018</a:t>
            </a:fld>
            <a:endParaRPr lang="en-US" smtClean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200400" y="6642556"/>
            <a:ext cx="7848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646466"/>
                </a:solidFill>
                <a:latin typeface="+mj-lt"/>
              </a:rPr>
              <a:t>Classification: – Internal</a:t>
            </a:r>
            <a:endParaRPr lang="en-US" sz="800" dirty="0">
              <a:solidFill>
                <a:srgbClr val="646466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734800" y="6627168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D969E52-50AC-49C6-B15D-38BC3AE28A31}" type="slidenum">
              <a:rPr lang="en-US" sz="900" smtClean="0"/>
              <a:t>‹#›</a:t>
            </a:fld>
            <a:endParaRPr lang="en-US" sz="900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049000" y="164865"/>
            <a:ext cx="876300" cy="3238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7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FW</a:t>
            </a:r>
            <a:r>
              <a:rPr sz="700" b="1" spc="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-2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7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7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erpoi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700" b="1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-7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7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empl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700" b="1" spc="-2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700" b="1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0" dirty="0" smtClean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Augu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700" b="1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2016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8/2/2018</a:t>
            </a:fld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5451" y="640770"/>
            <a:ext cx="11622366" cy="63245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30968" y="2288630"/>
            <a:ext cx="7731333" cy="32100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85451" y="6473986"/>
            <a:ext cx="1522506" cy="121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7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FW</a:t>
            </a:r>
            <a:r>
              <a:rPr sz="700" b="1" spc="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-2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7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7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erpoi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700" b="1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-7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7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empl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700" b="1" spc="-2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700" b="1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0" dirty="0" smtClean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Augu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700" b="1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7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2016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63" y="6377940"/>
            <a:ext cx="2804452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8/2/2018</a:t>
            </a:fld>
            <a:endParaRPr lang="en-US" smtClean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200400" y="6642556"/>
            <a:ext cx="7848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646466"/>
                </a:solidFill>
                <a:latin typeface="+mj-lt"/>
              </a:rPr>
              <a:t>Classification: – Internal</a:t>
            </a:r>
            <a:endParaRPr lang="en-US" sz="800" dirty="0">
              <a:solidFill>
                <a:srgbClr val="646466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734800" y="6627168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D969E52-50AC-49C6-B15D-38BC3AE28A31}" type="slidenum">
              <a:rPr lang="en-US" sz="900" smtClean="0"/>
              <a:t>‹#›</a:t>
            </a:fld>
            <a:endParaRPr lang="en-US" sz="900" dirty="0"/>
          </a:p>
        </p:txBody>
      </p:sp>
    </p:spTree>
    <p:custDataLst>
      <p:tags r:id="rId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801" y="1295400"/>
            <a:ext cx="5330199" cy="12789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4300"/>
              </a:lnSpc>
            </a:pPr>
            <a:r>
              <a:rPr lang="en-US" altLang="zh-CN" sz="4000" b="1" spc="-80" dirty="0" err="1" smtClean="0">
                <a:solidFill>
                  <a:srgbClr val="FFFFFF"/>
                </a:solidFill>
                <a:latin typeface="Calibri"/>
                <a:cs typeface="Calibri"/>
              </a:rPr>
              <a:t>GitWorkFlow</a:t>
            </a:r>
            <a:endParaRPr lang="en-US" altLang="zh-CN" sz="4000" b="1" spc="-80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 marR="12700">
              <a:lnSpc>
                <a:spcPts val="4300"/>
              </a:lnSpc>
            </a:pPr>
            <a:r>
              <a:rPr lang="en-US" sz="40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000" b="1" spc="-80" dirty="0" smtClean="0">
                <a:solidFill>
                  <a:srgbClr val="FFFFFF"/>
                </a:solidFill>
                <a:latin typeface="Calibri"/>
                <a:cs typeface="Calibri"/>
              </a:rPr>
              <a:t>                        </a:t>
            </a:r>
            <a:r>
              <a:rPr lang="en-US" b="1" spc="-8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lang="en-US" altLang="zh-CN" b="1" spc="-80" dirty="0" smtClean="0">
                <a:solidFill>
                  <a:srgbClr val="FFFFFF"/>
                </a:solidFill>
                <a:latin typeface="Calibri"/>
                <a:cs typeface="Calibri"/>
              </a:rPr>
              <a:t>evin Chen</a:t>
            </a:r>
            <a:endParaRPr lang="en-US" b="1" spc="-80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 marR="12700">
              <a:lnSpc>
                <a:spcPts val="4300"/>
              </a:lnSpc>
            </a:pPr>
            <a:r>
              <a:rPr lang="en-US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b="1" spc="-80" dirty="0" smtClean="0">
                <a:solidFill>
                  <a:srgbClr val="FFFFFF"/>
                </a:solidFill>
                <a:latin typeface="Calibri"/>
                <a:cs typeface="Calibri"/>
              </a:rPr>
              <a:t>                                                     2018</a:t>
            </a:r>
            <a:r>
              <a:rPr lang="zh-CN" altLang="en-US" b="1" spc="-80" dirty="0" smtClean="0">
                <a:solidFill>
                  <a:srgbClr val="FFFFFF"/>
                </a:solidFill>
                <a:latin typeface="Calibri"/>
                <a:cs typeface="Calibri"/>
              </a:rPr>
              <a:t>年</a:t>
            </a:r>
            <a:r>
              <a:rPr lang="en-US" altLang="zh-CN" b="1" spc="-8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lang="zh-CN" altLang="en-US" b="1" spc="-80" dirty="0" smtClean="0">
                <a:solidFill>
                  <a:srgbClr val="FFFFFF"/>
                </a:solidFill>
                <a:latin typeface="Calibri"/>
                <a:cs typeface="Calibri"/>
              </a:rPr>
              <a:t>月</a:t>
            </a:r>
            <a:r>
              <a:rPr lang="en-US" altLang="zh-CN" b="1" spc="-80" dirty="0" smtClean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r>
              <a:rPr lang="zh-CN" altLang="en-US" b="1" spc="-80" dirty="0" smtClean="0">
                <a:solidFill>
                  <a:srgbClr val="FFFFFF"/>
                </a:solidFill>
                <a:latin typeface="Calibri"/>
                <a:cs typeface="Calibri"/>
              </a:rPr>
              <a:t>日</a:t>
            </a:r>
            <a:endParaRPr b="1" spc="-8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8" y="6248400"/>
            <a:ext cx="2910792" cy="37810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 flipV="1">
            <a:off x="308601" y="5486400"/>
            <a:ext cx="11601748" cy="144000"/>
          </a:xfrm>
          <a:custGeom>
            <a:avLst/>
            <a:gdLst/>
            <a:ahLst/>
            <a:cxnLst/>
            <a:rect l="l" t="t" r="r" b="b"/>
            <a:pathLst>
              <a:path w="10414914">
                <a:moveTo>
                  <a:pt x="10414914" y="0"/>
                </a:moveTo>
                <a:lnTo>
                  <a:pt x="0" y="0"/>
                </a:lnTo>
              </a:path>
            </a:pathLst>
          </a:custGeom>
          <a:ln w="107950">
            <a:solidFill>
              <a:srgbClr val="E877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10" name="image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2365359" cy="794948"/>
          </a:xfrm>
          <a:prstGeom prst="rect">
            <a:avLst/>
          </a:prstGeom>
          <a:ln w="12700">
            <a:miter lim="400000"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451" y="609600"/>
            <a:ext cx="2914949" cy="1600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3600" b="1" spc="-85" dirty="0" smtClean="0">
                <a:solidFill>
                  <a:schemeClr val="bg1"/>
                </a:solidFill>
                <a:latin typeface="Calibri"/>
                <a:cs typeface="Calibri"/>
              </a:rPr>
              <a:t>指导原则</a:t>
            </a:r>
            <a:endParaRPr sz="3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8151" y="348951"/>
            <a:ext cx="10414914" cy="0"/>
          </a:xfrm>
          <a:custGeom>
            <a:avLst/>
            <a:gdLst/>
            <a:ahLst/>
            <a:cxnLst/>
            <a:rect l="l" t="t" r="r" b="b"/>
            <a:pathLst>
              <a:path w="10414914">
                <a:moveTo>
                  <a:pt x="10414914" y="0"/>
                </a:moveTo>
                <a:lnTo>
                  <a:pt x="0" y="0"/>
                </a:lnTo>
              </a:path>
            </a:pathLst>
          </a:custGeom>
          <a:ln w="101600">
            <a:solidFill>
              <a:srgbClr val="E877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Box 18"/>
          <p:cNvSpPr txBox="1"/>
          <p:nvPr/>
        </p:nvSpPr>
        <p:spPr>
          <a:xfrm>
            <a:off x="4790752" y="4050268"/>
            <a:ext cx="176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开放公正</a:t>
            </a:r>
            <a:endParaRPr lang="en-HK" b="1" dirty="0" smtClean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0" y="164865"/>
            <a:ext cx="876300" cy="3238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3680" y="6096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1" dirty="0" err="1" smtClean="0"/>
              <a:t>GitWorkFlow</a:t>
            </a: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zh-CN" altLang="en-US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51" y="1516579"/>
            <a:ext cx="8620125" cy="35242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229600" y="3702001"/>
            <a:ext cx="3581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红色箭头操作由配管操作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蓝色节点为</a:t>
            </a:r>
            <a:r>
              <a:rPr lang="en-US" altLang="zh-CN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分支上的节点</a:t>
            </a:r>
            <a:endParaRPr lang="en-US" altLang="zh-CN" sz="1600" dirty="0" smtClean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红色节点为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hotfix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分支上的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 smtClean="0">
                <a:solidFill>
                  <a:srgbClr val="00FF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绿色节点为迭代分支上的节点</a:t>
            </a:r>
            <a:endParaRPr lang="en-US" altLang="zh-CN" sz="1600" dirty="0" smtClean="0">
              <a:solidFill>
                <a:srgbClr val="00FF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 smtClean="0">
                <a:solidFill>
                  <a:srgbClr val="FF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橙色节点为开发分支上的节点</a:t>
            </a:r>
            <a:endParaRPr lang="en-US" altLang="zh-CN" sz="1600" dirty="0" smtClean="0">
              <a:solidFill>
                <a:srgbClr val="FF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虚线方框内的分支可以同时有多个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00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451" y="609600"/>
            <a:ext cx="2914949" cy="1600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3600" b="1" spc="-85" dirty="0" smtClean="0">
                <a:solidFill>
                  <a:schemeClr val="bg1"/>
                </a:solidFill>
                <a:latin typeface="Calibri"/>
                <a:cs typeface="Calibri"/>
              </a:rPr>
              <a:t>指导原则</a:t>
            </a:r>
            <a:endParaRPr sz="3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8151" y="348951"/>
            <a:ext cx="10414914" cy="0"/>
          </a:xfrm>
          <a:custGeom>
            <a:avLst/>
            <a:gdLst/>
            <a:ahLst/>
            <a:cxnLst/>
            <a:rect l="l" t="t" r="r" b="b"/>
            <a:pathLst>
              <a:path w="10414914">
                <a:moveTo>
                  <a:pt x="10414914" y="0"/>
                </a:moveTo>
                <a:lnTo>
                  <a:pt x="0" y="0"/>
                </a:lnTo>
              </a:path>
            </a:pathLst>
          </a:custGeom>
          <a:ln w="101600">
            <a:solidFill>
              <a:srgbClr val="E877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Box 18"/>
          <p:cNvSpPr txBox="1"/>
          <p:nvPr/>
        </p:nvSpPr>
        <p:spPr>
          <a:xfrm>
            <a:off x="4790752" y="4050268"/>
            <a:ext cx="176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开放公正</a:t>
            </a:r>
            <a:endParaRPr lang="en-HK" b="1" dirty="0" smtClean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0" y="164865"/>
            <a:ext cx="876300" cy="3238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3680" y="6096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/>
              <a:t>一</a:t>
            </a:r>
            <a:r>
              <a:rPr lang="zh-CN" altLang="en-US" b="1" dirty="0" smtClean="0"/>
              <a:t>个核心分支</a:t>
            </a:r>
            <a:endParaRPr lang="en-US" altLang="zh-CN" b="1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437851" y="1219200"/>
            <a:ext cx="10458749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主分支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(Master)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：代码库应该有一个、且仅有一个主分支。所有提供给用户使用的正式版本，都在这个主分支上发布。这个分支只能从其它分支合并，不能在这个分支上直接修改。需要注意的是，所有在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上的合并应该标记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350" y="2858571"/>
            <a:ext cx="9429750" cy="27527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0062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451" y="609600"/>
            <a:ext cx="2914949" cy="1600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3600" b="1" spc="-85" dirty="0" smtClean="0">
                <a:solidFill>
                  <a:schemeClr val="bg1"/>
                </a:solidFill>
                <a:latin typeface="Calibri"/>
                <a:cs typeface="Calibri"/>
              </a:rPr>
              <a:t>指导原则</a:t>
            </a:r>
            <a:endParaRPr sz="3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8151" y="348951"/>
            <a:ext cx="10414914" cy="0"/>
          </a:xfrm>
          <a:custGeom>
            <a:avLst/>
            <a:gdLst/>
            <a:ahLst/>
            <a:cxnLst/>
            <a:rect l="l" t="t" r="r" b="b"/>
            <a:pathLst>
              <a:path w="10414914">
                <a:moveTo>
                  <a:pt x="10414914" y="0"/>
                </a:moveTo>
                <a:lnTo>
                  <a:pt x="0" y="0"/>
                </a:lnTo>
              </a:path>
            </a:pathLst>
          </a:custGeom>
          <a:ln w="101600">
            <a:solidFill>
              <a:srgbClr val="E877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Box 18"/>
          <p:cNvSpPr txBox="1"/>
          <p:nvPr/>
        </p:nvSpPr>
        <p:spPr>
          <a:xfrm>
            <a:off x="4790752" y="4050268"/>
            <a:ext cx="176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开放公正</a:t>
            </a:r>
            <a:endParaRPr lang="en-HK" b="1" dirty="0" smtClean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0" y="164865"/>
            <a:ext cx="876300" cy="3238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3680" y="6096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 smtClean="0"/>
              <a:t>三种临时分支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437851" y="1219200"/>
            <a:ext cx="10275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(feature)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分支：这个分支主要是用来开发新的功能，可以同时有多个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分支，但是如果功能代码不会互相干扰，建议在同一个分支上提交。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538" y="2470448"/>
            <a:ext cx="9286875" cy="40862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190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451" y="609600"/>
            <a:ext cx="2914949" cy="1600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3600" b="1" spc="-85" dirty="0" smtClean="0">
                <a:solidFill>
                  <a:schemeClr val="bg1"/>
                </a:solidFill>
                <a:latin typeface="Calibri"/>
                <a:cs typeface="Calibri"/>
              </a:rPr>
              <a:t>指导原则</a:t>
            </a:r>
            <a:endParaRPr sz="3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8151" y="348951"/>
            <a:ext cx="10414914" cy="0"/>
          </a:xfrm>
          <a:custGeom>
            <a:avLst/>
            <a:gdLst/>
            <a:ahLst/>
            <a:cxnLst/>
            <a:rect l="l" t="t" r="r" b="b"/>
            <a:pathLst>
              <a:path w="10414914">
                <a:moveTo>
                  <a:pt x="10414914" y="0"/>
                </a:moveTo>
                <a:lnTo>
                  <a:pt x="0" y="0"/>
                </a:lnTo>
              </a:path>
            </a:pathLst>
          </a:custGeom>
          <a:ln w="101600">
            <a:solidFill>
              <a:srgbClr val="E877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Box 18"/>
          <p:cNvSpPr txBox="1"/>
          <p:nvPr/>
        </p:nvSpPr>
        <p:spPr>
          <a:xfrm>
            <a:off x="4790752" y="4050268"/>
            <a:ext cx="176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开放公正</a:t>
            </a:r>
            <a:endParaRPr lang="en-HK" b="1" dirty="0" smtClean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0" y="164865"/>
            <a:ext cx="876300" cy="3238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3680" y="6096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 smtClean="0"/>
              <a:t>三种临时分支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437851" y="1219200"/>
            <a:ext cx="102752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：当你需要一个发布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的时候，我们将代码从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分支合并到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288" y="2450068"/>
            <a:ext cx="8715375" cy="36480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786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451" y="609600"/>
            <a:ext cx="2914949" cy="1600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3600" b="1" spc="-85" dirty="0" smtClean="0">
                <a:solidFill>
                  <a:schemeClr val="bg1"/>
                </a:solidFill>
                <a:latin typeface="Calibri"/>
                <a:cs typeface="Calibri"/>
              </a:rPr>
              <a:t>指导原则</a:t>
            </a:r>
            <a:endParaRPr sz="3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8151" y="348951"/>
            <a:ext cx="10414914" cy="0"/>
          </a:xfrm>
          <a:custGeom>
            <a:avLst/>
            <a:gdLst/>
            <a:ahLst/>
            <a:cxnLst/>
            <a:rect l="l" t="t" r="r" b="b"/>
            <a:pathLst>
              <a:path w="10414914">
                <a:moveTo>
                  <a:pt x="10414914" y="0"/>
                </a:moveTo>
                <a:lnTo>
                  <a:pt x="0" y="0"/>
                </a:lnTo>
              </a:path>
            </a:pathLst>
          </a:custGeom>
          <a:ln w="101600">
            <a:solidFill>
              <a:srgbClr val="E877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Box 18"/>
          <p:cNvSpPr txBox="1"/>
          <p:nvPr/>
        </p:nvSpPr>
        <p:spPr>
          <a:xfrm>
            <a:off x="4790752" y="4050268"/>
            <a:ext cx="176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开放公正</a:t>
            </a:r>
            <a:endParaRPr lang="en-HK" b="1" dirty="0" smtClean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0" y="164865"/>
            <a:ext cx="876300" cy="3238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3680" y="6096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/>
              <a:t>三种临时</a:t>
            </a:r>
            <a:r>
              <a:rPr lang="zh-CN" altLang="en-US" b="1" dirty="0" smtClean="0"/>
              <a:t>分支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37851" y="1219200"/>
            <a:ext cx="10275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hotfix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：当我们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在生产发现紧急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时候，我们需要创建一个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Hotfix,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Hotfix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后，我们合并回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UAT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901" y="3080048"/>
            <a:ext cx="8820150" cy="2324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457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451" y="609600"/>
            <a:ext cx="2914949" cy="1600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3600" b="1" spc="-85" dirty="0" smtClean="0">
                <a:solidFill>
                  <a:schemeClr val="bg1"/>
                </a:solidFill>
                <a:latin typeface="Calibri"/>
                <a:cs typeface="Calibri"/>
              </a:rPr>
              <a:t>指导原则</a:t>
            </a:r>
            <a:endParaRPr sz="3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8151" y="348951"/>
            <a:ext cx="10414914" cy="0"/>
          </a:xfrm>
          <a:custGeom>
            <a:avLst/>
            <a:gdLst/>
            <a:ahLst/>
            <a:cxnLst/>
            <a:rect l="l" t="t" r="r" b="b"/>
            <a:pathLst>
              <a:path w="10414914">
                <a:moveTo>
                  <a:pt x="10414914" y="0"/>
                </a:moveTo>
                <a:lnTo>
                  <a:pt x="0" y="0"/>
                </a:lnTo>
              </a:path>
            </a:pathLst>
          </a:custGeom>
          <a:ln w="101600">
            <a:solidFill>
              <a:srgbClr val="E877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Box 18"/>
          <p:cNvSpPr txBox="1"/>
          <p:nvPr/>
        </p:nvSpPr>
        <p:spPr>
          <a:xfrm>
            <a:off x="4790752" y="4050268"/>
            <a:ext cx="176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开放公正</a:t>
            </a:r>
            <a:endParaRPr lang="en-HK" b="1" dirty="0" smtClean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0" y="164865"/>
            <a:ext cx="876300" cy="3238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3680" y="6096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 smtClean="0"/>
              <a:t>版本命名规范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37851" y="1219200"/>
            <a:ext cx="1027521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迭代：每一个上线周期称之为一个迭代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每个迭代会有一个版本号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版本号命名规范：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ProjenctName_XX.XX.XX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代表数字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其中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：第一个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表示大版本，第二个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表示小版本，第三个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表示线上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hotfix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eg:CCR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第一次迭代为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CCR_1.0.0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hotfix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CCR_1.0.1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CCR_1.0.2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，第二次迭代就是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CCR_1.1.0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，第三次如果是大版本就是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CCR_1.2.0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，如果是小版本就是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CCR_1.3.0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。具体迭代是大版本还是小版本由项目自行决定。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657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/>
          <p:nvPr/>
        </p:nvSpPr>
        <p:spPr>
          <a:xfrm>
            <a:off x="0" y="0"/>
            <a:ext cx="12193193" cy="5579732"/>
          </a:xfrm>
          <a:custGeom>
            <a:avLst/>
            <a:gdLst/>
            <a:ahLst/>
            <a:cxnLst/>
            <a:rect l="l" t="t" r="r" b="b"/>
            <a:pathLst>
              <a:path w="12193193" h="6858000">
                <a:moveTo>
                  <a:pt x="0" y="6858000"/>
                </a:moveTo>
                <a:lnTo>
                  <a:pt x="12193193" y="6858000"/>
                </a:lnTo>
                <a:lnTo>
                  <a:pt x="12193193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2F4D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8" y="6248400"/>
            <a:ext cx="2910792" cy="3781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0" y="6248400"/>
            <a:ext cx="876300" cy="3238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048000" y="1905000"/>
            <a:ext cx="52578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 smtClean="0"/>
              <a:t>Q &amp; A</a:t>
            </a:r>
            <a:endParaRPr lang="zh-CN" altLang="en-US" sz="96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HLA16ucR"/>
  <p:tag name="ARTICULATE_SLIDE_THUMBNAIL_REFRESH" val="1"/>
  <p:tag name="ARTICULATE_SLIDE_COUNT" val="46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FWD">
      <a:dk1>
        <a:srgbClr val="000000"/>
      </a:dk1>
      <a:lt1>
        <a:sysClr val="window" lastClr="FFFFFF"/>
      </a:lt1>
      <a:dk2>
        <a:srgbClr val="575756"/>
      </a:dk2>
      <a:lt2>
        <a:srgbClr val="ECECEC"/>
      </a:lt2>
      <a:accent1>
        <a:srgbClr val="E87722"/>
      </a:accent1>
      <a:accent2>
        <a:srgbClr val="FED141"/>
      </a:accent2>
      <a:accent3>
        <a:srgbClr val="006269"/>
      </a:accent3>
      <a:accent4>
        <a:srgbClr val="0097A9"/>
      </a:accent4>
      <a:accent5>
        <a:srgbClr val="63B1BC"/>
      </a:accent5>
      <a:accent6>
        <a:srgbClr val="304D50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10611</TotalTime>
  <Words>382</Words>
  <Application>Microsoft Office PowerPoint</Application>
  <PresentationFormat>宽屏</PresentationFormat>
  <Paragraphs>44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Wingdings</vt:lpstr>
      <vt:lpstr>Office Theme</vt:lpstr>
      <vt:lpstr>PowerPoint 演示文稿</vt:lpstr>
      <vt:lpstr>指导原则</vt:lpstr>
      <vt:lpstr>指导原则</vt:lpstr>
      <vt:lpstr>指导原则</vt:lpstr>
      <vt:lpstr>指导原则</vt:lpstr>
      <vt:lpstr>指导原则</vt:lpstr>
      <vt:lpstr>指导原则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Raya Gargarita - Group Office</dc:creator>
  <cp:lastModifiedBy>Devin Chen</cp:lastModifiedBy>
  <cp:revision>351</cp:revision>
  <dcterms:created xsi:type="dcterms:W3CDTF">2016-09-27T09:55:44Z</dcterms:created>
  <dcterms:modified xsi:type="dcterms:W3CDTF">2018-08-02T07:10:50Z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2016-09-26T00:00:00Z</vt:filetime>
  </property>
  <property fmtid="{D5CDD505-2E9C-101B-9397-08002B2CF9AE}" pid="3" name="LastSaved">
    <vt:filetime>2016-09-26T00:00:00Z</vt:filetime>
  </property>
  <property fmtid="{D5CDD505-2E9C-101B-9397-08002B2CF9AE}" pid="4" name="ArticulateGUID">
    <vt:lpwstr>B65A0589-6A23-46FF-B5DA-B8586CEF9B07</vt:lpwstr>
  </property>
  <property fmtid="{D5CDD505-2E9C-101B-9397-08002B2CF9AE}" pid="5" name="ArticulatePath">
    <vt:lpwstr>FWD_PPT Template_Widescreen_v11</vt:lpwstr>
  </property>
</Properties>
</file>