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56" r:id="rId4"/>
    <p:sldId id="295" r:id="rId5"/>
    <p:sldId id="296" r:id="rId6"/>
    <p:sldId id="305" r:id="rId7"/>
    <p:sldId id="306" r:id="rId8"/>
    <p:sldId id="299" r:id="rId9"/>
    <p:sldId id="27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54" y="102"/>
      </p:cViewPr>
      <p:guideLst>
        <p:guide orient="horz" pos="227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0BD64F-1849-4F10-8920-2BA7B10B78F9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88A712B-7ABF-4FF1-A424-6240FC14DBA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4FA3F-A1C0-4E3F-A769-41C14D72E776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FA00-D0E5-4D7A-8663-9143F61863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708A-A4FF-48C0-A3B0-0906C6411257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249E8-711A-475B-A83B-4606B5FB15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3C06-F377-41AC-AC27-904B06CAD7E4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7E2E6-E176-44F8-ACC8-31A139834F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BC10C-0029-48F9-9C5F-2932B1565588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D4D3-A287-4290-9430-147BBA182D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7CB9-0EC7-4A50-BB37-AE0871CBA4F3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769-81EB-4E14-AD38-6668D08EEB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C8098-AF55-44C1-A6DF-5B32E83CB6E3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6EC72-8E7A-46E9-9659-35A4EFDADE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7E68A-943D-405F-A497-5E98D3E8C94D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AF73-9AED-40BD-AA82-63CE027A2D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0ED2-07F8-404A-98CC-682DA77559F1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9064D-7CEF-4749-9403-03195502ED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FDD-1F73-4F46-9B3D-589ADA060359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8D5C2-92A0-4083-8573-EEEAADB432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DA1C7-1DC7-47BC-93A8-4868665E47AE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0B5-69D1-47D3-B2BE-8736A7C470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BA601-6A85-42A6-9BBF-6370F5EE61B2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2BB0-218E-42B1-A220-E245259A92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15BF1C-1089-44C8-9560-63ABA38BACD1}" type="datetimeFigureOut">
              <a:rPr lang="zh-CN" altLang="en-US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00E405-6593-432E-BFE6-4C70A6AF0B8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login?uri=/mwaccount/?s_tid=gn_myac&amp;locale=zh_C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2.mathworks.cn/help/physmod/sm/getting-started-with-simmechanics.html?s_tid=CRUX_topnav" TargetMode="External"/><Relationship Id="rId5" Type="http://schemas.openxmlformats.org/officeDocument/2006/relationships/hyperlink" Target="https://matlabacademy.mathworks.com/cn/details/matlab-onramp/gettingstarted" TargetMode="External"/><Relationship Id="rId4" Type="http://schemas.openxmlformats.org/officeDocument/2006/relationships/hyperlink" Target="https://blog.csdn.net/qq_22654855/article/details/99578407?utm_medium=distribute.pc_feed_404.none-task-blog-2~default~BlogCommendFromBaidu~default-5.nonecase&amp;depth_1-utm_source=distribute.pc_feed_404.none-task-blog-2~default~BlogCommendFromBaidu~default-5.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365442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8025" y="4989513"/>
            <a:ext cx="1812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828415" y="4259263"/>
            <a:ext cx="506730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空间机器人技术第二次实验</a:t>
            </a: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988695" y="5467668"/>
            <a:ext cx="7731125" cy="681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任课教师：刘厚德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组合 27"/>
          <p:cNvGrpSpPr/>
          <p:nvPr/>
        </p:nvGrpSpPr>
        <p:grpSpPr bwMode="auto">
          <a:xfrm>
            <a:off x="0" y="3770313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4345" name="图片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38113" y="266700"/>
            <a:ext cx="31369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4288" y="0"/>
            <a:ext cx="9158288" cy="120332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2" name="图片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163513" y="3082925"/>
            <a:ext cx="3124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5364" name="组合 42"/>
          <p:cNvGrpSpPr/>
          <p:nvPr/>
        </p:nvGrpSpPr>
        <p:grpSpPr bwMode="auto">
          <a:xfrm>
            <a:off x="0" y="1304925"/>
            <a:ext cx="9144000" cy="57150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813"/>
            <a:ext cx="40878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文本框 11"/>
          <p:cNvSpPr txBox="1">
            <a:spLocks noChangeArrowheads="1"/>
          </p:cNvSpPr>
          <p:nvPr/>
        </p:nvSpPr>
        <p:spPr bwMode="auto">
          <a:xfrm>
            <a:off x="1856105" y="2780665"/>
            <a:ext cx="127444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目录</a:t>
            </a:r>
          </a:p>
        </p:txBody>
      </p:sp>
      <p:sp>
        <p:nvSpPr>
          <p:cNvPr id="36" name="椭圆 16"/>
          <p:cNvSpPr/>
          <p:nvPr/>
        </p:nvSpPr>
        <p:spPr>
          <a:xfrm>
            <a:off x="8370888" y="6346825"/>
            <a:ext cx="288925" cy="2873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1563" y="6029325"/>
            <a:ext cx="2889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367" name="文本框 16"/>
          <p:cNvSpPr txBox="1">
            <a:spLocks noChangeArrowheads="1"/>
          </p:cNvSpPr>
          <p:nvPr/>
        </p:nvSpPr>
        <p:spPr bwMode="auto">
          <a:xfrm>
            <a:off x="3395345" y="2632075"/>
            <a:ext cx="3200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13505" y="2632075"/>
            <a:ext cx="18808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实验准备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656965" y="2730500"/>
            <a:ext cx="209550" cy="386715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192780" y="2823845"/>
            <a:ext cx="4445" cy="1449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6149975" y="2632075"/>
            <a:ext cx="3200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68135" y="2632075"/>
            <a:ext cx="18808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实验要求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411595" y="2730500"/>
            <a:ext cx="209550" cy="386715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6"/>
          <p:cNvSpPr txBox="1">
            <a:spLocks noChangeArrowheads="1"/>
          </p:cNvSpPr>
          <p:nvPr/>
        </p:nvSpPr>
        <p:spPr bwMode="auto">
          <a:xfrm>
            <a:off x="3464560" y="3729355"/>
            <a:ext cx="3200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82720" y="3729355"/>
            <a:ext cx="18808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实验任务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726180" y="3827780"/>
            <a:ext cx="209550" cy="386715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6"/>
          <p:cNvSpPr txBox="1">
            <a:spLocks noChangeArrowheads="1"/>
          </p:cNvSpPr>
          <p:nvPr/>
        </p:nvSpPr>
        <p:spPr bwMode="auto">
          <a:xfrm>
            <a:off x="6130925" y="3703320"/>
            <a:ext cx="3200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49085" y="3703320"/>
            <a:ext cx="18808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实验成果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392545" y="3801745"/>
            <a:ext cx="209550" cy="386715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490220" y="1299845"/>
            <a:ext cx="1673860" cy="460375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实验准备</a:t>
            </a:r>
          </a:p>
        </p:txBody>
      </p:sp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57175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实验要求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689229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实验成果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65328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5290" y="1973580"/>
            <a:ext cx="733933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1. Matlab 2020b</a:t>
            </a:r>
          </a:p>
          <a:p>
            <a:pPr algn="l"/>
            <a:r>
              <a:rPr lang="zh-CN" altLang="en-US" sz="1800"/>
              <a:t>考虑到兼容性，方便组内同学协作，统一使用</a:t>
            </a:r>
            <a:r>
              <a:rPr lang="en-US" altLang="zh-CN" sz="1800"/>
              <a:t>Matlab 2020b</a:t>
            </a:r>
            <a:r>
              <a:rPr lang="zh-CN" altLang="en-US" sz="1800"/>
              <a:t>。</a:t>
            </a:r>
          </a:p>
          <a:p>
            <a:pPr algn="l"/>
            <a:r>
              <a:rPr lang="zh-CN" altLang="en-US" sz="1800"/>
              <a:t>使用清华邮箱在</a:t>
            </a:r>
            <a:r>
              <a:rPr lang="en-US" altLang="zh-CN" sz="1800"/>
              <a:t>matlab</a:t>
            </a:r>
            <a:r>
              <a:rPr lang="zh-CN" altLang="en-US" sz="1800"/>
              <a:t>官网注册账号，即可免费使用</a:t>
            </a:r>
            <a:r>
              <a:rPr lang="en-US" altLang="zh-CN" sz="1800"/>
              <a:t>matlab</a:t>
            </a:r>
            <a:r>
              <a:rPr lang="zh-CN" altLang="en-US" sz="1800"/>
              <a:t>。</a:t>
            </a:r>
          </a:p>
          <a:p>
            <a:pPr algn="l"/>
            <a:r>
              <a:rPr lang="zh-CN" altLang="en-US" sz="1800">
                <a:hlinkClick r:id="rId3" action="ppaction://hlinkfile"/>
              </a:rPr>
              <a:t>官网注册链接</a:t>
            </a:r>
            <a:r>
              <a:rPr lang="en-US" altLang="zh-CN" sz="1800">
                <a:hlinkClick r:id="rId3" action="ppaction://hlinkfile"/>
              </a:rPr>
              <a:t>  </a:t>
            </a:r>
            <a:endParaRPr lang="zh-CN" altLang="en-US" sz="1800">
              <a:hlinkClick r:id="rId3" action="ppaction://hlinkfile"/>
            </a:endParaRPr>
          </a:p>
          <a:p>
            <a:pPr algn="l"/>
            <a:r>
              <a:rPr lang="zh-CN" altLang="en-US" sz="1800">
                <a:hlinkClick r:id="rId4" action="ppaction://hlinkfile"/>
              </a:rPr>
              <a:t>学生认证参考教程</a:t>
            </a:r>
          </a:p>
          <a:p>
            <a:pPr algn="l"/>
            <a:r>
              <a:rPr lang="zh-CN" altLang="en-US" sz="1800">
                <a:hlinkClick r:id="rId5" action="ppaction://hlinkfile"/>
              </a:rPr>
              <a:t>Matlab官方入门教程</a:t>
            </a:r>
          </a:p>
          <a:p>
            <a:pPr algn="l"/>
            <a:endParaRPr lang="zh-CN" altLang="en-US" sz="1800"/>
          </a:p>
          <a:p>
            <a:pPr algn="l"/>
            <a:r>
              <a:rPr lang="en-US" altLang="zh-CN" sz="3200">
                <a:sym typeface="+mn-ea"/>
              </a:rPr>
              <a:t>2. MultiBody</a:t>
            </a:r>
          </a:p>
          <a:p>
            <a:pPr algn="l"/>
            <a:r>
              <a:rPr lang="en-US" altLang="zh-CN" sz="1800">
                <a:sym typeface="+mn-ea"/>
              </a:rPr>
              <a:t>MultiBody</a:t>
            </a:r>
            <a:r>
              <a:rPr lang="zh-CN" altLang="en-US" sz="1800">
                <a:sym typeface="+mn-ea"/>
              </a:rPr>
              <a:t>是替代</a:t>
            </a:r>
            <a:r>
              <a:rPr lang="en-US" altLang="zh-CN" sz="1800">
                <a:sym typeface="+mn-ea"/>
              </a:rPr>
              <a:t>SimMechanics</a:t>
            </a:r>
            <a:r>
              <a:rPr lang="zh-CN" altLang="en-US" sz="1800">
                <a:sym typeface="+mn-ea"/>
              </a:rPr>
              <a:t>的工具箱。它可以用来做刚体的建模与仿真，是我们在实验课中最常用的</a:t>
            </a:r>
            <a:r>
              <a:rPr lang="en-US" altLang="zh-CN" sz="1800">
                <a:sym typeface="+mn-ea"/>
              </a:rPr>
              <a:t>matlab</a:t>
            </a:r>
            <a:r>
              <a:rPr lang="zh-CN" altLang="en-US" sz="1800">
                <a:sym typeface="+mn-ea"/>
              </a:rPr>
              <a:t>工具箱。</a:t>
            </a:r>
          </a:p>
          <a:p>
            <a:pPr algn="l"/>
            <a:r>
              <a:rPr lang="en-US" altLang="zh-CN" sz="1800">
                <a:sym typeface="+mn-ea"/>
                <a:hlinkClick r:id="rId6" action="ppaction://hlinkfile"/>
              </a:rPr>
              <a:t>MultiBody官方快速入门教程</a:t>
            </a:r>
            <a:endParaRPr lang="en-US" altLang="zh-CN" sz="1800">
              <a:sym typeface="+mn-ea"/>
            </a:endParaRPr>
          </a:p>
          <a:p>
            <a:pPr algn="l"/>
            <a:endParaRPr lang="en-US" altLang="zh-CN" sz="3200">
              <a:sym typeface="+mn-ea"/>
            </a:endParaRPr>
          </a:p>
          <a:p>
            <a:pPr algn="l"/>
            <a:endParaRPr lang="zh-CN" altLang="en-US" sz="3200"/>
          </a:p>
          <a:p>
            <a:pPr algn="l"/>
            <a:endParaRPr lang="zh-CN" altLang="en-US" sz="1800"/>
          </a:p>
          <a:p>
            <a:pPr algn="l"/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49022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5C307D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实验准备</a:t>
            </a:r>
          </a:p>
        </p:txBody>
      </p:sp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571750" y="1299845"/>
            <a:ext cx="1673860" cy="46037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实验要求</a:t>
            </a: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689229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实验成果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65328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5290" y="1973580"/>
            <a:ext cx="73393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/>
              <a:t>将理论与相结合，进一步</a:t>
            </a:r>
            <a:r>
              <a:rPr lang="zh-CN" altLang="en-US" sz="3200">
                <a:sym typeface="+mn-ea"/>
              </a:rPr>
              <a:t>巩固课堂所</a:t>
            </a:r>
            <a:r>
              <a:rPr lang="en-US" altLang="zh-CN" sz="3200">
                <a:sym typeface="+mn-ea"/>
              </a:rPr>
              <a:t>       </a:t>
            </a:r>
            <a:r>
              <a:rPr lang="zh-CN" altLang="en-US" sz="3200">
                <a:sym typeface="+mn-ea"/>
              </a:rPr>
              <a:t>学到的的理论知识。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32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>
                <a:sym typeface="+mn-ea"/>
              </a:rPr>
              <a:t>通过组内分工，培养小组内成员的协作和沟通能力。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32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>
                <a:sym typeface="+mn-ea"/>
              </a:rPr>
              <a:t>严禁抄袭、数据造假等有违学术规范的行为。</a:t>
            </a:r>
          </a:p>
          <a:p>
            <a:pPr marL="514350" indent="-514350"/>
            <a:endParaRPr lang="zh-CN" altLang="en-US" sz="3200"/>
          </a:p>
          <a:p>
            <a:pPr algn="l"/>
            <a:endParaRPr lang="zh-CN" altLang="en-US" sz="1800"/>
          </a:p>
          <a:p>
            <a:pPr algn="l"/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49022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5C307D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实验准备</a:t>
            </a:r>
          </a:p>
        </p:txBody>
      </p:sp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57175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实验要求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689229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实验成果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653280" y="1299845"/>
            <a:ext cx="1673860" cy="46037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535" y="1967230"/>
            <a:ext cx="6172200" cy="46462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l"/>
            <a:r>
              <a:rPr lang="zh-CN" altLang="en-US" sz="2800"/>
              <a:t>任务一：实现轨迹规划</a:t>
            </a:r>
          </a:p>
          <a:p>
            <a:pPr algn="l"/>
            <a:endParaRPr lang="zh-CN" altLang="en-US" sz="2800"/>
          </a:p>
          <a:p>
            <a:pPr algn="l"/>
            <a:r>
              <a:rPr lang="zh-CN" altLang="en-US" sz="2400"/>
              <a:t>轨迹规划主要利用课程中学到的逆运动学知识，设定空间间机械臂关节末端在</a:t>
            </a:r>
            <a:r>
              <a:rPr lang="en-US" altLang="zh-CN" sz="2400"/>
              <a:t>t1</a:t>
            </a:r>
            <a:r>
              <a:rPr lang="zh-CN" altLang="en-US" sz="2400"/>
              <a:t>时刻的目标位置后，利用逆运动学方程即可解算出关节目标在</a:t>
            </a:r>
            <a:r>
              <a:rPr lang="en-US" altLang="zh-CN" sz="2400"/>
              <a:t>t1</a:t>
            </a:r>
            <a:r>
              <a:rPr lang="zh-CN" altLang="en-US" sz="2400"/>
              <a:t>时刻的目标角度。</a:t>
            </a:r>
          </a:p>
          <a:p>
            <a:pPr algn="l"/>
            <a:r>
              <a:rPr lang="zh-CN" altLang="en-US" sz="2400"/>
              <a:t>已知关节</a:t>
            </a:r>
            <a:r>
              <a:rPr lang="en-US" altLang="zh-CN" sz="2400"/>
              <a:t>t0</a:t>
            </a:r>
            <a:r>
              <a:rPr lang="zh-CN" altLang="en-US" sz="2400"/>
              <a:t>时刻初始角以及</a:t>
            </a:r>
            <a:r>
              <a:rPr lang="en-US" altLang="zh-CN" sz="2400"/>
              <a:t>t1</a:t>
            </a:r>
            <a:r>
              <a:rPr lang="zh-CN" altLang="en-US" sz="2400"/>
              <a:t>时刻目标角度，通过增加</a:t>
            </a:r>
            <a:r>
              <a:rPr lang="en-US" altLang="zh-CN" sz="2400"/>
              <a:t>t0</a:t>
            </a:r>
            <a:r>
              <a:rPr lang="zh-CN" altLang="en-US" sz="2400"/>
              <a:t>和</a:t>
            </a:r>
            <a:r>
              <a:rPr lang="en-US" altLang="zh-CN" sz="2400"/>
              <a:t>t1</a:t>
            </a:r>
            <a:r>
              <a:rPr lang="zh-CN" altLang="en-US" sz="2400"/>
              <a:t>时的速度约束，即可通过样条插值实现关节轨迹规划。</a:t>
            </a:r>
          </a:p>
          <a:p>
            <a:pPr algn="l"/>
            <a:r>
              <a:rPr lang="zh-CN" altLang="en-US" sz="2400"/>
              <a:t>轨迹规划可以是点到点到轨迹规划或者连续轨迹规划。</a:t>
            </a:r>
          </a:p>
          <a:p>
            <a:pPr algn="l"/>
            <a:endParaRPr lang="zh-CN" altLang="en-US" sz="2400"/>
          </a:p>
        </p:txBody>
      </p:sp>
      <p:pic>
        <p:nvPicPr>
          <p:cNvPr id="19" name="exp2copy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61735" y="2933065"/>
            <a:ext cx="2219960" cy="2891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985" y="2564765"/>
            <a:ext cx="212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示例视频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49022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5C307D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实验准备</a:t>
            </a:r>
          </a:p>
        </p:txBody>
      </p:sp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57175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实验要求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689229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实验成果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653280" y="1299845"/>
            <a:ext cx="1673860" cy="46037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535" y="1967230"/>
            <a:ext cx="6172200" cy="243014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l"/>
            <a:r>
              <a:rPr lang="zh-CN" altLang="en-US" sz="2800"/>
              <a:t>任务二：关节控制</a:t>
            </a:r>
          </a:p>
          <a:p>
            <a:pPr algn="l"/>
            <a:endParaRPr lang="zh-CN" altLang="en-US" sz="2800"/>
          </a:p>
          <a:p>
            <a:pPr algn="l"/>
            <a:r>
              <a:rPr lang="zh-CN" altLang="en-US" sz="2400"/>
              <a:t>对空间机器人各个关节采取单关节控制，使得各个关节按照预定规划运动，控制器可以是</a:t>
            </a:r>
            <a:r>
              <a:rPr lang="en-US" altLang="zh-CN" sz="2400"/>
              <a:t>PID</a:t>
            </a:r>
            <a:r>
              <a:rPr lang="zh-CN" altLang="en-US" sz="2400"/>
              <a:t>或者滑膜控制器等。控制器输入为位置误差、速度误差等，输出为关节力矩。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6985" y="2564765"/>
            <a:ext cx="212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示例视频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49022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5C307D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实验准备</a:t>
            </a:r>
          </a:p>
        </p:txBody>
      </p:sp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57175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实验要求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689229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实验成果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653280" y="1299845"/>
            <a:ext cx="1673860" cy="46037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675" y="2254250"/>
            <a:ext cx="4610735" cy="20612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l"/>
            <a:r>
              <a:rPr lang="zh-CN" altLang="en-US" sz="2800"/>
              <a:t>附加任务：运动物体跟踪</a:t>
            </a:r>
          </a:p>
          <a:p>
            <a:pPr algn="l"/>
            <a:endParaRPr lang="zh-CN" altLang="en-US" sz="2800"/>
          </a:p>
          <a:p>
            <a:pPr algn="l"/>
            <a:r>
              <a:rPr lang="zh-CN" sz="2400"/>
              <a:t>设定一个有固定运动轨迹的物体，控制机械臂到达其运动轨迹上的某点与其相遇，并进行轨迹跟踪。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84215" y="2137410"/>
            <a:ext cx="212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示例视频</a:t>
            </a:r>
          </a:p>
        </p:txBody>
      </p:sp>
      <p:pic>
        <p:nvPicPr>
          <p:cNvPr id="9" name="目标捕获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86325" y="2768600"/>
            <a:ext cx="407670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49022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5C307D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实验准备</a:t>
            </a:r>
          </a:p>
        </p:txBody>
      </p:sp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57175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实验要求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6892290" y="1299845"/>
            <a:ext cx="1673860" cy="46037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实验成果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653280" y="1299845"/>
            <a:ext cx="16738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实验任务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5290" y="1973580"/>
            <a:ext cx="733933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>
                <a:sym typeface="+mn-ea"/>
              </a:rPr>
              <a:t>空间机器人逆运动学模型。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32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>
                <a:sym typeface="+mn-ea"/>
              </a:rPr>
              <a:t>可以实现轨迹规划的空间机器人</a:t>
            </a:r>
            <a:r>
              <a:rPr lang="en-US" altLang="zh-CN" sz="3200">
                <a:sym typeface="+mn-ea"/>
              </a:rPr>
              <a:t>Simulink</a:t>
            </a:r>
            <a:r>
              <a:rPr lang="zh-CN" altLang="en-US" sz="3200">
                <a:sym typeface="+mn-ea"/>
              </a:rPr>
              <a:t>仿真模型。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32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>
                <a:sym typeface="+mn-ea"/>
              </a:rPr>
              <a:t>实验结果展示</a:t>
            </a:r>
            <a:r>
              <a:rPr lang="en-US" altLang="zh-CN" sz="3200">
                <a:sym typeface="+mn-ea"/>
              </a:rPr>
              <a:t>PPT</a:t>
            </a:r>
            <a:r>
              <a:rPr lang="zh-CN" altLang="en-US" sz="3200">
                <a:sym typeface="+mn-ea"/>
              </a:rPr>
              <a:t>，包括轨迹规划的误差以及仿真效果。</a:t>
            </a:r>
          </a:p>
          <a:p>
            <a:pPr algn="l"/>
            <a:endParaRPr lang="zh-CN" altLang="en-US" sz="1800"/>
          </a:p>
          <a:p>
            <a:pPr algn="l"/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365442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8025" y="4732338"/>
            <a:ext cx="1812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575550" y="3881438"/>
            <a:ext cx="140335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84" name="组合 27"/>
          <p:cNvGrpSpPr/>
          <p:nvPr/>
        </p:nvGrpSpPr>
        <p:grpSpPr bwMode="auto">
          <a:xfrm>
            <a:off x="0" y="3770313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4585" name="图片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38113" y="266700"/>
            <a:ext cx="31369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413</Words>
  <Application>Microsoft Office PowerPoint</Application>
  <PresentationFormat>全屏显示(4:3)</PresentationFormat>
  <Paragraphs>74</Paragraphs>
  <Slides>9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华文楷体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deng</dc:creator>
  <cp:lastModifiedBy>邵明启</cp:lastModifiedBy>
  <cp:revision>86</cp:revision>
  <dcterms:created xsi:type="dcterms:W3CDTF">2021-09-28T02:13:00Z</dcterms:created>
  <dcterms:modified xsi:type="dcterms:W3CDTF">2021-11-08T08:55:50Z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61D312681D834F2C90B7FA257D7A1306</vt:lpwstr>
  </property>
  <property fmtid="{D5CDD505-2E9C-101B-9397-08002B2CF9AE}" pid="3" name="KSOProductBuildVer">
    <vt:lpwstr>2052-11.1.0.11045</vt:lpwstr>
  </property>
</Properties>
</file>