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7" r:id="rId5"/>
    <p:sldId id="258" r:id="rId6"/>
    <p:sldId id="343" r:id="rId7"/>
    <p:sldId id="267" r:id="rId8"/>
    <p:sldId id="268" r:id="rId9"/>
    <p:sldId id="259" r:id="rId10"/>
    <p:sldId id="274" r:id="rId11"/>
    <p:sldId id="292" r:id="rId12"/>
    <p:sldId id="271" r:id="rId13"/>
    <p:sldId id="316" r:id="rId14"/>
    <p:sldId id="317" r:id="rId15"/>
    <p:sldId id="284" r:id="rId16"/>
    <p:sldId id="287" r:id="rId17"/>
    <p:sldId id="298" r:id="rId18"/>
    <p:sldId id="289" r:id="rId19"/>
    <p:sldId id="286" r:id="rId20"/>
    <p:sldId id="290" r:id="rId21"/>
    <p:sldId id="283" r:id="rId22"/>
    <p:sldId id="263" r:id="rId23"/>
    <p:sldId id="327" r:id="rId24"/>
    <p:sldId id="293" r:id="rId25"/>
    <p:sldId id="325" r:id="rId26"/>
    <p:sldId id="295" r:id="rId27"/>
    <p:sldId id="294" r:id="rId28"/>
    <p:sldId id="380" r:id="rId29"/>
    <p:sldId id="369" r:id="rId30"/>
    <p:sldId id="379" r:id="rId31"/>
    <p:sldId id="370" r:id="rId32"/>
    <p:sldId id="382" r:id="rId33"/>
    <p:sldId id="384" r:id="rId34"/>
    <p:sldId id="385" r:id="rId35"/>
    <p:sldId id="386" r:id="rId36"/>
    <p:sldId id="387" r:id="rId37"/>
    <p:sldId id="388" r:id="rId38"/>
    <p:sldId id="389" r:id="rId39"/>
    <p:sldId id="401" r:id="rId40"/>
    <p:sldId id="402" r:id="rId41"/>
    <p:sldId id="291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7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027" name="Line 8"/>
          <p:cNvSpPr/>
          <p:nvPr/>
        </p:nvSpPr>
        <p:spPr>
          <a:xfrm>
            <a:off x="457200" y="144780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029" name="Rectangle 10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103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 indent="-285750"/>
            <a:r>
              <a:rPr lang="en-US" altLang="zh-CN"/>
              <a:t>Deuxième niveau</a:t>
            </a:r>
            <a:endParaRPr lang="en-US" altLang="zh-CN"/>
          </a:p>
          <a:p>
            <a:pPr lvl="2" indent="-228600"/>
            <a:r>
              <a:rPr lang="en-US" altLang="zh-CN"/>
              <a:t>Troisième niveau</a:t>
            </a:r>
            <a:endParaRPr lang="en-US" altLang="zh-CN"/>
          </a:p>
          <a:p>
            <a:pPr lvl="3" indent="-228600"/>
            <a:r>
              <a:rPr lang="en-US" altLang="zh-CN"/>
              <a:t>Quatrième niveau</a:t>
            </a:r>
            <a:endParaRPr lang="en-US" altLang="zh-CN"/>
          </a:p>
          <a:p>
            <a:pPr lvl="4" indent="-228600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103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7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2051" name="Line 8"/>
          <p:cNvSpPr/>
          <p:nvPr/>
        </p:nvSpPr>
        <p:spPr>
          <a:xfrm>
            <a:off x="457200" y="144780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9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2053" name="Rectangle 10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 indent="-285750"/>
            <a:r>
              <a:rPr lang="en-US" altLang="zh-CN"/>
              <a:t>Deuxième niveau</a:t>
            </a:r>
            <a:endParaRPr lang="en-US" altLang="zh-CN"/>
          </a:p>
          <a:p>
            <a:pPr lvl="2" indent="-228600"/>
            <a:r>
              <a:rPr lang="en-US" altLang="zh-CN"/>
              <a:t>Troisième niveau</a:t>
            </a:r>
            <a:endParaRPr lang="en-US" altLang="zh-CN"/>
          </a:p>
          <a:p>
            <a:pPr lvl="3" indent="-228600"/>
            <a:r>
              <a:rPr lang="en-US" altLang="zh-CN"/>
              <a:t>Quatrième niveau</a:t>
            </a:r>
            <a:endParaRPr lang="en-US" altLang="zh-CN"/>
          </a:p>
          <a:p>
            <a:pPr lvl="4" indent="-228600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205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205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205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7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027" name="Line 8"/>
          <p:cNvSpPr/>
          <p:nvPr/>
        </p:nvSpPr>
        <p:spPr>
          <a:xfrm>
            <a:off x="457200" y="144780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029" name="Rectangle 10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103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 indent="-285750"/>
            <a:r>
              <a:rPr lang="en-US" altLang="zh-CN"/>
              <a:t>Deuxième niveau</a:t>
            </a:r>
            <a:endParaRPr lang="en-US" altLang="zh-CN"/>
          </a:p>
          <a:p>
            <a:pPr lvl="2" indent="-228600"/>
            <a:r>
              <a:rPr lang="en-US" altLang="zh-CN"/>
              <a:t>Troisième niveau</a:t>
            </a:r>
            <a:endParaRPr lang="en-US" altLang="zh-CN"/>
          </a:p>
          <a:p>
            <a:pPr lvl="3" indent="-228600"/>
            <a:r>
              <a:rPr lang="en-US" altLang="zh-CN"/>
              <a:t>Quatrième niveau</a:t>
            </a:r>
            <a:endParaRPr lang="en-US" altLang="zh-CN"/>
          </a:p>
          <a:p>
            <a:pPr lvl="4" indent="-228600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103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sp>
        <p:nvSpPr>
          <p:cNvPr id="3074" name="Content Placeholder 2"/>
          <p:cNvSpPr>
            <a:spLocks noGrp="1"/>
          </p:cNvSpPr>
          <p:nvPr>
            <p:ph idx="4294967295"/>
          </p:nvPr>
        </p:nvSpPr>
        <p:spPr>
          <a:ln/>
        </p:spPr>
        <p:txBody>
          <a:bodyPr wrap="square" anchor="t"/>
          <a:p>
            <a:pPr marL="0" indent="0" eaLnBrk="1" hangingPunct="1">
              <a:buNone/>
            </a:pPr>
            <a:r>
              <a:rPr lang="en-US" altLang="x-none" dirty="0"/>
              <a:t>          </a:t>
            </a:r>
            <a:endParaRPr lang="zh-CN" altLang="en-US" dirty="0"/>
          </a:p>
          <a:p>
            <a:pPr marL="0" indent="0" algn="ctr" eaLnBrk="1" hangingPunct="1">
              <a:buNone/>
            </a:pPr>
            <a:r>
              <a:rPr lang="en-US" altLang="x-none" dirty="0"/>
              <a:t>  </a:t>
            </a:r>
            <a:endParaRPr lang="en-US" altLang="x-none" dirty="0"/>
          </a:p>
          <a:p>
            <a:pPr marL="0" indent="0" algn="ctr" eaLnBrk="1" hangingPunct="1">
              <a:buNone/>
            </a:pPr>
            <a:r>
              <a:rPr lang="en-US" altLang="x-none" dirty="0"/>
              <a:t> </a:t>
            </a:r>
            <a:r>
              <a:rPr lang="en-US" altLang="x-none" sz="3200" dirty="0"/>
              <a:t>Using R for Data Analysis and Data Visualization</a:t>
            </a:r>
            <a:endParaRPr lang="zh-CN" altLang="en-US" sz="3200" dirty="0"/>
          </a:p>
          <a:p>
            <a:pPr marL="0" indent="0" algn="ctr" eaLnBrk="1" hangingPunct="1">
              <a:buNone/>
            </a:pPr>
            <a:endParaRPr lang="zh-CN" altLang="en-US" sz="3200" dirty="0"/>
          </a:p>
          <a:p>
            <a:pPr marL="0" indent="0" algn="ctr" eaLnBrk="1" hangingPunct="1">
              <a:buNone/>
            </a:pPr>
            <a:r>
              <a:rPr lang="en-US" altLang="x-none" sz="3200" dirty="0"/>
              <a:t>Instructor: Li, Han</a:t>
            </a:r>
            <a:endParaRPr lang="en-US" altLang="x-none" sz="3200" dirty="0"/>
          </a:p>
        </p:txBody>
      </p:sp>
      <p:pic>
        <p:nvPicPr>
          <p:cNvPr id="3075" name="图片 1" descr="R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501650"/>
            <a:ext cx="938213" cy="69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endParaRPr lang="zh-CN" altLang="en-US"/>
          </a:p>
        </p:txBody>
      </p:sp>
      <p:pic>
        <p:nvPicPr>
          <p:cNvPr id="12290" name="内容占位符 12290" descr="D:\用户目录\Desktop\上课2016第一学期\R ppt\R_menu1.pngR_menu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609725"/>
            <a:ext cx="6350000" cy="5422900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endParaRPr lang="zh-CN" altLang="en-US"/>
          </a:p>
        </p:txBody>
      </p:sp>
      <p:pic>
        <p:nvPicPr>
          <p:cNvPr id="13314" name="内容占位符 13314" descr="D:\用户目录\Desktop\上课2016第一学期\R ppt\R_menu2.pngR_menu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87488"/>
            <a:ext cx="6597650" cy="5608637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sz="3600" dirty="0"/>
              <a:t>Calculation</a:t>
            </a:r>
            <a:endParaRPr lang="zh-CN" altLang="en-US" sz="3600" dirty="0"/>
          </a:p>
        </p:txBody>
      </p:sp>
      <p:sp>
        <p:nvSpPr>
          <p:cNvPr id="14338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305800" cy="4954588"/>
          </a:xfrm>
          <a:ln/>
        </p:spPr>
        <p:txBody>
          <a:bodyPr wrap="square" anchor="t"/>
          <a:p>
            <a:pPr marL="0" indent="0" eaLnBrk="1" hangingPunct="1">
              <a:buNone/>
            </a:pPr>
            <a:endParaRPr lang="en-US" altLang="x-none" sz="1200" dirty="0"/>
          </a:p>
          <a:p>
            <a:pPr marL="0" indent="0" eaLnBrk="1" hangingPunct="1">
              <a:buNone/>
            </a:pPr>
            <a:r>
              <a:rPr lang="en-US" altLang="x-none" sz="2000" dirty="0"/>
              <a:t>2+3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100-15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5*9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3/4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7%%2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((1+2)*12-3*4)/2-8%%3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2^3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2^(-1)</a:t>
            </a:r>
            <a:endParaRPr lang="en-US" altLang="x-none" sz="2000" dirty="0"/>
          </a:p>
          <a:p>
            <a:pPr marL="0" indent="0" eaLnBrk="1" hangingPunct="1">
              <a:buNone/>
            </a:pP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pi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pi^3</a:t>
            </a:r>
            <a:endParaRPr lang="en-US" altLang="x-none" sz="2000" dirty="0"/>
          </a:p>
          <a:p>
            <a:pPr marL="0" indent="0" eaLnBrk="1" hangingPunct="1">
              <a:buNone/>
            </a:pPr>
            <a:endParaRPr lang="en-US" altLang="x-none" sz="1200" dirty="0"/>
          </a:p>
          <a:p>
            <a:pPr marL="0" indent="0" eaLnBrk="1" hangingPunct="1">
              <a:buNone/>
            </a:pPr>
            <a:endParaRPr lang="en-US" altLang="x-none" sz="1200" dirty="0"/>
          </a:p>
          <a:p>
            <a:pPr marL="0" indent="0" eaLnBrk="1" hangingPunct="1">
              <a:buNone/>
            </a:pPr>
            <a:endParaRPr lang="en-US" altLang="x-none" sz="1000" dirty="0"/>
          </a:p>
          <a:p>
            <a:pPr marL="0" indent="0" eaLnBrk="1" hangingPunct="1">
              <a:buNone/>
            </a:pPr>
            <a:endParaRPr lang="en-US" altLang="x-none" sz="1000" dirty="0"/>
          </a:p>
          <a:p>
            <a:pPr marL="0" indent="0" eaLnBrk="1" hangingPunct="1">
              <a:buNone/>
            </a:pPr>
            <a:endParaRPr lang="en-US" altLang="x-none" sz="1000" dirty="0"/>
          </a:p>
          <a:p>
            <a:pPr marL="0" indent="0" eaLnBrk="1" hangingPunct="1">
              <a:buNone/>
            </a:pPr>
            <a:endParaRPr lang="en-US" altLang="x-none" sz="1000" dirty="0"/>
          </a:p>
          <a:p>
            <a:pPr marL="0" indent="0" eaLnBrk="1" hangingPunct="1">
              <a:buNone/>
            </a:pPr>
            <a:endParaRPr lang="zh-CN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pic>
        <p:nvPicPr>
          <p:cNvPr id="1536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58925"/>
            <a:ext cx="6286500" cy="515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8229600" cy="4073525"/>
          </a:xfrm>
          <a:ln/>
        </p:spPr>
        <p:txBody>
          <a:bodyPr wrap="square" anchor="t"/>
          <a:p>
            <a:pPr marL="0" indent="0" eaLnBrk="1" hangingPunct="1">
              <a:buNone/>
            </a:pPr>
            <a:r>
              <a:rPr lang="en-US" altLang="x-none" sz="2000" dirty="0"/>
              <a:t>exp(0)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exp(1)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log(1)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log(2.718)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log10(10)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log2(4)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log(9,base=3)</a:t>
            </a:r>
            <a:endParaRPr lang="en-US" altLang="x-none" sz="2000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pic>
        <p:nvPicPr>
          <p:cNvPr id="1741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46225"/>
            <a:ext cx="6286500" cy="515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xfrm>
            <a:off x="457200" y="1752600"/>
            <a:ext cx="8229600" cy="4530725"/>
          </a:xfrm>
          <a:ln/>
        </p:spPr>
        <p:txBody>
          <a:bodyPr wrap="square" anchor="t"/>
          <a:p>
            <a:pPr marL="0" indent="0" eaLnBrk="1" hangingPunct="1">
              <a:buNone/>
            </a:pPr>
            <a:r>
              <a:rPr lang="en-US" altLang="x-none" sz="2000" dirty="0"/>
              <a:t>sin(0)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sin(pi/2)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sin(pi)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sin(90)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sin(90/180*pi)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cos(0)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cos(pi)</a:t>
            </a:r>
            <a:endParaRPr lang="en-US" altLang="x-none" sz="2000" dirty="0"/>
          </a:p>
          <a:p>
            <a:pPr marL="0" indent="0" eaLnBrk="1" hangingPunct="1">
              <a:buNone/>
            </a:pPr>
            <a:r>
              <a:rPr lang="en-US" altLang="x-none" sz="2000" dirty="0"/>
              <a:t>tan(pi/4)</a:t>
            </a:r>
            <a:endParaRPr lang="en-US" altLang="x-none" sz="2000" dirty="0"/>
          </a:p>
          <a:p>
            <a:pPr marL="0" indent="0" eaLnBrk="1" hangingPunct="1">
              <a:buNone/>
            </a:pPr>
            <a:endParaRPr lang="en-US" altLang="x-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pic>
        <p:nvPicPr>
          <p:cNvPr id="194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533525"/>
            <a:ext cx="6286500" cy="5151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sz="3600" dirty="0"/>
              <a:t>Variable assignment</a:t>
            </a:r>
            <a:endParaRPr lang="zh-CN" altLang="en-US" sz="3600" dirty="0"/>
          </a:p>
        </p:txBody>
      </p:sp>
      <p:sp>
        <p:nvSpPr>
          <p:cNvPr id="2048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marL="0" indent="0" eaLnBrk="1" hangingPunct="1">
              <a:buNone/>
            </a:pPr>
            <a:r>
              <a:rPr lang="en-US" altLang="x-none" sz="1900" dirty="0"/>
              <a:t>x&lt;-1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y&lt;-2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x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y</a:t>
            </a:r>
            <a:endParaRPr lang="en-US" altLang="x-none" sz="1900" dirty="0"/>
          </a:p>
          <a:p>
            <a:pPr marL="0" indent="0" eaLnBrk="1" hangingPunct="1">
              <a:buNone/>
            </a:pPr>
            <a:endParaRPr lang="zh-CN" altLang="en-US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x=1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y=2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x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y</a:t>
            </a:r>
            <a:endParaRPr lang="en-US" altLang="x-none" sz="1900" dirty="0"/>
          </a:p>
          <a:p>
            <a:pPr marL="0" indent="0" eaLnBrk="1" hangingPunct="1">
              <a:buNone/>
            </a:pPr>
            <a:endParaRPr lang="zh-CN" altLang="en-US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x+y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x/y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x*y</a:t>
            </a:r>
            <a:endParaRPr lang="en-US" altLang="x-none" sz="1900" dirty="0"/>
          </a:p>
          <a:p>
            <a:pPr marL="0" indent="0" eaLnBrk="1" hangingPunct="1">
              <a:buNone/>
            </a:pPr>
            <a:r>
              <a:rPr lang="en-US" altLang="x-none" sz="1900" dirty="0"/>
              <a:t>(x+y*2)+x-y^2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pic>
        <p:nvPicPr>
          <p:cNvPr id="2150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0825"/>
            <a:ext cx="6286500" cy="515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dirty="0"/>
              <a:t>What is R</a:t>
            </a:r>
            <a:endParaRPr lang="en-US" altLang="x-none" dirty="0">
              <a:ea typeface="garamont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4294967295"/>
          </p:nvPr>
        </p:nvSpPr>
        <p:spPr/>
        <p:txBody>
          <a:bodyPr wrap="square" anchor="t"/>
          <a:p>
            <a:pPr marL="0" lvl="0" indent="0" eaLnBrk="1" fontAlgn="base" hangingPunct="1">
              <a:lnSpc>
                <a:spcPct val="80000"/>
              </a:lnSpc>
              <a:buNone/>
            </a:pPr>
            <a:endParaRPr lang="zh-CN" altLang="en-US" strike="noStrike" noProof="1" dirty="0">
              <a:latin typeface="Arial" panose="020B0604020202020204" pitchFamily="34" charset="0"/>
            </a:endParaRPr>
          </a:p>
          <a:p>
            <a:pPr marL="457200" lvl="0" indent="-457200" eaLnBrk="1" fontAlgn="base" hangingPunct="1">
              <a:lnSpc>
                <a:spcPct val="80000"/>
              </a:lnSpc>
            </a:pPr>
            <a:r>
              <a:rPr lang="en-US" altLang="x-none" strike="noStrike" noProof="1" dirty="0">
                <a:latin typeface="Arial" panose="020B0604020202020204" pitchFamily="34" charset="0"/>
              </a:rPr>
              <a:t>a calculator</a:t>
            </a:r>
            <a:endParaRPr lang="en-US" altLang="x-none" strike="noStrike" noProof="1" dirty="0">
              <a:latin typeface="Arial" panose="020B0604020202020204" pitchFamily="34" charset="0"/>
            </a:endParaRPr>
          </a:p>
          <a:p>
            <a:pPr marL="457200" lvl="0" indent="-457200" eaLnBrk="1" fontAlgn="base" hangingPunct="1">
              <a:lnSpc>
                <a:spcPct val="80000"/>
              </a:lnSpc>
            </a:pPr>
            <a:r>
              <a:rPr lang="en-US" altLang="x-none" strike="noStrike" noProof="1" dirty="0">
                <a:latin typeface="Arial" panose="020B0604020202020204" pitchFamily="34" charset="0"/>
              </a:rPr>
              <a:t>generate random variables/distributions, for example, normal distribution</a:t>
            </a:r>
            <a:endParaRPr lang="en-US" altLang="x-none" strike="noStrike" noProof="1" dirty="0">
              <a:latin typeface="Arial" panose="020B0604020202020204" pitchFamily="34" charset="0"/>
            </a:endParaRPr>
          </a:p>
          <a:p>
            <a:pPr marL="457200" lvl="0" indent="-457200" eaLnBrk="1" fontAlgn="base" hangingPunct="1">
              <a:lnSpc>
                <a:spcPct val="80000"/>
              </a:lnSpc>
            </a:pPr>
            <a:r>
              <a:rPr lang="en-US" altLang="x-none" strike="noStrike" noProof="1" dirty="0">
                <a:latin typeface="Arial" panose="020B0604020202020204" pitchFamily="34" charset="0"/>
              </a:rPr>
              <a:t>data visualization, that's, plot the data</a:t>
            </a:r>
            <a:endParaRPr lang="en-US" altLang="x-none" strike="noStrike" noProof="1" dirty="0">
              <a:latin typeface="Arial" panose="020B0604020202020204" pitchFamily="34" charset="0"/>
            </a:endParaRPr>
          </a:p>
          <a:p>
            <a:pPr marL="457200" lvl="0" indent="-457200" eaLnBrk="1" fontAlgn="base" hangingPunct="1">
              <a:lnSpc>
                <a:spcPct val="80000"/>
              </a:lnSpc>
            </a:pPr>
            <a:r>
              <a:rPr lang="en-US" altLang="x-none" strike="noStrike" noProof="1" dirty="0">
                <a:latin typeface="Arial" panose="020B0604020202020204" pitchFamily="34" charset="0"/>
                <a:sym typeface="+mn-ea"/>
              </a:rPr>
              <a:t>data analysis, for example, linear regression</a:t>
            </a:r>
            <a:endParaRPr lang="en-US" altLang="x-none" strike="noStrike" noProof="1" dirty="0">
              <a:latin typeface="Arial" panose="020B0604020202020204" pitchFamily="34" charset="0"/>
            </a:endParaRPr>
          </a:p>
          <a:p>
            <a:pPr marL="0" lvl="0" indent="0" eaLnBrk="1" fontAlgn="base" hangingPunct="1">
              <a:lnSpc>
                <a:spcPct val="80000"/>
              </a:lnSpc>
              <a:buNone/>
            </a:pPr>
            <a:endParaRPr lang="en-US" altLang="x-none" strike="noStrike" noProof="1" dirty="0">
              <a:latin typeface="Arial" panose="020B0604020202020204" pitchFamily="34" charset="0"/>
            </a:endParaRPr>
          </a:p>
          <a:p>
            <a:pPr marL="0" lvl="0" indent="0" eaLnBrk="1" fontAlgn="base" hangingPunct="1">
              <a:lnSpc>
                <a:spcPct val="80000"/>
              </a:lnSpc>
              <a:buNone/>
            </a:pPr>
            <a:r>
              <a:rPr lang="en-US" altLang="x-none" strike="noStrike" noProof="1" dirty="0">
                <a:solidFill>
                  <a:srgbClr val="FF0000"/>
                </a:solidFill>
                <a:ea typeface="garamont" charset="0"/>
              </a:rPr>
              <a:t>Almost all the things related to data analysis!</a:t>
            </a:r>
            <a:endParaRPr lang="en-US" altLang="x-none" strike="noStrike" noProof="1" dirty="0">
              <a:solidFill>
                <a:srgbClr val="FF0000"/>
              </a:solidFill>
              <a:ea typeface="garamont" charset="0"/>
            </a:endParaRPr>
          </a:p>
          <a:p>
            <a:pPr marL="0" lvl="0" indent="0" eaLnBrk="1" fontAlgn="base" hangingPunct="1">
              <a:lnSpc>
                <a:spcPct val="80000"/>
              </a:lnSpc>
              <a:buNone/>
            </a:pPr>
            <a:endParaRPr lang="zh-CN" altLang="en-US" strike="noStrike" noProof="1" dirty="0">
              <a:latin typeface="Arial" panose="020B0604020202020204" pitchFamily="34" charset="0"/>
            </a:endParaRPr>
          </a:p>
          <a:p>
            <a:pPr marL="0" lvl="0" indent="0" eaLnBrk="1" fontAlgn="base" hangingPunct="1">
              <a:lnSpc>
                <a:spcPct val="80000"/>
              </a:lnSpc>
              <a:buNone/>
            </a:pP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4099" name="图片 1" descr="R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603250"/>
            <a:ext cx="936625" cy="69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x-none" sz="4000" dirty="0"/>
              <a:t>Script- </a:t>
            </a:r>
            <a:r>
              <a:rPr lang="en-US" altLang="x-none" sz="3600" dirty="0"/>
              <a:t>a file </a:t>
            </a:r>
            <a:r>
              <a:rPr lang="" altLang="en-US" sz="3600" dirty="0"/>
              <a:t>ends </a:t>
            </a:r>
            <a:r>
              <a:rPr lang="en-US" altLang="x-none" sz="3600" dirty="0"/>
              <a:t>with .R</a:t>
            </a:r>
            <a:endParaRPr lang="en-US" altLang="x-none" sz="3600" dirty="0"/>
          </a:p>
        </p:txBody>
      </p:sp>
      <p:sp>
        <p:nvSpPr>
          <p:cNvPr id="27651" name="文本占位符 27650"/>
          <p:cNvSpPr>
            <a:spLocks noGrp="1"/>
          </p:cNvSpPr>
          <p:nvPr>
            <p:ph idx="1"/>
          </p:nvPr>
        </p:nvSpPr>
        <p:spPr>
          <a:xfrm>
            <a:off x="457200" y="1187450"/>
            <a:ext cx="8229600" cy="4943475"/>
          </a:xfrm>
          <a:ln>
            <a:miter/>
          </a:ln>
        </p:spPr>
        <p:txBody>
          <a:bodyPr/>
          <a:p>
            <a:pPr marL="1905" indent="-344805" fontAlgn="base">
              <a:buNone/>
            </a:pPr>
            <a:endParaRPr lang="zh-CN" altLang="en-US" sz="2400" strike="noStrike" noProof="1" dirty="0"/>
          </a:p>
          <a:p>
            <a:pPr fontAlgn="base"/>
            <a:r>
              <a:rPr lang="en-US" altLang="en-US" strike="noStrike" noProof="1" dirty="0"/>
              <a:t>A script is a file that saves the codes to run. </a:t>
            </a:r>
            <a:endParaRPr lang="en-US" altLang="en-US" strike="noStrike" noProof="1" dirty="0"/>
          </a:p>
          <a:p>
            <a:pPr marL="1905" indent="-344805" fontAlgn="base"/>
            <a:endParaRPr lang="zh-CN" altLang="en-US" strike="noStrike" noProof="1" dirty="0"/>
          </a:p>
          <a:p>
            <a:pPr fontAlgn="base"/>
            <a:r>
              <a:rPr lang="en-US" altLang="en-US" strike="noStrike" noProof="1" dirty="0"/>
              <a:t>It could be a few lines, or a very large text file.</a:t>
            </a:r>
            <a:endParaRPr lang="en-US" altLang="en-US" strike="noStrike" noProof="1" dirty="0"/>
          </a:p>
          <a:p>
            <a:pPr marL="1905" indent="-344805" fontAlgn="base"/>
            <a:endParaRPr lang="en-US" altLang="en-US" strike="noStrike" noProof="1" dirty="0"/>
          </a:p>
          <a:p>
            <a:pPr fontAlgn="base"/>
            <a:r>
              <a:rPr lang="en-US" altLang="en-US" strike="noStrike" noProof="1" dirty="0"/>
              <a:t>It could be edit</a:t>
            </a:r>
            <a:r>
              <a:rPr lang="zh-CN" altLang="en-US" strike="noStrike" noProof="1" dirty="0">
                <a:ea typeface="宋体" panose="02010600030101010101" pitchFamily="2" charset="-122"/>
              </a:rPr>
              <a:t>ed</a:t>
            </a:r>
            <a:r>
              <a:rPr lang="en-US" altLang="en-US" strike="noStrike" noProof="1" dirty="0"/>
              <a:t> like a text file, for example, copy, paste, delete ....</a:t>
            </a:r>
            <a:endParaRPr lang="en-US" altLang="en-US" strike="noStrike" noProof="1" dirty="0"/>
          </a:p>
          <a:p>
            <a:pPr marL="1905" indent="-344805" fontAlgn="base"/>
            <a:endParaRPr lang="en-US" altLang="en-US" strike="noStrike" noProof="1" dirty="0"/>
          </a:p>
          <a:p>
            <a:pPr fontAlgn="base"/>
            <a:r>
              <a:rPr lang="en-US" altLang="en-US" strike="noStrike" noProof="1" dirty="0"/>
              <a:t>When running the R script, the console will run the codes line by line.</a:t>
            </a:r>
            <a:endParaRPr lang="en-US" altLang="en-US" strike="noStrike" noProof="1" dirty="0"/>
          </a:p>
          <a:p>
            <a:pPr marL="1905" indent="-1905" fontAlgn="base"/>
            <a:endParaRPr lang="zh-CN" altLang="en-US" sz="2400" strike="noStrike" noProof="1" dirty="0"/>
          </a:p>
          <a:p>
            <a:pPr marL="1905" indent="-344805" fontAlgn="base">
              <a:buNone/>
            </a:pPr>
            <a:endParaRPr lang="zh-CN" altLang="en-US" sz="2400" strike="noStrike" noProof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sz="3600" dirty="0"/>
              <a:t>Build a new R script file</a:t>
            </a:r>
            <a:endParaRPr lang="zh-CN" altLang="en-US" sz="3600" dirty="0"/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eaLnBrk="1" hangingPunct="1"/>
            <a:endParaRPr lang="zh-CN" altLang="en-US"/>
          </a:p>
        </p:txBody>
      </p:sp>
      <p:pic>
        <p:nvPicPr>
          <p:cNvPr id="23555" name="图片 6" descr="D:\用户目录\Desktop\上课2016第一学期\R ppt\R_menu3.pngR_menu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2413"/>
            <a:ext cx="6323013" cy="5453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endParaRPr lang="zh-CN" altLang="en-US"/>
          </a:p>
        </p:txBody>
      </p:sp>
      <p:pic>
        <p:nvPicPr>
          <p:cNvPr id="24578" name="内容占位符 30722" descr="D:\用户目录\Desktop\上课2016第一学期\R ppt\R_menu4.pngR_menu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988" y="1552575"/>
            <a:ext cx="6437312" cy="5149850"/>
          </a:xfrm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sz="3600" dirty="0"/>
              <a:t>Save a R script file</a:t>
            </a:r>
            <a:endParaRPr lang="zh-CN" altLang="en-US" sz="3600" dirty="0"/>
          </a:p>
        </p:txBody>
      </p:sp>
      <p:sp>
        <p:nvSpPr>
          <p:cNvPr id="2560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eaLnBrk="1" hangingPunct="1"/>
            <a:endParaRPr lang="zh-CN" altLang="en-US"/>
          </a:p>
        </p:txBody>
      </p:sp>
      <p:pic>
        <p:nvPicPr>
          <p:cNvPr id="25603" name="图片 5" descr="D:\用户目录\Desktop\上课2016第一学期\R ppt\R_menu5.pngR_menu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16063"/>
            <a:ext cx="6858000" cy="525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sz="3600" dirty="0"/>
              <a:t>Open an existing R script file</a:t>
            </a:r>
            <a:endParaRPr lang="zh-CN" altLang="en-US" sz="3600" dirty="0"/>
          </a:p>
        </p:txBody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eaLnBrk="1" hangingPunct="1"/>
            <a:endParaRPr lang="zh-CN" altLang="en-US"/>
          </a:p>
        </p:txBody>
      </p:sp>
      <p:pic>
        <p:nvPicPr>
          <p:cNvPr id="26627" name="图片 32771" descr="D:\用户目录\Desktop\上课2016第一学期\R ppt\R_menu6.pngR_menu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43050"/>
            <a:ext cx="6403975" cy="522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pPr eaLnBrk="1" hangingPunct="1"/>
            <a:r>
              <a:rPr lang="en-US" altLang="x-none" sz="3600" dirty="0"/>
              <a:t>Workspace</a:t>
            </a:r>
            <a:endParaRPr lang="zh-CN" altLang="en-US" sz="3600" dirty="0"/>
          </a:p>
        </p:txBody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It is an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environment that stores all defined objects, for example, x, y. </a:t>
            </a:r>
            <a:endParaRPr lang="en-US" altLang="zh-CN" noProof="1">
              <a:latin typeface="+mn-lt"/>
              <a:sym typeface="+mn-ea"/>
            </a:endParaRPr>
          </a:p>
          <a:p>
            <a:pPr marL="457200" indent="-457200">
              <a:buFont typeface="Wingdings" panose="05000000000000000000" charset="0"/>
              <a:buChar char=""/>
            </a:pPr>
            <a:endParaRPr lang="en-US" altLang="zh-CN" noProof="1">
              <a:latin typeface="+mn-lt"/>
              <a:sym typeface="+mn-ea"/>
            </a:endParaRPr>
          </a:p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To save the objects, click File -Save Workspace, and then save it as a file that ends with “.RData”. </a:t>
            </a:r>
            <a:endParaRPr lang="en-US" altLang="zh-CN" noProof="1">
              <a:latin typeface="+mn-lt"/>
              <a:sym typeface="+mn-ea"/>
            </a:endParaRPr>
          </a:p>
          <a:p>
            <a:pPr marL="457200" indent="-457200">
              <a:buFont typeface="Wingdings" panose="05000000000000000000" charset="0"/>
              <a:buChar char=""/>
            </a:pPr>
            <a:endParaRPr lang="en-US" altLang="zh-CN" noProof="1">
              <a:latin typeface="+mn-lt"/>
              <a:sym typeface="+mn-ea"/>
            </a:endParaRPr>
          </a:p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To load the objects, open R, click File - Load Workspace, and then choose the file that stores the objects.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1" descr="R_menu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1687513"/>
            <a:ext cx="6257925" cy="4703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pPr eaLnBrk="1" hangingPunct="1"/>
            <a:r>
              <a:rPr lang="en-US" altLang="x-none" sz="3600" dirty="0"/>
              <a:t> Working directory</a:t>
            </a:r>
            <a:endParaRPr lang="zh-CN" altLang="en-US" sz="3600" dirty="0"/>
          </a:p>
        </p:txBody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>
          <a:xfrm>
            <a:off x="457200" y="2035810"/>
            <a:ext cx="8229600" cy="4095115"/>
          </a:xfrm>
        </p:spPr>
        <p:txBody>
          <a:bodyPr wrap="square" anchor="t"/>
          <a:p>
            <a:pPr marL="0" indent="0" eaLnBrk="1" hangingPunct="1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Working directory is the current environment where R works, saves and reads varaibles or data by default.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Use getwd() to see the working directory, setwd() to change the working directory.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535113"/>
            <a:ext cx="6770688" cy="5116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3550"/>
            <a:ext cx="8229600" cy="4397375"/>
          </a:xfrm>
        </p:spPr>
        <p:txBody>
          <a:bodyPr/>
          <a:p>
            <a:r>
              <a:rPr lang="en-US" altLang="zh-CN"/>
              <a:t>history() will show all the codes that were run in the console.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Click “File - Save History”, then save the codes that were run in a file end with “.RHistory”.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Click “File - Load History”, then load a R history file.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2"/>
          <p:cNvSpPr txBox="1"/>
          <p:nvPr/>
        </p:nvSpPr>
        <p:spPr>
          <a:xfrm>
            <a:off x="665163" y="2033588"/>
            <a:ext cx="7240587" cy="39322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R is named partly after the first names of the two authors who created it: Ross Ihaka and Robert Gentleman, at the University of Auckland, New Zealand, and partly as a play on the name of S language. 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The project was conceived in 1992, with an initial version released in 1994 and a stable beta version in 2000.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文本框 3"/>
          <p:cNvSpPr txBox="1"/>
          <p:nvPr/>
        </p:nvSpPr>
        <p:spPr>
          <a:xfrm>
            <a:off x="665163" y="822325"/>
            <a:ext cx="4449762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Why it is named        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3" name="图片 4" descr="R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700088"/>
            <a:ext cx="936625" cy="693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We can also save the history codes as a text file.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Use “history()” to see all the codes in the R history window.</a:t>
            </a:r>
            <a:endParaRPr lang="en-US" altLang="zh-CN"/>
          </a:p>
          <a:p>
            <a:r>
              <a:rPr lang="en-US" altLang="zh-CN"/>
              <a:t>Under the R history window, click “File - Save to File”, then save the codes as a file ended with “.txt”.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R comes with extensive capabilities right out of </a:t>
            </a:r>
            <a:r>
              <a:rPr lang="en-US" altLang="zh-CN"/>
              <a:t>o</a:t>
            </a:r>
            <a:r>
              <a:rPr lang="zh-CN" altLang="en-US"/>
              <a:t>ptional modules that you can download and install. There are over 2,500 user-contributed modules called packages that you can download from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http://cran.r-project.org/web/packages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To see the packages already installed in R, use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library() or installed.packages()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To see the packages already loaded in R, use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ym typeface="+mn-ea"/>
              </a:rPr>
              <a:t>search()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install a package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8880"/>
            <a:ext cx="8229600" cy="4932045"/>
          </a:xfrm>
        </p:spPr>
        <p:txBody>
          <a:bodyPr/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How to install a package called “gclus”? There are two ways.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Use the code directly as follows.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install.packages(“gclus”)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Manually by clicking “Packages - install package(s)”, then choose the package “gclus” to install.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load a packge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After installing the “gclus” package, if you want to use it, you need to use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library(“gclus”)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Then package “gclus” is loaded in the current environment, and you can acess its data and functions now.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help()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81225"/>
            <a:ext cx="8229600" cy="3849370"/>
          </a:xfrm>
        </p:spPr>
        <p:txBody>
          <a:bodyPr/>
          <a:p>
            <a:pPr marL="0" indent="0">
              <a:buNone/>
            </a:pPr>
            <a:r>
              <a:rPr lang="en-US" altLang="zh-CN"/>
              <a:t>If you want to see the details of a R function, for example, “mean”, use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help(mean) or ?mean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pPr eaLnBrk="1" hangingPunct="1"/>
            <a:r>
              <a:rPr lang="en-US" altLang="x-none" sz="3600" dirty="0"/>
              <a:t>Some tips for using R</a:t>
            </a:r>
            <a:endParaRPr lang="zh-CN" altLang="en-US" sz="3600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4294967295"/>
          </p:nvPr>
        </p:nvSpPr>
        <p:spPr/>
        <p:txBody>
          <a:bodyPr wrap="square" anchor="t"/>
          <a:p>
            <a:pPr marL="0" lvl="0" indent="0" eaLnBrk="1" fontAlgn="base" hangingPunct="1">
              <a:buNone/>
            </a:pPr>
            <a:endParaRPr lang="en-US" altLang="x-none" strike="noStrike" noProof="1" dirty="0"/>
          </a:p>
          <a:p>
            <a:pPr marL="457200" lvl="0" indent="-457200" eaLnBrk="1" fontAlgn="base" hangingPunct="1"/>
            <a:r>
              <a:rPr lang="en-US" altLang="x-none" strike="noStrike" noProof="1" dirty="0"/>
              <a:t>Ctrl+L= clear the console</a:t>
            </a:r>
            <a:endParaRPr lang="en-US" altLang="x-none" strike="noStrike" noProof="1" dirty="0"/>
          </a:p>
          <a:p>
            <a:pPr marL="457200" lvl="0" indent="-457200" eaLnBrk="1" fontAlgn="base" hangingPunct="1"/>
            <a:r>
              <a:rPr lang="en-US" altLang="en-US" strike="noStrike" noProof="1" dirty="0">
                <a:sym typeface="+mn-ea"/>
              </a:rPr>
              <a:t>Ctrl+C=copy</a:t>
            </a:r>
            <a:endParaRPr lang="en-US" altLang="en-US" strike="noStrike" noProof="1" dirty="0"/>
          </a:p>
          <a:p>
            <a:pPr marL="457200" lvl="0" indent="-457200" eaLnBrk="1" fontAlgn="base" hangingPunct="1"/>
            <a:r>
              <a:rPr lang="en-US" altLang="en-US" strike="noStrike" noProof="1" dirty="0">
                <a:sym typeface="+mn-ea"/>
              </a:rPr>
              <a:t>Ctrl+V=paste</a:t>
            </a:r>
            <a:endParaRPr lang="en-US" altLang="x-none" strike="noStrike" noProof="1" dirty="0"/>
          </a:p>
          <a:p>
            <a:pPr marL="457200" lvl="0" indent="-457200" eaLnBrk="1" fontAlgn="base" hangingPunct="1"/>
            <a:r>
              <a:rPr lang="en-US" altLang="x-none" strike="noStrike" noProof="1" dirty="0"/>
              <a:t>ls()=show all the existing variables</a:t>
            </a:r>
            <a:endParaRPr lang="en-US" altLang="x-none" strike="noStrike" noProof="1" dirty="0"/>
          </a:p>
          <a:p>
            <a:pPr marL="457200" lvl="0" indent="-457200" eaLnBrk="1" fontAlgn="base" hangingPunct="1"/>
            <a:r>
              <a:rPr lang="en-US" altLang="x-none" strike="noStrike" noProof="1" dirty="0"/>
              <a:t>rm(x)= delete the variable x </a:t>
            </a:r>
            <a:endParaRPr lang="en-US" altLang="x-none" strike="noStrike" noProof="1" dirty="0"/>
          </a:p>
          <a:p>
            <a:pPr marL="457200" lvl="0" indent="-457200" eaLnBrk="1" fontAlgn="base" hangingPunct="1"/>
            <a:r>
              <a:rPr lang="en-US" altLang="x-none" strike="noStrike" noProof="1" dirty="0"/>
              <a:t>rm(x,y)= delete the variable x and y</a:t>
            </a:r>
            <a:endParaRPr lang="en-US" altLang="x-none" strike="noStrike" noProof="1" dirty="0"/>
          </a:p>
          <a:p>
            <a:pPr marL="457200" lvl="0" indent="-457200" eaLnBrk="1" fontAlgn="base" hangingPunct="1"/>
            <a:endParaRPr lang="en-US" altLang="x-none" strike="noStrike" noProof="1" dirty="0"/>
          </a:p>
          <a:p>
            <a:pPr marL="0" lvl="0" indent="0" eaLnBrk="1" fontAlgn="base" hangingPunct="1">
              <a:buNone/>
            </a:pP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 wrap="square" anchor="b"/>
          <a:p>
            <a:pPr eaLnBrk="1" hangingPunct="1"/>
            <a:endParaRPr lang="zh-CN" altLang="en-US"/>
          </a:p>
        </p:txBody>
      </p:sp>
      <p:pic>
        <p:nvPicPr>
          <p:cNvPr id="327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3" y="1495425"/>
            <a:ext cx="6532562" cy="5351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sz="3600" dirty="0"/>
              <a:t>Summary</a:t>
            </a:r>
            <a:endParaRPr lang="zh-CN" altLang="en-US" sz="3600" dirty="0"/>
          </a:p>
        </p:txBody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457200" y="1781810"/>
            <a:ext cx="8631555" cy="3958590"/>
          </a:xfrm>
        </p:spPr>
        <p:txBody>
          <a:bodyPr wrap="square" anchor="t"/>
          <a:p>
            <a:pPr marL="457200" lvl="0" indent="-457200" eaLnBrk="1" fontAlgn="base" hangingPunct="1">
              <a:lnSpc>
                <a:spcPct val="90000"/>
              </a:lnSpc>
            </a:pPr>
            <a:r>
              <a:rPr lang="en-US" altLang="x-none" strike="noStrike" noProof="1" dirty="0"/>
              <a:t>how to install R</a:t>
            </a:r>
            <a:endParaRPr lang="en-US" altLang="x-none" strike="noStrike" noProof="1" dirty="0"/>
          </a:p>
          <a:p>
            <a:pPr marL="457200" lvl="0" indent="-457200" eaLnBrk="1" fontAlgn="base" hangingPunct="1">
              <a:lnSpc>
                <a:spcPct val="90000"/>
              </a:lnSpc>
            </a:pPr>
            <a:r>
              <a:rPr lang="en-US" altLang="x-none" strike="noStrike" noProof="1" dirty="0"/>
              <a:t>R's advantages</a:t>
            </a:r>
            <a:endParaRPr lang="en-US" altLang="x-none" strike="noStrike" noProof="1" dirty="0"/>
          </a:p>
          <a:p>
            <a:pPr marL="457200" lvl="0" indent="-457200" eaLnBrk="1" fontAlgn="base" hangingPunct="1">
              <a:lnSpc>
                <a:spcPct val="90000"/>
              </a:lnSpc>
            </a:pPr>
            <a:r>
              <a:rPr lang="en-US" altLang="x-none" strike="noStrike" noProof="1" dirty="0"/>
              <a:t>R's GUI environment</a:t>
            </a:r>
            <a:endParaRPr lang="en-US" altLang="x-none" strike="noStrike" noProof="1" dirty="0"/>
          </a:p>
          <a:p>
            <a:pPr marL="457200" lvl="0" indent="-457200" eaLnBrk="1" fontAlgn="base" hangingPunct="1">
              <a:lnSpc>
                <a:spcPct val="90000"/>
              </a:lnSpc>
            </a:pPr>
            <a:r>
              <a:rPr lang="en-US" altLang="x-none" strike="noStrike" noProof="1" dirty="0"/>
              <a:t>Use R to do calculation</a:t>
            </a:r>
            <a:endParaRPr lang="en-US" altLang="x-none" strike="noStrike" noProof="1" dirty="0"/>
          </a:p>
          <a:p>
            <a:pPr marL="457200" lvl="0" indent="-457200" eaLnBrk="1" fontAlgn="base" hangingPunct="1">
              <a:lnSpc>
                <a:spcPct val="90000"/>
              </a:lnSpc>
            </a:pPr>
            <a:r>
              <a:rPr lang="en-US" altLang="x-none" strike="noStrike" noProof="1" dirty="0"/>
              <a:t>build, open and save R's script/workspace/history</a:t>
            </a:r>
            <a:endParaRPr lang="en-US" altLang="x-none" strike="noStrike" noProof="1" dirty="0"/>
          </a:p>
          <a:p>
            <a:pPr marL="457200" lvl="0" indent="-457200" eaLnBrk="1" fontAlgn="base" hangingPunct="1">
              <a:lnSpc>
                <a:spcPct val="90000"/>
              </a:lnSpc>
            </a:pPr>
            <a:r>
              <a:rPr lang="en-US" altLang="x-none" strike="noStrike" noProof="1" dirty="0"/>
              <a:t>install/load a R package</a:t>
            </a:r>
            <a:endParaRPr lang="en-US" altLang="x-none" strike="noStrike" noProof="1" dirty="0"/>
          </a:p>
          <a:p>
            <a:pPr marL="457200" lvl="0" indent="-457200" eaLnBrk="1" fontAlgn="base" hangingPunct="1">
              <a:lnSpc>
                <a:spcPct val="90000"/>
              </a:lnSpc>
            </a:pPr>
            <a:r>
              <a:rPr lang="en-US" altLang="x-none" strike="noStrike" noProof="1" dirty="0"/>
              <a:t>use help()</a:t>
            </a:r>
            <a:endParaRPr lang="en-US" altLang="x-none" strike="noStrike" noProof="1" dirty="0"/>
          </a:p>
          <a:p>
            <a:pPr marL="457200" lvl="0" indent="-457200" eaLnBrk="1" fontAlgn="base" hangingPunct="1">
              <a:lnSpc>
                <a:spcPct val="90000"/>
              </a:lnSpc>
            </a:pPr>
            <a:r>
              <a:rPr lang="en-US" altLang="x-none" strike="noStrike" noProof="1" dirty="0"/>
              <a:t>some tips</a:t>
            </a:r>
            <a:endParaRPr lang="en-US" altLang="x-none" strike="noStrike" noProof="1" dirty="0"/>
          </a:p>
          <a:p>
            <a:pPr lvl="0" eaLnBrk="1" fontAlgn="base" hangingPunct="1">
              <a:lnSpc>
                <a:spcPct val="90000"/>
              </a:lnSpc>
              <a:buNone/>
            </a:pPr>
            <a:endParaRPr lang="zh-CN" altLang="en-US" strike="noStrike" noProof="1" dirty="0"/>
          </a:p>
          <a:p>
            <a:pPr lvl="0" eaLnBrk="1" fontAlgn="base" hangingPunct="1">
              <a:lnSpc>
                <a:spcPct val="90000"/>
              </a:lnSpc>
              <a:buNone/>
            </a:pPr>
            <a:r>
              <a:rPr lang="en-US" altLang="x-none" strike="noStrike" noProof="1" dirty="0">
                <a:solidFill>
                  <a:srgbClr val="FF0000"/>
                </a:solidFill>
                <a:latin typeface="garamont" charset="0"/>
                <a:ea typeface="garamont" charset="0"/>
              </a:rPr>
              <a:t>Begin the journey to explore R. Have fun!</a:t>
            </a:r>
            <a:endParaRPr lang="en-US" altLang="x-none" strike="noStrike" noProof="1" dirty="0">
              <a:solidFill>
                <a:srgbClr val="FF0000"/>
              </a:solidFill>
              <a:latin typeface="garamont" charset="0"/>
              <a:ea typeface="garamont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dirty="0"/>
              <a:t>R's advantages</a:t>
            </a:r>
            <a:endParaRPr lang="zh-CN" altLang="en-US" dirty="0"/>
          </a:p>
        </p:txBody>
      </p:sp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marL="0" indent="0" eaLnBrk="1" hangingPunct="1">
              <a:lnSpc>
                <a:spcPct val="80000"/>
              </a:lnSpc>
              <a:buNone/>
            </a:pPr>
            <a:endParaRPr lang="zh-CN" altLang="en-US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x-none" dirty="0"/>
              <a:t>Compared with other softwares, for instance,</a:t>
            </a:r>
            <a:endParaRPr lang="en-US" altLang="x-none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r>
              <a:rPr lang="" altLang="en-US" dirty="0"/>
              <a:t> </a:t>
            </a:r>
            <a:r>
              <a:rPr lang="en-US" altLang="x-none" dirty="0"/>
              <a:t>Excel</a:t>
            </a: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r>
              <a:rPr lang="" altLang="en-US" dirty="0"/>
              <a:t> </a:t>
            </a:r>
            <a:r>
              <a:rPr lang="en-US" altLang="x-none" dirty="0"/>
              <a:t>SPSS</a:t>
            </a: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r>
              <a:rPr lang="" altLang="en-US" dirty="0"/>
              <a:t> </a:t>
            </a:r>
            <a:r>
              <a:rPr lang="en-US" altLang="x-none" dirty="0"/>
              <a:t>SAS</a:t>
            </a: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r>
              <a:rPr lang="" altLang="en-US" dirty="0"/>
              <a:t> </a:t>
            </a:r>
            <a:r>
              <a:rPr lang="en-US" altLang="x-none" dirty="0"/>
              <a:t>STATA</a:t>
            </a: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r>
              <a:rPr lang="" altLang="en-US" dirty="0"/>
              <a:t> </a:t>
            </a:r>
            <a:r>
              <a:rPr lang="en-US" altLang="x-none" dirty="0"/>
              <a:t>MATLAB</a:t>
            </a: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endParaRPr lang="en-US" altLang="x-none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FF3300"/>
                </a:solidFill>
              </a:rPr>
              <a:t>Why do we choose R?</a:t>
            </a:r>
            <a:endParaRPr lang="en-US" altLang="x-none" dirty="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endParaRPr lang="en-US" altLang="x-none" dirty="0"/>
          </a:p>
          <a:p>
            <a:pPr marL="0" indent="0" eaLnBrk="1" hangingPunct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dirty="0"/>
              <a:t>R's advantages</a:t>
            </a:r>
            <a:endParaRPr lang="zh-CN" altLang="en-US" dirty="0"/>
          </a:p>
        </p:txBody>
      </p:sp>
      <p:sp>
        <p:nvSpPr>
          <p:cNvPr id="7170" name="Rectangle 3"/>
          <p:cNvSpPr>
            <a:spLocks noGrp="1"/>
          </p:cNvSpPr>
          <p:nvPr>
            <p:ph type="body"/>
          </p:nvPr>
        </p:nvSpPr>
        <p:spPr>
          <a:xfrm>
            <a:off x="381000" y="2057400"/>
            <a:ext cx="8229600" cy="4454525"/>
          </a:xfrm>
          <a:ln/>
        </p:spPr>
        <p:txBody>
          <a:bodyPr wrap="square" anchor="t"/>
          <a:p>
            <a:pPr eaLnBrk="1" hangingPunct="1"/>
            <a:r>
              <a:rPr lang="en-US" altLang="x-none" dirty="0"/>
              <a:t>easy to install</a:t>
            </a:r>
            <a:endParaRPr lang="en-US" altLang="x-none" dirty="0"/>
          </a:p>
          <a:p>
            <a:pPr eaLnBrk="1" hangingPunct="1"/>
            <a:r>
              <a:rPr lang="en-US" altLang="x-none" dirty="0"/>
              <a:t>easy to learn, very flexible</a:t>
            </a:r>
            <a:endParaRPr lang="en-US" altLang="x-none" dirty="0"/>
          </a:p>
          <a:p>
            <a:pPr eaLnBrk="1" hangingPunct="1"/>
            <a:r>
              <a:rPr lang="en-US" altLang="x-none" dirty="0"/>
              <a:t>friendly graphical user interface (GUI)</a:t>
            </a:r>
            <a:endParaRPr lang="en-US" altLang="x-none" dirty="0"/>
          </a:p>
          <a:p>
            <a:pPr eaLnBrk="1" hangingPunct="1"/>
            <a:r>
              <a:rPr lang="en-US" altLang="x-none" dirty="0"/>
              <a:t>many contributed packages</a:t>
            </a:r>
            <a:endParaRPr lang="en-US" altLang="x-none" dirty="0"/>
          </a:p>
          <a:p>
            <a:pPr eaLnBrk="1" hangingPunct="1"/>
            <a:r>
              <a:rPr lang="en-US" altLang="x-none" dirty="0"/>
              <a:t>extreme</a:t>
            </a:r>
            <a:r>
              <a:rPr lang="" altLang="en-US" dirty="0"/>
              <a:t>ly</a:t>
            </a:r>
            <a:r>
              <a:rPr lang="en-US" altLang="x-none" dirty="0"/>
              <a:t> popular</a:t>
            </a:r>
            <a:endParaRPr lang="en-US" altLang="x-none" dirty="0"/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</a:rPr>
              <a:t>It is free!</a:t>
            </a:r>
            <a:endParaRPr lang="en-US" altLang="x-none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dirty="0"/>
              <a:t>Installing R</a:t>
            </a:r>
            <a:endParaRPr lang="en-US" altLang="x-none" dirty="0"/>
          </a:p>
        </p:txBody>
      </p:sp>
      <p:sp>
        <p:nvSpPr>
          <p:cNvPr id="8194" name="Content Placeholder 2"/>
          <p:cNvSpPr>
            <a:spLocks noGrp="1"/>
          </p:cNvSpPr>
          <p:nvPr>
            <p:ph idx="4294967295"/>
          </p:nvPr>
        </p:nvSpPr>
        <p:spPr>
          <a:ln/>
        </p:spPr>
        <p:txBody>
          <a:bodyPr wrap="square" anchor="t"/>
          <a:p>
            <a:pPr eaLnBrk="1" hangingPunct="1"/>
            <a:endParaRPr lang="zh-CN" altLang="en-US" dirty="0"/>
          </a:p>
          <a:p>
            <a:pPr eaLnBrk="1" hangingPunct="1">
              <a:buNone/>
            </a:pPr>
            <a:r>
              <a:rPr lang="en-US" altLang="x-none" dirty="0"/>
              <a:t>Website for downloading R:</a:t>
            </a:r>
            <a:endParaRPr lang="zh-CN" altLang="en-US" dirty="0"/>
          </a:p>
          <a:p>
            <a:pPr eaLnBrk="1" hangingPunct="1">
              <a:buNone/>
            </a:pPr>
            <a:endParaRPr lang="en-US" altLang="x-none" dirty="0"/>
          </a:p>
          <a:p>
            <a:pPr eaLnBrk="1" hangingPunct="1">
              <a:buNone/>
            </a:pPr>
            <a:r>
              <a:rPr lang="en-US" altLang="x-none" u="sng" dirty="0"/>
              <a:t>https://mirrors.tuna.tsinghua.edu.cn/CRAN/</a:t>
            </a:r>
            <a:endParaRPr lang="en-US" altLang="x-none" u="sng" dirty="0"/>
          </a:p>
          <a:p>
            <a:pPr eaLnBrk="1" hangingPunct="1">
              <a:buNone/>
            </a:pPr>
            <a:endParaRPr lang="en-US" altLang="x-none" dirty="0"/>
          </a:p>
          <a:p>
            <a:pPr algn="just" eaLnBrk="1" hangingPunct="1">
              <a:buNone/>
            </a:pPr>
            <a:r>
              <a:rPr lang="en-US" altLang="zh-CN" dirty="0"/>
              <a:t>There are different versions of R for different platforms, for example, windows/(Mac) OS X/linux.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pic>
        <p:nvPicPr>
          <p:cNvPr id="9218" name="Picture 3" descr="D:\用户目录\Desktop\上课2016第一学期\R ppt\R_download.pngR_download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28600" y="1341438"/>
            <a:ext cx="8915400" cy="4678362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endParaRPr lang="zh-CN" altLang="en-US"/>
          </a:p>
        </p:txBody>
      </p:sp>
      <p:sp>
        <p:nvSpPr>
          <p:cNvPr id="1024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marL="0" indent="0" algn="ctr" eaLnBrk="1" hangingPunct="1">
              <a:buNone/>
            </a:pPr>
            <a:r>
              <a:rPr lang="en-US" altLang="x-none" sz="3200" dirty="0">
                <a:cs typeface="garamont" charset="0"/>
              </a:rPr>
              <a:t>After installing R, click it to begin use it.</a:t>
            </a:r>
            <a:endParaRPr lang="en-US" altLang="x-none" sz="3200" dirty="0">
              <a:ea typeface="garamont" charset="0"/>
            </a:endParaRPr>
          </a:p>
        </p:txBody>
      </p:sp>
      <p:pic>
        <p:nvPicPr>
          <p:cNvPr id="10243" name="图片 1" descr="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2741613"/>
            <a:ext cx="3770313" cy="2560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x-none" sz="4000" dirty="0"/>
              <a:t>R's GUI(</a:t>
            </a:r>
            <a:r>
              <a:rPr lang="en-US" altLang="x-none" sz="3600" dirty="0"/>
              <a:t>Graphical User Interface</a:t>
            </a:r>
            <a:r>
              <a:rPr lang="en-US" altLang="x-none" sz="4000" dirty="0"/>
              <a:t>)</a:t>
            </a:r>
            <a:endParaRPr lang="zh-CN" altLang="en-US" sz="4000" dirty="0"/>
          </a:p>
        </p:txBody>
      </p:sp>
      <p:pic>
        <p:nvPicPr>
          <p:cNvPr id="1126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14475"/>
            <a:ext cx="6488113" cy="5316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Niveau">
  <a:themeElements>
    <a:clrScheme name="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7B75B"/>
      </a:accent6>
      <a:hlink>
        <a:srgbClr val="FFCC00"/>
      </a:hlink>
      <a:folHlink>
        <a:srgbClr val="CC99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7B75B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Niveau">
  <a:themeElements>
    <a:clrScheme name="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7B75B"/>
      </a:accent6>
      <a:hlink>
        <a:srgbClr val="FFCC00"/>
      </a:hlink>
      <a:folHlink>
        <a:srgbClr val="CC99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7B75B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Niveau">
  <a:themeElements>
    <a:clrScheme name="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7B75B"/>
      </a:accent6>
      <a:hlink>
        <a:srgbClr val="FFCC00"/>
      </a:hlink>
      <a:folHlink>
        <a:srgbClr val="CC99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7B75B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3995</Words>
  <Application>WPS 演示</Application>
  <PresentationFormat>全屏显示(4:3)</PresentationFormat>
  <Paragraphs>233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Arial</vt:lpstr>
      <vt:lpstr>宋体</vt:lpstr>
      <vt:lpstr>Wingdings</vt:lpstr>
      <vt:lpstr>Verdana</vt:lpstr>
      <vt:lpstr>Garamond</vt:lpstr>
      <vt:lpstr>Calibri</vt:lpstr>
      <vt:lpstr>Times New Roman</vt:lpstr>
      <vt:lpstr>garamont</vt:lpstr>
      <vt:lpstr>Segoe Print</vt:lpstr>
      <vt:lpstr>微软雅黑</vt:lpstr>
      <vt:lpstr>Arial Unicode MS</vt:lpstr>
      <vt:lpstr>Comic Sans MS</vt:lpstr>
      <vt:lpstr>Wingdings</vt:lpstr>
      <vt:lpstr>Arial Black</vt:lpstr>
      <vt:lpstr>2_Niveau</vt:lpstr>
      <vt:lpstr>12_Niveau</vt:lpstr>
      <vt:lpstr>1_Niveau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 an existing R script file</vt:lpstr>
      <vt:lpstr>PowerPoint 演示文稿</vt:lpstr>
      <vt:lpstr>Open an existing R script 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Some tips for using R</vt:lpstr>
      <vt:lpstr>PowerPoint 演示文稿</vt:lpstr>
      <vt:lpstr>PowerPoint 演示文稿</vt:lpstr>
    </vt:vector>
  </TitlesOfParts>
  <Company>VUMC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Ahmed_Rebai_R-basics</dc:title>
  <dc:creator>Jennifer Blackford</dc:creator>
  <cp:lastModifiedBy>Administrator</cp:lastModifiedBy>
  <cp:revision>140</cp:revision>
  <cp:lastPrinted>2113-01-01T00:00:00Z</cp:lastPrinted>
  <dcterms:created xsi:type="dcterms:W3CDTF">2003-07-07T01:22:00Z</dcterms:created>
  <dcterms:modified xsi:type="dcterms:W3CDTF">2017-09-12T09:17:48Z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Ahmed_Rebai_R-basics</vt:lpwstr>
  </property>
  <property fmtid="{D5CDD505-2E9C-101B-9397-08002B2CF9AE}" pid="3" name="KSOProductBuildVer">
    <vt:lpwstr>2052-10.1.0.6749</vt:lpwstr>
  </property>
</Properties>
</file>