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257" r:id="rId4"/>
    <p:sldId id="265" r:id="rId5"/>
    <p:sldId id="732" r:id="rId6"/>
    <p:sldId id="808" r:id="rId7"/>
    <p:sldId id="769" r:id="rId8"/>
    <p:sldId id="810" r:id="rId9"/>
    <p:sldId id="811" r:id="rId10"/>
    <p:sldId id="770" r:id="rId11"/>
    <p:sldId id="771" r:id="rId12"/>
    <p:sldId id="772" r:id="rId13"/>
    <p:sldId id="773" r:id="rId14"/>
    <p:sldId id="812" r:id="rId15"/>
    <p:sldId id="775" r:id="rId16"/>
    <p:sldId id="777" r:id="rId17"/>
    <p:sldId id="778" r:id="rId18"/>
    <p:sldId id="780" r:id="rId19"/>
    <p:sldId id="781" r:id="rId20"/>
    <p:sldId id="779" r:id="rId21"/>
    <p:sldId id="782" r:id="rId22"/>
    <p:sldId id="809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2" r:id="rId32"/>
    <p:sldId id="793" r:id="rId33"/>
    <p:sldId id="794" r:id="rId34"/>
    <p:sldId id="795" r:id="rId35"/>
    <p:sldId id="796" r:id="rId36"/>
    <p:sldId id="807" r:id="rId37"/>
    <p:sldId id="457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554" y="-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Cliquez pour modifier le style du titre</a:t>
            </a:r>
            <a:endParaRPr lang="en-US" altLang="zh-CN" dirty="0"/>
          </a:p>
        </p:txBody>
      </p:sp>
      <p:sp>
        <p:nvSpPr>
          <p:cNvPr id="103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Cliquez pour modifier les styles du texte du masque</a:t>
            </a:r>
            <a:endParaRPr lang="en-US" altLang="zh-CN" dirty="0"/>
          </a:p>
          <a:p>
            <a:pPr lvl="1" indent="-285750"/>
            <a:r>
              <a:rPr lang="en-US" altLang="zh-CN" dirty="0"/>
              <a:t>Deuxième niveau</a:t>
            </a:r>
            <a:endParaRPr lang="en-US" altLang="zh-CN" dirty="0"/>
          </a:p>
          <a:p>
            <a:pPr lvl="2" indent="-228600"/>
            <a:r>
              <a:rPr lang="en-US" altLang="zh-CN" dirty="0"/>
              <a:t>Troisième niveau</a:t>
            </a:r>
            <a:endParaRPr lang="en-US" altLang="zh-CN" dirty="0"/>
          </a:p>
          <a:p>
            <a:pPr lvl="3" indent="-228600"/>
            <a:r>
              <a:rPr lang="en-US" altLang="zh-CN" dirty="0"/>
              <a:t>Quatrième niveau</a:t>
            </a:r>
            <a:endParaRPr lang="en-US" altLang="zh-CN" dirty="0"/>
          </a:p>
          <a:p>
            <a:pPr lvl="4" indent="-228600"/>
            <a:r>
              <a:rPr lang="en-US" altLang="zh-CN" dirty="0"/>
              <a:t>Cinquième niveau</a:t>
            </a:r>
            <a:endParaRPr lang="en-US" altLang="zh-CN" dirty="0"/>
          </a:p>
        </p:txBody>
      </p:sp>
      <p:sp>
        <p:nvSpPr>
          <p:cNvPr id="103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51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Cliquez pour modifier le style du titre</a:t>
            </a:r>
            <a:endParaRPr lang="en-US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 dirty="0"/>
              <a:t>Cliquez pour modifier les styles du texte du masque</a:t>
            </a:r>
            <a:endParaRPr lang="en-US" altLang="zh-CN" dirty="0"/>
          </a:p>
          <a:p>
            <a:pPr lvl="1" indent="-285750"/>
            <a:r>
              <a:rPr lang="en-US" altLang="zh-CN" dirty="0"/>
              <a:t>Deuxième niveau</a:t>
            </a:r>
            <a:endParaRPr lang="en-US" altLang="zh-CN" dirty="0"/>
          </a:p>
          <a:p>
            <a:pPr lvl="2" indent="-228600"/>
            <a:r>
              <a:rPr lang="en-US" altLang="zh-CN" dirty="0"/>
              <a:t>Troisième niveau</a:t>
            </a:r>
            <a:endParaRPr lang="en-US" altLang="zh-CN" dirty="0"/>
          </a:p>
          <a:p>
            <a:pPr lvl="3" indent="-228600"/>
            <a:r>
              <a:rPr lang="en-US" altLang="zh-CN" dirty="0"/>
              <a:t>Quatrième niveau</a:t>
            </a:r>
            <a:endParaRPr lang="en-US" altLang="zh-CN" dirty="0"/>
          </a:p>
          <a:p>
            <a:pPr lvl="4" indent="-228600"/>
            <a:r>
              <a:rPr lang="en-US" altLang="zh-CN" dirty="0"/>
              <a:t>Cinquième niveau</a:t>
            </a:r>
            <a:endParaRPr lang="en-US" altLang="zh-CN" dirty="0"/>
          </a:p>
        </p:txBody>
      </p:sp>
      <p:sp>
        <p:nvSpPr>
          <p:cNvPr id="2056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0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0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lvl="0" eaLnBrk="1" hangingPunct="1"/>
            <a:r>
              <a:rPr lang="en-US" altLang="zh-CN" sz="3600" dirty="0"/>
              <a:t>chapter 12</a:t>
            </a:r>
            <a:endParaRPr lang="en-US" altLang="zh-CN" sz="3600" dirty="0"/>
          </a:p>
        </p:txBody>
      </p:sp>
      <p:sp>
        <p:nvSpPr>
          <p:cNvPr id="3074" name="Content Placeholder 2"/>
          <p:cNvSpPr>
            <a:spLocks noGrp="1"/>
          </p:cNvSpPr>
          <p:nvPr>
            <p:ph idx="4294967295"/>
          </p:nvPr>
        </p:nvSpPr>
        <p:spPr>
          <a:ln/>
        </p:spPr>
        <p:txBody>
          <a:bodyPr wrap="square" lIns="91440" tIns="45720" rIns="91440" bIns="45720" anchor="t"/>
          <a:p>
            <a:pPr marL="0" lvl="0" indent="0" eaLnBrk="1" hangingPunct="1">
              <a:buNone/>
            </a:pPr>
            <a:r>
              <a:rPr lang="en-US" altLang="zh-CN" dirty="0"/>
              <a:t>          </a:t>
            </a:r>
            <a:endParaRPr lang="zh-CN" altLang="en-US" dirty="0"/>
          </a:p>
          <a:p>
            <a:pPr marL="0" lvl="0" indent="0" algn="ctr" eaLnBrk="1" hangingPunct="1"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 marL="0" lvl="0" indent="0" algn="ctr" eaLnBrk="1" hangingPunct="1">
              <a:buNone/>
            </a:pPr>
            <a:r>
              <a:rPr lang="en-US" altLang="en-US" sz="4000" dirty="0"/>
              <a:t>  R</a:t>
            </a:r>
            <a:r>
              <a:rPr lang="" altLang="en-US" sz="3600" dirty="0"/>
              <a:t>egression analysis IV</a:t>
            </a:r>
            <a:endParaRPr lang="" altLang="en-US" sz="3600" dirty="0"/>
          </a:p>
          <a:p>
            <a:pPr marL="0" lvl="0" indent="0" algn="ctr" eaLnBrk="1" hangingPunct="1">
              <a:buNone/>
            </a:pPr>
            <a:r>
              <a:rPr lang="" altLang="en-US" dirty="0"/>
              <a:t>categorical data analysis</a:t>
            </a:r>
            <a:endParaRPr lang="" altLang="en-US" dirty="0"/>
          </a:p>
          <a:p>
            <a:pPr marL="0" lvl="0" indent="0" algn="ctr" eaLnBrk="1" hangingPunct="1">
              <a:buNone/>
            </a:pPr>
            <a:endParaRPr lang="en-US" altLang="zh-CN" sz="3600" dirty="0"/>
          </a:p>
          <a:p>
            <a:pPr marL="0" lvl="0" indent="0" algn="ctr" eaLnBrk="1" hangingPunct="1">
              <a:buNone/>
            </a:pPr>
            <a:r>
              <a:rPr lang="en-US" altLang="zh-CN" sz="3200" dirty="0"/>
              <a:t>Instructor: Li, Han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1229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685800"/>
            <a:ext cx="8274050" cy="601980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13314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685800"/>
            <a:ext cx="8229600" cy="5988050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5 (use AIC to select the optimal model)  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AIC(fit1, fit2, fit3, fit4)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95600"/>
            <a:ext cx="8286750" cy="351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/>
              <a:t>Categorical response variable</a:t>
            </a:r>
            <a:endParaRPr lang="zh-CN" altLang="en-US" dirty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dirty="0"/>
              <a:t>In some cases, we have categorical instead of continuous response variable. For instance,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pass/fail the exam</a:t>
            </a:r>
            <a:endParaRPr lang="en-US" altLang="zh-CN" dirty="0"/>
          </a:p>
          <a:p>
            <a:r>
              <a:rPr lang="en-US" altLang="zh-CN" dirty="0"/>
              <a:t>win/lose the game</a:t>
            </a:r>
            <a:endParaRPr lang="en-US" altLang="zh-CN" dirty="0"/>
          </a:p>
          <a:p>
            <a:r>
              <a:rPr lang="en-US" altLang="zh-CN" dirty="0"/>
              <a:t>alive/dead after a medical treatment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Here we focus on the case of binary response — that is, where it can take only two values.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/>
              <a:t>Logistic model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Explanatory variables: X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,…,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X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Response variable: Y=0 or 1.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Model assumption: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(1) Y ~ Bernoulli(1,p), that is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          P(Y=1)=p,  P(Y=0)=1-p.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(2)                                           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logit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function)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Then, we have                                                            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514350" marR="0" lvl="0" indent="-51435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Or equivalently,                                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6387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4191000"/>
            <a:ext cx="3200400" cy="658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5029200"/>
            <a:ext cx="481965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4" name="Rectangle 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5638800"/>
            <a:ext cx="2590800" cy="39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17410" name="内容占位符 5" descr="logit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685800"/>
            <a:ext cx="8534400" cy="6092825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/>
              <a:t>Statistical inference</a:t>
            </a:r>
            <a:endParaRPr lang="zh-CN" altLang="en-US" dirty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marL="514350" indent="-514350">
              <a:buNone/>
            </a:pPr>
            <a:r>
              <a:rPr lang="en-US" altLang="zh-CN" sz="2400" dirty="0"/>
              <a:t>(1) Parameter estimation</a:t>
            </a:r>
            <a:endParaRPr lang="en-US" altLang="zh-CN" sz="2400" dirty="0"/>
          </a:p>
          <a:p>
            <a:pPr marL="514350" indent="-514350">
              <a:buNone/>
            </a:pP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dirty="0"/>
              <a:t>Maximum likelihood approach: choose parameters             ,</a:t>
            </a: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dirty="0"/>
              <a:t>     such that the likelihood function is maximized.</a:t>
            </a:r>
            <a:endParaRPr lang="en-US" altLang="zh-CN" sz="2400" dirty="0"/>
          </a:p>
          <a:p>
            <a:pPr marL="514350" indent="-514350">
              <a:buNone/>
            </a:pPr>
            <a:endParaRPr lang="en-US" altLang="zh-CN" sz="2400" dirty="0"/>
          </a:p>
          <a:p>
            <a:pPr marL="514350" indent="-514350">
              <a:buNone/>
            </a:pPr>
            <a:endParaRPr lang="en-US" altLang="zh-CN" sz="2400" dirty="0"/>
          </a:p>
          <a:p>
            <a:pPr marL="514350" indent="-514350">
              <a:buNone/>
            </a:pPr>
            <a:endParaRPr lang="en-US" altLang="zh-CN" sz="2400" dirty="0"/>
          </a:p>
          <a:p>
            <a:pPr marL="514350" indent="-514350">
              <a:buNone/>
            </a:pPr>
            <a:endParaRPr lang="en-US" altLang="zh-CN" sz="2400" dirty="0"/>
          </a:p>
          <a:p>
            <a:pPr marL="514350" indent="-514350">
              <a:buNone/>
            </a:pPr>
            <a:r>
              <a:rPr lang="en-US" altLang="zh-CN" sz="2400" dirty="0"/>
              <a:t>No closed formed solution, thus we need to iteratively find parameters to optimize the above likelihood function.</a:t>
            </a:r>
            <a:endParaRPr lang="en-US" altLang="zh-CN" sz="2400" dirty="0"/>
          </a:p>
          <a:p>
            <a:pPr marL="514350" indent="-514350">
              <a:buNone/>
            </a:pPr>
            <a:endParaRPr lang="en-US" altLang="zh-CN" dirty="0"/>
          </a:p>
          <a:p>
            <a:pPr marL="514350" indent="-514350">
              <a:buNone/>
            </a:pPr>
            <a:endParaRPr lang="en-US" altLang="zh-CN" dirty="0"/>
          </a:p>
          <a:p>
            <a:pPr marL="514350" indent="-514350">
              <a:buNone/>
            </a:pPr>
            <a:endParaRPr lang="en-US" altLang="zh-CN" dirty="0"/>
          </a:p>
          <a:p>
            <a:pPr marL="514350" indent="-514350">
              <a:buNone/>
            </a:pPr>
            <a:endParaRPr lang="zh-CN" altLang="en-US" dirty="0"/>
          </a:p>
        </p:txBody>
      </p:sp>
      <p:sp>
        <p:nvSpPr>
          <p:cNvPr id="18435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7600" y="2514600"/>
            <a:ext cx="914400" cy="411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962400"/>
            <a:ext cx="7529513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400" dirty="0"/>
              <a:t>(2) Find the statistically significant explanatory variables. In logistic regression, the explanatory variables have multiplicative instead of additive effect on the probability ratio.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If the parameter    is close to 0, then     is close to 1, then have little effect on the ratio.</a:t>
            </a:r>
            <a:endParaRPr lang="zh-CN" altLang="en-US" sz="2400" dirty="0"/>
          </a:p>
        </p:txBody>
      </p:sp>
      <p:sp>
        <p:nvSpPr>
          <p:cNvPr id="19459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3429000"/>
            <a:ext cx="5006975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4800600"/>
            <a:ext cx="239713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4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4724400"/>
            <a:ext cx="304800" cy="376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400" dirty="0"/>
              <a:t>(3) Make prediction of response given new x.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Classification criterion: if P(Y=1 | x)&gt;0.5, then assign Y to group 1, otherwise, assign it to group 0.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This equivalent to assign Y to group 0, if</a:t>
            </a:r>
            <a:endParaRPr lang="en-US" altLang="zh-CN" sz="24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0483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4572000"/>
            <a:ext cx="4173538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6 (transform the response variable to 0 and 1)</a:t>
            </a:r>
            <a:endParaRPr lang="en-US" altLang="zh-CN" sz="2000" b="1" dirty="0"/>
          </a:p>
          <a:p>
            <a:pPr>
              <a:buNone/>
            </a:pPr>
            <a:endParaRPr lang="en-US" altLang="zh-CN" sz="2000" b="1" dirty="0"/>
          </a:p>
          <a:p>
            <a:pPr>
              <a:buNone/>
            </a:pPr>
            <a:r>
              <a:rPr lang="en-US" altLang="zh-CN" sz="2000" dirty="0"/>
              <a:t>install.packages("AER")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data(Affairs, package="AER")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class(Affairs)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dim(Affairs)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summary(Affairs)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table(Affairs$affairs)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Affairs$ynaffairs[Affairs$affairs &gt; 0] &lt;- 1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Affairs$ynaffairs[Affairs$affairs == 0] &lt;- 0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Affairs$ynaffair &lt;- factor(Affairs$ynaffair, levels=c(0,1), labels=c("No", "Yes"))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table(Affairs$ynaffair)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/>
          </p:nvPr>
        </p:nvSpPr>
        <p:spPr>
          <a:xfrm>
            <a:off x="533400" y="2362200"/>
            <a:ext cx="8229600" cy="384492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1905" marR="0" lvl="0" indent="-1905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regression with categorical explanatory variables</a:t>
            </a:r>
            <a:endParaRPr kumimoji="0" lang="en-US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905" marR="0" lvl="0" indent="-1905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regression with categorical response variable (logistic regression)</a:t>
            </a:r>
            <a:endParaRPr kumimoji="0" lang="en-US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0" marR="0" lvl="0" indent="0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905" marR="0" lvl="0" indent="-344805" algn="l" defTabSz="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7 (use glm to fit the data)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fit.full &lt;- glm(ynaffair ~ gender+age+yearsmarried+children+religiousness+education+occupation+rating, data=Affairs, family=binomial())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summary(fit.full)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23554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533400"/>
            <a:ext cx="8305800" cy="6175375"/>
          </a:xfrm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24578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09600"/>
            <a:ext cx="8280400" cy="6096000"/>
          </a:xfrm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8 (reduced model)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fit.reduced &lt;- glm(ynaffair ~ age+yearsmarried+religiousness+rating, data=Affairs, family=binomial())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summary(fit.reduced)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anova(fit.reduced, fit.full, test="Chisq")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AIC(fit.reduced, fit.full)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2662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457200"/>
            <a:ext cx="8229600" cy="6092825"/>
          </a:xfrm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27650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20788"/>
            <a:ext cx="8153400" cy="5373687"/>
          </a:xfrm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000" b="1" dirty="0"/>
              <a:t>Example 9 (inference)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coef(fit.reduced)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exp(coef(fit.reduced))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exp(confint(fit.reduced))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29698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914400"/>
            <a:ext cx="8077200" cy="5578475"/>
          </a:xfrm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10 (prediction with varying rating)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 &lt;- data.frame(rating=1:5, age=mean(Affairs$age), yearsmarried=mean(Affairs$yearsmarried), religiousness=mean(Affairs$religiousness))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   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testdata$prob &lt;- predict(fit.reduced, newdata=testdata, type="response")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3174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609600"/>
            <a:ext cx="8305800" cy="6011863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" altLang="zh-CN" sz="4000" dirty="0"/>
              <a:t>Categorical explanatory variables</a:t>
            </a:r>
            <a:endParaRPr lang="en-US" altLang="zh-CN" sz="4000" dirty="0"/>
          </a:p>
        </p:txBody>
      </p:sp>
      <p:graphicFrame>
        <p:nvGraphicFramePr>
          <p:cNvPr id="5122" name="内容占位符 3">
            <a:hlinkClick r:id="" action="ppaction://ole?verb=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403350" y="2133600"/>
          <a:ext cx="62118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78100" imgH="228600" progId="Equation.3">
                  <p:embed/>
                </p:oleObj>
              </mc:Choice>
              <mc:Fallback>
                <p:oleObj name="" r:id="rId1" imgW="25781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133600"/>
                        <a:ext cx="6211888" cy="550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文本框 5"/>
          <p:cNvSpPr txBox="1"/>
          <p:nvPr/>
        </p:nvSpPr>
        <p:spPr>
          <a:xfrm>
            <a:off x="1066800" y="3810000"/>
            <a:ext cx="15240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3352800"/>
            <a:ext cx="81534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When some explanatory variables are categorical data, we need to use the dummy variable to </a:t>
            </a:r>
            <a:r>
              <a:rPr kumimoji="0" lang="en-US" altLang="zh-CN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denote them,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 then conduct regression analysis as usual.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11 (prediction with varying age)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 &lt;- data.frame(rating=mean(Affairs$rating), age=seq(25, 60, 5), yearsmarried=mean(Affairs$yearsmarried), religiousness=mean(Affairs$religiousness))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testdata$prob &lt;- predict(fit.reduced, newdata=testdata, type="response")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testdata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33794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09600"/>
            <a:ext cx="8153400" cy="6011863"/>
          </a:xfrm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12 (Check the dispersion of data)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 &lt;- glm(ynaffair ~ +age+yearsmarried+religiousness+rating, data=Affairs, family=binomial())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fit.od &lt;- glm(ynaffair ~ gender+age+yearsmarried+religiousness+rating, data=Affairs, family=quasibinomial())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pchisq(summary(fit.od)$dispersion*fit$df.residual, fit$df.residual, lower=F)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summary(fit.od)$dispersion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summary(fit)$dispersion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fit$df.residual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summary(fit.od)$dispersion*fit$df.residual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3584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1143000"/>
            <a:ext cx="8335963" cy="4911725"/>
          </a:xfrm>
          <a:ln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In this session, we have learned how to handle the regression when we have either categorical explanatory or response variables.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6865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zh-CN" dirty="0"/>
          </a:p>
        </p:txBody>
      </p:sp>
      <p:sp>
        <p:nvSpPr>
          <p:cNvPr id="37890" name="文本占位符 36866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4530725"/>
          </a:xfrm>
          <a:ln/>
        </p:spPr>
        <p:txBody>
          <a:bodyPr wrap="square" lIns="91440" tIns="45720" rIns="91440" bIns="45720" anchor="t"/>
          <a:p>
            <a:pPr marL="1905" indent="-344805">
              <a:buNone/>
            </a:pPr>
            <a:endParaRPr lang="zh-CN" altLang="en-US" dirty="0"/>
          </a:p>
          <a:p>
            <a:pPr marL="1905" indent="-344805">
              <a:buNone/>
            </a:pPr>
            <a:r>
              <a:rPr lang="zh-CN" altLang="en-US" sz="3600" dirty="0">
                <a:solidFill>
                  <a:schemeClr val="accent1"/>
                </a:solidFill>
              </a:rPr>
              <a:t>    Try the examples and have fun!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307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400" dirty="0"/>
              <a:t>Data example: mtcars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FF0000"/>
                </a:solidFill>
              </a:rPr>
              <a:t>Fit &lt;- lm(y ~ x1+…+xk, data=dataframe)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In the formula, we use x==val to denote whether  x is equal to val. For the interaction term, use the production, for instance, (x1==val)*x2.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717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0"/>
            <a:ext cx="9544050" cy="6943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832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1 (weight, automatic or manual)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fit1 &lt;- lm(mpg ~ wt +I(am==1), data=mtcars)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summary(fit1)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Example 2 (weight, number of cylinders:4, 6, 8)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fit2 &lt;- lm(mpg ~ wt +I(cyl==6)+I(cyl==8), data=mtcars)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summary(fit2)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000" b="1" dirty="0"/>
              <a:t>Example 3 (weight, number of cylinders:4, 6, 8, and the interaction term)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fit3 &lt;- lm(mpg ~ wt +I(cyl==6)+I(cyl==8)+I((cyl==6)*wt)+I((cyl==8)*wt), data=mtcars)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summary(fit3)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b="1" dirty="0"/>
              <a:t>Example 4 (weight, number of cylinders: (4,6), 8, and the interaction term)</a:t>
            </a:r>
            <a:endParaRPr lang="en-US" altLang="zh-CN" sz="2000" b="1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fit4 &lt;- lm(mpg ~ wt + I(cyl==8)+ I((cyl==8)*wt), data=mtcars)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summary(fit4)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1024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09600"/>
            <a:ext cx="8305800" cy="6042025"/>
          </a:xfr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endParaRPr lang="zh-CN" altLang="en-US" dirty="0"/>
          </a:p>
        </p:txBody>
      </p:sp>
      <p:pic>
        <p:nvPicPr>
          <p:cNvPr id="1126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685800"/>
            <a:ext cx="8305800" cy="6042025"/>
          </a:xfr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iveau 1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Niveau 1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4606</Words>
  <Application>WPS 演示</Application>
  <PresentationFormat>全屏显示(4:3)</PresentationFormat>
  <Paragraphs>191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Times New Roman</vt:lpstr>
      <vt:lpstr>Wingdings</vt:lpstr>
      <vt:lpstr>微软雅黑</vt:lpstr>
      <vt:lpstr>Arial Unicode MS</vt:lpstr>
      <vt:lpstr>2_Niveau</vt:lpstr>
      <vt:lpstr>12_Niveau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Ahmed_Rebai_R-basics</dc:title>
  <dc:creator>Jennifer Blackford</dc:creator>
  <cp:lastModifiedBy>Administrator</cp:lastModifiedBy>
  <cp:revision>929</cp:revision>
  <cp:lastPrinted>2113-01-01T00:00:00Z</cp:lastPrinted>
  <dcterms:created xsi:type="dcterms:W3CDTF">2003-07-07T01:22:00Z</dcterms:created>
  <dcterms:modified xsi:type="dcterms:W3CDTF">2016-12-07T13:36:03Z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Ahmed_Rebai_R-basics</vt:lpwstr>
  </property>
  <property fmtid="{D5CDD505-2E9C-101B-9397-08002B2CF9AE}" pid="3" name="KSOProductBuildVer">
    <vt:lpwstr>2052-10.1.0.6065</vt:lpwstr>
  </property>
</Properties>
</file>