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sldIdLst>
    <p:sldId id="262" r:id="rId7"/>
    <p:sldId id="257" r:id="rId8"/>
    <p:sldId id="258" r:id="rId9"/>
    <p:sldId id="261" r:id="rId10"/>
    <p:sldId id="273" r:id="rId11"/>
    <p:sldId id="267" r:id="rId12"/>
    <p:sldId id="268" r:id="rId13"/>
    <p:sldId id="274" r:id="rId14"/>
    <p:sldId id="275" r:id="rId15"/>
    <p:sldId id="269" r:id="rId16"/>
    <p:sldId id="281" r:id="rId17"/>
    <p:sldId id="280" r:id="rId18"/>
    <p:sldId id="260" r:id="rId1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/>
    <p:restoredTop sz="94633"/>
  </p:normalViewPr>
  <p:slideViewPr>
    <p:cSldViewPr showGuides="1">
      <p:cViewPr varScale="1">
        <p:scale>
          <a:sx n="66" d="100"/>
          <a:sy n="66" d="100"/>
        </p:scale>
        <p:origin x="-120" y="-168"/>
      </p:cViewPr>
      <p:guideLst>
        <p:guide orient="horz" pos="216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36416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364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365125"/>
            <a:ext cx="20574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65125"/>
            <a:ext cx="6052930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419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419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419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419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36416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364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419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419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36416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364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5128" descr="Untitled-15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51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文本占位符 5122"/>
          <p:cNvSpPr>
            <a:spLocks noGrp="1"/>
          </p:cNvSpPr>
          <p:nvPr>
            <p:ph type="body"/>
          </p:nvPr>
        </p:nvSpPr>
        <p:spPr>
          <a:xfrm>
            <a:off x="457200" y="1219200"/>
            <a:ext cx="8229600" cy="441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1032" descr="Untitled-14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1034"/>
          <p:cNvSpPr>
            <a:spLocks noGrp="1"/>
          </p:cNvSpPr>
          <p:nvPr>
            <p:ph type="title"/>
          </p:nvPr>
        </p:nvSpPr>
        <p:spPr>
          <a:xfrm>
            <a:off x="533400" y="167640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6151" descr="Untitled-1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5128" descr="Untitled-15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标题 51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100" name="文本占位符 5122"/>
          <p:cNvSpPr>
            <a:spLocks noGrp="1"/>
          </p:cNvSpPr>
          <p:nvPr>
            <p:ph type="body"/>
          </p:nvPr>
        </p:nvSpPr>
        <p:spPr>
          <a:xfrm>
            <a:off x="457200" y="1219200"/>
            <a:ext cx="8229600" cy="441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122" name="图片 5128" descr="Untitled-15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标题 51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4" name="文本占位符 5122"/>
          <p:cNvSpPr>
            <a:spLocks noGrp="1"/>
          </p:cNvSpPr>
          <p:nvPr>
            <p:ph type="body"/>
          </p:nvPr>
        </p:nvSpPr>
        <p:spPr>
          <a:xfrm>
            <a:off x="457200" y="1219200"/>
            <a:ext cx="8229600" cy="441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32769"/>
          <p:cNvSpPr>
            <a:spLocks noGrp="1"/>
          </p:cNvSpPr>
          <p:nvPr>
            <p:ph type="title"/>
          </p:nvPr>
        </p:nvSpPr>
        <p:spPr>
          <a:xfrm>
            <a:off x="387350" y="1371600"/>
            <a:ext cx="8370888" cy="1463675"/>
          </a:xfrm>
          <a:ln/>
        </p:spPr>
        <p:txBody>
          <a:bodyPr anchor="ctr" anchorCtr="0"/>
          <a:p>
            <a:r>
              <a:rPr lang="zh-CN" altLang="zh-CN" sz="6000" dirty="0">
                <a:latin typeface="隶书" panose="02010509060101010101" charset="-122"/>
                <a:ea typeface="隶书" panose="02010509060101010101" charset="-122"/>
              </a:rPr>
              <a:t>楚辞生成</a:t>
            </a:r>
            <a:endParaRPr lang="zh-CN" altLang="zh-CN" sz="60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6146" name="文本框 1"/>
          <p:cNvSpPr txBox="1"/>
          <p:nvPr/>
        </p:nvSpPr>
        <p:spPr>
          <a:xfrm>
            <a:off x="1316038" y="2835275"/>
            <a:ext cx="65151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项目成员：刘宇政，黄骏齐，王乾旭，李铭宇</a:t>
            </a:r>
            <a:endParaRPr lang="zh-CN" altLang="en-US" sz="2400" b="1">
              <a:solidFill>
                <a:srgbClr val="A6A6A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29697"/>
          <p:cNvSpPr>
            <a:spLocks noGrp="1"/>
          </p:cNvSpPr>
          <p:nvPr>
            <p:ph type="title"/>
          </p:nvPr>
        </p:nvSpPr>
        <p:spPr>
          <a:xfrm>
            <a:off x="609600" y="303213"/>
            <a:ext cx="8229600" cy="792162"/>
          </a:xfrm>
          <a:ln/>
        </p:spPr>
        <p:txBody>
          <a:bodyPr anchor="ctr" anchorCtr="0"/>
          <a:p>
            <a:r>
              <a:rPr lang="zh-CN" altLang="zh-CN" dirty="0">
                <a:latin typeface="隶书" panose="02010509060101010101" charset="-122"/>
                <a:ea typeface="隶书" panose="02010509060101010101" charset="-122"/>
              </a:rPr>
              <a:t>训练</a:t>
            </a:r>
            <a:endParaRPr lang="zh-CN" altLang="zh-CN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5362" name="文本占位符 29698"/>
          <p:cNvSpPr>
            <a:spLocks noGrp="1"/>
          </p:cNvSpPr>
          <p:nvPr>
            <p:ph idx="1"/>
          </p:nvPr>
        </p:nvSpPr>
        <p:spPr>
          <a:xfrm>
            <a:off x="1676400" y="1524000"/>
            <a:ext cx="6751638" cy="4411663"/>
          </a:xfrm>
          <a:ln/>
        </p:spPr>
        <p:txBody>
          <a:bodyPr anchor="t" anchorCtr="0"/>
          <a:p>
            <a:r>
              <a:rPr lang="zh-CN" altLang="en-US" dirty="0"/>
              <a:t>采用</a:t>
            </a:r>
            <a:r>
              <a:rPr lang="en-US" altLang="zh-CN" dirty="0"/>
              <a:t>seq2seq</a:t>
            </a:r>
            <a:r>
              <a:rPr lang="zh-CN" altLang="en-US" dirty="0"/>
              <a:t>模型，类似于文本生成。</a:t>
            </a:r>
            <a:endParaRPr lang="zh-CN" altLang="en-US" dirty="0"/>
          </a:p>
          <a:p>
            <a:r>
              <a:rPr lang="zh-CN" altLang="en-US" dirty="0"/>
              <a:t>同时引入</a:t>
            </a:r>
            <a:r>
              <a:rPr lang="en-US" altLang="zh-CN" dirty="0"/>
              <a:t>Attention</a:t>
            </a:r>
            <a:r>
              <a:rPr lang="zh-CN" altLang="en-US" dirty="0"/>
              <a:t>机制，以生成的上一句为输入。</a:t>
            </a:r>
            <a:endParaRPr lang="zh-CN" altLang="en-US" dirty="0"/>
          </a:p>
          <a:p>
            <a:r>
              <a:rPr lang="zh-CN" altLang="en-US" dirty="0"/>
              <a:t>由于预处理的困难，暂时还没开始测试</a:t>
            </a:r>
            <a:endParaRPr lang="zh-CN" altLang="en-US" dirty="0"/>
          </a:p>
          <a:p>
            <a:r>
              <a:rPr lang="zh-CN" altLang="en-US" dirty="0"/>
              <a:t>后期可能再尝试</a:t>
            </a:r>
            <a:r>
              <a:rPr lang="en-US" altLang="zh-CN" dirty="0"/>
              <a:t>transformers</a:t>
            </a:r>
            <a:r>
              <a:rPr lang="zh-CN" altLang="en-US" dirty="0"/>
              <a:t>模型。</a:t>
            </a:r>
            <a:endParaRPr lang="zh-CN" altLang="en-US" dirty="0"/>
          </a:p>
        </p:txBody>
      </p:sp>
      <p:grpSp>
        <p:nvGrpSpPr>
          <p:cNvPr id="15363" name="组合 12"/>
          <p:cNvGrpSpPr/>
          <p:nvPr/>
        </p:nvGrpSpPr>
        <p:grpSpPr>
          <a:xfrm>
            <a:off x="0" y="1600200"/>
            <a:ext cx="1404938" cy="2655888"/>
            <a:chOff x="0" y="2520"/>
            <a:chExt cx="2212" cy="4182"/>
          </a:xfrm>
        </p:grpSpPr>
        <p:sp>
          <p:nvSpPr>
            <p:cNvPr id="15364" name="文本框 4"/>
            <p:cNvSpPr txBox="1"/>
            <p:nvPr/>
          </p:nvSpPr>
          <p:spPr>
            <a:xfrm>
              <a:off x="0" y="4878"/>
              <a:ext cx="2213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困难与应对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5" name="文本框 5"/>
            <p:cNvSpPr txBox="1"/>
            <p:nvPr/>
          </p:nvSpPr>
          <p:spPr>
            <a:xfrm>
              <a:off x="0" y="6122"/>
              <a:ext cx="2211" cy="580"/>
            </a:xfrm>
            <a:prstGeom prst="rect">
              <a:avLst/>
            </a:prstGeom>
            <a:solidFill>
              <a:srgbClr val="05204D"/>
            </a:solidFill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大致流程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6" name="文本框 6"/>
            <p:cNvSpPr txBox="1"/>
            <p:nvPr/>
          </p:nvSpPr>
          <p:spPr>
            <a:xfrm>
              <a:off x="0" y="3634"/>
              <a:ext cx="2211" cy="580"/>
            </a:xfrm>
            <a:prstGeom prst="rect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任务目标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7" name="文本框 7"/>
            <p:cNvSpPr txBox="1"/>
            <p:nvPr/>
          </p:nvSpPr>
          <p:spPr>
            <a:xfrm>
              <a:off x="0" y="2520"/>
              <a:ext cx="221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</a:t>
              </a:r>
              <a:r>
                <a:rPr lang="en-US" altLang="zh-CN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选题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/>
              <a:t>Seq2seq+Attention模型</a:t>
            </a:r>
            <a:endParaRPr lang="zh-CN" altLang="en-US"/>
          </a:p>
        </p:txBody>
      </p:sp>
      <p:pic>
        <p:nvPicPr>
          <p:cNvPr id="16386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5800" y="1447800"/>
            <a:ext cx="7775575" cy="3057525"/>
          </a:xfrm>
          <a:ln/>
        </p:spPr>
      </p:pic>
      <p:sp>
        <p:nvSpPr>
          <p:cNvPr id="16387" name="文本框 4"/>
          <p:cNvSpPr txBox="1"/>
          <p:nvPr/>
        </p:nvSpPr>
        <p:spPr>
          <a:xfrm>
            <a:off x="838200" y="5029200"/>
            <a:ext cx="7762875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图源：https://jalammar.github.io/visualizing-neural-machine-translation-mechanics-of-seq2seq-models-with-attention/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/>
              <a:t>目标进度</a:t>
            </a:r>
            <a:endParaRPr lang="zh-CN" altLang="en-US"/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9600"/>
          </a:xfrm>
          <a:ln/>
        </p:spPr>
        <p:txBody>
          <a:bodyPr anchor="t" anchorCtr="0"/>
          <a:p>
            <a:r>
              <a:rPr lang="zh-CN" altLang="en-US"/>
              <a:t>在本周末前完成楚辞的语义提取工作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20</a:t>
            </a:r>
            <a:r>
              <a:rPr lang="zh-CN" altLang="en-US"/>
              <a:t>号之前完成模型并进行训练</a:t>
            </a:r>
            <a:endParaRPr lang="zh-CN" altLang="en-US"/>
          </a:p>
          <a:p>
            <a:r>
              <a:rPr lang="zh-CN" altLang="en-US"/>
              <a:t>之后对其训练与生成进行优化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2560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3"/>
          </a:xfrm>
          <a:ln/>
        </p:spPr>
        <p:txBody>
          <a:bodyPr anchor="ctr" anchorCtr="0"/>
          <a:p>
            <a:r>
              <a:rPr lang="zh-CN" altLang="zh-CN" dirty="0">
                <a:latin typeface="隶书" panose="02010509060101010101" charset="-122"/>
                <a:ea typeface="隶书" panose="02010509060101010101" charset="-122"/>
              </a:rPr>
              <a:t>为什么选择楚辞</a:t>
            </a:r>
            <a:endParaRPr lang="zh-CN" altLang="zh-CN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7170" name="文本占位符 25602"/>
          <p:cNvSpPr>
            <a:spLocks noGrp="1"/>
          </p:cNvSpPr>
          <p:nvPr>
            <p:ph idx="1"/>
          </p:nvPr>
        </p:nvSpPr>
        <p:spPr>
          <a:xfrm>
            <a:off x="1689100" y="1427163"/>
            <a:ext cx="6737350" cy="3201987"/>
          </a:xfrm>
          <a:ln/>
        </p:spPr>
        <p:txBody>
          <a:bodyPr anchor="t" anchorCtr="0"/>
          <a:p>
            <a:r>
              <a:rPr lang="zh-CN" altLang="zh-CN" dirty="0"/>
              <a:t>《楚辞》是最早的浪漫主义诗歌总集及浪漫主义文学源头</a:t>
            </a:r>
            <a:endParaRPr lang="zh-CN" altLang="zh-CN" dirty="0"/>
          </a:p>
          <a:p>
            <a:endParaRPr lang="zh-CN" altLang="zh-CN" dirty="0"/>
          </a:p>
          <a:p>
            <a:r>
              <a:rPr lang="en-US" altLang="zh-CN" sz="2400" dirty="0"/>
              <a:t>謇将憺兮寿宫，与日月兮齐光。—《</a:t>
            </a:r>
            <a:r>
              <a:rPr lang="zh-CN" altLang="en-US" sz="2400" dirty="0"/>
              <a:t>云中君</a:t>
            </a:r>
            <a:r>
              <a:rPr lang="en-US" altLang="zh-CN" sz="2400" dirty="0"/>
              <a:t>》</a:t>
            </a:r>
            <a:endParaRPr lang="en-US" altLang="zh-CN" sz="2400" dirty="0"/>
          </a:p>
          <a:p>
            <a:r>
              <a:rPr lang="en-US" altLang="zh-CN" sz="2400" dirty="0"/>
              <a:t>时不可兮</a:t>
            </a:r>
            <a:r>
              <a:rPr lang="zh-CN" altLang="en-US" sz="2400" dirty="0"/>
              <a:t>骤</a:t>
            </a:r>
            <a:r>
              <a:rPr lang="en-US" altLang="zh-CN" sz="2400" dirty="0"/>
              <a:t>得，聊逍遥兮容与。—《</a:t>
            </a:r>
            <a:r>
              <a:rPr lang="zh-CN" altLang="en-US" sz="2400" dirty="0"/>
              <a:t>湘夫人</a:t>
            </a:r>
            <a:r>
              <a:rPr lang="en-US" altLang="zh-CN" sz="2400" dirty="0"/>
              <a:t>》</a:t>
            </a:r>
            <a:endParaRPr lang="en-US" altLang="zh-CN" sz="2400" dirty="0"/>
          </a:p>
          <a:p>
            <a:r>
              <a:rPr lang="en-US" altLang="zh-CN" sz="2400" dirty="0"/>
              <a:t>虽萎绝其亦何伤兮，哀众芳之芜秽</a:t>
            </a:r>
            <a:r>
              <a:rPr lang="zh-CN" altLang="en-US" sz="2400" dirty="0"/>
              <a:t>。</a:t>
            </a:r>
            <a:r>
              <a:rPr lang="en-US" altLang="zh-CN" sz="2400" dirty="0"/>
              <a:t>—</a:t>
            </a:r>
            <a:r>
              <a:rPr lang="zh-CN" altLang="en-US" sz="2400" dirty="0"/>
              <a:t>《离骚》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7171" name="文本框 3"/>
          <p:cNvSpPr txBox="1"/>
          <p:nvPr/>
        </p:nvSpPr>
        <p:spPr>
          <a:xfrm>
            <a:off x="381000" y="1600200"/>
            <a:ext cx="14033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选题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172" name="组合 12"/>
          <p:cNvGrpSpPr/>
          <p:nvPr/>
        </p:nvGrpSpPr>
        <p:grpSpPr>
          <a:xfrm>
            <a:off x="0" y="1600200"/>
            <a:ext cx="1404938" cy="2655888"/>
            <a:chOff x="0" y="2520"/>
            <a:chExt cx="2212" cy="4182"/>
          </a:xfrm>
        </p:grpSpPr>
        <p:sp>
          <p:nvSpPr>
            <p:cNvPr id="7173" name="文本框 4"/>
            <p:cNvSpPr txBox="1"/>
            <p:nvPr/>
          </p:nvSpPr>
          <p:spPr>
            <a:xfrm>
              <a:off x="0" y="4878"/>
              <a:ext cx="2213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困难与应对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4" name="文本框 5"/>
            <p:cNvSpPr txBox="1"/>
            <p:nvPr/>
          </p:nvSpPr>
          <p:spPr>
            <a:xfrm>
              <a:off x="0" y="6122"/>
              <a:ext cx="221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大致流程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5" name="文本框 6"/>
            <p:cNvSpPr txBox="1"/>
            <p:nvPr/>
          </p:nvSpPr>
          <p:spPr>
            <a:xfrm>
              <a:off x="0" y="3634"/>
              <a:ext cx="2211" cy="580"/>
            </a:xfrm>
            <a:prstGeom prst="rect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任务目标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6" name="文本框 7"/>
            <p:cNvSpPr txBox="1"/>
            <p:nvPr/>
          </p:nvSpPr>
          <p:spPr>
            <a:xfrm>
              <a:off x="0" y="2520"/>
              <a:ext cx="2211" cy="580"/>
            </a:xfrm>
            <a:prstGeom prst="rect">
              <a:avLst/>
            </a:prstGeom>
            <a:solidFill>
              <a:srgbClr val="05204D"/>
            </a:solidFill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</a:t>
              </a:r>
              <a:r>
                <a:rPr lang="zh-CN" altLang="en-US">
                  <a:solidFill>
                    <a:srgbClr val="D9D9D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选题</a:t>
              </a:r>
              <a:endParaRPr lang="zh-CN" altLang="en-US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26625"/>
          <p:cNvSpPr>
            <a:spLocks noGrp="1"/>
          </p:cNvSpPr>
          <p:nvPr>
            <p:ph type="title"/>
          </p:nvPr>
        </p:nvSpPr>
        <p:spPr>
          <a:xfrm>
            <a:off x="762000" y="303213"/>
            <a:ext cx="8229600" cy="792162"/>
          </a:xfrm>
          <a:ln/>
        </p:spPr>
        <p:txBody>
          <a:bodyPr anchor="ctr" anchorCtr="0"/>
          <a:p>
            <a:r>
              <a:rPr lang="zh-CN" altLang="zh-CN" dirty="0">
                <a:latin typeface="隶书" panose="02010509060101010101" charset="-122"/>
                <a:ea typeface="隶书" panose="02010509060101010101" charset="-122"/>
              </a:rPr>
              <a:t>任务目标</a:t>
            </a:r>
            <a:endParaRPr lang="zh-CN" altLang="zh-CN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8194" name="文本占位符 26626"/>
          <p:cNvSpPr>
            <a:spLocks noGrp="1"/>
          </p:cNvSpPr>
          <p:nvPr>
            <p:ph idx="1"/>
          </p:nvPr>
        </p:nvSpPr>
        <p:spPr>
          <a:xfrm>
            <a:off x="1905000" y="1447800"/>
            <a:ext cx="6080125" cy="4411663"/>
          </a:xfrm>
          <a:ln/>
        </p:spPr>
        <p:txBody>
          <a:bodyPr anchor="t" anchorCtr="0"/>
          <a:p>
            <a:r>
              <a:rPr lang="zh-CN" altLang="zh-CN" dirty="0"/>
              <a:t>输入暂定为开头几个字或一句话</a:t>
            </a:r>
            <a:endParaRPr lang="zh-CN" altLang="zh-CN" dirty="0"/>
          </a:p>
          <a:p>
            <a:endParaRPr lang="zh-CN" altLang="zh-CN" dirty="0"/>
          </a:p>
          <a:p>
            <a:r>
              <a:rPr lang="zh-CN" altLang="zh-CN" dirty="0"/>
              <a:t>输出为一段楚辞与其中生僻字词乃至典故的注释</a:t>
            </a:r>
            <a:endParaRPr lang="zh-CN" altLang="zh-CN" dirty="0"/>
          </a:p>
        </p:txBody>
      </p:sp>
      <p:grpSp>
        <p:nvGrpSpPr>
          <p:cNvPr id="8195" name="组合 12"/>
          <p:cNvGrpSpPr/>
          <p:nvPr/>
        </p:nvGrpSpPr>
        <p:grpSpPr>
          <a:xfrm>
            <a:off x="0" y="1600200"/>
            <a:ext cx="1404938" cy="2655888"/>
            <a:chOff x="0" y="2520"/>
            <a:chExt cx="2212" cy="4182"/>
          </a:xfrm>
        </p:grpSpPr>
        <p:sp>
          <p:nvSpPr>
            <p:cNvPr id="8196" name="文本框 4"/>
            <p:cNvSpPr txBox="1"/>
            <p:nvPr/>
          </p:nvSpPr>
          <p:spPr>
            <a:xfrm>
              <a:off x="0" y="4878"/>
              <a:ext cx="2213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困难与应对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7" name="文本框 5"/>
            <p:cNvSpPr txBox="1"/>
            <p:nvPr/>
          </p:nvSpPr>
          <p:spPr>
            <a:xfrm>
              <a:off x="0" y="6122"/>
              <a:ext cx="221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大致流程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8" name="文本框 6"/>
            <p:cNvSpPr txBox="1"/>
            <p:nvPr/>
          </p:nvSpPr>
          <p:spPr>
            <a:xfrm>
              <a:off x="0" y="3634"/>
              <a:ext cx="2211" cy="580"/>
            </a:xfrm>
            <a:prstGeom prst="rect">
              <a:avLst/>
            </a:prstGeom>
            <a:solidFill>
              <a:srgbClr val="05204D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任务目标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9" name="文本框 7"/>
            <p:cNvSpPr txBox="1"/>
            <p:nvPr/>
          </p:nvSpPr>
          <p:spPr>
            <a:xfrm>
              <a:off x="0" y="2520"/>
              <a:ext cx="221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选题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29697"/>
          <p:cNvSpPr>
            <a:spLocks noGrp="1"/>
          </p:cNvSpPr>
          <p:nvPr>
            <p:ph type="title"/>
          </p:nvPr>
        </p:nvSpPr>
        <p:spPr>
          <a:xfrm>
            <a:off x="762000" y="304800"/>
            <a:ext cx="8229600" cy="792163"/>
          </a:xfrm>
          <a:ln/>
        </p:spPr>
        <p:txBody>
          <a:bodyPr anchor="ctr" anchorCtr="0"/>
          <a:p>
            <a:r>
              <a:rPr lang="zh-CN" altLang="zh-CN" dirty="0">
                <a:latin typeface="隶书" panose="02010509060101010101" charset="-122"/>
                <a:ea typeface="隶书" panose="02010509060101010101" charset="-122"/>
              </a:rPr>
              <a:t>困难之一</a:t>
            </a:r>
            <a:r>
              <a:rPr lang="en-US" altLang="zh-CN" dirty="0">
                <a:latin typeface="隶书" panose="02010509060101010101" charset="-122"/>
                <a:ea typeface="隶书" panose="02010509060101010101" charset="-122"/>
              </a:rPr>
              <a:t>——</a:t>
            </a:r>
            <a:r>
              <a:rPr lang="zh-CN" altLang="zh-CN" dirty="0">
                <a:latin typeface="隶书" panose="02010509060101010101" charset="-122"/>
                <a:ea typeface="隶书" panose="02010509060101010101" charset="-122"/>
              </a:rPr>
              <a:t>样本稀缺</a:t>
            </a:r>
            <a:endParaRPr lang="zh-CN" altLang="zh-CN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9218" name="文本占位符 29698"/>
          <p:cNvSpPr>
            <a:spLocks noGrp="1"/>
          </p:cNvSpPr>
          <p:nvPr>
            <p:ph idx="1"/>
          </p:nvPr>
        </p:nvSpPr>
        <p:spPr>
          <a:xfrm>
            <a:off x="1673225" y="1255713"/>
            <a:ext cx="2898775" cy="4435475"/>
          </a:xfrm>
          <a:ln/>
        </p:spPr>
        <p:txBody>
          <a:bodyPr anchor="t" anchorCtr="0"/>
          <a:p>
            <a:r>
              <a:rPr lang="zh-CN" altLang="zh-CN" dirty="0"/>
              <a:t>算上各种格式，整个</a:t>
            </a:r>
            <a:r>
              <a:rPr lang="en-US" altLang="zh-CN" dirty="0"/>
              <a:t>json</a:t>
            </a:r>
            <a:r>
              <a:rPr lang="zh-CN" altLang="en-US" dirty="0"/>
              <a:t>文件也只有</a:t>
            </a:r>
            <a:r>
              <a:rPr lang="en-US" altLang="zh-CN" dirty="0"/>
              <a:t>2700</a:t>
            </a:r>
            <a:r>
              <a:rPr lang="zh-CN" altLang="en-US" dirty="0"/>
              <a:t>余行，与动辄上万首的诗集相比楚辞十分稀少。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219" name="组合 12"/>
          <p:cNvGrpSpPr/>
          <p:nvPr/>
        </p:nvGrpSpPr>
        <p:grpSpPr>
          <a:xfrm>
            <a:off x="0" y="1600200"/>
            <a:ext cx="1404938" cy="2655888"/>
            <a:chOff x="0" y="2520"/>
            <a:chExt cx="2213" cy="4182"/>
          </a:xfrm>
        </p:grpSpPr>
        <p:sp>
          <p:nvSpPr>
            <p:cNvPr id="9220" name="文本框 4"/>
            <p:cNvSpPr txBox="1"/>
            <p:nvPr/>
          </p:nvSpPr>
          <p:spPr>
            <a:xfrm>
              <a:off x="0" y="4878"/>
              <a:ext cx="2213" cy="580"/>
            </a:xfrm>
            <a:prstGeom prst="rect">
              <a:avLst/>
            </a:prstGeom>
            <a:solidFill>
              <a:srgbClr val="05204D"/>
            </a:solidFill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困难与应对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1" name="文本框 5"/>
            <p:cNvSpPr txBox="1"/>
            <p:nvPr/>
          </p:nvSpPr>
          <p:spPr>
            <a:xfrm>
              <a:off x="0" y="6122"/>
              <a:ext cx="221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大致流程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2" name="文本框 6"/>
            <p:cNvSpPr txBox="1"/>
            <p:nvPr/>
          </p:nvSpPr>
          <p:spPr>
            <a:xfrm>
              <a:off x="0" y="3634"/>
              <a:ext cx="2211" cy="580"/>
            </a:xfrm>
            <a:prstGeom prst="rect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任务目标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3" name="文本框 7"/>
            <p:cNvSpPr txBox="1"/>
            <p:nvPr/>
          </p:nvSpPr>
          <p:spPr>
            <a:xfrm>
              <a:off x="0" y="2520"/>
              <a:ext cx="221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选题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922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447800"/>
            <a:ext cx="4165600" cy="33861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29697"/>
          <p:cNvSpPr>
            <a:spLocks noGrp="1"/>
          </p:cNvSpPr>
          <p:nvPr>
            <p:ph type="title"/>
          </p:nvPr>
        </p:nvSpPr>
        <p:spPr>
          <a:xfrm>
            <a:off x="762000" y="304800"/>
            <a:ext cx="8229600" cy="792163"/>
          </a:xfrm>
          <a:ln/>
        </p:spPr>
        <p:txBody>
          <a:bodyPr anchor="ctr" anchorCtr="0"/>
          <a:p>
            <a:r>
              <a:rPr lang="zh-CN" altLang="zh-CN" dirty="0">
                <a:latin typeface="隶书" panose="02010509060101010101" charset="-122"/>
                <a:ea typeface="隶书" panose="02010509060101010101" charset="-122"/>
              </a:rPr>
              <a:t>初步应对</a:t>
            </a:r>
            <a:r>
              <a:rPr lang="en-US" altLang="zh-CN" dirty="0">
                <a:latin typeface="隶书" panose="02010509060101010101" charset="-122"/>
                <a:ea typeface="隶书" panose="02010509060101010101" charset="-122"/>
              </a:rPr>
              <a:t>——</a:t>
            </a:r>
            <a:r>
              <a:rPr lang="zh-CN" altLang="zh-CN" dirty="0">
                <a:latin typeface="隶书" panose="02010509060101010101" charset="-122"/>
                <a:ea typeface="隶书" panose="02010509060101010101" charset="-122"/>
              </a:rPr>
              <a:t>样本稀缺</a:t>
            </a:r>
            <a:endParaRPr lang="zh-CN" altLang="zh-CN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0242" name="文本占位符 29698"/>
          <p:cNvSpPr>
            <a:spLocks noGrp="1"/>
          </p:cNvSpPr>
          <p:nvPr>
            <p:ph idx="1"/>
          </p:nvPr>
        </p:nvSpPr>
        <p:spPr>
          <a:xfrm>
            <a:off x="1673225" y="1255713"/>
            <a:ext cx="6581775" cy="4435475"/>
          </a:xfrm>
          <a:ln/>
        </p:spPr>
        <p:txBody>
          <a:bodyPr anchor="t" anchorCtr="0"/>
          <a:p>
            <a:r>
              <a:rPr lang="zh-CN" altLang="en-US" dirty="0"/>
              <a:t>在训练集中加入不同长度的诗对模型进行预训练，使其掌握基本</a:t>
            </a:r>
            <a:r>
              <a:rPr lang="en-US" altLang="zh-CN" dirty="0"/>
              <a:t>“</a:t>
            </a:r>
            <a:r>
              <a:rPr lang="zh-CN" altLang="en-US" dirty="0"/>
              <a:t>语感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接着再用楚辞对模型进行</a:t>
            </a:r>
            <a:r>
              <a:rPr lang="en-US" altLang="zh-CN" dirty="0"/>
              <a:t>fine-tuning</a:t>
            </a:r>
            <a:endParaRPr lang="zh-CN" altLang="en-US" dirty="0"/>
          </a:p>
          <a:p>
            <a:r>
              <a:rPr lang="zh-CN" altLang="en-US" dirty="0"/>
              <a:t>同时，由于流传的楚辞风格皆以屈原为宗，对于楚辞数据集的过拟合并非不可接受。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0243" name="组合 12"/>
          <p:cNvGrpSpPr/>
          <p:nvPr/>
        </p:nvGrpSpPr>
        <p:grpSpPr>
          <a:xfrm>
            <a:off x="0" y="1600200"/>
            <a:ext cx="1404938" cy="2655888"/>
            <a:chOff x="0" y="2520"/>
            <a:chExt cx="2213" cy="4182"/>
          </a:xfrm>
        </p:grpSpPr>
        <p:sp>
          <p:nvSpPr>
            <p:cNvPr id="10244" name="文本框 4"/>
            <p:cNvSpPr txBox="1"/>
            <p:nvPr/>
          </p:nvSpPr>
          <p:spPr>
            <a:xfrm>
              <a:off x="0" y="4878"/>
              <a:ext cx="2213" cy="580"/>
            </a:xfrm>
            <a:prstGeom prst="rect">
              <a:avLst/>
            </a:prstGeom>
            <a:solidFill>
              <a:srgbClr val="05204D"/>
            </a:solidFill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困难与应对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5" name="文本框 5"/>
            <p:cNvSpPr txBox="1"/>
            <p:nvPr/>
          </p:nvSpPr>
          <p:spPr>
            <a:xfrm>
              <a:off x="0" y="6122"/>
              <a:ext cx="221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大致流程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6" name="文本框 6"/>
            <p:cNvSpPr txBox="1"/>
            <p:nvPr/>
          </p:nvSpPr>
          <p:spPr>
            <a:xfrm>
              <a:off x="0" y="3634"/>
              <a:ext cx="2211" cy="580"/>
            </a:xfrm>
            <a:prstGeom prst="rect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任务目标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7" name="文本框 7"/>
            <p:cNvSpPr txBox="1"/>
            <p:nvPr/>
          </p:nvSpPr>
          <p:spPr>
            <a:xfrm>
              <a:off x="0" y="2520"/>
              <a:ext cx="221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选题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2969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zh-CN" dirty="0">
                <a:latin typeface="隶书" panose="02010509060101010101" charset="-122"/>
                <a:ea typeface="隶书" panose="02010509060101010101" charset="-122"/>
              </a:rPr>
              <a:t>其二</a:t>
            </a:r>
            <a:r>
              <a:rPr lang="en-US" altLang="zh-CN" dirty="0">
                <a:latin typeface="隶书" panose="02010509060101010101" charset="-122"/>
                <a:ea typeface="隶书" panose="02010509060101010101" charset="-122"/>
              </a:rPr>
              <a:t>——</a:t>
            </a:r>
            <a:r>
              <a:rPr lang="zh-CN" altLang="zh-CN" dirty="0">
                <a:latin typeface="隶书" panose="02010509060101010101" charset="-122"/>
                <a:ea typeface="隶书" panose="02010509060101010101" charset="-122"/>
              </a:rPr>
              <a:t>句长灵活</a:t>
            </a:r>
            <a:endParaRPr lang="zh-CN" altLang="zh-CN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1266" name="文本占位符 29698"/>
          <p:cNvSpPr>
            <a:spLocks noGrp="1"/>
          </p:cNvSpPr>
          <p:nvPr>
            <p:ph idx="1"/>
          </p:nvPr>
        </p:nvSpPr>
        <p:spPr>
          <a:xfrm>
            <a:off x="1447800" y="1371600"/>
            <a:ext cx="6989763" cy="4411663"/>
          </a:xfrm>
          <a:ln/>
        </p:spPr>
        <p:txBody>
          <a:bodyPr anchor="t" anchorCtr="0"/>
          <a:p>
            <a:r>
              <a:rPr lang="zh-CN" altLang="zh-CN" dirty="0"/>
              <a:t>楚辞较为灵活，因而不能限定其句长与句数</a:t>
            </a:r>
            <a:endParaRPr lang="zh-CN" altLang="zh-CN" dirty="0"/>
          </a:p>
          <a:p>
            <a:endParaRPr lang="zh-CN" altLang="zh-CN" dirty="0"/>
          </a:p>
          <a:p>
            <a:r>
              <a:rPr lang="zh-CN" altLang="zh-CN" dirty="0"/>
              <a:t>应对方案：将不同长度的诗混合投入训练。采用</a:t>
            </a:r>
            <a:r>
              <a:rPr lang="en-US" altLang="zh-CN" dirty="0"/>
              <a:t>seq2seq</a:t>
            </a:r>
            <a:r>
              <a:rPr lang="zh-CN" altLang="en-US" dirty="0"/>
              <a:t>模型进行不定长输出。</a:t>
            </a:r>
            <a:endParaRPr lang="zh-CN" altLang="en-US" dirty="0"/>
          </a:p>
        </p:txBody>
      </p:sp>
      <p:grpSp>
        <p:nvGrpSpPr>
          <p:cNvPr id="11267" name="组合 12"/>
          <p:cNvGrpSpPr/>
          <p:nvPr/>
        </p:nvGrpSpPr>
        <p:grpSpPr>
          <a:xfrm>
            <a:off x="0" y="1600200"/>
            <a:ext cx="1404938" cy="2655888"/>
            <a:chOff x="0" y="2520"/>
            <a:chExt cx="2213" cy="4182"/>
          </a:xfrm>
        </p:grpSpPr>
        <p:sp>
          <p:nvSpPr>
            <p:cNvPr id="11268" name="文本框 4"/>
            <p:cNvSpPr txBox="1"/>
            <p:nvPr/>
          </p:nvSpPr>
          <p:spPr>
            <a:xfrm>
              <a:off x="0" y="4878"/>
              <a:ext cx="2213" cy="580"/>
            </a:xfrm>
            <a:prstGeom prst="rect">
              <a:avLst/>
            </a:prstGeom>
            <a:solidFill>
              <a:srgbClr val="05204D"/>
            </a:solidFill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困难与应对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9" name="文本框 5"/>
            <p:cNvSpPr txBox="1"/>
            <p:nvPr/>
          </p:nvSpPr>
          <p:spPr>
            <a:xfrm>
              <a:off x="0" y="6122"/>
              <a:ext cx="221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大致流程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0" name="文本框 6"/>
            <p:cNvSpPr txBox="1"/>
            <p:nvPr/>
          </p:nvSpPr>
          <p:spPr>
            <a:xfrm>
              <a:off x="0" y="3634"/>
              <a:ext cx="2211" cy="580"/>
            </a:xfrm>
            <a:prstGeom prst="rect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任务目标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1" name="文本框 7"/>
            <p:cNvSpPr txBox="1"/>
            <p:nvPr/>
          </p:nvSpPr>
          <p:spPr>
            <a:xfrm>
              <a:off x="2" y="2520"/>
              <a:ext cx="221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</a:t>
              </a:r>
              <a:r>
                <a:rPr lang="en-US" altLang="zh-CN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选题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29697"/>
          <p:cNvSpPr>
            <a:spLocks noGrp="1"/>
          </p:cNvSpPr>
          <p:nvPr>
            <p:ph type="title"/>
          </p:nvPr>
        </p:nvSpPr>
        <p:spPr>
          <a:xfrm>
            <a:off x="838200" y="303213"/>
            <a:ext cx="8229600" cy="792162"/>
          </a:xfrm>
          <a:ln/>
        </p:spPr>
        <p:txBody>
          <a:bodyPr anchor="ctr" anchorCtr="0"/>
          <a:p>
            <a:r>
              <a:rPr lang="zh-CN" altLang="zh-CN" dirty="0">
                <a:latin typeface="隶书" panose="02010509060101010101" charset="-122"/>
                <a:ea typeface="隶书" panose="02010509060101010101" charset="-122"/>
              </a:rPr>
              <a:t>最大问题</a:t>
            </a:r>
            <a:r>
              <a:rPr lang="en-US" altLang="zh-CN" dirty="0">
                <a:latin typeface="隶书" panose="02010509060101010101" charset="-122"/>
                <a:ea typeface="隶书" panose="02010509060101010101" charset="-122"/>
              </a:rPr>
              <a:t>——</a:t>
            </a: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生僻字众多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2290" name="文本占位符 29698"/>
          <p:cNvSpPr>
            <a:spLocks noGrp="1"/>
          </p:cNvSpPr>
          <p:nvPr>
            <p:ph idx="1"/>
          </p:nvPr>
        </p:nvSpPr>
        <p:spPr>
          <a:xfrm>
            <a:off x="1524000" y="1447800"/>
            <a:ext cx="7158038" cy="4416425"/>
          </a:xfrm>
          <a:ln/>
        </p:spPr>
        <p:txBody>
          <a:bodyPr anchor="t" anchorCtr="0"/>
          <a:p>
            <a:r>
              <a:rPr lang="zh-CN" altLang="en-US" dirty="0"/>
              <a:t>由于数据集的稀缺，模型很难获得生僻字词的意思</a:t>
            </a:r>
            <a:endParaRPr lang="zh-CN" altLang="en-US" dirty="0"/>
          </a:p>
          <a:p>
            <a:r>
              <a:rPr lang="zh-CN" altLang="en-US" dirty="0"/>
              <a:t>但由于楚辞的风格，我们又不可能回避生僻字的生成</a:t>
            </a:r>
            <a:endParaRPr lang="zh-CN" altLang="en-US" dirty="0"/>
          </a:p>
          <a:p>
            <a:r>
              <a:rPr lang="zh-CN" altLang="en-US" dirty="0"/>
              <a:t>生僻字还会带来生成的作品难以人为评价，曲高和寡（浑水摸鱼）的问题</a:t>
            </a:r>
            <a:endParaRPr lang="zh-CN" altLang="en-US" dirty="0"/>
          </a:p>
        </p:txBody>
      </p:sp>
      <p:grpSp>
        <p:nvGrpSpPr>
          <p:cNvPr id="12291" name="组合 12"/>
          <p:cNvGrpSpPr/>
          <p:nvPr/>
        </p:nvGrpSpPr>
        <p:grpSpPr>
          <a:xfrm>
            <a:off x="0" y="1600200"/>
            <a:ext cx="1404938" cy="2655888"/>
            <a:chOff x="0" y="2520"/>
            <a:chExt cx="2212" cy="4182"/>
          </a:xfrm>
        </p:grpSpPr>
        <p:sp>
          <p:nvSpPr>
            <p:cNvPr id="12292" name="文本框 4"/>
            <p:cNvSpPr txBox="1"/>
            <p:nvPr/>
          </p:nvSpPr>
          <p:spPr>
            <a:xfrm>
              <a:off x="0" y="4878"/>
              <a:ext cx="2213" cy="580"/>
            </a:xfrm>
            <a:prstGeom prst="rect">
              <a:avLst/>
            </a:prstGeom>
            <a:solidFill>
              <a:srgbClr val="05204D"/>
            </a:solidFill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困难与应对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3" name="文本框 5"/>
            <p:cNvSpPr txBox="1"/>
            <p:nvPr/>
          </p:nvSpPr>
          <p:spPr>
            <a:xfrm>
              <a:off x="0" y="6122"/>
              <a:ext cx="221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大致流程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4" name="文本框 6"/>
            <p:cNvSpPr txBox="1"/>
            <p:nvPr/>
          </p:nvSpPr>
          <p:spPr>
            <a:xfrm>
              <a:off x="0" y="3634"/>
              <a:ext cx="2211" cy="580"/>
            </a:xfrm>
            <a:prstGeom prst="rect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任务目标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5" name="文本框 7"/>
            <p:cNvSpPr txBox="1"/>
            <p:nvPr/>
          </p:nvSpPr>
          <p:spPr>
            <a:xfrm>
              <a:off x="0" y="2520"/>
              <a:ext cx="221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选题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29697"/>
          <p:cNvSpPr>
            <a:spLocks noGrp="1"/>
          </p:cNvSpPr>
          <p:nvPr>
            <p:ph type="title"/>
          </p:nvPr>
        </p:nvSpPr>
        <p:spPr>
          <a:xfrm>
            <a:off x="838200" y="228600"/>
            <a:ext cx="8229600" cy="792163"/>
          </a:xfrm>
          <a:ln/>
        </p:spPr>
        <p:txBody>
          <a:bodyPr anchor="ctr" anchorCtr="0"/>
          <a:p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投机应对</a:t>
            </a:r>
            <a:r>
              <a:rPr lang="en-US" altLang="zh-CN" dirty="0">
                <a:latin typeface="隶书" panose="02010509060101010101" charset="-122"/>
                <a:ea typeface="隶书" panose="02010509060101010101" charset="-122"/>
              </a:rPr>
              <a:t>——</a:t>
            </a: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生僻字众多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0242" name="文本占位符 29698"/>
          <p:cNvSpPr>
            <a:spLocks noGrp="1"/>
          </p:cNvSpPr>
          <p:nvPr>
            <p:ph idx="1"/>
          </p:nvPr>
        </p:nvSpPr>
        <p:spPr>
          <a:xfrm>
            <a:off x="1524000" y="1371600"/>
            <a:ext cx="6969125" cy="4416425"/>
          </a:xfrm>
        </p:spPr>
        <p:txBody>
          <a:bodyPr anchor="t" anchorCtr="0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由于水平有限，我们准备先通过各种手段获得生僻字</a:t>
            </a:r>
            <a:r>
              <a:rPr kumimoji="0" lang="en-US" altLang="zh-CN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词长度相近的近义字词，把生僻字全部替换完后的楚辞传入模型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训练。</a:t>
            </a: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在生成阶段再统一把这些近义字词替换回生僻字，并加上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注释。</a:t>
            </a: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3315" name="组合 12"/>
          <p:cNvGrpSpPr/>
          <p:nvPr/>
        </p:nvGrpSpPr>
        <p:grpSpPr>
          <a:xfrm>
            <a:off x="0" y="1600200"/>
            <a:ext cx="1404938" cy="2655888"/>
            <a:chOff x="0" y="2520"/>
            <a:chExt cx="2212" cy="4182"/>
          </a:xfrm>
        </p:grpSpPr>
        <p:sp>
          <p:nvSpPr>
            <p:cNvPr id="13316" name="文本框 4"/>
            <p:cNvSpPr txBox="1"/>
            <p:nvPr/>
          </p:nvSpPr>
          <p:spPr>
            <a:xfrm>
              <a:off x="0" y="4878"/>
              <a:ext cx="2213" cy="580"/>
            </a:xfrm>
            <a:prstGeom prst="rect">
              <a:avLst/>
            </a:prstGeom>
            <a:solidFill>
              <a:srgbClr val="05204D"/>
            </a:solidFill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困难与应对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7" name="文本框 5"/>
            <p:cNvSpPr txBox="1"/>
            <p:nvPr/>
          </p:nvSpPr>
          <p:spPr>
            <a:xfrm>
              <a:off x="0" y="6122"/>
              <a:ext cx="221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大致流程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8" name="文本框 6"/>
            <p:cNvSpPr txBox="1"/>
            <p:nvPr/>
          </p:nvSpPr>
          <p:spPr>
            <a:xfrm>
              <a:off x="0" y="3634"/>
              <a:ext cx="2211" cy="580"/>
            </a:xfrm>
            <a:prstGeom prst="rect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任务目标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9" name="文本框 7"/>
            <p:cNvSpPr txBox="1"/>
            <p:nvPr/>
          </p:nvSpPr>
          <p:spPr>
            <a:xfrm>
              <a:off x="0" y="2520"/>
              <a:ext cx="221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选题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29697"/>
          <p:cNvSpPr>
            <a:spLocks noGrp="1"/>
          </p:cNvSpPr>
          <p:nvPr>
            <p:ph type="title"/>
          </p:nvPr>
        </p:nvSpPr>
        <p:spPr>
          <a:xfrm>
            <a:off x="609600" y="303213"/>
            <a:ext cx="8229600" cy="792162"/>
          </a:xfrm>
          <a:ln/>
        </p:spPr>
        <p:txBody>
          <a:bodyPr anchor="ctr" anchorCtr="0"/>
          <a:p>
            <a:r>
              <a:rPr lang="zh-CN" altLang="zh-CN" dirty="0">
                <a:latin typeface="隶书" panose="02010509060101010101" charset="-122"/>
                <a:ea typeface="隶书" panose="02010509060101010101" charset="-122"/>
              </a:rPr>
              <a:t>数据处理</a:t>
            </a:r>
            <a:endParaRPr lang="zh-CN" altLang="zh-CN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4338" name="文本占位符 29698"/>
          <p:cNvSpPr>
            <a:spLocks noGrp="1"/>
          </p:cNvSpPr>
          <p:nvPr>
            <p:ph idx="1"/>
          </p:nvPr>
        </p:nvSpPr>
        <p:spPr>
          <a:xfrm>
            <a:off x="1524000" y="1371600"/>
            <a:ext cx="7200900" cy="4411663"/>
          </a:xfrm>
          <a:ln/>
        </p:spPr>
        <p:txBody>
          <a:bodyPr anchor="t" anchorCtr="0"/>
          <a:p>
            <a:r>
              <a:rPr lang="zh-CN" altLang="zh-CN" dirty="0"/>
              <a:t>将不同长度诗句预处理好并打乱，但保证每个</a:t>
            </a:r>
            <a:r>
              <a:rPr lang="en-US" altLang="zh-CN" dirty="0"/>
              <a:t>batch</a:t>
            </a:r>
            <a:r>
              <a:rPr lang="zh-CN" altLang="en-US" dirty="0"/>
              <a:t>中的诗的句数相同。</a:t>
            </a:r>
            <a:endParaRPr lang="zh-CN" altLang="en-US" dirty="0"/>
          </a:p>
          <a:p>
            <a:r>
              <a:rPr lang="zh-CN" altLang="en-US" dirty="0"/>
              <a:t>获取关于楚辞生僻字词与其释义的词典，并获得替换后的数据集。</a:t>
            </a:r>
            <a:endParaRPr lang="zh-CN" altLang="en-US" dirty="0"/>
          </a:p>
          <a:p>
            <a:r>
              <a:rPr lang="zh-CN" altLang="en-US" dirty="0"/>
              <a:t>仍在探究好的办法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sz="1800" dirty="0">
                <a:solidFill>
                  <a:srgbClr val="FF0000"/>
                </a:solidFill>
              </a:rPr>
              <a:t>数据来源：https://github.com/chinese-poetry/chinese-poetry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grpSp>
        <p:nvGrpSpPr>
          <p:cNvPr id="14339" name="组合 12"/>
          <p:cNvGrpSpPr/>
          <p:nvPr/>
        </p:nvGrpSpPr>
        <p:grpSpPr>
          <a:xfrm>
            <a:off x="0" y="1600200"/>
            <a:ext cx="1404938" cy="2655888"/>
            <a:chOff x="0" y="2520"/>
            <a:chExt cx="2212" cy="4182"/>
          </a:xfrm>
        </p:grpSpPr>
        <p:sp>
          <p:nvSpPr>
            <p:cNvPr id="14340" name="文本框 4"/>
            <p:cNvSpPr txBox="1"/>
            <p:nvPr/>
          </p:nvSpPr>
          <p:spPr>
            <a:xfrm>
              <a:off x="0" y="4878"/>
              <a:ext cx="2213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困难与应对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1" name="文本框 5"/>
            <p:cNvSpPr txBox="1"/>
            <p:nvPr/>
          </p:nvSpPr>
          <p:spPr>
            <a:xfrm>
              <a:off x="0" y="6122"/>
              <a:ext cx="2211" cy="580"/>
            </a:xfrm>
            <a:prstGeom prst="rect">
              <a:avLst/>
            </a:prstGeom>
            <a:solidFill>
              <a:srgbClr val="05204D"/>
            </a:solidFill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大致流程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2" name="文本框 6"/>
            <p:cNvSpPr txBox="1"/>
            <p:nvPr/>
          </p:nvSpPr>
          <p:spPr>
            <a:xfrm>
              <a:off x="0" y="3634"/>
              <a:ext cx="2211" cy="580"/>
            </a:xfrm>
            <a:prstGeom prst="rect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任务目标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3" name="文本框 7"/>
            <p:cNvSpPr txBox="1"/>
            <p:nvPr/>
          </p:nvSpPr>
          <p:spPr>
            <a:xfrm>
              <a:off x="0" y="2520"/>
              <a:ext cx="221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</a:t>
              </a:r>
              <a:r>
                <a:rPr lang="en-US" altLang="zh-CN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A6A6A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选题</a:t>
              </a:r>
              <a:endParaRPr lang="zh-CN" altLang="en-US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434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2675" y="4114800"/>
            <a:ext cx="4437063" cy="5127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4800600"/>
            <a:ext cx="4587875" cy="447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正文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首页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致谢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正文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正文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1189</Words>
  <Application>WPS 演示</Application>
  <PresentationFormat>在屏幕上显示</PresentationFormat>
  <Paragraphs>151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46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华文仿宋</vt:lpstr>
      <vt:lpstr>华文宋体</vt:lpstr>
      <vt:lpstr>华文行楷</vt:lpstr>
      <vt:lpstr>华文楷体</vt:lpstr>
      <vt:lpstr>华文新魏</vt:lpstr>
      <vt:lpstr>华文隶书</vt:lpstr>
      <vt:lpstr>方正舒体</vt:lpstr>
      <vt:lpstr>方正姚体</vt:lpstr>
      <vt:lpstr>等线</vt:lpstr>
      <vt:lpstr>Microsoft JhengHei UI</vt:lpstr>
      <vt:lpstr>Microsoft YaHei UI</vt:lpstr>
      <vt:lpstr>MS UI Gothic</vt:lpstr>
      <vt:lpstr>Microsoft JhengHei Light</vt:lpstr>
      <vt:lpstr>隶书</vt:lpstr>
      <vt:lpstr>华文中宋</vt:lpstr>
      <vt:lpstr>仿宋</vt:lpstr>
      <vt:lpstr>等线 Light</vt:lpstr>
      <vt:lpstr>楷体</vt:lpstr>
      <vt:lpstr>华文彩云</vt:lpstr>
      <vt:lpstr>华文琥珀</vt:lpstr>
      <vt:lpstr>微软雅黑 Light</vt:lpstr>
      <vt:lpstr>正文</vt:lpstr>
      <vt:lpstr>首页</vt:lpstr>
      <vt:lpstr>致谢</vt:lpstr>
      <vt:lpstr>1_正文</vt:lpstr>
      <vt:lpstr>2_正文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鹂舟.</cp:lastModifiedBy>
  <cp:revision>18</cp:revision>
  <dcterms:created xsi:type="dcterms:W3CDTF">2022-05-08T15:00:47Z</dcterms:created>
  <dcterms:modified xsi:type="dcterms:W3CDTF">2022-05-11T03:07:33Z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ICV">
    <vt:lpwstr>91E359571275419F95D9E495E3DAB7E5</vt:lpwstr>
  </property>
  <property fmtid="{D5CDD505-2E9C-101B-9397-08002B2CF9AE}" pid="4" name="KSOProductBuildVer">
    <vt:lpwstr>2052-11.1.0.11636</vt:lpwstr>
  </property>
</Properties>
</file>