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02" r:id="rId3"/>
    <p:sldId id="257" r:id="rId4"/>
    <p:sldId id="278" r:id="rId5"/>
    <p:sldId id="293" r:id="rId6"/>
    <p:sldId id="289" r:id="rId7"/>
    <p:sldId id="284" r:id="rId8"/>
    <p:sldId id="283" r:id="rId9"/>
    <p:sldId id="290" r:id="rId10"/>
    <p:sldId id="30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E32"/>
    <a:srgbClr val="304AFC"/>
    <a:srgbClr val="00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1"/>
    <p:restoredTop sz="95853"/>
  </p:normalViewPr>
  <p:slideViewPr>
    <p:cSldViewPr snapToGrid="0" snapToObjects="1">
      <p:cViewPr varScale="1">
        <p:scale>
          <a:sx n="123" d="100"/>
          <a:sy n="123" d="100"/>
        </p:scale>
        <p:origin x="20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21FDBEF4-A0E7-DB48-8A3E-78FE70641918}" type="datetimeFigureOut">
              <a:rPr lang="en-US" smtClean="0"/>
              <a:t>8/8/21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829299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FDBEF4-A0E7-DB48-8A3E-78FE70641918}"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48181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FDBEF4-A0E7-DB48-8A3E-78FE70641918}"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009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1FDBEF4-A0E7-DB48-8A3E-78FE70641918}" type="datetimeFigureOut">
              <a:rPr lang="en-US" smtClean="0"/>
              <a:t>8/8/21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22789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1FDBEF4-A0E7-DB48-8A3E-78FE70641918}" type="datetimeFigureOut">
              <a:rPr lang="en-US" smtClean="0"/>
              <a:t>8/8/21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332105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1FDBEF4-A0E7-DB48-8A3E-78FE70641918}" type="datetimeFigureOut">
              <a:rPr lang="en-US" smtClean="0"/>
              <a:t>8/8/21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91805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1FDBEF4-A0E7-DB48-8A3E-78FE70641918}" type="datetimeFigureOut">
              <a:rPr lang="en-US" smtClean="0"/>
              <a:t>8/8/21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42C38-B029-3C4B-B409-39DAC8E372E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21007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1FDBEF4-A0E7-DB48-8A3E-78FE70641918}" type="datetimeFigureOut">
              <a:rPr lang="en-US" smtClean="0"/>
              <a:t>8/8/21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38796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DBEF4-A0E7-DB48-8A3E-78FE70641918}" type="datetimeFigureOut">
              <a:rPr lang="en-US" smtClean="0"/>
              <a:t>8/8/21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22665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1FDBEF4-A0E7-DB48-8A3E-78FE70641918}" type="datetimeFigureOut">
              <a:rPr lang="en-US" smtClean="0"/>
              <a:t>8/8/21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238224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1FDBEF4-A0E7-DB48-8A3E-78FE70641918}" type="datetimeFigureOut">
              <a:rPr lang="en-US" smtClean="0"/>
              <a:t>8/8/21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7F42C38-B029-3C4B-B409-39DAC8E372E3}" type="slidenum">
              <a:rPr lang="en-US" smtClean="0"/>
              <a:t>‹#›</a:t>
            </a:fld>
            <a:endParaRPr lang="en-US"/>
          </a:p>
        </p:txBody>
      </p:sp>
    </p:spTree>
    <p:extLst>
      <p:ext uri="{BB962C8B-B14F-4D97-AF65-F5344CB8AC3E}">
        <p14:creationId xmlns:p14="http://schemas.microsoft.com/office/powerpoint/2010/main" val="14813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1FDBEF4-A0E7-DB48-8A3E-78FE70641918}" type="datetimeFigureOut">
              <a:rPr lang="en-US" smtClean="0"/>
              <a:t>8/8/21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7F42C38-B029-3C4B-B409-39DAC8E372E3}" type="slidenum">
              <a:rPr lang="en-US" smtClean="0"/>
              <a:t>‹#›</a:t>
            </a:fld>
            <a:endParaRPr lang="en-US"/>
          </a:p>
        </p:txBody>
      </p:sp>
    </p:spTree>
    <p:extLst>
      <p:ext uri="{BB962C8B-B14F-4D97-AF65-F5344CB8AC3E}">
        <p14:creationId xmlns:p14="http://schemas.microsoft.com/office/powerpoint/2010/main" val="2570862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3245-2586-C242-ADC0-87BA324CD0DA}"/>
              </a:ext>
            </a:extLst>
          </p:cNvPr>
          <p:cNvSpPr>
            <a:spLocks noGrp="1"/>
          </p:cNvSpPr>
          <p:nvPr>
            <p:ph type="ctrTitle"/>
          </p:nvPr>
        </p:nvSpPr>
        <p:spPr/>
        <p:txBody>
          <a:bodyPr/>
          <a:lstStyle/>
          <a:p>
            <a:r>
              <a:rPr lang="en-US" dirty="0" err="1"/>
              <a:t>Nexperia</a:t>
            </a:r>
            <a:r>
              <a:rPr lang="en-US" dirty="0"/>
              <a:t> Final report</a:t>
            </a:r>
          </a:p>
        </p:txBody>
      </p:sp>
      <p:sp>
        <p:nvSpPr>
          <p:cNvPr id="3" name="Subtitle 2">
            <a:extLst>
              <a:ext uri="{FF2B5EF4-FFF2-40B4-BE49-F238E27FC236}">
                <a16:creationId xmlns:a16="http://schemas.microsoft.com/office/drawing/2014/main" id="{DC682209-C016-8F47-B747-055F28B1270C}"/>
              </a:ext>
            </a:extLst>
          </p:cNvPr>
          <p:cNvSpPr>
            <a:spLocks noGrp="1"/>
          </p:cNvSpPr>
          <p:nvPr>
            <p:ph type="subTitle" idx="1"/>
          </p:nvPr>
        </p:nvSpPr>
        <p:spPr/>
        <p:txBody>
          <a:bodyPr/>
          <a:lstStyle/>
          <a:p>
            <a:pPr algn="r"/>
            <a:r>
              <a:rPr lang="en-US" dirty="0"/>
              <a:t>By Huang </a:t>
            </a:r>
            <a:r>
              <a:rPr lang="en-US" dirty="0" err="1"/>
              <a:t>Kaiyi</a:t>
            </a:r>
            <a:endParaRPr lang="en-US" dirty="0"/>
          </a:p>
        </p:txBody>
      </p:sp>
    </p:spTree>
    <p:extLst>
      <p:ext uri="{BB962C8B-B14F-4D97-AF65-F5344CB8AC3E}">
        <p14:creationId xmlns:p14="http://schemas.microsoft.com/office/powerpoint/2010/main" val="195591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E423-A66A-4E42-872F-C3BE77A05F65}"/>
              </a:ext>
            </a:extLst>
          </p:cNvPr>
          <p:cNvSpPr>
            <a:spLocks noGrp="1"/>
          </p:cNvSpPr>
          <p:nvPr>
            <p:ph type="title"/>
          </p:nvPr>
        </p:nvSpPr>
        <p:spPr/>
        <p:txBody>
          <a:bodyPr/>
          <a:lstStyle/>
          <a:p>
            <a:r>
              <a:rPr lang="en-US" dirty="0"/>
              <a:t>Take away messages</a:t>
            </a:r>
          </a:p>
        </p:txBody>
      </p:sp>
      <p:sp>
        <p:nvSpPr>
          <p:cNvPr id="3" name="Content Placeholder 2">
            <a:extLst>
              <a:ext uri="{FF2B5EF4-FFF2-40B4-BE49-F238E27FC236}">
                <a16:creationId xmlns:a16="http://schemas.microsoft.com/office/drawing/2014/main" id="{FEB52273-0DF4-B745-80E7-4BAAB62CCF54}"/>
              </a:ext>
            </a:extLst>
          </p:cNvPr>
          <p:cNvSpPr>
            <a:spLocks noGrp="1"/>
          </p:cNvSpPr>
          <p:nvPr>
            <p:ph idx="1"/>
          </p:nvPr>
        </p:nvSpPr>
        <p:spPr/>
        <p:txBody>
          <a:bodyPr anchor="ctr">
            <a:normAutofit/>
          </a:bodyPr>
          <a:lstStyle/>
          <a:p>
            <a:pPr marL="342900" indent="-342900" algn="just">
              <a:buFont typeface="+mj-lt"/>
              <a:buAutoNum type="arabicPeriod"/>
            </a:pPr>
            <a:r>
              <a:rPr lang="en-US" dirty="0"/>
              <a:t>Learn from existing models and code!</a:t>
            </a:r>
          </a:p>
          <a:p>
            <a:pPr marL="342900" indent="-342900" algn="just">
              <a:buFont typeface="+mj-lt"/>
              <a:buAutoNum type="arabicPeriod"/>
            </a:pPr>
            <a:r>
              <a:rPr lang="en-US" dirty="0"/>
              <a:t>Try different models and loss functions</a:t>
            </a:r>
          </a:p>
          <a:p>
            <a:pPr marL="342900" indent="-342900" algn="just">
              <a:buFont typeface="+mj-lt"/>
              <a:buAutoNum type="arabicPeriod"/>
            </a:pPr>
            <a:r>
              <a:rPr lang="en-US" dirty="0"/>
              <a:t>Ensembles improve overall results.</a:t>
            </a:r>
          </a:p>
          <a:p>
            <a:pPr marL="342900" indent="-342900" algn="just">
              <a:buFont typeface="+mj-lt"/>
              <a:buAutoNum type="arabicPeriod"/>
            </a:pPr>
            <a:r>
              <a:rPr lang="en-US" dirty="0"/>
              <a:t>Data preprocessing such as random erase, sharpener, and pepper-and-salt noise is effective.</a:t>
            </a:r>
          </a:p>
          <a:p>
            <a:pPr marL="342900" indent="-342900" algn="just">
              <a:buFont typeface="+mj-lt"/>
              <a:buAutoNum type="arabicPeriod"/>
            </a:pPr>
            <a:r>
              <a:rPr lang="en-US" dirty="0"/>
              <a:t>Experiments matter most!</a:t>
            </a:r>
          </a:p>
        </p:txBody>
      </p:sp>
    </p:spTree>
    <p:extLst>
      <p:ext uri="{BB962C8B-B14F-4D97-AF65-F5344CB8AC3E}">
        <p14:creationId xmlns:p14="http://schemas.microsoft.com/office/powerpoint/2010/main" val="380141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6CC5-2BAD-404B-A39C-F90300F99C3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D49B9DC-25F4-1742-8D3D-6FDA86F15239}"/>
              </a:ext>
            </a:extLst>
          </p:cNvPr>
          <p:cNvSpPr>
            <a:spLocks noGrp="1"/>
          </p:cNvSpPr>
          <p:nvPr>
            <p:ph idx="1"/>
          </p:nvPr>
        </p:nvSpPr>
        <p:spPr/>
        <p:txBody>
          <a:bodyPr anchor="ctr"/>
          <a:lstStyle/>
          <a:p>
            <a:pPr marL="342900" indent="-342900" algn="just">
              <a:buFont typeface="+mj-lt"/>
              <a:buAutoNum type="arabicPeriod"/>
            </a:pPr>
            <a:r>
              <a:rPr lang="en-US" dirty="0"/>
              <a:t>Kaggle contest</a:t>
            </a:r>
          </a:p>
          <a:p>
            <a:pPr marL="342900" indent="-342900" algn="just">
              <a:buFont typeface="+mj-lt"/>
              <a:buAutoNum type="arabicPeriod"/>
            </a:pPr>
            <a:r>
              <a:rPr lang="en-US" dirty="0"/>
              <a:t>Different networks (</a:t>
            </a:r>
            <a:r>
              <a:rPr lang="en-US" dirty="0" err="1"/>
              <a:t>ResNet</a:t>
            </a:r>
            <a:r>
              <a:rPr lang="en-US" dirty="0"/>
              <a:t>, VGG, STN, attention)</a:t>
            </a:r>
          </a:p>
          <a:p>
            <a:pPr marL="342900" indent="-342900" algn="just">
              <a:buFont typeface="+mj-lt"/>
              <a:buAutoNum type="arabicPeriod"/>
            </a:pPr>
            <a:r>
              <a:rPr lang="en-US" dirty="0"/>
              <a:t>Finding problems: noisy labels, domain adaptation</a:t>
            </a:r>
          </a:p>
          <a:p>
            <a:pPr marL="342900" indent="-342900" algn="just">
              <a:buFont typeface="+mj-lt"/>
              <a:buAutoNum type="arabicPeriod"/>
            </a:pPr>
            <a:r>
              <a:rPr lang="en-US" dirty="0"/>
              <a:t>Different loss functions (CE, SAT, FL, ensemble, etc.)</a:t>
            </a:r>
          </a:p>
          <a:p>
            <a:pPr marL="342900" indent="-342900" algn="just">
              <a:buFont typeface="+mj-lt"/>
              <a:buAutoNum type="arabicPeriod"/>
            </a:pPr>
            <a:r>
              <a:rPr lang="en-US" dirty="0"/>
              <a:t>Data preprocessing (crops, random erase, salt-and-pepper noise, sharpener, etc.)</a:t>
            </a:r>
          </a:p>
        </p:txBody>
      </p:sp>
    </p:spTree>
    <p:extLst>
      <p:ext uri="{BB962C8B-B14F-4D97-AF65-F5344CB8AC3E}">
        <p14:creationId xmlns:p14="http://schemas.microsoft.com/office/powerpoint/2010/main" val="161700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1AD8-EF5E-7A44-B753-BC80B2E5960F}"/>
              </a:ext>
            </a:extLst>
          </p:cNvPr>
          <p:cNvSpPr>
            <a:spLocks noGrp="1"/>
          </p:cNvSpPr>
          <p:nvPr>
            <p:ph type="title"/>
          </p:nvPr>
        </p:nvSpPr>
        <p:spPr/>
        <p:txBody>
          <a:bodyPr/>
          <a:lstStyle/>
          <a:p>
            <a:r>
              <a:rPr lang="en-US" dirty="0"/>
              <a:t>Spatial transformer networks (STN)</a:t>
            </a:r>
          </a:p>
        </p:txBody>
      </p:sp>
      <p:sp>
        <p:nvSpPr>
          <p:cNvPr id="3" name="Content Placeholder 2">
            <a:extLst>
              <a:ext uri="{FF2B5EF4-FFF2-40B4-BE49-F238E27FC236}">
                <a16:creationId xmlns:a16="http://schemas.microsoft.com/office/drawing/2014/main" id="{EA832C4B-576F-D345-98C7-1D222AFA0518}"/>
              </a:ext>
            </a:extLst>
          </p:cNvPr>
          <p:cNvSpPr>
            <a:spLocks noGrp="1"/>
          </p:cNvSpPr>
          <p:nvPr>
            <p:ph idx="1"/>
          </p:nvPr>
        </p:nvSpPr>
        <p:spPr>
          <a:xfrm>
            <a:off x="2231136" y="2638044"/>
            <a:ext cx="3712899" cy="3101983"/>
          </a:xfrm>
        </p:spPr>
        <p:txBody>
          <a:bodyPr anchor="ctr">
            <a:normAutofit/>
          </a:bodyPr>
          <a:lstStyle/>
          <a:p>
            <a:pPr algn="just"/>
            <a:r>
              <a:rPr lang="en-GB" sz="2000" dirty="0"/>
              <a:t>Learn to predict region of interest and align the same object to the same angle (rotation), magnitude (scaling), and position (translation)</a:t>
            </a:r>
          </a:p>
          <a:p>
            <a:pPr algn="just"/>
            <a:r>
              <a:rPr lang="en-GB" sz="2000" dirty="0"/>
              <a:t>Motivation: to obtain humans ability to recognize the a familiar object regardless of its variations</a:t>
            </a:r>
          </a:p>
        </p:txBody>
      </p:sp>
      <p:pic>
        <p:nvPicPr>
          <p:cNvPr id="5" name="Picture 2" descr="C:\Users\kaiyihuang\Downloads\st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8475" y="2474820"/>
            <a:ext cx="3072389" cy="342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0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BEA3-810C-2749-8C6C-AC1D93561687}"/>
              </a:ext>
            </a:extLst>
          </p:cNvPr>
          <p:cNvSpPr>
            <a:spLocks noGrp="1"/>
          </p:cNvSpPr>
          <p:nvPr>
            <p:ph type="title"/>
          </p:nvPr>
        </p:nvSpPr>
        <p:spPr>
          <a:xfrm>
            <a:off x="804672" y="964692"/>
            <a:ext cx="3066937" cy="1188720"/>
          </a:xfrm>
        </p:spPr>
        <p:txBody>
          <a:bodyPr>
            <a:normAutofit/>
          </a:bodyPr>
          <a:lstStyle/>
          <a:p>
            <a:r>
              <a:rPr lang="en-US"/>
              <a:t>Attention map</a:t>
            </a:r>
            <a:endParaRPr lang="en-US" dirty="0"/>
          </a:p>
        </p:txBody>
      </p:sp>
      <p:sp>
        <p:nvSpPr>
          <p:cNvPr id="35" name="Content Placeholder 8">
            <a:extLst>
              <a:ext uri="{FF2B5EF4-FFF2-40B4-BE49-F238E27FC236}">
                <a16:creationId xmlns:a16="http://schemas.microsoft.com/office/drawing/2014/main" id="{5FC219B6-BA14-4F02-860F-79C60F64ADA2}"/>
              </a:ext>
            </a:extLst>
          </p:cNvPr>
          <p:cNvSpPr>
            <a:spLocks noGrp="1"/>
          </p:cNvSpPr>
          <p:nvPr>
            <p:ph idx="1"/>
          </p:nvPr>
        </p:nvSpPr>
        <p:spPr>
          <a:xfrm>
            <a:off x="803244" y="2638044"/>
            <a:ext cx="3063765" cy="3263206"/>
          </a:xfrm>
        </p:spPr>
        <p:txBody>
          <a:bodyPr anchor="ctr">
            <a:normAutofit fontScale="92500" lnSpcReduction="20000"/>
          </a:bodyPr>
          <a:lstStyle/>
          <a:p>
            <a:pPr algn="just"/>
            <a:r>
              <a:rPr lang="en-US" dirty="0"/>
              <a:t>Insert attention networks amid conv layers and output feature maps</a:t>
            </a:r>
          </a:p>
          <a:p>
            <a:pPr algn="just"/>
            <a:r>
              <a:rPr lang="en-US" dirty="0"/>
              <a:t>Combine the feature maps (L) with the last vector (G) before the last fully connected layer and pass it through the classifier, so high resolution features are preserved till the end</a:t>
            </a:r>
          </a:p>
          <a:p>
            <a:pPr algn="just"/>
            <a:r>
              <a:rPr lang="en-US" dirty="0"/>
              <a:t>Each L acting on G learns regions of interest by returning an attention map (A)</a:t>
            </a:r>
          </a:p>
          <a:p>
            <a:pPr algn="just"/>
            <a:endParaRPr lang="en-US" dirty="0"/>
          </a:p>
        </p:txBody>
      </p:sp>
      <p:sp>
        <p:nvSpPr>
          <p:cNvPr id="36"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48FDCCB-5B3C-9944-910E-BAB43F2D54AF}"/>
              </a:ext>
            </a:extLst>
          </p:cNvPr>
          <p:cNvPicPr>
            <a:picLocks noChangeAspect="1"/>
          </p:cNvPicPr>
          <p:nvPr/>
        </p:nvPicPr>
        <p:blipFill>
          <a:blip r:embed="rId2"/>
          <a:stretch>
            <a:fillRect/>
          </a:stretch>
        </p:blipFill>
        <p:spPr>
          <a:xfrm>
            <a:off x="4823366" y="2024098"/>
            <a:ext cx="6227064" cy="2817746"/>
          </a:xfrm>
          <a:prstGeom prst="rect">
            <a:avLst/>
          </a:prstGeom>
        </p:spPr>
      </p:pic>
    </p:spTree>
    <p:extLst>
      <p:ext uri="{BB962C8B-B14F-4D97-AF65-F5344CB8AC3E}">
        <p14:creationId xmlns:p14="http://schemas.microsoft.com/office/powerpoint/2010/main" val="270991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3D94-0E25-6B4E-9888-F7DE81DA4F98}"/>
              </a:ext>
            </a:extLst>
          </p:cNvPr>
          <p:cNvSpPr>
            <a:spLocks noGrp="1"/>
          </p:cNvSpPr>
          <p:nvPr>
            <p:ph type="title"/>
          </p:nvPr>
        </p:nvSpPr>
        <p:spPr>
          <a:xfrm>
            <a:off x="804672" y="964692"/>
            <a:ext cx="3066937" cy="1188720"/>
          </a:xfrm>
        </p:spPr>
        <p:txBody>
          <a:bodyPr>
            <a:normAutofit/>
          </a:bodyPr>
          <a:lstStyle/>
          <a:p>
            <a:r>
              <a:rPr lang="en-US" sz="2000" dirty="0"/>
              <a:t>different crop styles FPR curves</a:t>
            </a:r>
          </a:p>
        </p:txBody>
      </p:sp>
      <p:sp>
        <p:nvSpPr>
          <p:cNvPr id="9" name="Content Placeholder 8">
            <a:extLst>
              <a:ext uri="{FF2B5EF4-FFF2-40B4-BE49-F238E27FC236}">
                <a16:creationId xmlns:a16="http://schemas.microsoft.com/office/drawing/2014/main" id="{61A05F35-2E45-4C39-B344-5FF59C6B994A}"/>
              </a:ext>
            </a:extLst>
          </p:cNvPr>
          <p:cNvSpPr>
            <a:spLocks noGrp="1"/>
          </p:cNvSpPr>
          <p:nvPr>
            <p:ph idx="1"/>
          </p:nvPr>
        </p:nvSpPr>
        <p:spPr>
          <a:xfrm>
            <a:off x="803244" y="2638044"/>
            <a:ext cx="3063765" cy="3263206"/>
          </a:xfrm>
        </p:spPr>
        <p:txBody>
          <a:bodyPr anchor="ctr">
            <a:normAutofit/>
          </a:bodyPr>
          <a:lstStyle/>
          <a:p>
            <a:pPr algn="just"/>
            <a:r>
              <a:rPr lang="en-US" dirty="0"/>
              <a:t>Initial model:</a:t>
            </a:r>
          </a:p>
          <a:p>
            <a:pPr marL="228600" lvl="1" indent="0" algn="just">
              <a:buNone/>
            </a:pPr>
            <a:r>
              <a:rPr lang="en-US" dirty="0"/>
              <a:t>ResNet34 pretrained on ImageNet</a:t>
            </a:r>
          </a:p>
          <a:p>
            <a:pPr algn="just"/>
            <a:r>
              <a:rPr lang="en-US" dirty="0"/>
              <a:t>Crop styles:</a:t>
            </a:r>
          </a:p>
          <a:p>
            <a:pPr marL="228600" lvl="1" indent="0" algn="just">
              <a:buNone/>
            </a:pPr>
            <a:r>
              <a:rPr lang="en-US" dirty="0"/>
              <a:t>Applied on train, validation, and test datasets</a:t>
            </a:r>
          </a:p>
          <a:p>
            <a:pPr algn="just"/>
            <a:r>
              <a:rPr lang="en-US" dirty="0"/>
              <a:t>curves:</a:t>
            </a:r>
          </a:p>
          <a:p>
            <a:pPr marL="228600" lvl="1" indent="0" algn="just">
              <a:buNone/>
            </a:pPr>
            <a:r>
              <a:rPr lang="en-US" dirty="0"/>
              <a:t>Test FPR</a:t>
            </a:r>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 histogram&#10;&#10;Description automatically generated">
            <a:extLst>
              <a:ext uri="{FF2B5EF4-FFF2-40B4-BE49-F238E27FC236}">
                <a16:creationId xmlns:a16="http://schemas.microsoft.com/office/drawing/2014/main" id="{FDB662A1-F7EF-354F-B388-61185C38D16A}"/>
              </a:ext>
            </a:extLst>
          </p:cNvPr>
          <p:cNvPicPr>
            <a:picLocks noChangeAspect="1"/>
          </p:cNvPicPr>
          <p:nvPr/>
        </p:nvPicPr>
        <p:blipFill>
          <a:blip r:embed="rId2"/>
          <a:stretch>
            <a:fillRect/>
          </a:stretch>
        </p:blipFill>
        <p:spPr>
          <a:xfrm>
            <a:off x="4823366" y="1354688"/>
            <a:ext cx="6227064" cy="4156565"/>
          </a:xfrm>
          <a:prstGeom prst="rect">
            <a:avLst/>
          </a:prstGeom>
        </p:spPr>
      </p:pic>
    </p:spTree>
    <p:extLst>
      <p:ext uri="{BB962C8B-B14F-4D97-AF65-F5344CB8AC3E}">
        <p14:creationId xmlns:p14="http://schemas.microsoft.com/office/powerpoint/2010/main" val="101640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00AA-F741-574C-9CE3-5BE42435ECE7}"/>
              </a:ext>
            </a:extLst>
          </p:cNvPr>
          <p:cNvSpPr>
            <a:spLocks noGrp="1"/>
          </p:cNvSpPr>
          <p:nvPr>
            <p:ph type="title"/>
          </p:nvPr>
        </p:nvSpPr>
        <p:spPr/>
        <p:txBody>
          <a:bodyPr/>
          <a:lstStyle/>
          <a:p>
            <a:r>
              <a:rPr lang="en-US" dirty="0"/>
              <a:t>Noisy labels</a:t>
            </a:r>
          </a:p>
        </p:txBody>
      </p:sp>
      <p:sp>
        <p:nvSpPr>
          <p:cNvPr id="3" name="Content Placeholder 2">
            <a:extLst>
              <a:ext uri="{FF2B5EF4-FFF2-40B4-BE49-F238E27FC236}">
                <a16:creationId xmlns:a16="http://schemas.microsoft.com/office/drawing/2014/main" id="{F44EA1A8-55AA-DD4A-BFAE-C50664A20FAB}"/>
              </a:ext>
            </a:extLst>
          </p:cNvPr>
          <p:cNvSpPr>
            <a:spLocks noGrp="1"/>
          </p:cNvSpPr>
          <p:nvPr>
            <p:ph idx="1"/>
          </p:nvPr>
        </p:nvSpPr>
        <p:spPr/>
        <p:txBody>
          <a:bodyPr anchor="ctr"/>
          <a:lstStyle/>
          <a:p>
            <a:pPr algn="just"/>
            <a:r>
              <a:rPr lang="en-US" dirty="0"/>
              <a:t>Noisy labels are all in good images</a:t>
            </a:r>
          </a:p>
          <a:p>
            <a:pPr algn="just"/>
            <a:r>
              <a:rPr lang="en-US" dirty="0"/>
              <a:t>Noisy labels overfit later (doomed to overfit)</a:t>
            </a:r>
          </a:p>
          <a:p>
            <a:pPr algn="just"/>
            <a:r>
              <a:rPr lang="en-US" dirty="0"/>
              <a:t>Defect image data are learned later</a:t>
            </a:r>
          </a:p>
        </p:txBody>
      </p:sp>
    </p:spTree>
    <p:extLst>
      <p:ext uri="{BB962C8B-B14F-4D97-AF65-F5344CB8AC3E}">
        <p14:creationId xmlns:p14="http://schemas.microsoft.com/office/powerpoint/2010/main" val="269263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 and noisy labels training</a:t>
            </a:r>
          </a:p>
        </p:txBody>
      </p:sp>
      <p:pic>
        <p:nvPicPr>
          <p:cNvPr id="5" name="Content Placeholder 4" descr="Chart&#10;&#10;Description automatically generated">
            <a:extLst>
              <a:ext uri="{FF2B5EF4-FFF2-40B4-BE49-F238E27FC236}">
                <a16:creationId xmlns:a16="http://schemas.microsoft.com/office/drawing/2014/main" id="{F48F9616-9CE5-AC4C-B29D-4DDB8004B99E}"/>
              </a:ext>
            </a:extLst>
          </p:cNvPr>
          <p:cNvPicPr>
            <a:picLocks noGrp="1" noChangeAspect="1"/>
          </p:cNvPicPr>
          <p:nvPr>
            <p:ph idx="1"/>
          </p:nvPr>
        </p:nvPicPr>
        <p:blipFill>
          <a:blip r:embed="rId2"/>
          <a:stretch>
            <a:fillRect/>
          </a:stretch>
        </p:blipFill>
        <p:spPr>
          <a:xfrm>
            <a:off x="3769519" y="2638425"/>
            <a:ext cx="4652962" cy="3101975"/>
          </a:xfrm>
        </p:spPr>
      </p:pic>
    </p:spTree>
    <p:extLst>
      <p:ext uri="{BB962C8B-B14F-4D97-AF65-F5344CB8AC3E}">
        <p14:creationId xmlns:p14="http://schemas.microsoft.com/office/powerpoint/2010/main" val="168651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31136" y="2638044"/>
                <a:ext cx="7729728" cy="3255264"/>
              </a:xfrm>
            </p:spPr>
            <p:txBody>
              <a:bodyPr anchor="ctr">
                <a:normAutofit fontScale="77500" lnSpcReduction="20000"/>
              </a:bodyPr>
              <a:lstStyle/>
              <a:p>
                <a:pPr marL="263525" indent="-263525" algn="just"/>
                <a:r>
                  <a:rPr lang="en-US" dirty="0"/>
                  <a:t>Cross entropy loss (CE):</a:t>
                </a:r>
              </a:p>
              <a:p>
                <a:pPr marL="266700" lvl="1" indent="0" algn="just">
                  <a:buNone/>
                </a:pPr>
                <a14:m>
                  <m:oMathPara xmlns:m="http://schemas.openxmlformats.org/officeDocument/2006/math">
                    <m:oMathParaPr>
                      <m:jc m:val="centerGroup"/>
                    </m:oMathParaPr>
                    <m:oMath xmlns:m="http://schemas.openxmlformats.org/officeDocument/2006/math">
                      <m:r>
                        <a:rPr lang="en-US" i="1">
                          <a:latin typeface="Cambria Math"/>
                        </a:rPr>
                        <m:t>𝐿</m:t>
                      </m:r>
                      <m:r>
                        <a:rPr lang="en-US" i="1">
                          <a:latin typeface="Cambria Math"/>
                        </a:rPr>
                        <m:t>=−</m:t>
                      </m:r>
                      <m:nary>
                        <m:naryPr>
                          <m:chr m:val="∑"/>
                          <m:limLoc m:val="subSup"/>
                          <m:supHide m:val="on"/>
                          <m:ctrlPr>
                            <a:rPr lang="en-US" i="1">
                              <a:latin typeface="Cambria Math" panose="02040503050406030204" pitchFamily="18" charset="0"/>
                            </a:rPr>
                          </m:ctrlPr>
                        </m:naryPr>
                        <m:sub>
                          <m:r>
                            <m:rPr>
                              <m:brk m:alnAt="9"/>
                            </m:rPr>
                            <a:rPr lang="en-US" i="1">
                              <a:latin typeface="Cambria Math"/>
                            </a:rPr>
                            <m:t>𝑖</m:t>
                          </m:r>
                          <m:r>
                            <a:rPr lang="en-US" i="1">
                              <a:latin typeface="Cambria Math"/>
                            </a:rPr>
                            <m:t>,</m:t>
                          </m:r>
                          <m:r>
                            <a:rPr lang="en-US" i="1">
                              <a:latin typeface="Cambria Math"/>
                            </a:rPr>
                            <m:t>𝑗</m:t>
                          </m:r>
                        </m:sub>
                        <m:sup/>
                        <m:e>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r>
                                <a:rPr lang="en-US" i="1">
                                  <a:latin typeface="Cambria Math"/>
                                </a:rPr>
                                <m:t>,</m:t>
                              </m:r>
                              <m:r>
                                <a:rPr lang="en-US" i="1">
                                  <a:latin typeface="Cambria Math"/>
                                </a:rPr>
                                <m:t>𝑗</m:t>
                              </m:r>
                            </m:sub>
                          </m:sSub>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r>
                                    <a:rPr lang="en-US" i="1">
                                      <a:latin typeface="Cambria Math"/>
                                    </a:rPr>
                                    <m:t>,</m:t>
                                  </m:r>
                                  <m:r>
                                    <a:rPr lang="en-US" i="1">
                                      <a:latin typeface="Cambria Math"/>
                                    </a:rPr>
                                    <m:t>𝑗</m:t>
                                  </m:r>
                                </m:sub>
                              </m:sSub>
                            </m:e>
                          </m:func>
                        </m:e>
                      </m:nary>
                    </m:oMath>
                  </m:oMathPara>
                </a14:m>
                <a:endParaRPr lang="en-US" dirty="0"/>
              </a:p>
              <a:p>
                <a:pPr marL="263525" indent="-257175" algn="just"/>
                <a:r>
                  <a:rPr lang="en-US" dirty="0"/>
                  <a:t>SAT</a:t>
                </a:r>
              </a:p>
              <a:p>
                <a:pPr marL="603504" lvl="2" indent="0" algn="just">
                  <a:buNone/>
                </a:pPr>
                <a14:m>
                  <m:oMathPara xmlns:m="http://schemas.openxmlformats.org/officeDocument/2006/math">
                    <m:oMathParaPr>
                      <m:jc m:val="centerGroup"/>
                    </m:oMathParaPr>
                    <m:oMath xmlns:m="http://schemas.openxmlformats.org/officeDocument/2006/math">
                      <m:r>
                        <a:rPr lang="en-US" i="1">
                          <a:latin typeface="Cambria Math"/>
                        </a:rPr>
                        <m:t>𝐿</m:t>
                      </m:r>
                      <m:r>
                        <a:rPr lang="en-US" i="1">
                          <a:latin typeface="Cambria Math"/>
                        </a:rPr>
                        <m:t>=−</m:t>
                      </m:r>
                      <m:f>
                        <m:fPr>
                          <m:ctrlPr>
                            <a:rPr lang="en-US" i="1">
                              <a:latin typeface="Cambria Math" panose="02040503050406030204" pitchFamily="18" charset="0"/>
                            </a:rPr>
                          </m:ctrlPr>
                        </m:fPr>
                        <m:num>
                          <m:r>
                            <a:rPr lang="en-US" i="1">
                              <a:latin typeface="Cambria Math"/>
                            </a:rPr>
                            <m:t>1</m:t>
                          </m:r>
                        </m:num>
                        <m:den>
                          <m:nary>
                            <m:naryPr>
                              <m:chr m:val="∑"/>
                              <m:limLoc m:val="subSup"/>
                              <m:supHide m:val="on"/>
                              <m:ctrlPr>
                                <a:rPr lang="en-US" i="1">
                                  <a:latin typeface="Cambria Math" panose="02040503050406030204" pitchFamily="18" charset="0"/>
                                </a:rPr>
                              </m:ctrlPr>
                            </m:naryPr>
                            <m:sub>
                              <m:r>
                                <m:rPr>
                                  <m:brk m:alnAt="9"/>
                                </m:rPr>
                                <a:rPr lang="en-US" i="1">
                                  <a:latin typeface="Cambria Math"/>
                                </a:rPr>
                                <m:t>𝑖</m:t>
                              </m:r>
                            </m:sub>
                            <m:sup/>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nary>
                        </m:den>
                      </m:f>
                      <m:nary>
                        <m:naryPr>
                          <m:chr m:val="∑"/>
                          <m:limLoc m:val="subSup"/>
                          <m:supHide m:val="on"/>
                          <m:ctrlPr>
                            <a:rPr lang="en-US" i="1">
                              <a:latin typeface="Cambria Math" panose="02040503050406030204" pitchFamily="18" charset="0"/>
                            </a:rPr>
                          </m:ctrlPr>
                        </m:naryPr>
                        <m:sub>
                          <m:r>
                            <m:rPr>
                              <m:brk m:alnAt="9"/>
                            </m:rPr>
                            <a:rPr lang="en-US" i="1">
                              <a:latin typeface="Cambria Math"/>
                            </a:rPr>
                            <m:t>𝑖</m:t>
                          </m:r>
                        </m:sub>
                        <m:sup/>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nary>
                            <m:naryPr>
                              <m:chr m:val="∑"/>
                              <m:limLoc m:val="subSup"/>
                              <m:supHide m:val="on"/>
                              <m:ctrlPr>
                                <a:rPr lang="en-US" i="1">
                                  <a:latin typeface="Cambria Math" panose="02040503050406030204" pitchFamily="18" charset="0"/>
                                </a:rPr>
                              </m:ctrlPr>
                            </m:naryPr>
                            <m:sub>
                              <m:r>
                                <m:rPr>
                                  <m:brk m:alnAt="9"/>
                                </m:rPr>
                                <a:rPr lang="en-US" i="1">
                                  <a:latin typeface="Cambria Math"/>
                                </a:rPr>
                                <m:t>𝑗</m:t>
                              </m:r>
                            </m:sub>
                            <m:sup/>
                            <m:e>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r>
                                    <a:rPr lang="en-US" i="1">
                                      <a:latin typeface="Cambria Math"/>
                                    </a:rPr>
                                    <m:t>,</m:t>
                                  </m:r>
                                  <m:r>
                                    <a:rPr lang="en-US" i="1">
                                      <a:latin typeface="Cambria Math"/>
                                    </a:rPr>
                                    <m:t>𝑗</m:t>
                                  </m:r>
                                </m:sub>
                              </m:sSub>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r>
                                        <a:rPr lang="en-US" i="1">
                                          <a:latin typeface="Cambria Math"/>
                                        </a:rPr>
                                        <m:t>,</m:t>
                                      </m:r>
                                      <m:r>
                                        <a:rPr lang="en-US" i="1">
                                          <a:latin typeface="Cambria Math"/>
                                        </a:rPr>
                                        <m:t>𝑗</m:t>
                                      </m:r>
                                    </m:sub>
                                  </m:sSub>
                                </m:e>
                              </m:func>
                            </m:e>
                          </m:nary>
                        </m:e>
                      </m:nary>
                    </m:oMath>
                  </m:oMathPara>
                </a14:m>
                <a:endParaRPr lang="en-US" dirty="0"/>
              </a:p>
              <a:p>
                <a:pPr marL="804863" lvl="2" indent="-357188" algn="just"/>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sub>
                    </m:sSub>
                    <m:r>
                      <a:rPr lang="en-US" i="1">
                        <a:latin typeface="Cambria Math"/>
                      </a:rPr>
                      <m:t>=</m:t>
                    </m:r>
                    <m:r>
                      <a:rPr lang="en-US" i="1">
                        <a:latin typeface="Cambria Math"/>
                        <a:ea typeface="Cambria Math"/>
                      </a:rPr>
                      <m:t>𝛼</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sub>
                    </m:sSub>
                    <m:r>
                      <a:rPr lang="en-US" i="1">
                        <a:latin typeface="Cambria Math"/>
                      </a:rPr>
                      <m:t>+(1−</m:t>
                    </m:r>
                    <m:r>
                      <a:rPr lang="en-US" i="1">
                        <a:latin typeface="Cambria Math"/>
                        <a:ea typeface="Cambria Math"/>
                      </a:rPr>
                      <m:t>𝛼</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sub>
                    </m:sSub>
                  </m:oMath>
                </a14:m>
                <a:r>
                  <a:rPr lang="en-US" dirty="0"/>
                  <a:t> (soft labels)</a:t>
                </a:r>
              </a:p>
              <a:p>
                <a:pPr marL="804863" lvl="2" indent="-357188" algn="just"/>
                <a14:m>
                  <m:oMath xmlns:m="http://schemas.openxmlformats.org/officeDocument/2006/math">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oMath>
                </a14:m>
                <a:r>
                  <a:rPr lang="en-US" dirty="0"/>
                  <a:t>=</a:t>
                </a:r>
                <a14:m>
                  <m:oMath xmlns:m="http://schemas.openxmlformats.org/officeDocument/2006/math">
                    <m:func>
                      <m:funcPr>
                        <m:ctrlPr>
                          <a:rPr lang="en-US" i="1" dirty="0">
                            <a:latin typeface="Cambria Math" panose="02040503050406030204" pitchFamily="18" charset="0"/>
                          </a:rPr>
                        </m:ctrlPr>
                      </m:funcPr>
                      <m:fName>
                        <m:limLow>
                          <m:limLowPr>
                            <m:ctrlPr>
                              <a:rPr lang="en-US" i="1" dirty="0">
                                <a:latin typeface="Cambria Math" panose="02040503050406030204" pitchFamily="18" charset="0"/>
                              </a:rPr>
                            </m:ctrlPr>
                          </m:limLowPr>
                          <m:e>
                            <m:r>
                              <m:rPr>
                                <m:sty m:val="p"/>
                              </m:rPr>
                              <a:rPr lang="en-US" dirty="0">
                                <a:latin typeface="Cambria Math"/>
                              </a:rPr>
                              <m:t>max</m:t>
                            </m:r>
                          </m:e>
                          <m:lim>
                            <m:r>
                              <a:rPr lang="en-US" i="1" dirty="0">
                                <a:latin typeface="Cambria Math"/>
                              </a:rPr>
                              <m:t>𝑗</m:t>
                            </m:r>
                          </m:lim>
                        </m:limLow>
                      </m:fName>
                      <m:e>
                        <m:sSub>
                          <m:sSubPr>
                            <m:ctrlPr>
                              <a:rPr lang="en-US" i="1">
                                <a:latin typeface="Cambria Math" panose="02040503050406030204" pitchFamily="18" charset="0"/>
                              </a:rPr>
                            </m:ctrlPr>
                          </m:sSubPr>
                          <m:e>
                            <m:r>
                              <a:rPr lang="en-US" i="1">
                                <a:latin typeface="Cambria Math"/>
                              </a:rPr>
                              <m:t>𝑡</m:t>
                            </m:r>
                          </m:e>
                          <m:sub>
                            <m:r>
                              <a:rPr lang="en-US" i="1">
                                <a:latin typeface="Cambria Math"/>
                              </a:rPr>
                              <m:t>𝑖</m:t>
                            </m:r>
                            <m:r>
                              <a:rPr lang="en-US" i="1">
                                <a:latin typeface="Cambria Math"/>
                              </a:rPr>
                              <m:t>,</m:t>
                            </m:r>
                            <m:r>
                              <a:rPr lang="en-US" i="1">
                                <a:latin typeface="Cambria Math"/>
                              </a:rPr>
                              <m:t>𝑗</m:t>
                            </m:r>
                          </m:sub>
                        </m:sSub>
                      </m:e>
                    </m:func>
                  </m:oMath>
                </a14:m>
                <a:r>
                  <a:rPr lang="en-US" dirty="0"/>
                  <a:t> (sample weight)</a:t>
                </a:r>
              </a:p>
              <a:p>
                <a:pPr marL="263525" indent="-257175" algn="just"/>
                <a:r>
                  <a:rPr lang="en-US" dirty="0"/>
                  <a:t>FL</a:t>
                </a:r>
              </a:p>
              <a:p>
                <a:pPr marL="6350" indent="0" algn="just">
                  <a:buNone/>
                </a:pPr>
                <a14:m>
                  <m:oMathPara xmlns:m="http://schemas.openxmlformats.org/officeDocument/2006/math">
                    <m:oMathParaPr>
                      <m:jc m:val="centerGroup"/>
                    </m:oMathParaPr>
                    <m:oMath xmlns:m="http://schemas.openxmlformats.org/officeDocument/2006/math">
                      <m:r>
                        <a:rPr lang="en-US" i="1">
                          <a:latin typeface="Cambria Math"/>
                        </a:rPr>
                        <m:t>𝐿</m:t>
                      </m:r>
                      <m:r>
                        <a:rPr lang="en-US" i="1">
                          <a:latin typeface="Cambria Math"/>
                        </a:rPr>
                        <m:t>=−</m:t>
                      </m:r>
                      <m:r>
                        <a:rPr lang="en-US" i="1" smtClean="0">
                          <a:latin typeface="Cambria Math" panose="02040503050406030204" pitchFamily="18" charset="0"/>
                          <a:ea typeface="Cambria Math" panose="02040503050406030204" pitchFamily="18" charset="0"/>
                        </a:rPr>
                        <m:t>𝛼</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𝑝</m:t>
                                  </m:r>
                                </m:e>
                              </m:d>
                            </m:e>
                            <m:sup>
                              <m:r>
                                <a:rPr lang="en-US" b="0" i="1" smtClean="0">
                                  <a:latin typeface="Cambria Math" panose="02040503050406030204" pitchFamily="18" charset="0"/>
                                  <a:ea typeface="Cambria Math" panose="02040503050406030204" pitchFamily="18" charset="0"/>
                                </a:rPr>
                                <m:t>𝛾</m:t>
                              </m:r>
                            </m:sup>
                          </m:sSup>
                          <m:r>
                            <m:rPr>
                              <m:sty m:val="p"/>
                            </m:rPr>
                            <a:rPr lang="en-US">
                              <a:latin typeface="Cambria Math"/>
                            </a:rPr>
                            <m:t>log</m:t>
                          </m:r>
                          <m:r>
                            <a:rPr lang="en-US" b="0" i="0" smtClean="0">
                              <a:latin typeface="Cambria Math" panose="02040503050406030204" pitchFamily="18" charset="0"/>
                            </a:rPr>
                            <m:t> </m:t>
                          </m:r>
                          <m:r>
                            <m:rPr>
                              <m:sty m:val="p"/>
                            </m:rPr>
                            <a:rPr lang="en-US" b="0" i="0" smtClean="0">
                              <a:latin typeface="Cambria Math" panose="02040503050406030204" pitchFamily="18" charset="0"/>
                            </a:rPr>
                            <m:t>p</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𝑦</m:t>
                              </m:r>
                            </m:e>
                          </m:d>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𝑝</m:t>
                              </m:r>
                            </m:e>
                            <m:sup>
                              <m:r>
                                <a:rPr lang="en-US" i="1">
                                  <a:latin typeface="Cambria Math" panose="02040503050406030204" pitchFamily="18" charset="0"/>
                                  <a:ea typeface="Cambria Math" panose="02040503050406030204" pitchFamily="18" charset="0"/>
                                </a:rPr>
                                <m:t>𝛾</m:t>
                              </m:r>
                            </m:sup>
                          </m:sSup>
                          <m:r>
                            <m:rPr>
                              <m:sty m:val="p"/>
                            </m:rPr>
                            <a:rPr lang="en-US">
                              <a:latin typeface="Cambria Math"/>
                            </a:rPr>
                            <m:t>log</m:t>
                          </m:r>
                          <m:r>
                            <a:rPr lang="en-US">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d>
                    </m:oMath>
                  </m:oMathPara>
                </a14:m>
                <a:endParaRPr lang="en-US" b="0" dirty="0"/>
              </a:p>
              <a:p>
                <a:pPr marL="292100" indent="-285750" algn="just"/>
                <a:r>
                  <a:rPr lang="en-US" dirty="0"/>
                  <a:t>Ensemble</a:t>
                </a:r>
              </a:p>
              <a:p>
                <a:pPr marL="520700" lvl="1" indent="-285750" algn="just"/>
                <a:r>
                  <a:rPr lang="en-US" dirty="0"/>
                  <a:t>Averaging different outputs</a:t>
                </a:r>
              </a:p>
              <a:p>
                <a:pPr marL="263525" indent="-257175" algn="just"/>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255264"/>
              </a:xfrm>
              <a:blipFill>
                <a:blip r:embed="rId2"/>
                <a:stretch>
                  <a:fillRect l="-164" t="-15504"/>
                </a:stretch>
              </a:blipFill>
            </p:spPr>
            <p:txBody>
              <a:bodyPr/>
              <a:lstStyle/>
              <a:p>
                <a:r>
                  <a:rPr lang="en-US">
                    <a:noFill/>
                  </a:rPr>
                  <a:t> </a:t>
                </a:r>
              </a:p>
            </p:txBody>
          </p:sp>
        </mc:Fallback>
      </mc:AlternateContent>
    </p:spTree>
    <p:extLst>
      <p:ext uri="{BB962C8B-B14F-4D97-AF65-F5344CB8AC3E}">
        <p14:creationId xmlns:p14="http://schemas.microsoft.com/office/powerpoint/2010/main" val="293955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CD74DF2-51BC-D542-886B-3445FDF481AA}"/>
              </a:ext>
            </a:extLst>
          </p:cNvPr>
          <p:cNvGraphicFramePr>
            <a:graphicFrameLocks noGrp="1"/>
          </p:cNvGraphicFramePr>
          <p:nvPr>
            <p:ph idx="1"/>
          </p:nvPr>
        </p:nvGraphicFramePr>
        <p:xfrm>
          <a:off x="1981199" y="188640"/>
          <a:ext cx="8229600" cy="5191760"/>
        </p:xfrm>
        <a:graphic>
          <a:graphicData uri="http://schemas.openxmlformats.org/drawingml/2006/table">
            <a:tbl>
              <a:tblPr firstRow="1" bandRow="1">
                <a:tableStyleId>{21E4AEA4-8DFA-4A89-87EB-49C32662AFE0}</a:tableStyleId>
              </a:tblPr>
              <a:tblGrid>
                <a:gridCol w="1371600">
                  <a:extLst>
                    <a:ext uri="{9D8B030D-6E8A-4147-A177-3AD203B41FA5}">
                      <a16:colId xmlns:a16="http://schemas.microsoft.com/office/drawing/2014/main" val="750321393"/>
                    </a:ext>
                  </a:extLst>
                </a:gridCol>
                <a:gridCol w="1371600">
                  <a:extLst>
                    <a:ext uri="{9D8B030D-6E8A-4147-A177-3AD203B41FA5}">
                      <a16:colId xmlns:a16="http://schemas.microsoft.com/office/drawing/2014/main" val="3883281202"/>
                    </a:ext>
                  </a:extLst>
                </a:gridCol>
                <a:gridCol w="1371600">
                  <a:extLst>
                    <a:ext uri="{9D8B030D-6E8A-4147-A177-3AD203B41FA5}">
                      <a16:colId xmlns:a16="http://schemas.microsoft.com/office/drawing/2014/main" val="3115274024"/>
                    </a:ext>
                  </a:extLst>
                </a:gridCol>
                <a:gridCol w="1371600">
                  <a:extLst>
                    <a:ext uri="{9D8B030D-6E8A-4147-A177-3AD203B41FA5}">
                      <a16:colId xmlns:a16="http://schemas.microsoft.com/office/drawing/2014/main" val="1798489799"/>
                    </a:ext>
                  </a:extLst>
                </a:gridCol>
                <a:gridCol w="1371600">
                  <a:extLst>
                    <a:ext uri="{9D8B030D-6E8A-4147-A177-3AD203B41FA5}">
                      <a16:colId xmlns:a16="http://schemas.microsoft.com/office/drawing/2014/main" val="507008631"/>
                    </a:ext>
                  </a:extLst>
                </a:gridCol>
                <a:gridCol w="1371600">
                  <a:extLst>
                    <a:ext uri="{9D8B030D-6E8A-4147-A177-3AD203B41FA5}">
                      <a16:colId xmlns:a16="http://schemas.microsoft.com/office/drawing/2014/main" val="1803203069"/>
                    </a:ext>
                  </a:extLst>
                </a:gridCol>
              </a:tblGrid>
              <a:tr h="370840">
                <a:tc gridSpan="2">
                  <a:txBody>
                    <a:bodyPr/>
                    <a:lstStyle/>
                    <a:p>
                      <a:pPr algn="ctr"/>
                      <a:endParaRPr lang="en-US" dirty="0"/>
                    </a:p>
                  </a:txBody>
                  <a:tcPr anchor="ctr"/>
                </a:tc>
                <a:tc hMerge="1">
                  <a:txBody>
                    <a:bodyPr/>
                    <a:lstStyle/>
                    <a:p>
                      <a:pPr algn="ctr"/>
                      <a:endParaRPr lang="en-US" dirty="0"/>
                    </a:p>
                  </a:txBody>
                  <a:tcPr anchor="ctr"/>
                </a:tc>
                <a:tc gridSpan="2">
                  <a:txBody>
                    <a:bodyPr/>
                    <a:lstStyle/>
                    <a:p>
                      <a:pPr algn="ctr"/>
                      <a:r>
                        <a:rPr lang="en-US" dirty="0"/>
                        <a:t>Jan</a:t>
                      </a:r>
                    </a:p>
                  </a:txBody>
                  <a:tcPr anchor="ctr"/>
                </a:tc>
                <a:tc hMerge="1">
                  <a:txBody>
                    <a:bodyPr/>
                    <a:lstStyle/>
                    <a:p>
                      <a:endParaRPr lang="en-US" dirty="0"/>
                    </a:p>
                  </a:txBody>
                  <a:tcPr/>
                </a:tc>
                <a:tc>
                  <a:txBody>
                    <a:bodyPr/>
                    <a:lstStyle/>
                    <a:p>
                      <a:pPr algn="ctr"/>
                      <a:r>
                        <a:rPr lang="en-US" dirty="0"/>
                        <a:t>Feb</a:t>
                      </a:r>
                    </a:p>
                  </a:txBody>
                  <a:tcPr anchor="ctr"/>
                </a:tc>
                <a:tc>
                  <a:txBody>
                    <a:bodyPr/>
                    <a:lstStyle/>
                    <a:p>
                      <a:pPr algn="ctr"/>
                      <a:r>
                        <a:rPr lang="en-US" dirty="0"/>
                        <a:t>Mar</a:t>
                      </a:r>
                    </a:p>
                  </a:txBody>
                  <a:tcPr anchor="ctr"/>
                </a:tc>
                <a:extLst>
                  <a:ext uri="{0D108BD9-81ED-4DB2-BD59-A6C34878D82A}">
                    <a16:rowId xmlns:a16="http://schemas.microsoft.com/office/drawing/2014/main" val="2488614006"/>
                  </a:ext>
                </a:extLst>
              </a:tr>
              <a:tr h="370840">
                <a:tc gridSpan="2">
                  <a:txBody>
                    <a:bodyPr/>
                    <a:lstStyle/>
                    <a:p>
                      <a:pPr algn="ctr"/>
                      <a:r>
                        <a:rPr lang="en-US" dirty="0"/>
                        <a:t>corrected</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tc>
                <a:tc>
                  <a:txBody>
                    <a:bodyPr/>
                    <a:lstStyle/>
                    <a:p>
                      <a:pPr algn="ctr"/>
                      <a:r>
                        <a:rPr lang="en-US" dirty="0"/>
                        <a:t>Yes</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No</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NA</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NA</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997570"/>
                  </a:ext>
                </a:extLst>
              </a:tr>
              <a:tr h="370840">
                <a:tc rowSpan="4">
                  <a:txBody>
                    <a:bodyPr/>
                    <a:lstStyle/>
                    <a:p>
                      <a:pPr algn="ctr"/>
                      <a:r>
                        <a:rPr lang="en-US" dirty="0"/>
                        <a:t>AUC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CE</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95.28</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92.81</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solidFill>
                            <a:srgbClr val="C00000"/>
                          </a:solidFill>
                        </a:rPr>
                        <a:t>95.39</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93.60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14822856"/>
                  </a:ext>
                </a:extLst>
              </a:tr>
              <a:tr h="370840">
                <a:tc vMerge="1">
                  <a:txBody>
                    <a:bodyPr/>
                    <a:lstStyle/>
                    <a:p>
                      <a:pPr algn="ctr"/>
                      <a:endParaRPr lang="en-US" dirty="0"/>
                    </a:p>
                  </a:txBody>
                  <a:tcPr anchor="ctr"/>
                </a:tc>
                <a:tc>
                  <a:txBody>
                    <a:bodyPr/>
                    <a:lstStyle/>
                    <a:p>
                      <a:pPr algn="ctr"/>
                      <a:r>
                        <a:rPr lang="en-US" dirty="0"/>
                        <a:t>FL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93.59</a:t>
                      </a:r>
                    </a:p>
                  </a:txBody>
                  <a:tcPr anchor="ctr"/>
                </a:tc>
                <a:tc>
                  <a:txBody>
                    <a:bodyPr/>
                    <a:lstStyle/>
                    <a:p>
                      <a:pPr algn="ctr"/>
                      <a:r>
                        <a:rPr lang="en-US" dirty="0"/>
                        <a:t>91.47</a:t>
                      </a:r>
                    </a:p>
                  </a:txBody>
                  <a:tcPr anchor="ctr"/>
                </a:tc>
                <a:tc>
                  <a:txBody>
                    <a:bodyPr/>
                    <a:lstStyle/>
                    <a:p>
                      <a:pPr algn="ctr"/>
                      <a:r>
                        <a:rPr lang="en-US" dirty="0"/>
                        <a:t>94.21</a:t>
                      </a:r>
                    </a:p>
                  </a:txBody>
                  <a:tcPr anchor="ctr"/>
                </a:tc>
                <a:tc>
                  <a:txBody>
                    <a:bodyPr/>
                    <a:lstStyle/>
                    <a:p>
                      <a:pPr algn="ctr"/>
                      <a:r>
                        <a:rPr lang="en-US" dirty="0"/>
                        <a:t>92.95</a:t>
                      </a:r>
                    </a:p>
                  </a:txBody>
                  <a:tcPr anchor="ctr"/>
                </a:tc>
                <a:extLst>
                  <a:ext uri="{0D108BD9-81ED-4DB2-BD59-A6C34878D82A}">
                    <a16:rowId xmlns:a16="http://schemas.microsoft.com/office/drawing/2014/main" val="1109827186"/>
                  </a:ext>
                </a:extLst>
              </a:tr>
              <a:tr h="370840">
                <a:tc vMerge="1">
                  <a:txBody>
                    <a:bodyPr/>
                    <a:lstStyle/>
                    <a:p>
                      <a:pPr algn="ctr"/>
                      <a:endParaRPr lang="en-US" dirty="0"/>
                    </a:p>
                  </a:txBody>
                  <a:tcPr anchor="ctr"/>
                </a:tc>
                <a:tc>
                  <a:txBody>
                    <a:bodyPr/>
                    <a:lstStyle/>
                    <a:p>
                      <a:pPr algn="ctr"/>
                      <a:r>
                        <a:rPr lang="en-US" dirty="0"/>
                        <a:t>SAT</a:t>
                      </a:r>
                    </a:p>
                  </a:txBody>
                  <a:tcPr anchor="ctr"/>
                </a:tc>
                <a:tc>
                  <a:txBody>
                    <a:bodyPr/>
                    <a:lstStyle/>
                    <a:p>
                      <a:pPr algn="ctr"/>
                      <a:r>
                        <a:rPr lang="en-US" dirty="0"/>
                        <a:t>93.70</a:t>
                      </a:r>
                    </a:p>
                  </a:txBody>
                  <a:tcPr anchor="ctr"/>
                </a:tc>
                <a:tc>
                  <a:txBody>
                    <a:bodyPr/>
                    <a:lstStyle/>
                    <a:p>
                      <a:pPr algn="ctr"/>
                      <a:r>
                        <a:rPr lang="en-US" dirty="0"/>
                        <a:t>92.45</a:t>
                      </a:r>
                    </a:p>
                  </a:txBody>
                  <a:tcPr anchor="ctr"/>
                </a:tc>
                <a:tc>
                  <a:txBody>
                    <a:bodyPr/>
                    <a:lstStyle/>
                    <a:p>
                      <a:pPr algn="ctr"/>
                      <a:r>
                        <a:rPr lang="en-US" dirty="0"/>
                        <a:t>94.60</a:t>
                      </a:r>
                    </a:p>
                  </a:txBody>
                  <a:tcPr anchor="ctr"/>
                </a:tc>
                <a:tc>
                  <a:txBody>
                    <a:bodyPr/>
                    <a:lstStyle/>
                    <a:p>
                      <a:pPr algn="ctr"/>
                      <a:r>
                        <a:rPr lang="en-US" dirty="0"/>
                        <a:t>93.54</a:t>
                      </a:r>
                    </a:p>
                  </a:txBody>
                  <a:tcPr anchor="ctr"/>
                </a:tc>
                <a:extLst>
                  <a:ext uri="{0D108BD9-81ED-4DB2-BD59-A6C34878D82A}">
                    <a16:rowId xmlns:a16="http://schemas.microsoft.com/office/drawing/2014/main" val="1538925514"/>
                  </a:ext>
                </a:extLst>
              </a:tr>
              <a:tr h="370840">
                <a:tc vMerge="1">
                  <a:txBody>
                    <a:bodyPr/>
                    <a:lstStyle/>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Ensemble</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94.69</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rPr>
                        <a:t>93.17</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95.24</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rPr>
                        <a:t>94.11</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786482"/>
                  </a:ext>
                </a:extLst>
              </a:tr>
              <a:tr h="370840">
                <a:tc rowSpan="4">
                  <a:txBody>
                    <a:bodyPr/>
                    <a:lstStyle/>
                    <a:p>
                      <a:pPr algn="ctr"/>
                      <a:r>
                        <a:rPr lang="en-US" dirty="0"/>
                        <a:t>FPR (TPR=98%)</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CE</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solidFill>
                            <a:srgbClr val="C00000"/>
                          </a:solidFill>
                        </a:rPr>
                        <a:t>55.21</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solidFill>
                            <a:srgbClr val="C00000"/>
                          </a:solidFill>
                        </a:rPr>
                        <a:t>69.80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58.83</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70.71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81897604"/>
                  </a:ext>
                </a:extLst>
              </a:tr>
              <a:tr h="370840">
                <a:tc vMerge="1">
                  <a:txBody>
                    <a:bodyPr/>
                    <a:lstStyle/>
                    <a:p>
                      <a:pPr algn="ctr"/>
                      <a:endParaRPr lang="en-US" dirty="0"/>
                    </a:p>
                  </a:txBody>
                  <a:tcPr anchor="ctr"/>
                </a:tc>
                <a:tc>
                  <a:txBody>
                    <a:bodyPr/>
                    <a:lstStyle/>
                    <a:p>
                      <a:pPr algn="ctr"/>
                      <a:r>
                        <a:rPr lang="en-US" dirty="0"/>
                        <a:t>FL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71.09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81.01</a:t>
                      </a:r>
                    </a:p>
                  </a:txBody>
                  <a:tcPr anchor="ctr"/>
                </a:tc>
                <a:tc>
                  <a:txBody>
                    <a:bodyPr/>
                    <a:lstStyle/>
                    <a:p>
                      <a:pPr algn="ctr"/>
                      <a:r>
                        <a:rPr lang="en-US" dirty="0"/>
                        <a:t>62.81</a:t>
                      </a:r>
                    </a:p>
                  </a:txBody>
                  <a:tcPr anchor="ctr"/>
                </a:tc>
                <a:tc>
                  <a:txBody>
                    <a:bodyPr/>
                    <a:lstStyle/>
                    <a:p>
                      <a:pPr algn="ctr"/>
                      <a:r>
                        <a:rPr lang="en-US" dirty="0"/>
                        <a:t>67.70</a:t>
                      </a:r>
                    </a:p>
                  </a:txBody>
                  <a:tcPr anchor="ctr"/>
                </a:tc>
                <a:extLst>
                  <a:ext uri="{0D108BD9-81ED-4DB2-BD59-A6C34878D82A}">
                    <a16:rowId xmlns:a16="http://schemas.microsoft.com/office/drawing/2014/main" val="2271567940"/>
                  </a:ext>
                </a:extLst>
              </a:tr>
              <a:tr h="370840">
                <a:tc vMerge="1">
                  <a:txBody>
                    <a:bodyPr/>
                    <a:lstStyle/>
                    <a:p>
                      <a:pPr algn="ctr"/>
                      <a:endParaRPr lang="en-US" dirty="0"/>
                    </a:p>
                  </a:txBody>
                  <a:tcPr anchor="ctr"/>
                </a:tc>
                <a:tc>
                  <a:txBody>
                    <a:bodyPr/>
                    <a:lstStyle/>
                    <a:p>
                      <a:pPr algn="ctr"/>
                      <a:r>
                        <a:rPr lang="en-US" dirty="0"/>
                        <a:t>SAT</a:t>
                      </a:r>
                    </a:p>
                  </a:txBody>
                  <a:tcPr anchor="ctr"/>
                </a:tc>
                <a:tc>
                  <a:txBody>
                    <a:bodyPr/>
                    <a:lstStyle/>
                    <a:p>
                      <a:pPr algn="ctr"/>
                      <a:r>
                        <a:rPr lang="en-US" dirty="0"/>
                        <a:t>69.54</a:t>
                      </a:r>
                    </a:p>
                  </a:txBody>
                  <a:tcPr anchor="ctr"/>
                </a:tc>
                <a:tc>
                  <a:txBody>
                    <a:bodyPr/>
                    <a:lstStyle/>
                    <a:p>
                      <a:pPr algn="ctr"/>
                      <a:r>
                        <a:rPr lang="en-US" dirty="0"/>
                        <a:t>84.12</a:t>
                      </a:r>
                    </a:p>
                  </a:txBody>
                  <a:tcPr anchor="ctr"/>
                </a:tc>
                <a:tc>
                  <a:txBody>
                    <a:bodyPr/>
                    <a:lstStyle/>
                    <a:p>
                      <a:pPr algn="ctr"/>
                      <a:r>
                        <a:rPr lang="en-US" dirty="0"/>
                        <a:t>63.07</a:t>
                      </a:r>
                    </a:p>
                  </a:txBody>
                  <a:tcPr anchor="ctr"/>
                </a:tc>
                <a:tc>
                  <a:txBody>
                    <a:bodyPr/>
                    <a:lstStyle/>
                    <a:p>
                      <a:pPr algn="ctr"/>
                      <a:r>
                        <a:rPr lang="en-US" dirty="0"/>
                        <a:t>72.65</a:t>
                      </a:r>
                    </a:p>
                  </a:txBody>
                  <a:tcPr anchor="ctr"/>
                </a:tc>
                <a:extLst>
                  <a:ext uri="{0D108BD9-81ED-4DB2-BD59-A6C34878D82A}">
                    <a16:rowId xmlns:a16="http://schemas.microsoft.com/office/drawing/2014/main" val="1520284430"/>
                  </a:ext>
                </a:extLst>
              </a:tr>
              <a:tr h="370840">
                <a:tc vMerge="1">
                  <a:txBody>
                    <a:bodyPr/>
                    <a:lstStyle/>
                    <a:p>
                      <a:pPr algn="ctr"/>
                      <a:endParaRPr lang="en-US" dirty="0"/>
                    </a:p>
                  </a:txBody>
                  <a:tcPr anchor="ctr"/>
                </a:tc>
                <a:tc>
                  <a:txBody>
                    <a:bodyPr/>
                    <a:lstStyle/>
                    <a:p>
                      <a:pPr algn="ctr"/>
                      <a:r>
                        <a:rPr lang="en-US" dirty="0"/>
                        <a:t>Ensemble</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60.86</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76.09</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rPr>
                        <a:t>56.12</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rPr>
                        <a:t>66.28</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6588891"/>
                  </a:ext>
                </a:extLst>
              </a:tr>
              <a:tr h="370840">
                <a:tc rowSpan="4">
                  <a:txBody>
                    <a:bodyPr/>
                    <a:lstStyle/>
                    <a:p>
                      <a:pPr algn="ctr"/>
                      <a:r>
                        <a:rPr lang="en-US" dirty="0"/>
                        <a:t>Threshold</a:t>
                      </a:r>
                    </a:p>
                    <a:p>
                      <a:pPr algn="ctr"/>
                      <a:r>
                        <a:rPr lang="en-US" dirty="0"/>
                        <a:t>(TPR=98%)</a:t>
                      </a:r>
                    </a:p>
                    <a:p>
                      <a:pPr algn="ctr"/>
                      <a:r>
                        <a:rPr lang="en-US" dirty="0"/>
                        <a:t>(10-2)</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CE (10-5)</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3.66</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2.16</a:t>
                      </a: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800" kern="1200" dirty="0">
                          <a:solidFill>
                            <a:schemeClr val="dk1"/>
                          </a:solidFill>
                          <a:latin typeface="+mn-lt"/>
                          <a:ea typeface="+mn-ea"/>
                          <a:cs typeface="+mn-cs"/>
                        </a:rPr>
                        <a:t>6.47</a:t>
                      </a:r>
                    </a:p>
                  </a:txBody>
                  <a:tcPr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US" sz="1800" kern="1200" dirty="0">
                          <a:solidFill>
                            <a:schemeClr val="dk1"/>
                          </a:solidFill>
                          <a:latin typeface="+mn-lt"/>
                          <a:ea typeface="+mn-ea"/>
                          <a:cs typeface="+mn-cs"/>
                        </a:rPr>
                        <a:t>7.31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1166557"/>
                  </a:ext>
                </a:extLst>
              </a:tr>
              <a:tr h="370840">
                <a:tc vMerge="1">
                  <a:txBody>
                    <a:bodyPr/>
                    <a:lstStyle/>
                    <a:p>
                      <a:pPr algn="ctr"/>
                      <a:endParaRPr lang="en-US" dirty="0"/>
                    </a:p>
                  </a:txBody>
                  <a:tcPr anchor="ctr"/>
                </a:tc>
                <a:tc>
                  <a:txBody>
                    <a:bodyPr/>
                    <a:lstStyle/>
                    <a:p>
                      <a:pPr algn="ctr"/>
                      <a:r>
                        <a:rPr lang="en-US" dirty="0"/>
                        <a:t>FL</a:t>
                      </a:r>
                    </a:p>
                  </a:txBody>
                  <a:tcPr anchor="ctr"/>
                </a:tc>
                <a:tc>
                  <a:txBody>
                    <a:bodyPr/>
                    <a:lstStyle/>
                    <a:p>
                      <a:pPr algn="ctr"/>
                      <a:r>
                        <a:rPr lang="en-US" dirty="0"/>
                        <a:t>0.89</a:t>
                      </a:r>
                    </a:p>
                  </a:txBody>
                  <a:tcPr anchor="ctr"/>
                </a:tc>
                <a:tc>
                  <a:txBody>
                    <a:bodyPr/>
                    <a:lstStyle/>
                    <a:p>
                      <a:pPr algn="ctr"/>
                      <a:r>
                        <a:rPr lang="en-US" dirty="0"/>
                        <a:t>0.73</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1.40</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1.45</a:t>
                      </a:r>
                    </a:p>
                  </a:txBody>
                  <a:tcPr anchor="ctr"/>
                </a:tc>
                <a:extLst>
                  <a:ext uri="{0D108BD9-81ED-4DB2-BD59-A6C34878D82A}">
                    <a16:rowId xmlns:a16="http://schemas.microsoft.com/office/drawing/2014/main" val="574899866"/>
                  </a:ext>
                </a:extLst>
              </a:tr>
              <a:tr h="370840">
                <a:tc vMerge="1">
                  <a:txBody>
                    <a:bodyPr/>
                    <a:lstStyle/>
                    <a:p>
                      <a:pPr algn="ctr"/>
                      <a:endParaRPr lang="en-US" dirty="0"/>
                    </a:p>
                  </a:txBody>
                  <a:tcPr anchor="ctr"/>
                </a:tc>
                <a:tc>
                  <a:txBody>
                    <a:bodyPr/>
                    <a:lstStyle/>
                    <a:p>
                      <a:pPr algn="ctr"/>
                      <a:r>
                        <a:rPr lang="en-US" dirty="0"/>
                        <a:t>SAT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7.44</a:t>
                      </a:r>
                    </a:p>
                  </a:txBody>
                  <a:tcPr anchor="ctr"/>
                </a:tc>
                <a:tc>
                  <a:txBody>
                    <a:bodyPr/>
                    <a:lstStyle/>
                    <a:p>
                      <a:pPr algn="ctr"/>
                      <a:r>
                        <a:rPr lang="en-US" dirty="0"/>
                        <a:t>6.91</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8.99</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9.70</a:t>
                      </a:r>
                    </a:p>
                  </a:txBody>
                  <a:tcPr anchor="ctr"/>
                </a:tc>
                <a:extLst>
                  <a:ext uri="{0D108BD9-81ED-4DB2-BD59-A6C34878D82A}">
                    <a16:rowId xmlns:a16="http://schemas.microsoft.com/office/drawing/2014/main" val="2492378760"/>
                  </a:ext>
                </a:extLst>
              </a:tr>
              <a:tr h="370840">
                <a:tc vMerge="1">
                  <a:txBody>
                    <a:bodyPr/>
                    <a:lstStyle/>
                    <a:p>
                      <a:pPr algn="ctr"/>
                      <a:endParaRPr lang="en-US" dirty="0"/>
                    </a:p>
                  </a:txBody>
                  <a:tcPr anchor="ctr"/>
                </a:tc>
                <a:tc>
                  <a:txBody>
                    <a:bodyPr/>
                    <a:lstStyle/>
                    <a:p>
                      <a:pPr algn="ctr"/>
                      <a:r>
                        <a:rPr lang="en-US" dirty="0"/>
                        <a:t>Ensemble</a:t>
                      </a:r>
                    </a:p>
                  </a:txBody>
                  <a:tcPr anchor="ctr"/>
                </a:tc>
                <a:tc>
                  <a:txBody>
                    <a:bodyPr/>
                    <a:lstStyle/>
                    <a:p>
                      <a:pPr algn="ctr"/>
                      <a:r>
                        <a:rPr lang="en-US" dirty="0"/>
                        <a:t>2.98</a:t>
                      </a:r>
                    </a:p>
                  </a:txBody>
                  <a:tcPr anchor="ctr"/>
                </a:tc>
                <a:tc>
                  <a:txBody>
                    <a:bodyPr/>
                    <a:lstStyle/>
                    <a:p>
                      <a:pPr algn="ctr"/>
                      <a:r>
                        <a:rPr lang="en-US" dirty="0"/>
                        <a:t>2.76</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3.73</a:t>
                      </a:r>
                    </a:p>
                  </a:txBody>
                  <a:tcPr anchor="ctr"/>
                </a:tc>
                <a:tc>
                  <a:txBody>
                    <a:bodyPr/>
                    <a:lstStyle/>
                    <a:p>
                      <a:pPr marL="0" algn="ctr" defTabSz="914400" rtl="0" eaLnBrk="1" latinLnBrk="0" hangingPunct="1"/>
                      <a:r>
                        <a:rPr lang="en-US" sz="1800" kern="1200" dirty="0">
                          <a:solidFill>
                            <a:schemeClr val="dk1"/>
                          </a:solidFill>
                          <a:latin typeface="+mn-lt"/>
                          <a:ea typeface="+mn-ea"/>
                          <a:cs typeface="+mn-cs"/>
                        </a:rPr>
                        <a:t>3.95</a:t>
                      </a:r>
                    </a:p>
                  </a:txBody>
                  <a:tcPr anchor="ctr"/>
                </a:tc>
                <a:extLst>
                  <a:ext uri="{0D108BD9-81ED-4DB2-BD59-A6C34878D82A}">
                    <a16:rowId xmlns:a16="http://schemas.microsoft.com/office/drawing/2014/main" val="1177034598"/>
                  </a:ext>
                </a:extLst>
              </a:tr>
            </a:tbl>
          </a:graphicData>
        </a:graphic>
      </p:graphicFrame>
      <p:sp>
        <p:nvSpPr>
          <p:cNvPr id="7" name="TextBox 6">
            <a:extLst>
              <a:ext uri="{FF2B5EF4-FFF2-40B4-BE49-F238E27FC236}">
                <a16:creationId xmlns:a16="http://schemas.microsoft.com/office/drawing/2014/main" id="{1BEE24A8-FC24-AC42-B7EF-C582D2A6EE5B}"/>
              </a:ext>
            </a:extLst>
          </p:cNvPr>
          <p:cNvSpPr txBox="1"/>
          <p:nvPr/>
        </p:nvSpPr>
        <p:spPr>
          <a:xfrm>
            <a:off x="1981201" y="5380400"/>
            <a:ext cx="8229599" cy="923330"/>
          </a:xfrm>
          <a:prstGeom prst="rect">
            <a:avLst/>
          </a:prstGeom>
          <a:noFill/>
        </p:spPr>
        <p:txBody>
          <a:bodyPr wrap="square" rtlCol="0" anchor="ctr">
            <a:spAutoFit/>
          </a:bodyPr>
          <a:lstStyle/>
          <a:p>
            <a:pPr marL="285750" indent="-285750" algn="just">
              <a:buFont typeface="Arial" panose="020B0604020202020204" pitchFamily="34" charset="0"/>
              <a:buChar char="•"/>
            </a:pPr>
            <a:r>
              <a:rPr lang="en-US" dirty="0"/>
              <a:t>SAT did not stand out compared to CE</a:t>
            </a:r>
          </a:p>
          <a:p>
            <a:pPr marL="285750" indent="-285750" algn="just">
              <a:buFont typeface="Arial" panose="020B0604020202020204" pitchFamily="34" charset="0"/>
              <a:buChar char="•"/>
            </a:pPr>
            <a:r>
              <a:rPr lang="en-US" dirty="0"/>
              <a:t>Ensemble has the best result on Feb and March data (better than all the individual algorithms rather than an averaging effect)</a:t>
            </a:r>
          </a:p>
        </p:txBody>
      </p:sp>
    </p:spTree>
    <p:extLst>
      <p:ext uri="{BB962C8B-B14F-4D97-AF65-F5344CB8AC3E}">
        <p14:creationId xmlns:p14="http://schemas.microsoft.com/office/powerpoint/2010/main" val="27086899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42686</TotalTime>
  <Words>436</Words>
  <Application>Microsoft Macintosh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 Math</vt:lpstr>
      <vt:lpstr>Gill Sans MT</vt:lpstr>
      <vt:lpstr>Parcel</vt:lpstr>
      <vt:lpstr>Nexperia Final report</vt:lpstr>
      <vt:lpstr>outline</vt:lpstr>
      <vt:lpstr>Spatial transformer networks (STN)</vt:lpstr>
      <vt:lpstr>Attention map</vt:lpstr>
      <vt:lpstr>different crop styles FPR curves</vt:lpstr>
      <vt:lpstr>Noisy labels</vt:lpstr>
      <vt:lpstr>clean and noisy labels training</vt:lpstr>
      <vt:lpstr>losses</vt:lpstr>
      <vt:lpstr>PowerPoint Presentation</vt:lpstr>
      <vt:lpstr>Take away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Nexperia result VI</dc:title>
  <dc:creator>HUANG, Kaiyi</dc:creator>
  <cp:lastModifiedBy>HUANG Kaiyi</cp:lastModifiedBy>
  <cp:revision>48</cp:revision>
  <dcterms:created xsi:type="dcterms:W3CDTF">2021-01-08T03:41:46Z</dcterms:created>
  <dcterms:modified xsi:type="dcterms:W3CDTF">2021-08-08T09:28:40Z</dcterms:modified>
</cp:coreProperties>
</file>