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5503E-3986-48C4-ADA1-51596400938E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2C32-F086-4A21-AB6A-B82253EEC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9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F733-C9B0-487A-BA49-A3EC9758B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DB645-E796-432A-B106-DF354D6E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914DC-6774-454F-A345-5A6ACBBD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63266-C7E1-4E73-AA99-642D03A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CFC44-FE0F-48FC-A31E-4E1F1F8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811C-4A9A-4DF0-8CFD-5143BE0D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4F729D-62AF-42B5-89F8-5EA36399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EACD-967C-44E2-8397-D6A4F90C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EC6E4-A9C6-4505-9557-0507222D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C74D-9551-4763-995F-4E1A7BC3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E0A290-5F1E-4EA2-A00D-7EAAD6B0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F84A35-6AC2-4379-A254-5EC6A6017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93AA-3451-48E6-93CD-6082205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44AC6-F6AA-412B-A430-B2B40EA1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CAB20-DFEB-4095-9F5E-0084D89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7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2EE5E-A25E-40F1-B0EA-8DA6E9C0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5F273-F6DF-4B7C-85D4-11CDEC56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20899-168D-4A88-BB6D-6A2F3AAC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899B2-F3DC-48A1-93CD-7E4CD381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AC0AC-24C3-49B9-94FA-94B4111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123D-AEBA-4BC9-ACA6-FDD4D5C6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46B73-09DA-449E-9270-96B2855A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50AB5-AC43-435F-B841-7D2A5DEB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69E3A-DBA4-41C8-AA65-6F6585A9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795E9-2F83-473F-BB87-47F0ECC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0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2D4A-144D-40CB-8689-B08D16E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59487-5DB2-49E1-8295-4A4B78150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15B58E-BD5B-4C7E-882B-3434EB81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49927-1D29-4B6E-A9DD-3973734E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8AB28-8F15-4C8C-8B91-82B8740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C949F-3C8F-46D6-BF7E-17A1AAA0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C2A78-6FEA-41CB-85A7-733FF34D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9B6CC-18FE-4DCC-BFC9-0E639860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AA7F-4681-4AB5-A738-2927E988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AB920-012A-4392-B603-ADAA9F260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8431D9-401F-4213-AEA8-A6BA201C0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512F8-40A8-4BE7-AAF3-9E534EA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97469-27A4-42F8-8747-73A8CF9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A5914-F12B-45D8-8A7C-16C747A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4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85C5-44AA-414F-B131-645EBBED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5D7F2-657F-479A-8E12-E5243457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309D74-F996-4843-88D8-7E9847FC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13412-255D-453C-BB9F-A1FCE89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6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717A1-F6F2-4E4C-B074-373F04A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BA8033-C139-49C7-8D96-9425E441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3956F-2DB2-4273-BD76-F2D10073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8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B46E8-235F-4DC3-A91E-575CB42E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D553A-8D9F-44EA-9BDF-05EF04C0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537D2-588A-414A-ACBF-3306B05D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9E209-B26B-44CB-902E-24C4FF2C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67317-C708-41AC-8955-94EA0C14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49959-1D20-4D1F-9C42-8A687CCF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05017-21CC-40FF-8E14-887BD8A0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B95735-B069-44DC-A96D-1A26980E3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9407E-9E95-4A04-9B1E-7998A275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D99D6-C719-431C-A5CF-57E4B3D1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6B924-FD80-4C1C-B043-208970C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C0B5-9240-4F1A-BC84-13DB6D4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0A58C-0C4F-4D10-B5B3-0748341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5CAD2-47FA-413F-8D60-443325B79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A802E-F87A-4DB0-8FC9-B649C222C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CB0AB-E8D6-4409-A0D0-97DA774522BA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6C7BE-ABBF-4984-AFF8-7DD8BD21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9CFBB-5854-4041-9430-830A4C81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E5A9-E3D7-4BF0-9319-1196762B7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E563E-ED6E-4A3D-99CE-113CED9E50BB}"/>
              </a:ext>
            </a:extLst>
          </p:cNvPr>
          <p:cNvSpPr txBox="1"/>
          <p:nvPr/>
        </p:nvSpPr>
        <p:spPr>
          <a:xfrm>
            <a:off x="1912777" y="144624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Dozer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D6DB1-059A-4480-B1AD-02CB90D98463}"/>
              </a:ext>
            </a:extLst>
          </p:cNvPr>
          <p:cNvSpPr txBox="1"/>
          <p:nvPr/>
        </p:nvSpPr>
        <p:spPr>
          <a:xfrm>
            <a:off x="2883159" y="2519265"/>
            <a:ext cx="5570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181934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日志打印分析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9A7F0-F984-4723-99BD-83017689B763}"/>
              </a:ext>
            </a:extLst>
          </p:cNvPr>
          <p:cNvSpPr txBox="1"/>
          <p:nvPr/>
        </p:nvSpPr>
        <p:spPr>
          <a:xfrm>
            <a:off x="755765" y="1073020"/>
            <a:ext cx="39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代码：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F35175-4B8C-4571-8CFB-6EA56ED79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546" y="320356"/>
            <a:ext cx="5567265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LogBackDemo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Logger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 LoggerFactory.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(LogBackDemo.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多线程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testThread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InterruptedException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LOOP_NUM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CountDownLatch countDownLatch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CountDownLatch(THREAD_NUM)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THREAD_NUM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Runnable()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run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Lucida Sans Typewriter" panose="020B0509030504030204" pitchFamily="49" charset="0"/>
              </a:rPr>
              <a:t>LOOP_NUM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"Info Message!"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Lucida Sans Typewriter" panose="020B0509030504030204" pitchFamily="49" charset="0"/>
              </a:rPr>
              <a:t>countDownLatch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.countDown()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}).start()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countDownLatch.await()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单线程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test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Y_NUM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x&lt;X_NUM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Y_NUM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logger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.info(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"Info Message!"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currentTimeMillis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5F4C10-5664-4067-9B27-1AF0A0D7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0" y="1509418"/>
            <a:ext cx="5421085" cy="49398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&lt;?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 version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="1.0"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="UTF-8"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?&gt;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&lt;configuration 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无缓存，立即输出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="ch.qos.logback.core.FileAppender"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&lt;file&gt;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e:/log.out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&lt;/file&gt;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&lt;/append&gt;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&lt;pattern&gt;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%d{HH:mm:ss.SSS} %p %c - %m%n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&lt;/pattern&gt;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有缓存，不立即输出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="ch.qos.logback.core.FileAppender"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&lt;file&gt;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e:/log.out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&lt;/file&gt;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&lt;/append&gt;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&lt;immediateFlush&gt;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&lt;/immediateFlush&gt;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&lt;bufferSize&gt;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8192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&lt;/bufferSize&gt;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&lt;pattern&gt;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%d{HH:mm:ss.SSS} %p %c - %m%n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&lt;/pattern&gt;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&lt;/encoder&gt;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&lt;!--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appender--&gt;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&lt;appender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="ASYNC"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 "ch.qos.logback.classic.AsyncAppender"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&lt;discardingThreshold&gt;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&lt;/discardingThreshold&gt;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&lt;queueSize&gt;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128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&lt;/queueSize&gt;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&lt;/appender&gt;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&lt;root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level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="info"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="ASYNC"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&lt;appender-ref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ref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="FILE"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/&gt;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&lt;/root&gt;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&lt;/configuration&gt;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日志打印分析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9A7F0-F984-4723-99BD-83017689B763}"/>
              </a:ext>
            </a:extLst>
          </p:cNvPr>
          <p:cNvSpPr txBox="1"/>
          <p:nvPr/>
        </p:nvSpPr>
        <p:spPr>
          <a:xfrm>
            <a:off x="755765" y="1073020"/>
            <a:ext cx="392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结论（只针对输出）：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1.</a:t>
            </a:r>
            <a:r>
              <a:rPr lang="zh-CN" altLang="en-US" dirty="0">
                <a:solidFill>
                  <a:schemeClr val="bg1"/>
                </a:solidFill>
              </a:rPr>
              <a:t>开启缓存性能更好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2.</a:t>
            </a:r>
            <a:r>
              <a:rPr lang="zh-CN" altLang="en-US" dirty="0">
                <a:solidFill>
                  <a:schemeClr val="bg1"/>
                </a:solidFill>
              </a:rPr>
              <a:t>异步性能更好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A368FB-EC3D-41BD-89DA-90DF9CCF4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8890"/>
              </p:ext>
            </p:extLst>
          </p:nvPr>
        </p:nvGraphicFramePr>
        <p:xfrm>
          <a:off x="699799" y="2136699"/>
          <a:ext cx="76324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85">
                  <a:extLst>
                    <a:ext uri="{9D8B030D-6E8A-4147-A177-3AD203B41FA5}">
                      <a16:colId xmlns:a16="http://schemas.microsoft.com/office/drawing/2014/main" val="3724013724"/>
                    </a:ext>
                  </a:extLst>
                </a:gridCol>
                <a:gridCol w="1402067">
                  <a:extLst>
                    <a:ext uri="{9D8B030D-6E8A-4147-A177-3AD203B41FA5}">
                      <a16:colId xmlns:a16="http://schemas.microsoft.com/office/drawing/2014/main" val="3398185045"/>
                    </a:ext>
                  </a:extLst>
                </a:gridCol>
                <a:gridCol w="1337070">
                  <a:extLst>
                    <a:ext uri="{9D8B030D-6E8A-4147-A177-3AD203B41FA5}">
                      <a16:colId xmlns:a16="http://schemas.microsoft.com/office/drawing/2014/main" val="2118788956"/>
                    </a:ext>
                  </a:extLst>
                </a:gridCol>
                <a:gridCol w="1903469">
                  <a:extLst>
                    <a:ext uri="{9D8B030D-6E8A-4147-A177-3AD203B41FA5}">
                      <a16:colId xmlns:a16="http://schemas.microsoft.com/office/drawing/2014/main" val="758330700"/>
                    </a:ext>
                  </a:extLst>
                </a:gridCol>
                <a:gridCol w="1912754">
                  <a:extLst>
                    <a:ext uri="{9D8B030D-6E8A-4147-A177-3AD203B41FA5}">
                      <a16:colId xmlns:a16="http://schemas.microsoft.com/office/drawing/2014/main" val="4048321212"/>
                    </a:ext>
                  </a:extLst>
                </a:gridCol>
              </a:tblGrid>
              <a:tr h="3553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异步未开启缓存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异步开启缓存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86381"/>
                  </a:ext>
                </a:extLst>
              </a:tr>
              <a:tr h="352352">
                <a:tc>
                  <a:txBody>
                    <a:bodyPr/>
                    <a:lstStyle/>
                    <a:p>
                      <a:r>
                        <a:rPr lang="zh-CN" altLang="en-US" dirty="0"/>
                        <a:t>单线程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25423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33102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687721"/>
                  </a:ext>
                </a:extLst>
              </a:tr>
              <a:tr h="352352">
                <a:tc>
                  <a:txBody>
                    <a:bodyPr/>
                    <a:lstStyle/>
                    <a:p>
                      <a:r>
                        <a:rPr lang="zh-CN" altLang="en-US" dirty="0"/>
                        <a:t>多线程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44203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5319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8593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A29D5A9-92B2-4EC4-BE0F-AC74DD5856A9}"/>
              </a:ext>
            </a:extLst>
          </p:cNvPr>
          <p:cNvSpPr txBox="1"/>
          <p:nvPr/>
        </p:nvSpPr>
        <p:spPr>
          <a:xfrm>
            <a:off x="867747" y="3654498"/>
            <a:ext cx="533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若日志收集也是异步的，性能更好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2C9486-90D1-40D4-AAF4-15CE3567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9" y="4225091"/>
            <a:ext cx="7646176" cy="197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C06E1-9A58-4CD2-B571-8B94B711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60" y="1376263"/>
            <a:ext cx="3965511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getMessage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setMessage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message)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message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message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52BAD-15B5-4139-B190-DCF5A65AD637}"/>
              </a:ext>
            </a:extLst>
          </p:cNvPr>
          <p:cNvSpPr txBox="1"/>
          <p:nvPr/>
        </p:nvSpPr>
        <p:spPr>
          <a:xfrm>
            <a:off x="870845" y="3318595"/>
            <a:ext cx="434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事件工厂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DD2B7B-371F-482B-993D-8C2E88527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60" y="3739959"/>
            <a:ext cx="396551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EventFactory&lt;LogEvent&gt;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newInstance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return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95290F-3547-45F3-9574-60961617952D}"/>
              </a:ext>
            </a:extLst>
          </p:cNvPr>
          <p:cNvSpPr txBox="1"/>
          <p:nvPr/>
        </p:nvSpPr>
        <p:spPr>
          <a:xfrm>
            <a:off x="821069" y="5008581"/>
            <a:ext cx="42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事件处理器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A1DCD8-C305-46CB-8388-B23B9E49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4" y="5455760"/>
            <a:ext cx="482392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LogEventHandler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EventHandler&lt;LogEvent&gt;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onEvent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(LogEvent logEvent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boolean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.println(logEvent.getMessage())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4379382-0116-46B7-BD40-33D3FD08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596" y="1344547"/>
            <a:ext cx="6506572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DisruptorMain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(String[] args)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InterruptedException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Executor executor = Executors.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newCachedThreadPool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 factory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LogEventFactory()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//ringBuffer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的大小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bufferSize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Disruptor&lt;LogEvent&gt; disruptor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Disruptor&lt;&gt;(factory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bufferSize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executor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ProducerType.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SINGLE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BlockingWaitStrategy())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设置事件执行者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disruptor.handleEventsWith(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LogEventHandler())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disruptor.start()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RingBuffer&lt;LogEvent&gt; ringBuffer = disruptor.getRingBuffer()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设置事件单生产者：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256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获取下一个可用位置的下标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sequence = ringBuffer.next()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try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返回可用位置的元素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LogEvent event = ringBuffer.get(sequence)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设置该位置元素的值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event.setMessage(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"hello,world"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finally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发布事件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ringBuffer.publish(sequence)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主要类功能介绍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0F47C2-BB4E-4DCD-BE36-0A09243F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465663"/>
              </p:ext>
            </p:extLst>
          </p:nvPr>
        </p:nvGraphicFramePr>
        <p:xfrm>
          <a:off x="130629" y="1467620"/>
          <a:ext cx="11905861" cy="502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44">
                  <a:extLst>
                    <a:ext uri="{9D8B030D-6E8A-4147-A177-3AD203B41FA5}">
                      <a16:colId xmlns:a16="http://schemas.microsoft.com/office/drawing/2014/main" val="421255593"/>
                    </a:ext>
                  </a:extLst>
                </a:gridCol>
                <a:gridCol w="10002417">
                  <a:extLst>
                    <a:ext uri="{9D8B030D-6E8A-4147-A177-3AD203B41FA5}">
                      <a16:colId xmlns:a16="http://schemas.microsoft.com/office/drawing/2014/main" val="2398907372"/>
                    </a:ext>
                  </a:extLst>
                </a:gridCol>
              </a:tblGrid>
              <a:tr h="37224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732"/>
                  </a:ext>
                </a:extLst>
              </a:tr>
              <a:tr h="58938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Disruptor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的入口，主要封装了环形队列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、消费者集合</a:t>
                      </a:r>
                      <a:r>
                        <a:rPr lang="en-US" altLang="zh-CN" sz="1600" dirty="0" err="1"/>
                        <a:t>ConsumerRepository</a:t>
                      </a:r>
                      <a:r>
                        <a:rPr lang="zh-CN" altLang="en-US" sz="1600" dirty="0"/>
                        <a:t>的引用；主要提供了获取环形队列、添加消费者、生产者向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中添加事件（可以理解为生产者生产数据）的操作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0267"/>
                  </a:ext>
                </a:extLst>
              </a:tr>
              <a:tr h="55654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RingBuffer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中队列具体的实现，底层封装了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数组；在初始化时，会使用</a:t>
                      </a:r>
                      <a:r>
                        <a:rPr lang="en-US" altLang="zh-CN" sz="1600" dirty="0"/>
                        <a:t>Event</a:t>
                      </a:r>
                      <a:r>
                        <a:rPr lang="zh-CN" altLang="en-US" sz="1600" dirty="0"/>
                        <a:t>事件对数组进行填充，填充的大小就是</a:t>
                      </a:r>
                      <a:r>
                        <a:rPr lang="en-US" altLang="zh-CN" sz="1600" dirty="0" err="1"/>
                        <a:t>bufferSize</a:t>
                      </a:r>
                      <a:r>
                        <a:rPr lang="zh-CN" altLang="en-US" sz="1600" dirty="0"/>
                        <a:t>设置的值；此外，该对象内部还维护了</a:t>
                      </a:r>
                      <a:r>
                        <a:rPr lang="en-US" altLang="zh-CN" sz="1600" dirty="0"/>
                        <a:t>Sequencer</a:t>
                      </a:r>
                      <a:r>
                        <a:rPr lang="zh-CN" altLang="en-US" sz="1600" dirty="0"/>
                        <a:t>（序列生产器）具体的实现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401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Sequencer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序列生产器，分别有</a:t>
                      </a:r>
                      <a:r>
                        <a:rPr lang="en-US" altLang="zh-CN" sz="1600" dirty="0" err="1"/>
                        <a:t>MultiProducerSequencer</a:t>
                      </a:r>
                      <a:r>
                        <a:rPr lang="zh-CN" altLang="en-US" sz="1600" dirty="0"/>
                        <a:t>（多生产者序列生产器） 和 </a:t>
                      </a:r>
                      <a:r>
                        <a:rPr lang="en-US" altLang="zh-CN" sz="1600" dirty="0" err="1"/>
                        <a:t>SingleProducerSequencer</a:t>
                      </a:r>
                      <a:r>
                        <a:rPr lang="zh-CN" altLang="en-US" sz="1600" dirty="0"/>
                        <a:t>（单生产者序列生产器）两个实现类，以及维护了生产者与消费者序列冲突时候的等待策略</a:t>
                      </a:r>
                      <a:r>
                        <a:rPr lang="en-US" altLang="zh-CN" sz="1600" dirty="0" err="1"/>
                        <a:t>WaitStrategy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4131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Sequence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序列对象，内部维护了一个</a:t>
                      </a:r>
                      <a:r>
                        <a:rPr lang="en-US" altLang="zh-CN" sz="1600" dirty="0"/>
                        <a:t>long</a:t>
                      </a:r>
                      <a:r>
                        <a:rPr lang="zh-CN" altLang="en-US" sz="1600" dirty="0"/>
                        <a:t>型的</a:t>
                      </a:r>
                      <a:r>
                        <a:rPr lang="en-US" altLang="zh-CN" sz="1600" dirty="0"/>
                        <a:t>value</a:t>
                      </a:r>
                      <a:r>
                        <a:rPr lang="zh-CN" altLang="en-US" sz="1600" dirty="0"/>
                        <a:t>，这个序列指向了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数组具体的角标。生产者和消费者各自维护自己的</a:t>
                      </a:r>
                      <a:r>
                        <a:rPr lang="en-US" altLang="zh-CN" sz="1600" dirty="0"/>
                        <a:t>Sequence</a:t>
                      </a:r>
                      <a:r>
                        <a:rPr lang="zh-CN" altLang="en-US" sz="1600" dirty="0"/>
                        <a:t>；但都是指向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的</a:t>
                      </a:r>
                      <a:r>
                        <a:rPr lang="en-US" altLang="zh-CN" sz="1600" dirty="0"/>
                        <a:t>Object[]</a:t>
                      </a:r>
                      <a:r>
                        <a:rPr lang="zh-CN" altLang="en-US" sz="1600" dirty="0"/>
                        <a:t>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7314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等待策略。当没有可消费的事件时，消费者根据特定的策略进行等待；当没有可生产的地方时，生产者根据特定的策略进行等待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18307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Event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事件对象，就是我们</a:t>
                      </a:r>
                      <a:r>
                        <a:rPr lang="en-US" altLang="zh-CN" sz="1600" dirty="0" err="1"/>
                        <a:t>Ringbuffer</a:t>
                      </a:r>
                      <a:r>
                        <a:rPr lang="zh-CN" altLang="en-US" sz="1600" dirty="0"/>
                        <a:t>中存在的数据，在</a:t>
                      </a:r>
                      <a:r>
                        <a:rPr lang="en-US" altLang="zh-CN" sz="1600" dirty="0"/>
                        <a:t>Disruptor</a:t>
                      </a:r>
                      <a:r>
                        <a:rPr lang="zh-CN" altLang="en-US" sz="1600" dirty="0"/>
                        <a:t>中用</a:t>
                      </a:r>
                      <a:r>
                        <a:rPr lang="en-US" altLang="zh-CN" sz="1600" dirty="0"/>
                        <a:t>Event</a:t>
                      </a:r>
                      <a:r>
                        <a:rPr lang="zh-CN" altLang="en-US" sz="1600" dirty="0"/>
                        <a:t>来定义数据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38006"/>
                  </a:ext>
                </a:extLst>
              </a:tr>
              <a:tr h="63236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EventProcessor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事件处理器，单独在一个线程内执行，判断消费者的序列和生产者序列关系，决定是否调用我们自定义的事件处理器，也就是是否可以进行消费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3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EventHandler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事件处理器，由用户自定义实现，也就是最终的事件消费者，需要实现</a:t>
                      </a:r>
                      <a:r>
                        <a:rPr lang="en-US" altLang="zh-CN" sz="1600" dirty="0" err="1"/>
                        <a:t>EventHandler</a:t>
                      </a:r>
                      <a:r>
                        <a:rPr lang="zh-CN" altLang="en-US" sz="1600" dirty="0"/>
                        <a:t>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7563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事件生产者，也就是我们上面代码中最后那部门的</a:t>
                      </a:r>
                      <a:r>
                        <a:rPr lang="en-US" altLang="zh-CN" sz="1600" dirty="0"/>
                        <a:t>for</a:t>
                      </a:r>
                      <a:r>
                        <a:rPr lang="zh-CN" altLang="en-US" sz="1600" dirty="0"/>
                        <a:t>循环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6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6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434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等待策略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0F47C2-BB4E-4DCD-BE36-0A09243F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46321"/>
              </p:ext>
            </p:extLst>
          </p:nvPr>
        </p:nvGraphicFramePr>
        <p:xfrm>
          <a:off x="253481" y="1599112"/>
          <a:ext cx="11685037" cy="347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396">
                  <a:extLst>
                    <a:ext uri="{9D8B030D-6E8A-4147-A177-3AD203B41FA5}">
                      <a16:colId xmlns:a16="http://schemas.microsoft.com/office/drawing/2014/main" val="421255593"/>
                    </a:ext>
                  </a:extLst>
                </a:gridCol>
                <a:gridCol w="8089641">
                  <a:extLst>
                    <a:ext uri="{9D8B030D-6E8A-4147-A177-3AD203B41FA5}">
                      <a16:colId xmlns:a16="http://schemas.microsoft.com/office/drawing/2014/main" val="2398907372"/>
                    </a:ext>
                  </a:extLst>
                </a:gridCol>
              </a:tblGrid>
              <a:tr h="372244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732"/>
                  </a:ext>
                </a:extLst>
              </a:tr>
              <a:tr h="589387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通过线程阻塞的方式，等待生产者唤醒，被唤醒后，再循环检查依赖的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是否已经消费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950267"/>
                  </a:ext>
                </a:extLst>
              </a:tr>
              <a:tr h="444579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BusySpinWaitStrategy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线程一直自旋等待，可能比较耗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7401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线程阻塞等待生产者唤醒，与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相比，区别在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signalNeeded.getAndSet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如果两个线程同时访问一个访问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一个访问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signalAll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时，可以减少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加锁次数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41314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LiteTimeoutBlockingWaitStrategy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相比，设置了阻塞时间，超过时间后抛异常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73146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PhasedBackoffWaitStrategy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根据时间参数和传入的等待策略来决定使用哪种等待策略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18307"/>
                  </a:ext>
                </a:extLst>
              </a:tr>
              <a:tr h="372244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TimeoutBlockingWaitStrategy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BlockingWaitStrategy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来说，设置了等待时间，超过后抛异常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38006"/>
                  </a:ext>
                </a:extLst>
              </a:tr>
              <a:tr h="374681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YieldingWaitStrategy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尝试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次，然后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Thread.yield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让出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2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7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D237B-8C4F-411B-8382-FFBC3D304E58}"/>
              </a:ext>
            </a:extLst>
          </p:cNvPr>
          <p:cNvSpPr txBox="1"/>
          <p:nvPr/>
        </p:nvSpPr>
        <p:spPr>
          <a:xfrm>
            <a:off x="765095" y="1352940"/>
            <a:ext cx="11196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>
                <a:solidFill>
                  <a:schemeClr val="bg1"/>
                </a:solidFill>
              </a:rPr>
              <a:t>1.1</a:t>
            </a:r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缓存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zh-CN" altLang="en-US" dirty="0">
                <a:solidFill>
                  <a:schemeClr val="bg1"/>
                </a:solidFill>
              </a:rPr>
              <a:t>在现代计算机当中，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是大脑，最终都是由它来执行所有的运算。而内存</a:t>
            </a:r>
            <a:r>
              <a:rPr lang="en-US" altLang="zh-CN" dirty="0">
                <a:solidFill>
                  <a:schemeClr val="bg1"/>
                </a:solidFill>
              </a:rPr>
              <a:t>(RAM)</a:t>
            </a:r>
            <a:r>
              <a:rPr lang="zh-CN" altLang="en-US" dirty="0">
                <a:solidFill>
                  <a:schemeClr val="bg1"/>
                </a:solidFill>
              </a:rPr>
              <a:t>则是血液，存放着运行的数据；但是，由于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和内存之间的工作频率不同，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如果直接去访问内存的话，系统性能将会受到很大的影响，所以在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和内存之间加入了三级缓存，分别是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L3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当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执行运算时，它首先会去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缓存中查找数据，找到则返回；如果</a:t>
            </a:r>
            <a:r>
              <a:rPr lang="en-US" altLang="zh-CN" dirty="0">
                <a:solidFill>
                  <a:schemeClr val="bg1"/>
                </a:solidFill>
              </a:rPr>
              <a:t>L1</a:t>
            </a:r>
            <a:r>
              <a:rPr lang="zh-CN" altLang="en-US" dirty="0">
                <a:solidFill>
                  <a:schemeClr val="bg1"/>
                </a:solidFill>
              </a:rPr>
              <a:t>中不存在，则去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中查找，找到即返回；如果</a:t>
            </a:r>
            <a:r>
              <a:rPr lang="en-US" altLang="zh-CN" dirty="0">
                <a:solidFill>
                  <a:schemeClr val="bg1"/>
                </a:solidFill>
              </a:rPr>
              <a:t>L2</a:t>
            </a:r>
            <a:r>
              <a:rPr lang="zh-CN" altLang="en-US" dirty="0">
                <a:solidFill>
                  <a:schemeClr val="bg1"/>
                </a:solidFill>
              </a:rPr>
              <a:t>中不存在，则去</a:t>
            </a:r>
            <a:r>
              <a:rPr lang="en-US" altLang="zh-CN" dirty="0">
                <a:solidFill>
                  <a:schemeClr val="bg1"/>
                </a:solidFill>
              </a:rPr>
              <a:t>L3</a:t>
            </a:r>
            <a:r>
              <a:rPr lang="zh-CN" altLang="en-US" dirty="0">
                <a:solidFill>
                  <a:schemeClr val="bg1"/>
                </a:solidFill>
              </a:rPr>
              <a:t>中查找，查到即返回。如果三级缓存中都不存在，最终会去内存中查找。对于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来说，走得越远，就越消耗时间，拖累性能。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DF300-F4E1-4E83-A76E-7A29E7AF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2" y="3331205"/>
            <a:ext cx="7011008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1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541174" y="544289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6B702D-655B-4D08-A748-FD50F30F4E80}"/>
              </a:ext>
            </a:extLst>
          </p:cNvPr>
          <p:cNvSpPr txBox="1"/>
          <p:nvPr/>
        </p:nvSpPr>
        <p:spPr>
          <a:xfrm>
            <a:off x="615820" y="1005954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D237B-8C4F-411B-8382-FFBC3D304E58}"/>
              </a:ext>
            </a:extLst>
          </p:cNvPr>
          <p:cNvSpPr txBox="1"/>
          <p:nvPr/>
        </p:nvSpPr>
        <p:spPr>
          <a:xfrm>
            <a:off x="765095" y="1352940"/>
            <a:ext cx="11196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缓存中，数据是以缓存行</a:t>
            </a:r>
            <a:r>
              <a:rPr lang="en-US" altLang="zh-CN" dirty="0">
                <a:solidFill>
                  <a:schemeClr val="bg1"/>
                </a:solidFill>
              </a:rPr>
              <a:t>(cache line)</a:t>
            </a:r>
            <a:r>
              <a:rPr lang="zh-CN" altLang="en-US" dirty="0">
                <a:solidFill>
                  <a:schemeClr val="bg1"/>
                </a:solidFill>
              </a:rPr>
              <a:t>为单位进行存储的，每个缓存行的大小一般为</a:t>
            </a:r>
            <a:r>
              <a:rPr lang="en-US" altLang="zh-CN" dirty="0">
                <a:solidFill>
                  <a:schemeClr val="bg1"/>
                </a:solidFill>
              </a:rPr>
              <a:t>32--256</a:t>
            </a:r>
            <a:r>
              <a:rPr lang="zh-CN" altLang="en-US" dirty="0">
                <a:solidFill>
                  <a:schemeClr val="bg1"/>
                </a:solidFill>
              </a:rPr>
              <a:t>个字节，常用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中缓存行的大小是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字节；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每次从内存中读取数据的时候，会将相邻的数据也一并读取到缓存中，填充整个缓存行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chemeClr val="bg1"/>
                </a:solidFill>
              </a:rPr>
              <a:t>当我们遍历数组的时候，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遍历第一个元素时，与之相邻的元素也会被加载到了缓存中，对于后续的遍历来说，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在缓存中找到了对应的数据，不需要再去内存中查找，效率得到了巨大的提升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Disruptor</a:t>
            </a:r>
            <a:r>
              <a:rPr lang="zh-CN" altLang="en-US" dirty="0">
                <a:solidFill>
                  <a:srgbClr val="FF0000"/>
                </a:solidFill>
              </a:rPr>
              <a:t>底层是</a:t>
            </a:r>
            <a:r>
              <a:rPr lang="en-US" altLang="zh-CN" dirty="0">
                <a:solidFill>
                  <a:srgbClr val="FF0000"/>
                </a:solidFill>
              </a:rPr>
              <a:t>Object[]</a:t>
            </a:r>
            <a:r>
              <a:rPr lang="zh-CN" altLang="en-US" dirty="0">
                <a:solidFill>
                  <a:srgbClr val="FF0000"/>
                </a:solidFill>
              </a:rPr>
              <a:t>数组，因此性能比较高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924A6-9C29-4835-96E4-56FDBEA3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8" y="3193944"/>
            <a:ext cx="5837426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6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1" y="587771"/>
            <a:ext cx="989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缓存是否命中例子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模拟缓存是否命中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FE46EE4-6C97-4EB5-B163-57A87CAB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05" y="887854"/>
            <a:ext cx="5999583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CacheHit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二维数组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[][]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一维数组长度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int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1024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1024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(String[] args)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创建二维数组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并赋值：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][]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long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[x][y]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cacheHit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cacheMiss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缓存命中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cacheHit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sum +=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[x][y]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err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"sum 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sum)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命中耗时：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    //</a:t>
            </a:r>
            <a:r>
              <a:rPr lang="zh-CN" altLang="en-US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缓存未命中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cacheMiss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sum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x++)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y++)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    sum +=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[y][x]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err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"sum 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sum)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未命中耗时：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+ 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B5AA0-E382-46F9-B405-A49E18FA4E23}"/>
              </a:ext>
            </a:extLst>
          </p:cNvPr>
          <p:cNvSpPr/>
          <p:nvPr/>
        </p:nvSpPr>
        <p:spPr>
          <a:xfrm>
            <a:off x="6948196" y="4573659"/>
            <a:ext cx="4313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命中耗时：15877654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sum : 6291456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未命中耗时：57731743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sum : 6291456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差不多相差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5E1C3A-676E-451E-A9CD-DEBBDE7845D8}"/>
              </a:ext>
            </a:extLst>
          </p:cNvPr>
          <p:cNvSpPr txBox="1"/>
          <p:nvPr/>
        </p:nvSpPr>
        <p:spPr>
          <a:xfrm>
            <a:off x="6802032" y="1026590"/>
            <a:ext cx="5010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 在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中，一个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类型是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字节，而一个缓存行是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字节，因此一个缓存行可以存放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类型。但是，在内存的布局中，对象不仅包含了实例数据</a:t>
            </a:r>
            <a:r>
              <a:rPr lang="en-US" altLang="zh-CN" dirty="0">
                <a:solidFill>
                  <a:schemeClr val="bg1"/>
                </a:solidFill>
              </a:rPr>
              <a:t>(long</a:t>
            </a:r>
            <a:r>
              <a:rPr lang="zh-CN" altLang="en-US" dirty="0">
                <a:solidFill>
                  <a:schemeClr val="bg1"/>
                </a:solidFill>
              </a:rPr>
              <a:t>类型变量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，还包含了对象头。对象头在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位系统上占用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字节，而</a:t>
            </a:r>
            <a:r>
              <a:rPr lang="en-US" altLang="zh-CN" dirty="0">
                <a:solidFill>
                  <a:schemeClr val="bg1"/>
                </a:solidFill>
              </a:rPr>
              <a:t>64</a:t>
            </a:r>
            <a:r>
              <a:rPr lang="zh-CN" altLang="en-US" dirty="0">
                <a:solidFill>
                  <a:schemeClr val="bg1"/>
                </a:solidFill>
              </a:rPr>
              <a:t>位系统上占用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字节。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/>
              <a:t>       </a:t>
            </a:r>
            <a:r>
              <a:rPr lang="zh-CN" altLang="en-US" dirty="0">
                <a:solidFill>
                  <a:schemeClr val="bg1"/>
                </a:solidFill>
              </a:rPr>
              <a:t>二维数组中填充了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个元素，占用了</a:t>
            </a:r>
            <a:r>
              <a:rPr lang="en-US" altLang="zh-CN" dirty="0">
                <a:solidFill>
                  <a:schemeClr val="bg1"/>
                </a:solidFill>
              </a:rPr>
              <a:t>48</a:t>
            </a:r>
            <a:r>
              <a:rPr lang="zh-CN" altLang="en-US" dirty="0">
                <a:solidFill>
                  <a:schemeClr val="bg1"/>
                </a:solidFill>
              </a:rPr>
              <a:t>字节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23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多线程模拟伪共享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程序中，当多个线程修改两个独立变量的时候，如果这两个变量存在于一个缓存行中，    那么就有很大的概率产生伪共享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      现如今，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都是多核处理器，一般为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核或者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核，当我们程序运行时，启动了多个线程。例如：核心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启动了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个线程，核心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启动了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个线程，这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个线程分别要修改不同的变量，其中核心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的线程要修改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变量，而核心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的线程要修改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变量，但是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变量在内存中是相邻的数据，他们被加载到了同一个缓存行当中，核心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的缓存行有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，核心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的缓存行也有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r>
              <a:rPr lang="zh-CN" altLang="en-US" dirty="0">
                <a:solidFill>
                  <a:schemeClr val="bg1"/>
                </a:solidFill>
              </a:rPr>
              <a:t>。那么，只要有一个核心中的线程修改了变量，另一个核心的缓存行就会失效，导致数据需要被重新到内存中读取，无意中影响了系统的性能，这就是伪共享。这就是缓存一致性协议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b="1" dirty="0">
                <a:solidFill>
                  <a:schemeClr val="bg1"/>
                </a:solidFill>
              </a:rPr>
              <a:t>MESI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CPU</a:t>
            </a:r>
            <a:r>
              <a:rPr lang="zh-CN" altLang="en-US" dirty="0">
                <a:solidFill>
                  <a:schemeClr val="bg1"/>
                </a:solidFill>
              </a:rPr>
              <a:t>的伪共享问题本质是：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几个在内存中相邻的数据，被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的不同核心加载在同一个缓存行当中，数据被修改后，由于数据存在同一个缓存行当中，进而导致缓存行失效，引起缓存命中降低。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17729-70EA-4D6E-886D-E0887A04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1" y="4281090"/>
            <a:ext cx="598983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8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多线程模拟伪共享（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9D75D5-999E-49F4-86CA-50EA7101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950" y="530393"/>
            <a:ext cx="7343192" cy="60478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FalseShare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implements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Runnable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int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线程数、数组大小：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final static long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ITERATIONS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500L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1000L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数组迭代的次数：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线程需要处理的数组元素角标：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static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VolatileLong[]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操作数组：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static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[i]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FalseShare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handleArrayIndex)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final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String[] args)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throws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Exception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final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start =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Thread[] threads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Thread[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NUM_THREADS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&lt; threads.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threads[i]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Thread(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FalseShare(i))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(Thread t : threads)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t.start()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(Thread t : threads)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t.join()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.println(System.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nanoTime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- start)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对数组的元素进行操作：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@Override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run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 =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ITERATIONS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while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!= --i)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longs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handleArrayIndex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].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数组元素：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final static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VolatileLong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volatile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public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注释代码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前后理解伪共享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110964B-2F25-4E50-A9FB-13CA5F1B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54383"/>
              </p:ext>
            </p:extLst>
          </p:nvPr>
        </p:nvGraphicFramePr>
        <p:xfrm>
          <a:off x="307909" y="1125334"/>
          <a:ext cx="4164568" cy="163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23">
                  <a:extLst>
                    <a:ext uri="{9D8B030D-6E8A-4147-A177-3AD203B41FA5}">
                      <a16:colId xmlns:a16="http://schemas.microsoft.com/office/drawing/2014/main" val="3713459190"/>
                    </a:ext>
                  </a:extLst>
                </a:gridCol>
                <a:gridCol w="1517776">
                  <a:extLst>
                    <a:ext uri="{9D8B030D-6E8A-4147-A177-3AD203B41FA5}">
                      <a16:colId xmlns:a16="http://schemas.microsoft.com/office/drawing/2014/main" val="367978156"/>
                    </a:ext>
                  </a:extLst>
                </a:gridCol>
                <a:gridCol w="1757269">
                  <a:extLst>
                    <a:ext uri="{9D8B030D-6E8A-4147-A177-3AD203B41FA5}">
                      <a16:colId xmlns:a16="http://schemas.microsoft.com/office/drawing/2014/main" val="1014661727"/>
                    </a:ext>
                  </a:extLst>
                </a:gridCol>
              </a:tblGrid>
              <a:tr h="4292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未注释代码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注释掉代码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94809"/>
                  </a:ext>
                </a:extLst>
              </a:tr>
              <a:tr h="432877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16451743461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26666708578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82595"/>
                  </a:ext>
                </a:extLst>
              </a:tr>
              <a:tr h="405263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17124046655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25214990415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81615"/>
                  </a:ext>
                </a:extLst>
              </a:tr>
              <a:tr h="298202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17220128914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25372634597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768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7991434-D2C5-4EAA-A132-00DFACAA52E0}"/>
              </a:ext>
            </a:extLst>
          </p:cNvPr>
          <p:cNvSpPr txBox="1"/>
          <p:nvPr/>
        </p:nvSpPr>
        <p:spPr>
          <a:xfrm>
            <a:off x="307909" y="3156799"/>
            <a:ext cx="4002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1.5Disruptor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中如何解决伪共享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        通过缓存行填充的方式来解决伪共享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并发包下也有这样解决伪共享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通过注解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sun.misc.Contended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89AAAED-621D-473A-A223-A0D2C9EF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0" y="4551896"/>
            <a:ext cx="371980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LhsPadding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p7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Value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LhsPadding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volatile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RhsPadding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extends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Value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protected long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p9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p14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p15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0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374B59D-9D78-4F1A-BE16-54175A086C1F}"/>
              </a:ext>
            </a:extLst>
          </p:cNvPr>
          <p:cNvSpPr/>
          <p:nvPr/>
        </p:nvSpPr>
        <p:spPr>
          <a:xfrm>
            <a:off x="1091682" y="958335"/>
            <a:ext cx="2939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D632B-B14C-4A5A-BB56-ABECDA3D0CC6}"/>
              </a:ext>
            </a:extLst>
          </p:cNvPr>
          <p:cNvSpPr txBox="1"/>
          <p:nvPr/>
        </p:nvSpPr>
        <p:spPr>
          <a:xfrm>
            <a:off x="1791477" y="2547257"/>
            <a:ext cx="9004040" cy="100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dozer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的映射工具，类似于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BeanUtils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。它可以灵活地处理复杂类型之间的映射。不但可以进行简单的属性映射、复杂的类型映射、双向映射、递归映射等，并且可以通过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配置文件进行灵活的配置。</a:t>
            </a:r>
          </a:p>
        </p:txBody>
      </p:sp>
    </p:spTree>
    <p:extLst>
      <p:ext uri="{BB962C8B-B14F-4D97-AF65-F5344CB8AC3E}">
        <p14:creationId xmlns:p14="http://schemas.microsoft.com/office/powerpoint/2010/main" val="115829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为什么这么快的原因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1280D-43A5-40A0-A2FA-A645AA7FAC98}"/>
              </a:ext>
            </a:extLst>
          </p:cNvPr>
          <p:cNvSpPr txBox="1"/>
          <p:nvPr/>
        </p:nvSpPr>
        <p:spPr>
          <a:xfrm>
            <a:off x="541160" y="587771"/>
            <a:ext cx="10067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RingBufferSize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1"/>
                </a:solidFill>
              </a:rPr>
              <a:t>求余操作本身也是一种高耗费的操作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所以</a:t>
            </a:r>
            <a:r>
              <a:rPr lang="en-US" altLang="zh-CN" dirty="0" err="1">
                <a:solidFill>
                  <a:schemeClr val="bg1"/>
                </a:solidFill>
              </a:rPr>
              <a:t>ringbuffer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size</a:t>
            </a:r>
            <a:r>
              <a:rPr lang="zh-CN" altLang="en-US" dirty="0">
                <a:solidFill>
                  <a:schemeClr val="bg1"/>
                </a:solidFill>
              </a:rPr>
              <a:t>设成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次方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可以利用位操作来高效实现求余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不使用锁，用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bg1"/>
                </a:solidFill>
              </a:rPr>
              <a:t>disruptor</a:t>
            </a:r>
            <a:r>
              <a:rPr lang="zh-CN" altLang="en-US" dirty="0">
                <a:solidFill>
                  <a:schemeClr val="bg1"/>
                </a:solidFill>
              </a:rPr>
              <a:t>不使用锁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Compare And Swap/Set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严格意义上说仍然是使用锁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因为</a:t>
            </a:r>
            <a:r>
              <a:rPr lang="en-US" altLang="zh-CN" dirty="0">
                <a:solidFill>
                  <a:schemeClr val="bg1"/>
                </a:solidFill>
              </a:rPr>
              <a:t>CAS</a:t>
            </a:r>
            <a:r>
              <a:rPr lang="zh-CN" altLang="en-US" dirty="0">
                <a:solidFill>
                  <a:schemeClr val="bg1"/>
                </a:solidFill>
              </a:rPr>
              <a:t>本质上也是一种乐观锁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只不过是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级别指令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不涉及到操作系统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所以效率很高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AtomicLong</a:t>
            </a:r>
            <a:r>
              <a:rPr lang="zh-CN" altLang="en-US" dirty="0">
                <a:solidFill>
                  <a:schemeClr val="bg1"/>
                </a:solidFill>
              </a:rPr>
              <a:t>实现</a:t>
            </a:r>
            <a:r>
              <a:rPr lang="en-US" altLang="zh-CN" dirty="0">
                <a:solidFill>
                  <a:schemeClr val="bg1"/>
                </a:solidFill>
              </a:rPr>
              <a:t>Sequence)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4.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预读或者批量读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底层是数组，借助数组底层存储是连续的，可以批量加载到缓存中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11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DB95B9E-D359-4F2C-8FFD-DBAAD5165A38}"/>
              </a:ext>
            </a:extLst>
          </p:cNvPr>
          <p:cNvSpPr txBox="1"/>
          <p:nvPr/>
        </p:nvSpPr>
        <p:spPr>
          <a:xfrm>
            <a:off x="307909" y="148952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拓展：工具介绍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692B7F-58D7-4A2E-8599-CDA002B339B3}"/>
              </a:ext>
            </a:extLst>
          </p:cNvPr>
          <p:cNvSpPr txBox="1"/>
          <p:nvPr/>
        </p:nvSpPr>
        <p:spPr>
          <a:xfrm>
            <a:off x="541174" y="861189"/>
            <a:ext cx="555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1.Jvm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参数配置工具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926BF-DE37-441A-88F1-D0A2B4057250}"/>
              </a:ext>
            </a:extLst>
          </p:cNvPr>
          <p:cNvSpPr txBox="1"/>
          <p:nvPr/>
        </p:nvSpPr>
        <p:spPr>
          <a:xfrm>
            <a:off x="926840" y="1470790"/>
            <a:ext cx="79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http://xxfox.perfma.com/jvm/generate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386CF-CF81-46D8-888C-4B45E2F525C6}"/>
              </a:ext>
            </a:extLst>
          </p:cNvPr>
          <p:cNvSpPr txBox="1"/>
          <p:nvPr/>
        </p:nvSpPr>
        <p:spPr>
          <a:xfrm>
            <a:off x="541174" y="2031645"/>
            <a:ext cx="555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 2. JVM</a:t>
            </a:r>
            <a:r>
              <a:rPr lang="zh-CN" altLang="en-US" dirty="0"/>
              <a:t>线程堆栈在线分析工具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004C25-DDA7-4EAA-A22B-227EBE45FFAD}"/>
              </a:ext>
            </a:extLst>
          </p:cNvPr>
          <p:cNvSpPr txBox="1"/>
          <p:nvPr/>
        </p:nvSpPr>
        <p:spPr>
          <a:xfrm>
            <a:off x="926840" y="2658833"/>
            <a:ext cx="79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http://gceasy.io/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1FC2D2-395C-40D2-ABA7-07A07A45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42" y="3028165"/>
            <a:ext cx="7576459" cy="36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951B1B-6E85-4602-8B9E-AEC9B5EBA65A}"/>
              </a:ext>
            </a:extLst>
          </p:cNvPr>
          <p:cNvSpPr txBox="1"/>
          <p:nvPr/>
        </p:nvSpPr>
        <p:spPr>
          <a:xfrm>
            <a:off x="3796004" y="2767280"/>
            <a:ext cx="4599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55416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F56476-E16A-4B62-8A6D-A0F8876CF2ED}"/>
              </a:ext>
            </a:extLst>
          </p:cNvPr>
          <p:cNvSpPr/>
          <p:nvPr/>
        </p:nvSpPr>
        <p:spPr>
          <a:xfrm>
            <a:off x="886405" y="622432"/>
            <a:ext cx="226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75F2A-8E17-4A7D-A1A6-1956FB9381CA}"/>
              </a:ext>
            </a:extLst>
          </p:cNvPr>
          <p:cNvSpPr txBox="1"/>
          <p:nvPr/>
        </p:nvSpPr>
        <p:spPr>
          <a:xfrm>
            <a:off x="671806" y="1419999"/>
            <a:ext cx="58782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数据存储之间</a:t>
            </a:r>
            <a:r>
              <a:rPr lang="en-US" altLang="zh-CN" sz="2000" dirty="0">
                <a:solidFill>
                  <a:schemeClr val="bg1"/>
                </a:solidFill>
              </a:rPr>
              <a:t>Bean</a:t>
            </a:r>
            <a:r>
              <a:rPr lang="zh-CN" altLang="en-US" sz="2000" dirty="0">
                <a:solidFill>
                  <a:schemeClr val="bg1"/>
                </a:solidFill>
              </a:rPr>
              <a:t>的转化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zh-CN" altLang="en-US" dirty="0">
                <a:solidFill>
                  <a:schemeClr val="bg1"/>
                </a:solidFill>
              </a:rPr>
              <a:t>数据既要存储在</a:t>
            </a:r>
            <a:r>
              <a:rPr lang="en-US" altLang="zh-CN" dirty="0">
                <a:solidFill>
                  <a:schemeClr val="bg1"/>
                </a:solidFill>
              </a:rPr>
              <a:t>MySQL</a:t>
            </a:r>
            <a:r>
              <a:rPr lang="zh-CN" altLang="en-US" dirty="0">
                <a:solidFill>
                  <a:schemeClr val="bg1"/>
                </a:solidFill>
              </a:rPr>
              <a:t>，又要存储在</a:t>
            </a:r>
            <a:r>
              <a:rPr lang="en-US" altLang="zh-CN" dirty="0" err="1">
                <a:solidFill>
                  <a:schemeClr val="bg1"/>
                </a:solidFill>
              </a:rPr>
              <a:t>ElasticSearch</a:t>
            </a:r>
            <a:r>
              <a:rPr lang="zh-CN" altLang="en-US" dirty="0">
                <a:solidFill>
                  <a:schemeClr val="bg1"/>
                </a:solidFill>
              </a:rPr>
              <a:t>中，中间有一个</a:t>
            </a:r>
            <a:r>
              <a:rPr lang="en-US" altLang="zh-CN" dirty="0">
                <a:solidFill>
                  <a:schemeClr val="bg1"/>
                </a:solidFill>
              </a:rPr>
              <a:t>Bean</a:t>
            </a:r>
            <a:r>
              <a:rPr lang="zh-CN" altLang="en-US" dirty="0">
                <a:solidFill>
                  <a:schemeClr val="bg1"/>
                </a:solidFill>
              </a:rPr>
              <a:t>的转换，在大多数情况下，只是简单的赋值而已，如右：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数据传输过程</a:t>
            </a:r>
            <a:r>
              <a:rPr lang="en-US" altLang="zh-CN" sz="2000" dirty="0">
                <a:solidFill>
                  <a:schemeClr val="bg1"/>
                </a:solidFill>
              </a:rPr>
              <a:t>DO,DTO,VO</a:t>
            </a:r>
            <a:r>
              <a:rPr lang="zh-CN" altLang="en-US" sz="2000" dirty="0">
                <a:solidFill>
                  <a:schemeClr val="bg1"/>
                </a:solidFill>
              </a:rPr>
              <a:t>层之间的转化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zh-CN" altLang="en-US" dirty="0"/>
              <a:t> </a:t>
            </a:r>
            <a:r>
              <a:rPr lang="zh-CN" altLang="en-US" dirty="0">
                <a:solidFill>
                  <a:schemeClr val="bg1"/>
                </a:solidFill>
              </a:rPr>
              <a:t>表现层与应用层之间是通过数据传输对象（</a:t>
            </a:r>
            <a:r>
              <a:rPr lang="en-US" altLang="zh-CN" dirty="0">
                <a:solidFill>
                  <a:schemeClr val="bg1"/>
                </a:solidFill>
              </a:rPr>
              <a:t>DTO</a:t>
            </a:r>
            <a:r>
              <a:rPr lang="zh-CN" altLang="en-US" dirty="0">
                <a:solidFill>
                  <a:schemeClr val="bg1"/>
                </a:solidFill>
              </a:rPr>
              <a:t>）进行交互的，数据传输对象的目的是为了对领域对象进行数据封装，实现层与层之间的数据传递。在此过程中，需要</a:t>
            </a:r>
            <a:r>
              <a:rPr lang="en-US" altLang="zh-CN" dirty="0">
                <a:solidFill>
                  <a:schemeClr val="bg1"/>
                </a:solidFill>
              </a:rPr>
              <a:t>DO</a:t>
            </a:r>
            <a:r>
              <a:rPr lang="zh-CN" altLang="en-US" dirty="0">
                <a:solidFill>
                  <a:schemeClr val="bg1"/>
                </a:solidFill>
              </a:rPr>
              <a:t>层，</a:t>
            </a:r>
            <a:r>
              <a:rPr lang="en-US" altLang="zh-CN" dirty="0">
                <a:solidFill>
                  <a:schemeClr val="bg1"/>
                </a:solidFill>
              </a:rPr>
              <a:t>DTO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VO</a:t>
            </a:r>
            <a:r>
              <a:rPr lang="zh-CN" altLang="en-US" dirty="0">
                <a:solidFill>
                  <a:schemeClr val="bg1"/>
                </a:solidFill>
              </a:rPr>
              <a:t>层之间的转换，如右：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02BF8B7-94C2-4E2D-A7B6-28338AF0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395" y="1464793"/>
            <a:ext cx="539309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AdvertisementEsBean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(DspAdvertisementDO advertisementDO)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planId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advertisementDO.getPlanId()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planName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advertisementDO.getPlanName()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userId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advertisementDO.getUserId()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status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advertisementDO.getStatus()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this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advertisementDO.getName()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30112E9-1F46-4CF1-87BF-7CE12E97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395" y="3303422"/>
            <a:ext cx="546774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DspAdvertisementListVO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(AdvertisementEsBean m)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setId(m.getId())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setName(m.getName())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setPlanId(m.getPlanId())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setPlanName(m.getPlanName())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setStatus(m.getStatus())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setUserId(m.getUserId())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setBiddingPrice(NumUtils.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get100DiviceNum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(m.getBiddingPrice()))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setReason(m.getReason())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setCreateTime(m.getCreateTime())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setMaterialsInfo(m.getMaterialsInfo())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setPv(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setClick(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setConsume(BigDecimal.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setCtr(BigDecimal.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setDownload(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0L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setCpc(BigDecimal.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ZERO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源数据对象和目标数据对象都共享相同的公共属性名称。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922CF3-FB18-42E1-946B-45C0A727E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1550804"/>
            <a:ext cx="4471318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A9B7C6"/>
                </a:solidFill>
                <a:latin typeface="Lucida Sans Typewriter" panose="020B0509030504030204" pitchFamily="49" charset="0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get/set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D67821-D8A4-4F34-886C-9CB9EF42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4073657"/>
            <a:ext cx="447131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省略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get/set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316825" y="1001683"/>
            <a:ext cx="607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A3FECA-F960-4E08-99BB-79DFF5CC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106" y="1619416"/>
            <a:ext cx="498876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@Before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initMapper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0B67DA0-34F7-4487-BE52-3E42384D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825" y="4073657"/>
            <a:ext cx="4988765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getDozerSourceObject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 source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"wade"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 dest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"wade"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(dest.getAge()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(dest.getAge()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source.getAge())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(dest.getName()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source.getName())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源数据对象与目标对象属性名称相同，数据类型不同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288832" y="1253617"/>
            <a:ext cx="6077339" cy="366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A3FECA-F960-4E08-99BB-79DFF5CC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3" y="1765052"/>
            <a:ext cx="498876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@Before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initMapper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2C613-F4AE-4B71-8E2F-D0C084B6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78" y="1602438"/>
            <a:ext cx="44713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Source2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Source2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points)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points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87463-3CA7-4502-805F-07CF63EE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2" y="4157031"/>
            <a:ext cx="4478694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points)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points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points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E7DDAC8-9B67-4808-A51E-AF4A1B871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132" y="4157031"/>
            <a:ext cx="498876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givenDozerSource2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Source2 source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Source2(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"320"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15.2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 dest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.map(source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DozerSource2.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(dest.getId()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320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(dest.getPoints()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15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9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671806" y="1419999"/>
            <a:ext cx="587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C75C10-D077-4C0A-9ECB-A5832D1F6796}"/>
              </a:ext>
            </a:extLst>
          </p:cNvPr>
          <p:cNvSpPr txBox="1"/>
          <p:nvPr/>
        </p:nvSpPr>
        <p:spPr>
          <a:xfrm>
            <a:off x="432896" y="958382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源数据对象与目标对象属性名称不同（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与注解）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1.</a:t>
            </a:r>
            <a:r>
              <a:rPr lang="zh-CN" altLang="en-US" dirty="0">
                <a:solidFill>
                  <a:schemeClr val="bg1"/>
                </a:solidFill>
              </a:rPr>
              <a:t>源对象：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4F234-5D89-4F6C-9131-5105C4B31014}"/>
              </a:ext>
            </a:extLst>
          </p:cNvPr>
          <p:cNvSpPr txBox="1"/>
          <p:nvPr/>
        </p:nvSpPr>
        <p:spPr>
          <a:xfrm>
            <a:off x="482655" y="3695366"/>
            <a:ext cx="611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目标对象：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4BC43A-DDD6-43CD-A726-C6672EC6830F}"/>
              </a:ext>
            </a:extLst>
          </p:cNvPr>
          <p:cNvSpPr txBox="1"/>
          <p:nvPr/>
        </p:nvSpPr>
        <p:spPr>
          <a:xfrm>
            <a:off x="6270171" y="914634"/>
            <a:ext cx="607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使用方法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3.1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  <a:r>
              <a:rPr lang="en-US" altLang="zh-CN" dirty="0">
                <a:solidFill>
                  <a:schemeClr val="bg1"/>
                </a:solidFill>
              </a:rPr>
              <a:t>xml</a:t>
            </a:r>
            <a:r>
              <a:rPr lang="zh-CN" altLang="en-US" dirty="0">
                <a:solidFill>
                  <a:schemeClr val="bg1"/>
                </a:solidFill>
              </a:rPr>
              <a:t>配置文件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FD9F82-20FA-49EA-86EE-600400AF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1" y="1650880"/>
            <a:ext cx="434806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address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D378810-FAC4-40D1-B3EB-081B12830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02" y="4052958"/>
            <a:ext cx="434806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private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 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age)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peopleName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peopleAddress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age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= age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9E4E70-B43C-4674-B1D5-DA42F003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478" y="1585920"/>
            <a:ext cx="555424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&lt;?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 version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="1.0"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encoding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="UTF-8"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?&gt;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&lt;mappings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="http://dozer.sourceforge.net"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xmlns: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xsi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="http://www.w3.org/2001/XMLSchema-instance"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xsi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:schemaLocation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="http://dozer.sourceforge.net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      http://dozer.sourceforge.net/schema/beanmapping.xsd"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&lt;mapping&gt;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&lt;class-a&gt;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com.learn.dozer.People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&lt;/class-a&gt;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&lt;class-b&gt;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com.learn.dozer.Person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&lt;/class-b&gt;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&lt;a&gt;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&lt;/a&gt;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&lt;b&gt;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address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&lt;/field&gt;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&lt;/mapping&gt;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&lt;/mappings&gt;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6B3E55-7ECE-42C6-A01E-E5694727FFB0}"/>
              </a:ext>
            </a:extLst>
          </p:cNvPr>
          <p:cNvSpPr txBox="1"/>
          <p:nvPr/>
        </p:nvSpPr>
        <p:spPr>
          <a:xfrm>
            <a:off x="6422571" y="4118148"/>
            <a:ext cx="607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3.2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8A8E24D-CC7F-4E15-ADA8-98C939D27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226" y="4422338"/>
            <a:ext cx="551749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读取配置文件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configureMapper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(String... configure)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.setMappingFiles(Arrays.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(configure))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根据配置文件来进行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bean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的装换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@Test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giveObjectByXMl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configureMapper(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"dozer_mapping.xml"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 a=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Person(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 b=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.map(a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People.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(b.getPeopleName()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"a"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(b.getPeopleAddress()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assertEquals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(b.getAge()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ucida Sans Typewriter" panose="020B0509030504030204" pitchFamily="49" charset="0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3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92F7D-B26F-4544-B36C-6DDD71893C72}"/>
              </a:ext>
            </a:extLst>
          </p:cNvPr>
          <p:cNvSpPr/>
          <p:nvPr/>
        </p:nvSpPr>
        <p:spPr>
          <a:xfrm>
            <a:off x="511229" y="281129"/>
            <a:ext cx="3018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4.Spring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配置与原理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70C13-A4A9-4E28-8C65-454F0E61DA15}"/>
              </a:ext>
            </a:extLst>
          </p:cNvPr>
          <p:cNvSpPr txBox="1"/>
          <p:nvPr/>
        </p:nvSpPr>
        <p:spPr>
          <a:xfrm>
            <a:off x="382552" y="730745"/>
            <a:ext cx="587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1.</a:t>
            </a:r>
            <a:r>
              <a:rPr lang="zh-CN" altLang="en-US" sz="2000" dirty="0">
                <a:solidFill>
                  <a:schemeClr val="bg1"/>
                </a:solidFill>
              </a:rPr>
              <a:t>注解方式配置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84A40C-C0DE-4D76-91B7-834C36443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1146244"/>
            <a:ext cx="5128727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  <a:t>@Bean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ucida Sans Typewriter" panose="020B0509030504030204" pitchFamily="49" charset="0"/>
              </a:rPr>
              <a:t>instance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DozerBeanMapper mapper=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DozerBeanMapper()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mapper.setMappingFiles(Arrays.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asList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"dozer_mapping.xml"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))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  return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mapper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600B55-E58E-4DD3-82BD-DE300D3F31D3}"/>
              </a:ext>
            </a:extLst>
          </p:cNvPr>
          <p:cNvSpPr txBox="1"/>
          <p:nvPr/>
        </p:nvSpPr>
        <p:spPr>
          <a:xfrm>
            <a:off x="392996" y="2198757"/>
            <a:ext cx="607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2.xml</a:t>
            </a:r>
            <a:r>
              <a:rPr lang="zh-CN" altLang="en-US" sz="2000" dirty="0">
                <a:solidFill>
                  <a:schemeClr val="bg1"/>
                </a:solidFill>
              </a:rPr>
              <a:t>方式配置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B9317E-5D14-413F-9726-C1342CF5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2713590"/>
            <a:ext cx="5128727" cy="11959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&lt;bean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="mapper"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class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="org.dozer.DozerBeanMapper"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&lt;property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Lucida Sans Typewriter" panose="020B0509030504030204" pitchFamily="49" charset="0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ucida Sans Typewriter" panose="020B0509030504030204" pitchFamily="49" charset="0"/>
              </a:rPr>
              <a:t>="mappingFiles"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&lt;list&gt;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    &lt;value&gt;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classpath*:dozer/dozer-mapping.xml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&lt;/value&gt;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    &lt;/list&gt;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    &lt;/property&gt;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ucida Sans Typewriter" panose="020B0509030504030204" pitchFamily="49" charset="0"/>
              </a:rPr>
              <a:t>&lt;/bean&gt;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187145-8122-406E-A488-7263C43D367A}"/>
              </a:ext>
            </a:extLst>
          </p:cNvPr>
          <p:cNvSpPr txBox="1"/>
          <p:nvPr/>
        </p:nvSpPr>
        <p:spPr>
          <a:xfrm>
            <a:off x="303799" y="3909521"/>
            <a:ext cx="8187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3.</a:t>
            </a:r>
            <a:r>
              <a:rPr lang="zh-CN" altLang="en-US" sz="2000" dirty="0">
                <a:solidFill>
                  <a:schemeClr val="bg1"/>
                </a:solidFill>
              </a:rPr>
              <a:t>原理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底层用的是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反射与</a:t>
            </a:r>
            <a:r>
              <a:rPr lang="en-US" altLang="zh-CN" sz="2000" dirty="0">
                <a:solidFill>
                  <a:schemeClr val="bg1"/>
                </a:solidFill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</a:rPr>
              <a:t>克隆机制，根据</a:t>
            </a:r>
            <a:r>
              <a:rPr lang="en-US" altLang="zh-CN" sz="2000" dirty="0">
                <a:solidFill>
                  <a:schemeClr val="bg1"/>
                </a:solidFill>
              </a:rPr>
              <a:t>Field</a:t>
            </a:r>
            <a:r>
              <a:rPr lang="zh-CN" altLang="en-US" sz="2000" dirty="0">
                <a:solidFill>
                  <a:schemeClr val="bg1"/>
                </a:solidFill>
              </a:rPr>
              <a:t>生成目标类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DCE997C-7407-469A-8A60-282CE4F5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04" y="4722242"/>
            <a:ext cx="512872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 Perform mappings for each field. Iterate through Fields Maps for this class mapping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(FieldMap fieldMapping : classMap.getFieldMaps())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//Bypass field if it has already been mapped as part of super class mappings.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String key = MappingUtils.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getMappedParentFieldKey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(destObj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fieldMapping)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(mappedParentFields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&amp;&amp; mappedParentFields.contains(key))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continue;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  mapField(fieldMapping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srcObj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destObj)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8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0E563E-ED6E-4A3D-99CE-113CED9E50BB}"/>
              </a:ext>
            </a:extLst>
          </p:cNvPr>
          <p:cNvSpPr txBox="1"/>
          <p:nvPr/>
        </p:nvSpPr>
        <p:spPr>
          <a:xfrm>
            <a:off x="1912777" y="1446249"/>
            <a:ext cx="291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Disruptor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5D6DB1-059A-4480-B1AD-02CB90D98463}"/>
              </a:ext>
            </a:extLst>
          </p:cNvPr>
          <p:cNvSpPr txBox="1"/>
          <p:nvPr/>
        </p:nvSpPr>
        <p:spPr>
          <a:xfrm>
            <a:off x="2883159" y="2519265"/>
            <a:ext cx="5570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5.Disruptor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为什么这么快原因</a:t>
            </a:r>
          </a:p>
        </p:txBody>
      </p:sp>
    </p:spTree>
    <p:extLst>
      <p:ext uri="{BB962C8B-B14F-4D97-AF65-F5344CB8AC3E}">
        <p14:creationId xmlns:p14="http://schemas.microsoft.com/office/powerpoint/2010/main" val="8742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7AB57E1-9D28-4084-826F-B626EA8F28A4}"/>
              </a:ext>
            </a:extLst>
          </p:cNvPr>
          <p:cNvSpPr txBox="1"/>
          <p:nvPr/>
        </p:nvSpPr>
        <p:spPr>
          <a:xfrm>
            <a:off x="1203651" y="998379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628969-1403-4FC8-BAFE-CDB8149F571A}"/>
              </a:ext>
            </a:extLst>
          </p:cNvPr>
          <p:cNvSpPr txBox="1"/>
          <p:nvPr/>
        </p:nvSpPr>
        <p:spPr>
          <a:xfrm>
            <a:off x="1203651" y="1754160"/>
            <a:ext cx="9479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Disruptor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是一个开源框架，研发的初衷是为了解决高并发下列队锁的问题，最早由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（一种新型零售金融交易平台）提出并使用，能够在无锁的情况下实现队列的并发操作，并号称能够在一个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里每秒处理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百万笔订单。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B43675-FF11-490A-AA40-739290476A25}"/>
              </a:ext>
            </a:extLst>
          </p:cNvPr>
          <p:cNvSpPr txBox="1"/>
          <p:nvPr/>
        </p:nvSpPr>
        <p:spPr>
          <a:xfrm>
            <a:off x="1206755" y="3212844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08DE6B-5B9B-4B3A-A3D9-86FA17E64FAF}"/>
              </a:ext>
            </a:extLst>
          </p:cNvPr>
          <p:cNvSpPr txBox="1"/>
          <p:nvPr/>
        </p:nvSpPr>
        <p:spPr>
          <a:xfrm>
            <a:off x="1206758" y="4015279"/>
            <a:ext cx="947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异步操作，如记录日志等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高并发，阻塞队列不能满足需求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3.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消费者模式</a:t>
            </a:r>
          </a:p>
        </p:txBody>
      </p:sp>
    </p:spTree>
    <p:extLst>
      <p:ext uri="{BB962C8B-B14F-4D97-AF65-F5344CB8AC3E}">
        <p14:creationId xmlns:p14="http://schemas.microsoft.com/office/powerpoint/2010/main" val="36327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2185</Words>
  <Application>Microsoft Office PowerPoint</Application>
  <PresentationFormat>宽屏</PresentationFormat>
  <Paragraphs>229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Lucida Sans Typewriter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234</cp:revision>
  <dcterms:created xsi:type="dcterms:W3CDTF">2018-07-13T02:02:38Z</dcterms:created>
  <dcterms:modified xsi:type="dcterms:W3CDTF">2018-08-02T05:01:28Z</dcterms:modified>
</cp:coreProperties>
</file>