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60" r:id="rId3"/>
    <p:sldId id="263" r:id="rId5"/>
    <p:sldId id="295" r:id="rId6"/>
    <p:sldId id="282" r:id="rId7"/>
    <p:sldId id="274" r:id="rId8"/>
    <p:sldId id="291" r:id="rId9"/>
    <p:sldId id="267" r:id="rId10"/>
    <p:sldId id="283" r:id="rId11"/>
    <p:sldId id="292" r:id="rId12"/>
    <p:sldId id="265" r:id="rId13"/>
    <p:sldId id="264" r:id="rId14"/>
    <p:sldId id="296" r:id="rId15"/>
    <p:sldId id="297" r:id="rId16"/>
    <p:sldId id="27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B2A0"/>
    <a:srgbClr val="D1758E"/>
    <a:srgbClr val="E330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27"/>
    <p:restoredTop sz="94679"/>
  </p:normalViewPr>
  <p:slideViewPr>
    <p:cSldViewPr snapToGrid="0" snapToObjects="1" showGuides="1">
      <p:cViewPr>
        <p:scale>
          <a:sx n="94" d="100"/>
          <a:sy n="94" d="100"/>
        </p:scale>
        <p:origin x="600" y="264"/>
      </p:cViewPr>
      <p:guideLst>
        <p:guide orient="horz" pos="2175"/>
        <p:guide pos="3886"/>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91DC1-2D17-CD45-822D-A60266D0851B}"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9FD305-E9D9-624B-AB13-90B5065884C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503B6-F4CD-DE49-AB30-479371E8558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BAA02E8B-B959-4944-822F-48C25CAC63C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0B8B871-2D06-D746-9775-84E15C3E6364}"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AA02E8B-B959-4944-822F-48C25CAC63C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0B8B871-2D06-D746-9775-84E15C3E6364}"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AA02E8B-B959-4944-822F-48C25CAC63C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0B8B871-2D06-D746-9775-84E15C3E6364}"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with Slide Nr.">
    <p:bg>
      <p:bgRef idx="1001">
        <a:schemeClr val="bg1"/>
      </p:bgRef>
    </p:bg>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11288807" y="6225718"/>
            <a:ext cx="554704" cy="365125"/>
          </a:xfrm>
          <a:prstGeom prst="rect">
            <a:avLst/>
          </a:prstGeom>
        </p:spPr>
        <p:txBody>
          <a:bodyPr anchor="ctr"/>
          <a:lstStyle>
            <a:lvl1pPr algn="r">
              <a:defRPr sz="1200" b="0" i="0">
                <a:latin typeface="Roboto Light" charset="0"/>
                <a:ea typeface="Roboto Light" charset="0"/>
                <a:cs typeface="Roboto Light" charset="0"/>
              </a:defRPr>
            </a:lvl1pPr>
          </a:lstStyle>
          <a:p>
            <a:fld id="{936C95AE-7298-45E1-9514-94AFF5BED89B}"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AA02E8B-B959-4944-822F-48C25CAC63C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0B8B871-2D06-D746-9775-84E15C3E6364}"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BAA02E8B-B959-4944-822F-48C25CAC63C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0B8B871-2D06-D746-9775-84E15C3E6364}"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BAA02E8B-B959-4944-822F-48C25CAC63C2}"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0B8B871-2D06-D746-9775-84E15C3E6364}"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BAA02E8B-B959-4944-822F-48C25CAC63C2}"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E0B8B871-2D06-D746-9775-84E15C3E6364}"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BAA02E8B-B959-4944-822F-48C25CAC63C2}"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E0B8B871-2D06-D746-9775-84E15C3E6364}"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AA02E8B-B959-4944-822F-48C25CAC63C2}"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E0B8B871-2D06-D746-9775-84E15C3E6364}"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BAA02E8B-B959-4944-822F-48C25CAC63C2}"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0B8B871-2D06-D746-9775-84E15C3E6364}"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BAA02E8B-B959-4944-822F-48C25CAC63C2}"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0B8B871-2D06-D746-9775-84E15C3E6364}"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02E8B-B959-4944-822F-48C25CAC63C2}"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B8B871-2D06-D746-9775-84E15C3E6364}"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p:nvSpPr>
        <p:spPr>
          <a:xfrm>
            <a:off x="0" y="-60325"/>
            <a:ext cx="12192000" cy="6858000"/>
          </a:xfrm>
          <a:prstGeom prst="rect">
            <a:avLst/>
          </a:prstGeom>
          <a:solidFill>
            <a:schemeClr val="tx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endParaRPr>
          </a:p>
        </p:txBody>
      </p:sp>
      <p:sp>
        <p:nvSpPr>
          <p:cNvPr id="2" name="文本框 1"/>
          <p:cNvSpPr txBox="1"/>
          <p:nvPr/>
        </p:nvSpPr>
        <p:spPr>
          <a:xfrm>
            <a:off x="963295" y="1073785"/>
            <a:ext cx="6438900" cy="768350"/>
          </a:xfrm>
          <a:prstGeom prst="rect">
            <a:avLst/>
          </a:prstGeom>
          <a:noFill/>
        </p:spPr>
        <p:txBody>
          <a:bodyPr wrap="square" rtlCol="0">
            <a:spAutoFit/>
          </a:bodyPr>
          <a:p>
            <a:r>
              <a:rPr lang="en-US" altLang="zh-CN" sz="4400" b="1">
                <a:solidFill>
                  <a:srgbClr val="00B0F0"/>
                </a:solidFill>
              </a:rPr>
              <a:t>Spring cache</a:t>
            </a:r>
            <a:endParaRPr lang="zh-CN" altLang="en-US" sz="4400" b="1">
              <a:solidFill>
                <a:srgbClr val="00B0F0"/>
              </a:solidFill>
            </a:endParaRPr>
          </a:p>
        </p:txBody>
      </p:sp>
      <p:sp>
        <p:nvSpPr>
          <p:cNvPr id="3" name="文本框 2"/>
          <p:cNvSpPr txBox="1"/>
          <p:nvPr/>
        </p:nvSpPr>
        <p:spPr>
          <a:xfrm>
            <a:off x="2964180" y="3138805"/>
            <a:ext cx="4848225" cy="460375"/>
          </a:xfrm>
          <a:prstGeom prst="rect">
            <a:avLst/>
          </a:prstGeom>
          <a:noFill/>
        </p:spPr>
        <p:txBody>
          <a:bodyPr wrap="square" rtlCol="0">
            <a:spAutoFit/>
          </a:bodyPr>
          <a:p>
            <a:r>
              <a:rPr lang="en-US" altLang="zh-CN" sz="2400">
                <a:solidFill>
                  <a:schemeClr val="bg1"/>
                </a:solidFill>
                <a:sym typeface="+mn-ea"/>
              </a:rPr>
              <a:t>2</a:t>
            </a:r>
            <a:r>
              <a:rPr lang="zh-CN" altLang="en-US" sz="2400">
                <a:solidFill>
                  <a:schemeClr val="bg1"/>
                </a:solidFill>
                <a:sym typeface="+mn-ea"/>
              </a:rPr>
              <a:t>、实现原理</a:t>
            </a:r>
            <a:endParaRPr lang="zh-CN" altLang="en-US" sz="2400">
              <a:solidFill>
                <a:schemeClr val="bg1"/>
              </a:solidFill>
              <a:effectLst>
                <a:outerShdw blurRad="38100" dist="38100" dir="2700000" algn="tl">
                  <a:srgbClr val="000000">
                    <a:alpha val="43137"/>
                  </a:srgbClr>
                </a:outerShdw>
              </a:effectLst>
              <a:sym typeface="+mn-ea"/>
            </a:endParaRPr>
          </a:p>
        </p:txBody>
      </p:sp>
      <p:sp>
        <p:nvSpPr>
          <p:cNvPr id="4" name="文本框 3"/>
          <p:cNvSpPr txBox="1"/>
          <p:nvPr/>
        </p:nvSpPr>
        <p:spPr>
          <a:xfrm>
            <a:off x="2964180" y="2364105"/>
            <a:ext cx="4311015" cy="460375"/>
          </a:xfrm>
          <a:prstGeom prst="rect">
            <a:avLst/>
          </a:prstGeom>
          <a:noFill/>
        </p:spPr>
        <p:txBody>
          <a:bodyPr wrap="square" rtlCol="0">
            <a:spAutoFit/>
          </a:bodyPr>
          <a:p>
            <a:r>
              <a:rPr lang="en-US" altLang="zh-CN" sz="2400">
                <a:solidFill>
                  <a:schemeClr val="bg1"/>
                </a:solidFill>
              </a:rPr>
              <a:t>1</a:t>
            </a:r>
            <a:r>
              <a:rPr lang="zh-CN" altLang="en-US" sz="2400">
                <a:solidFill>
                  <a:schemeClr val="bg1"/>
                </a:solidFill>
              </a:rPr>
              <a:t>、简单介绍</a:t>
            </a:r>
            <a:endParaRPr lang="zh-CN" altLang="en-US" sz="2400">
              <a:solidFill>
                <a:schemeClr val="bg1"/>
              </a:solidFill>
            </a:endParaRPr>
          </a:p>
        </p:txBody>
      </p:sp>
      <p:sp>
        <p:nvSpPr>
          <p:cNvPr id="5" name="文本框 4"/>
          <p:cNvSpPr txBox="1"/>
          <p:nvPr/>
        </p:nvSpPr>
        <p:spPr>
          <a:xfrm>
            <a:off x="2964180" y="3934460"/>
            <a:ext cx="3799205" cy="460375"/>
          </a:xfrm>
          <a:prstGeom prst="rect">
            <a:avLst/>
          </a:prstGeom>
          <a:noFill/>
        </p:spPr>
        <p:txBody>
          <a:bodyPr wrap="square" rtlCol="0">
            <a:spAutoFit/>
          </a:bodyPr>
          <a:p>
            <a:r>
              <a:rPr lang="en-US" altLang="zh-CN" sz="2400">
                <a:solidFill>
                  <a:schemeClr val="bg1"/>
                </a:solidFill>
              </a:rPr>
              <a:t>3</a:t>
            </a:r>
            <a:r>
              <a:rPr lang="zh-CN" altLang="en-US" sz="2400">
                <a:solidFill>
                  <a:schemeClr val="bg1"/>
                </a:solidFill>
              </a:rPr>
              <a:t>、AutoloadCache</a:t>
            </a:r>
            <a:endParaRPr lang="zh-CN" altLang="en-US" sz="2400">
              <a:solidFill>
                <a:schemeClr val="bg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0" advTm="10395"/>
    </mc:Choice>
    <mc:Fallback>
      <p:transition advTm="1039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778335" y="2535108"/>
            <a:ext cx="370840" cy="922020"/>
          </a:xfrm>
          <a:prstGeom prst="rect">
            <a:avLst/>
          </a:prstGeom>
          <a:solidFill>
            <a:schemeClr val="bg1"/>
          </a:solidFill>
        </p:spPr>
        <p:txBody>
          <a:bodyPr wrap="none" rtlCol="0">
            <a:spAutoFit/>
          </a:bodyPr>
          <a:lstStyle/>
          <a:p>
            <a:r>
              <a:rPr kumimoji="1" lang="zh-CN" altLang="en-US" sz="5400" dirty="0" smtClean="0">
                <a:solidFill>
                  <a:srgbClr val="55B2A0"/>
                </a:solidFill>
              </a:rPr>
              <a:t> </a:t>
            </a:r>
            <a:endParaRPr kumimoji="1" lang="zh-CN" altLang="en-US" sz="5400" dirty="0">
              <a:solidFill>
                <a:srgbClr val="55B2A0"/>
              </a:solidFill>
            </a:endParaRPr>
          </a:p>
        </p:txBody>
      </p:sp>
      <p:sp>
        <p:nvSpPr>
          <p:cNvPr id="14" name="文本框 13"/>
          <p:cNvSpPr txBox="1"/>
          <p:nvPr/>
        </p:nvSpPr>
        <p:spPr>
          <a:xfrm>
            <a:off x="5950699" y="2722845"/>
            <a:ext cx="309880" cy="521970"/>
          </a:xfrm>
          <a:prstGeom prst="rect">
            <a:avLst/>
          </a:prstGeom>
          <a:solidFill>
            <a:schemeClr val="bg1"/>
          </a:solidFill>
        </p:spPr>
        <p:txBody>
          <a:bodyPr wrap="none" rtlCol="0">
            <a:spAutoFit/>
          </a:bodyPr>
          <a:lstStyle/>
          <a:p>
            <a:endParaRPr kumimoji="1" lang="zh-CN" altLang="en-US" sz="2800" dirty="0">
              <a:solidFill>
                <a:srgbClr val="55B2A0"/>
              </a:solidFill>
              <a:latin typeface="微软雅黑" panose="020B0503020204020204" charset="-122"/>
              <a:ea typeface="微软雅黑" panose="020B0503020204020204" charset="-122"/>
              <a:cs typeface="微软雅黑" panose="020B0503020204020204" charset="-122"/>
            </a:endParaRPr>
          </a:p>
        </p:txBody>
      </p:sp>
      <p:sp>
        <p:nvSpPr>
          <p:cNvPr id="15" name="文本框 14"/>
          <p:cNvSpPr txBox="1"/>
          <p:nvPr/>
        </p:nvSpPr>
        <p:spPr>
          <a:xfrm>
            <a:off x="6032587" y="3169826"/>
            <a:ext cx="309880" cy="306705"/>
          </a:xfrm>
          <a:prstGeom prst="rect">
            <a:avLst/>
          </a:prstGeom>
          <a:solidFill>
            <a:schemeClr val="bg1"/>
          </a:solidFill>
        </p:spPr>
        <p:txBody>
          <a:bodyPr wrap="none" rtlCol="0">
            <a:spAutoFit/>
          </a:bodyPr>
          <a:lstStyle/>
          <a:p>
            <a:endParaRPr kumimoji="1" lang="zh-CN" altLang="en-US" sz="1400" dirty="0">
              <a:solidFill>
                <a:srgbClr val="55B2A0"/>
              </a:solidFill>
              <a:latin typeface="微软雅黑" panose="020B0503020204020204" charset="-122"/>
              <a:ea typeface="微软雅黑" panose="020B0503020204020204" charset="-122"/>
              <a:cs typeface="微软雅黑" panose="020B0503020204020204" charset="-122"/>
            </a:endParaRPr>
          </a:p>
        </p:txBody>
      </p:sp>
      <p:pic>
        <p:nvPicPr>
          <p:cNvPr id="2" name="图片 -2147482620" descr="IMG_256"/>
          <p:cNvPicPr>
            <a:picLocks noChangeAspect="1"/>
          </p:cNvPicPr>
          <p:nvPr/>
        </p:nvPicPr>
        <p:blipFill>
          <a:blip r:embed="rId1"/>
          <a:stretch>
            <a:fillRect/>
          </a:stretch>
        </p:blipFill>
        <p:spPr>
          <a:xfrm>
            <a:off x="2557145" y="205740"/>
            <a:ext cx="7762875" cy="65995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4114805" y="1977221"/>
            <a:ext cx="2442949" cy="1695736"/>
            <a:chOff x="4114805" y="1977221"/>
            <a:chExt cx="2442949" cy="1695736"/>
          </a:xfrm>
        </p:grpSpPr>
        <p:sp>
          <p:nvSpPr>
            <p:cNvPr id="7" name="三角形 6"/>
            <p:cNvSpPr/>
            <p:nvPr/>
          </p:nvSpPr>
          <p:spPr>
            <a:xfrm>
              <a:off x="4114805" y="1977221"/>
              <a:ext cx="1746914" cy="1695735"/>
            </a:xfrm>
            <a:prstGeom prst="triangle">
              <a:avLst/>
            </a:prstGeom>
            <a:noFill/>
            <a:ln w="28575">
              <a:solidFill>
                <a:srgbClr val="55B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三角形 7"/>
            <p:cNvSpPr/>
            <p:nvPr/>
          </p:nvSpPr>
          <p:spPr>
            <a:xfrm>
              <a:off x="5029206" y="2362772"/>
              <a:ext cx="1528548" cy="1310185"/>
            </a:xfrm>
            <a:prstGeom prst="triangle">
              <a:avLst>
                <a:gd name="adj" fmla="val 49155"/>
              </a:avLst>
            </a:prstGeom>
            <a:noFill/>
            <a:ln w="28575">
              <a:solidFill>
                <a:srgbClr val="55B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0" name="文本框 9"/>
          <p:cNvSpPr txBox="1"/>
          <p:nvPr/>
        </p:nvSpPr>
        <p:spPr>
          <a:xfrm>
            <a:off x="4819280" y="2535108"/>
            <a:ext cx="1267460" cy="1122045"/>
          </a:xfrm>
          <a:prstGeom prst="rect">
            <a:avLst/>
          </a:prstGeom>
          <a:solidFill>
            <a:schemeClr val="bg1"/>
          </a:solidFill>
        </p:spPr>
        <p:txBody>
          <a:bodyPr wrap="none" rtlCol="0">
            <a:spAutoFit/>
          </a:bodyPr>
          <a:lstStyle/>
          <a:p>
            <a:r>
              <a:rPr kumimoji="1" lang="en-US" altLang="zh-CN" sz="6700" dirty="0" smtClean="0">
                <a:solidFill>
                  <a:srgbClr val="55B2A0"/>
                </a:solidFill>
              </a:rPr>
              <a:t>03</a:t>
            </a:r>
            <a:r>
              <a:rPr kumimoji="1" lang="zh-CN" altLang="en-US" sz="5400" dirty="0" smtClean="0">
                <a:solidFill>
                  <a:srgbClr val="55B2A0"/>
                </a:solidFill>
              </a:rPr>
              <a:t> </a:t>
            </a:r>
            <a:endParaRPr kumimoji="1" lang="zh-CN" altLang="en-US" sz="5400" dirty="0">
              <a:solidFill>
                <a:srgbClr val="55B2A0"/>
              </a:solidFill>
            </a:endParaRPr>
          </a:p>
        </p:txBody>
      </p:sp>
      <p:sp>
        <p:nvSpPr>
          <p:cNvPr id="14" name="文本框 13"/>
          <p:cNvSpPr txBox="1"/>
          <p:nvPr/>
        </p:nvSpPr>
        <p:spPr>
          <a:xfrm>
            <a:off x="5991644" y="2722845"/>
            <a:ext cx="2887345" cy="521970"/>
          </a:xfrm>
          <a:prstGeom prst="rect">
            <a:avLst/>
          </a:prstGeom>
          <a:solidFill>
            <a:schemeClr val="bg1"/>
          </a:solidFill>
        </p:spPr>
        <p:txBody>
          <a:bodyPr wrap="none" rtlCol="0">
            <a:spAutoFit/>
          </a:bodyPr>
          <a:lstStyle/>
          <a:p>
            <a:pPr algn="l"/>
            <a:r>
              <a:rPr kumimoji="1" lang="en-US" altLang="zh-CN" sz="2800" dirty="0">
                <a:solidFill>
                  <a:srgbClr val="55B2A0"/>
                </a:solidFill>
                <a:latin typeface="微软雅黑" panose="020B0503020204020204" charset="-122"/>
                <a:ea typeface="微软雅黑" panose="020B0503020204020204" charset="-122"/>
                <a:cs typeface="微软雅黑" panose="020B0503020204020204" charset="-122"/>
              </a:rPr>
              <a:t>AutoloadCache </a:t>
            </a:r>
            <a:endParaRPr kumimoji="1" lang="en-US" altLang="zh-CN" sz="2800" dirty="0">
              <a:solidFill>
                <a:srgbClr val="55B2A0"/>
              </a:solidFill>
              <a:latin typeface="微软雅黑" panose="020B0503020204020204" charset="-122"/>
              <a:ea typeface="微软雅黑" panose="020B0503020204020204" charset="-122"/>
              <a:cs typeface="微软雅黑" panose="020B0503020204020204" charset="-122"/>
            </a:endParaRPr>
          </a:p>
        </p:txBody>
      </p:sp>
      <p:sp>
        <p:nvSpPr>
          <p:cNvPr id="15" name="文本框 14"/>
          <p:cNvSpPr txBox="1"/>
          <p:nvPr/>
        </p:nvSpPr>
        <p:spPr>
          <a:xfrm>
            <a:off x="6073532" y="3169826"/>
            <a:ext cx="309880" cy="306705"/>
          </a:xfrm>
          <a:prstGeom prst="rect">
            <a:avLst/>
          </a:prstGeom>
          <a:solidFill>
            <a:schemeClr val="bg1"/>
          </a:solidFill>
        </p:spPr>
        <p:txBody>
          <a:bodyPr wrap="none" rtlCol="0">
            <a:spAutoFit/>
          </a:bodyPr>
          <a:lstStyle/>
          <a:p>
            <a:endParaRPr kumimoji="1" lang="zh-CN" altLang="en-US" sz="1400" dirty="0">
              <a:solidFill>
                <a:srgbClr val="55B2A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2624455" y="527685"/>
            <a:ext cx="7604760" cy="56108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77900" y="638175"/>
            <a:ext cx="9217660" cy="5631180"/>
          </a:xfrm>
          <a:prstGeom prst="rect">
            <a:avLst/>
          </a:prstGeom>
          <a:noFill/>
        </p:spPr>
        <p:txBody>
          <a:bodyPr wrap="square" rtlCol="0">
            <a:spAutoFit/>
          </a:bodyPr>
          <a:p>
            <a:r>
              <a:rPr lang="zh-CN" altLang="en-US"/>
              <a:t>相同点：</a:t>
            </a:r>
            <a:endParaRPr lang="zh-CN" altLang="en-US"/>
          </a:p>
          <a:p>
            <a:endParaRPr lang="zh-CN" altLang="en-US"/>
          </a:p>
          <a:p>
            <a:r>
              <a:rPr lang="en-US" altLang="zh-CN"/>
              <a:t>1</a:t>
            </a:r>
            <a:r>
              <a:rPr lang="zh-CN" altLang="en-US"/>
              <a:t>、都是基于</a:t>
            </a:r>
            <a:r>
              <a:rPr lang="en-US" altLang="zh-CN"/>
              <a:t>AOP+Annotation</a:t>
            </a:r>
            <a:r>
              <a:rPr lang="zh-CN" altLang="en-US"/>
              <a:t>，将缓存与业务逻辑进行解耦；</a:t>
            </a:r>
            <a:endParaRPr lang="zh-CN" altLang="en-US"/>
          </a:p>
          <a:p>
            <a:r>
              <a:rPr lang="en-US" altLang="zh-CN"/>
              <a:t>2</a:t>
            </a:r>
            <a:r>
              <a:rPr lang="zh-CN" altLang="en-US"/>
              <a:t>、都实现了拿来主义机制；</a:t>
            </a:r>
            <a:endParaRPr lang="zh-CN" altLang="en-US"/>
          </a:p>
          <a:p>
            <a:r>
              <a:rPr lang="en-US" altLang="zh-CN"/>
              <a:t>3</a:t>
            </a:r>
            <a:r>
              <a:rPr lang="zh-CN" altLang="en-US"/>
              <a:t>、都支持事务；</a:t>
            </a:r>
            <a:endParaRPr lang="zh-CN" altLang="en-US"/>
          </a:p>
          <a:p>
            <a:r>
              <a:rPr lang="en-US" altLang="zh-CN"/>
              <a:t>4</a:t>
            </a:r>
            <a:r>
              <a:rPr lang="zh-CN" altLang="en-US"/>
              <a:t>、可通过Spring EL表达式生成</a:t>
            </a:r>
            <a:r>
              <a:rPr lang="en-US" altLang="zh-CN"/>
              <a:t>key</a:t>
            </a:r>
            <a:r>
              <a:rPr lang="zh-CN" altLang="en-US"/>
              <a:t>和缓存条件</a:t>
            </a:r>
            <a:endParaRPr lang="zh-CN" altLang="en-US"/>
          </a:p>
          <a:p>
            <a:r>
              <a:rPr lang="en-US" altLang="zh-CN"/>
              <a:t>5</a:t>
            </a:r>
            <a:r>
              <a:rPr lang="zh-CN" altLang="en-US"/>
              <a:t>、支持组合缓存管理方案（本地缓存</a:t>
            </a:r>
            <a:r>
              <a:rPr lang="en-US" altLang="zh-CN"/>
              <a:t>+</a:t>
            </a:r>
            <a:r>
              <a:rPr lang="zh-CN" altLang="en-US"/>
              <a:t>远程缓存）</a:t>
            </a:r>
            <a:endParaRPr lang="zh-CN" altLang="en-US"/>
          </a:p>
          <a:p>
            <a:endParaRPr lang="zh-CN" altLang="en-US"/>
          </a:p>
          <a:p>
            <a:endParaRPr lang="zh-CN" altLang="en-US"/>
          </a:p>
          <a:p>
            <a:r>
              <a:rPr lang="zh-CN" altLang="en-US"/>
              <a:t>不同点：</a:t>
            </a:r>
            <a:endParaRPr lang="zh-CN" altLang="en-US"/>
          </a:p>
          <a:p>
            <a:endParaRPr lang="zh-CN" altLang="en-US"/>
          </a:p>
          <a:p>
            <a:r>
              <a:rPr lang="en-US" altLang="zh-CN"/>
              <a:t>1</a:t>
            </a:r>
            <a:r>
              <a:rPr lang="zh-CN" altLang="en-US"/>
              <a:t>、AutoLoadCache可以脱离</a:t>
            </a:r>
            <a:r>
              <a:rPr lang="en-US" altLang="zh-CN"/>
              <a:t>spring</a:t>
            </a:r>
            <a:r>
              <a:rPr lang="zh-CN" altLang="en-US"/>
              <a:t>生态使用；</a:t>
            </a:r>
            <a:endParaRPr lang="zh-CN" altLang="en-US"/>
          </a:p>
          <a:p>
            <a:r>
              <a:rPr lang="en-US" altLang="zh-CN"/>
              <a:t>2</a:t>
            </a:r>
            <a:r>
              <a:rPr lang="zh-CN" altLang="en-US"/>
              <a:t>、</a:t>
            </a:r>
            <a:r>
              <a:rPr lang="zh-CN" altLang="en-US">
                <a:sym typeface="+mn-ea"/>
              </a:rPr>
              <a:t>AutoLoadCache实现了自动加载和异步刷新机制；</a:t>
            </a:r>
            <a:endParaRPr lang="zh-CN" altLang="en-US">
              <a:sym typeface="+mn-ea"/>
            </a:endParaRPr>
          </a:p>
          <a:p>
            <a:r>
              <a:rPr lang="en-US" altLang="zh-CN"/>
              <a:t>3</a:t>
            </a:r>
            <a:r>
              <a:rPr lang="zh-CN" altLang="en-US"/>
              <a:t>、Spring Cache 使用 name 和 key 的来管理缓存，而 AutoLoadCache 使用的是 namespace + key + hfield 来管理缓存（更适合</a:t>
            </a:r>
            <a:r>
              <a:rPr lang="en-US" altLang="zh-CN"/>
              <a:t>redis</a:t>
            </a:r>
            <a:r>
              <a:rPr lang="zh-CN" altLang="en-US"/>
              <a:t>）</a:t>
            </a:r>
            <a:r>
              <a:rPr lang="en-US" altLang="zh-CN"/>
              <a:t>;</a:t>
            </a:r>
            <a:endParaRPr lang="en-US" altLang="zh-CN"/>
          </a:p>
          <a:p>
            <a:r>
              <a:rPr lang="en-US" altLang="zh-CN"/>
              <a:t>4</a:t>
            </a:r>
            <a:r>
              <a:rPr lang="zh-CN" altLang="en-US"/>
              <a:t>、</a:t>
            </a:r>
            <a:r>
              <a:rPr lang="zh-CN" altLang="en-US">
                <a:sym typeface="+mn-ea"/>
              </a:rPr>
              <a:t>AutoLoadCache可针对每个缓存</a:t>
            </a:r>
            <a:r>
              <a:rPr lang="en-US" altLang="zh-CN">
                <a:sym typeface="+mn-ea"/>
              </a:rPr>
              <a:t>key</a:t>
            </a:r>
            <a:r>
              <a:rPr lang="zh-CN" altLang="en-US">
                <a:sym typeface="+mn-ea"/>
              </a:rPr>
              <a:t>生成对应的过期时间，</a:t>
            </a:r>
            <a:r>
              <a:rPr lang="en-US" altLang="zh-CN">
                <a:sym typeface="+mn-ea"/>
              </a:rPr>
              <a:t>spring cache</a:t>
            </a:r>
            <a:r>
              <a:rPr lang="zh-CN" altLang="en-US">
                <a:sym typeface="+mn-ea"/>
              </a:rPr>
              <a:t>只可以设置统一过期时间；</a:t>
            </a:r>
            <a:endParaRPr lang="zh-CN" altLang="en-US">
              <a:sym typeface="+mn-ea"/>
            </a:endParaRPr>
          </a:p>
          <a:p>
            <a:r>
              <a:rPr lang="en-US" altLang="zh-CN">
                <a:sym typeface="+mn-ea"/>
              </a:rPr>
              <a:t>5</a:t>
            </a:r>
            <a:r>
              <a:rPr lang="zh-CN" altLang="en-US">
                <a:sym typeface="+mn-ea"/>
              </a:rPr>
              <a:t>、AutoLoadCache支持扩展表达式解析器，支持</a:t>
            </a:r>
            <a:r>
              <a:rPr lang="en-US" altLang="zh-CN">
                <a:sym typeface="+mn-ea"/>
              </a:rPr>
              <a:t>sqel</a:t>
            </a:r>
            <a:r>
              <a:rPr lang="zh-CN" altLang="en-US">
                <a:sym typeface="+mn-ea"/>
              </a:rPr>
              <a:t>、</a:t>
            </a:r>
            <a:r>
              <a:rPr lang="en-US" altLang="zh-CN">
                <a:sym typeface="+mn-ea"/>
              </a:rPr>
              <a:t>ognl</a:t>
            </a:r>
            <a:r>
              <a:rPr lang="zh-CN" altLang="en-US">
                <a:sym typeface="+mn-ea"/>
              </a:rPr>
              <a:t>、</a:t>
            </a:r>
            <a:r>
              <a:rPr lang="en-US" altLang="zh-CN">
                <a:sym typeface="+mn-ea"/>
              </a:rPr>
              <a:t>javascript</a:t>
            </a:r>
            <a:r>
              <a:rPr lang="zh-CN" altLang="en-US">
                <a:sym typeface="+mn-ea"/>
              </a:rPr>
              <a:t>；</a:t>
            </a:r>
            <a:endParaRPr lang="zh-CN" altLang="en-US">
              <a:sym typeface="+mn-ea"/>
            </a:endParaRPr>
          </a:p>
          <a:p>
            <a:r>
              <a:rPr lang="en-US" altLang="zh-CN">
                <a:sym typeface="+mn-ea"/>
              </a:rPr>
              <a:t>6</a:t>
            </a:r>
            <a:r>
              <a:rPr lang="zh-CN" altLang="en-US">
                <a:sym typeface="+mn-ea"/>
              </a:rPr>
              <a:t>、AutoLoadCache对缓存穿透问题提供了一些优化（默认将 null 值使用 CacheWrapper“包装”后进行缓存）；</a:t>
            </a:r>
            <a:endParaRPr lang="zh-CN" altLang="en-US">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chemeClr val="bg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Shape 1833"/>
          <p:cNvSpPr/>
          <p:nvPr/>
        </p:nvSpPr>
        <p:spPr>
          <a:xfrm>
            <a:off x="1" y="0"/>
            <a:ext cx="12192000" cy="6865292"/>
          </a:xfrm>
          <a:prstGeom prst="rect">
            <a:avLst/>
          </a:prstGeom>
          <a:solidFill>
            <a:srgbClr val="55B2A0">
              <a:alpha val="66000"/>
            </a:srgbClr>
          </a:solidFill>
          <a:ln w="12700">
            <a:miter lim="400000"/>
          </a:ln>
        </p:spPr>
        <p:txBody>
          <a:bodyPr lIns="0" tIns="0" rIns="0" bIns="0" anchor="ctr"/>
          <a:lstStyle/>
          <a:p>
            <a:pPr lvl="0" algn="ctr">
              <a:defRPr sz="3200">
                <a:solidFill>
                  <a:srgbClr val="FFFFFF"/>
                </a:solidFill>
              </a:defRPr>
            </a:pPr>
            <a:endParaRPr sz="4265">
              <a:latin typeface="Raleway"/>
              <a:cs typeface="Raleway"/>
            </a:endParaRPr>
          </a:p>
        </p:txBody>
      </p:sp>
      <p:sp>
        <p:nvSpPr>
          <p:cNvPr id="73" name="Rectangle 72"/>
          <p:cNvSpPr/>
          <p:nvPr/>
        </p:nvSpPr>
        <p:spPr>
          <a:xfrm>
            <a:off x="1281466" y="2135654"/>
            <a:ext cx="9629068" cy="21372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40000"/>
              </a:lnSpc>
            </a:pPr>
            <a:r>
              <a:rPr lang="en-US" sz="6000" dirty="0" smtClean="0">
                <a:solidFill>
                  <a:schemeClr val="bg1"/>
                </a:solidFill>
                <a:latin typeface="微软雅黑" panose="020B0503020204020204" charset="-122"/>
                <a:ea typeface="微软雅黑" panose="020B0503020204020204" charset="-122"/>
                <a:cs typeface="微软雅黑" panose="020B0503020204020204" charset="-122"/>
              </a:rPr>
              <a:t>Thank You</a:t>
            </a:r>
            <a:endParaRPr lang="en-US" sz="6000" dirty="0" smtClean="0">
              <a:solidFill>
                <a:schemeClr val="bg1"/>
              </a:solidFill>
              <a:latin typeface="微软雅黑" panose="020B0503020204020204" charset="-122"/>
              <a:ea typeface="微软雅黑" panose="020B0503020204020204" charset="-122"/>
              <a:cs typeface="微软雅黑" panose="020B0503020204020204" charset="-122"/>
            </a:endParaRPr>
          </a:p>
          <a:p>
            <a:pPr algn="ctr"/>
            <a:endParaRPr lang="en-US" sz="2400" dirty="0">
              <a:solidFill>
                <a:schemeClr val="bg1"/>
              </a:solidFill>
              <a:latin typeface="微软雅黑 Light" panose="020B0502040204020203" charset="-122"/>
              <a:ea typeface="微软雅黑 Light" panose="020B0502040204020203" charset="-122"/>
              <a:cs typeface="微软雅黑 Light" panose="020B0502040204020203" charset="-122"/>
            </a:endParaRPr>
          </a:p>
        </p:txBody>
      </p:sp>
      <p:sp>
        <p:nvSpPr>
          <p:cNvPr id="2" name="Slide Number Placeholder 1"/>
          <p:cNvSpPr>
            <a:spLocks noGrp="1"/>
          </p:cNvSpPr>
          <p:nvPr>
            <p:ph type="sldNum" sz="quarter" idx="4"/>
          </p:nvPr>
        </p:nvSpPr>
        <p:spPr/>
        <p:txBody>
          <a:bodyPr/>
          <a:lstStyle/>
          <a:p>
            <a:fld id="{936C95AE-7298-45E1-9514-94AFF5BED89B}" type="slidenum">
              <a:rPr lang="en-US" smtClean="0">
                <a:solidFill>
                  <a:schemeClr val="bg1"/>
                </a:solidFill>
              </a:rPr>
            </a:fld>
            <a:endParaRPr lang="en-US"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814550" y="1977221"/>
            <a:ext cx="2442949" cy="1695736"/>
            <a:chOff x="3814550" y="1977221"/>
            <a:chExt cx="2442949" cy="1695736"/>
          </a:xfrm>
        </p:grpSpPr>
        <p:sp>
          <p:nvSpPr>
            <p:cNvPr id="7" name="三角形 6"/>
            <p:cNvSpPr/>
            <p:nvPr/>
          </p:nvSpPr>
          <p:spPr>
            <a:xfrm>
              <a:off x="3814550" y="1977221"/>
              <a:ext cx="1746914" cy="1695735"/>
            </a:xfrm>
            <a:prstGeom prst="triangle">
              <a:avLst/>
            </a:prstGeom>
            <a:noFill/>
            <a:ln w="28575">
              <a:solidFill>
                <a:srgbClr val="55B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三角形 7"/>
            <p:cNvSpPr/>
            <p:nvPr/>
          </p:nvSpPr>
          <p:spPr>
            <a:xfrm>
              <a:off x="4728951" y="2362772"/>
              <a:ext cx="1528548" cy="1310185"/>
            </a:xfrm>
            <a:prstGeom prst="triangle">
              <a:avLst>
                <a:gd name="adj" fmla="val 49155"/>
              </a:avLst>
            </a:prstGeom>
            <a:noFill/>
            <a:ln w="28575">
              <a:solidFill>
                <a:srgbClr val="55B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0" name="文本框 9"/>
          <p:cNvSpPr txBox="1"/>
          <p:nvPr/>
        </p:nvSpPr>
        <p:spPr>
          <a:xfrm>
            <a:off x="4519025" y="2535108"/>
            <a:ext cx="1277914" cy="1123384"/>
          </a:xfrm>
          <a:prstGeom prst="rect">
            <a:avLst/>
          </a:prstGeom>
          <a:solidFill>
            <a:schemeClr val="bg1"/>
          </a:solidFill>
        </p:spPr>
        <p:txBody>
          <a:bodyPr wrap="none" rtlCol="0">
            <a:spAutoFit/>
          </a:bodyPr>
          <a:lstStyle/>
          <a:p>
            <a:r>
              <a:rPr kumimoji="1" lang="en-US" altLang="zh-CN" sz="6700" dirty="0" smtClean="0">
                <a:solidFill>
                  <a:srgbClr val="55B2A0"/>
                </a:solidFill>
              </a:rPr>
              <a:t>01</a:t>
            </a:r>
            <a:r>
              <a:rPr kumimoji="1" lang="zh-CN" altLang="en-US" sz="5400" dirty="0" smtClean="0">
                <a:solidFill>
                  <a:srgbClr val="55B2A0"/>
                </a:solidFill>
              </a:rPr>
              <a:t> </a:t>
            </a:r>
            <a:endParaRPr kumimoji="1" lang="zh-CN" altLang="en-US" sz="5400" dirty="0">
              <a:solidFill>
                <a:srgbClr val="55B2A0"/>
              </a:solidFill>
            </a:endParaRPr>
          </a:p>
        </p:txBody>
      </p:sp>
      <p:sp>
        <p:nvSpPr>
          <p:cNvPr id="14" name="文本框 13"/>
          <p:cNvSpPr txBox="1"/>
          <p:nvPr/>
        </p:nvSpPr>
        <p:spPr>
          <a:xfrm>
            <a:off x="5863474" y="2647915"/>
            <a:ext cx="1605280" cy="521970"/>
          </a:xfrm>
          <a:prstGeom prst="rect">
            <a:avLst/>
          </a:prstGeom>
          <a:solidFill>
            <a:schemeClr val="bg1"/>
          </a:solidFill>
        </p:spPr>
        <p:txBody>
          <a:bodyPr wrap="none" rtlCol="0">
            <a:spAutoFit/>
          </a:bodyPr>
          <a:lstStyle/>
          <a:p>
            <a:r>
              <a:rPr kumimoji="1" lang="zh-CN" altLang="en-US" sz="2800" dirty="0">
                <a:solidFill>
                  <a:srgbClr val="55B2A0"/>
                </a:solidFill>
                <a:latin typeface="微软雅黑" panose="020B0503020204020204" charset="-122"/>
                <a:ea typeface="微软雅黑" panose="020B0503020204020204" charset="-122"/>
                <a:cs typeface="微软雅黑" panose="020B0503020204020204" charset="-122"/>
              </a:rPr>
              <a:t>简单介绍</a:t>
            </a:r>
            <a:endParaRPr kumimoji="1" lang="zh-CN" altLang="en-US" sz="2800" dirty="0">
              <a:solidFill>
                <a:srgbClr val="55B2A0"/>
              </a:solidFill>
              <a:latin typeface="微软雅黑" panose="020B0503020204020204" charset="-122"/>
              <a:ea typeface="微软雅黑" panose="020B0503020204020204" charset="-122"/>
              <a:cs typeface="微软雅黑" panose="020B0503020204020204" charset="-122"/>
            </a:endParaRPr>
          </a:p>
        </p:txBody>
      </p:sp>
      <p:sp>
        <p:nvSpPr>
          <p:cNvPr id="15" name="文本框 14"/>
          <p:cNvSpPr txBox="1"/>
          <p:nvPr/>
        </p:nvSpPr>
        <p:spPr>
          <a:xfrm>
            <a:off x="5773277" y="3169826"/>
            <a:ext cx="1793240" cy="306705"/>
          </a:xfrm>
          <a:prstGeom prst="rect">
            <a:avLst/>
          </a:prstGeom>
          <a:solidFill>
            <a:schemeClr val="bg1"/>
          </a:solidFill>
        </p:spPr>
        <p:txBody>
          <a:bodyPr wrap="none" rtlCol="0">
            <a:spAutoFit/>
          </a:bodyPr>
          <a:lstStyle/>
          <a:p>
            <a:r>
              <a:rPr kumimoji="1" lang="zh-CN" altLang="en-US" sz="1400" dirty="0" smtClean="0">
                <a:solidFill>
                  <a:srgbClr val="55B2A0"/>
                </a:solidFill>
                <a:latin typeface="微软雅黑" panose="020B0503020204020204" charset="-122"/>
                <a:ea typeface="微软雅黑" panose="020B0503020204020204" charset="-122"/>
                <a:cs typeface="微软雅黑" panose="020B0503020204020204" charset="-122"/>
              </a:rPr>
              <a:t>相关概念  </a:t>
            </a:r>
            <a:r>
              <a:rPr kumimoji="1" lang="en-US" altLang="zh-CN" sz="1400" dirty="0" smtClean="0">
                <a:solidFill>
                  <a:srgbClr val="55B2A0"/>
                </a:solidFill>
                <a:latin typeface="微软雅黑" panose="020B0503020204020204" charset="-122"/>
                <a:ea typeface="微软雅黑" panose="020B0503020204020204" charset="-122"/>
                <a:cs typeface="微软雅黑" panose="020B0503020204020204" charset="-122"/>
              </a:rPr>
              <a:t>&amp;</a:t>
            </a:r>
            <a:r>
              <a:rPr kumimoji="1" lang="zh-CN" altLang="en-US" sz="1400" dirty="0" smtClean="0">
                <a:solidFill>
                  <a:srgbClr val="55B2A0"/>
                </a:solidFill>
                <a:latin typeface="微软雅黑" panose="020B0503020204020204" charset="-122"/>
                <a:ea typeface="微软雅黑" panose="020B0503020204020204" charset="-122"/>
                <a:cs typeface="微软雅黑" panose="020B0503020204020204" charset="-122"/>
              </a:rPr>
              <a:t>  优缺点</a:t>
            </a:r>
            <a:endParaRPr kumimoji="1" lang="zh-CN" altLang="en-US" sz="1400" dirty="0">
              <a:solidFill>
                <a:srgbClr val="55B2A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838200" y="582295"/>
            <a:ext cx="10528300" cy="5769610"/>
          </a:xfrm>
          <a:prstGeom prst="rect">
            <a:avLst/>
          </a:prstGeom>
        </p:spPr>
      </p:pic>
      <p:pic>
        <p:nvPicPr>
          <p:cNvPr id="5" name="图片 4"/>
          <p:cNvPicPr>
            <a:picLocks noChangeAspect="1"/>
          </p:cNvPicPr>
          <p:nvPr/>
        </p:nvPicPr>
        <p:blipFill>
          <a:blip r:embed="rId2"/>
          <a:stretch>
            <a:fillRect/>
          </a:stretch>
        </p:blipFill>
        <p:spPr>
          <a:xfrm>
            <a:off x="2533650" y="1386840"/>
            <a:ext cx="7114540" cy="40703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14120" y="450215"/>
            <a:ext cx="10515600" cy="713105"/>
          </a:xfrm>
        </p:spPr>
        <p:txBody>
          <a:bodyPr/>
          <a:p>
            <a:r>
              <a:rPr lang="en-US" altLang="zh-CN" sz="2400" i="1"/>
              <a:t>Spring cache</a:t>
            </a:r>
            <a:r>
              <a:rPr lang="zh-CN" altLang="en-US" sz="2400" i="1"/>
              <a:t>是什么？</a:t>
            </a:r>
            <a:endParaRPr lang="zh-CN" altLang="en-US" sz="2400" i="1"/>
          </a:p>
        </p:txBody>
      </p:sp>
      <p:sp>
        <p:nvSpPr>
          <p:cNvPr id="3" name="内容占位符 2"/>
          <p:cNvSpPr>
            <a:spLocks noGrp="1"/>
          </p:cNvSpPr>
          <p:nvPr>
            <p:ph idx="1"/>
          </p:nvPr>
        </p:nvSpPr>
        <p:spPr>
          <a:xfrm>
            <a:off x="1214120" y="1586865"/>
            <a:ext cx="9741535" cy="4351655"/>
          </a:xfrm>
        </p:spPr>
        <p:txBody>
          <a:bodyPr>
            <a:normAutofit fontScale="60000"/>
          </a:bodyPr>
          <a:p>
            <a:pPr marL="0" marR="0" indent="0" algn="l" defTabSz="821055" rtl="0" fontAlgn="auto" latinLnBrk="0" hangingPunct="0">
              <a:lnSpc>
                <a:spcPct val="100000"/>
              </a:lnSpc>
              <a:spcBef>
                <a:spcPts val="0"/>
              </a:spcBef>
              <a:spcAft>
                <a:spcPts val="0"/>
              </a:spcAft>
              <a:buClrTx/>
              <a:buSzTx/>
              <a:buFontTx/>
              <a:buNone/>
            </a:pPr>
            <a:r>
              <a:rPr lang="en-US" altLang="zh-CN">
                <a:ln>
                  <a:noFill/>
                </a:ln>
                <a:solidFill>
                  <a:srgbClr val="000000"/>
                </a:solidFill>
                <a:effectLst/>
                <a:uFillTx/>
                <a:sym typeface="Helvetica Light"/>
              </a:rPr>
              <a:t>  </a:t>
            </a:r>
            <a:r>
              <a:rPr lang="zh-CN" altLang="en-US">
                <a:ln>
                  <a:noFill/>
                </a:ln>
                <a:solidFill>
                  <a:srgbClr val="000000"/>
                </a:solidFill>
                <a:effectLst/>
                <a:uFillTx/>
                <a:sym typeface="Helvetica Light"/>
              </a:rPr>
              <a:t>Since version 3.1, Spring Framework provides support for transparently adding caching into an existing Spring application. Similar to the transaction support, the caching abstraction allows consistent use of various caching solutions with minimal impact on the code.</a:t>
            </a:r>
            <a:endParaRPr kumimoji="0" lang="zh-CN" altLang="en-US" i="0" u="none" strike="noStrike" cap="none" spc="0" normalizeH="0" baseline="0">
              <a:ln>
                <a:noFill/>
              </a:ln>
              <a:solidFill>
                <a:srgbClr val="000000"/>
              </a:solidFill>
              <a:effectLst/>
              <a:uFillTx/>
              <a:latin typeface="+mn-lt"/>
              <a:ea typeface="+mn-ea"/>
              <a:cs typeface="+mn-cs"/>
              <a:sym typeface="Helvetica Light"/>
            </a:endParaRPr>
          </a:p>
          <a:p>
            <a:pPr marL="0" marR="0" indent="0" algn="l" defTabSz="821055" rtl="0" fontAlgn="auto" latinLnBrk="0" hangingPunct="0">
              <a:lnSpc>
                <a:spcPct val="100000"/>
              </a:lnSpc>
              <a:spcBef>
                <a:spcPts val="0"/>
              </a:spcBef>
              <a:spcAft>
                <a:spcPts val="0"/>
              </a:spcAft>
              <a:buClrTx/>
              <a:buSzTx/>
              <a:buFontTx/>
              <a:buNone/>
            </a:pPr>
            <a:r>
              <a:rPr lang="zh-CN" altLang="en-US">
                <a:ln>
                  <a:noFill/>
                </a:ln>
                <a:solidFill>
                  <a:srgbClr val="000000"/>
                </a:solidFill>
                <a:effectLst/>
                <a:uFillTx/>
                <a:sym typeface="Helvetica Light"/>
              </a:rPr>
              <a:t>  At its core, the abstraction applies caching to Java methods, reducing thus the number of executions based on the information available in the cache. That is, each time a targeted method is invoked, the abstraction will apply a caching behaviour checking whether the method has been already executed for the given arguments. If it has, then the cached result is returned without having to execute the actual method; if it has not, then method is executed, the result cached and returned to the user so that, the next time the method is invoked, the cached result is returned. This way, expensive methods (whether CPU or IO bound) can be executed only once for a given set of parameters and the result reused without having to actually execute the method again.</a:t>
            </a:r>
            <a:endParaRPr kumimoji="0" lang="zh-CN" altLang="en-US" i="0" u="none" strike="noStrike" cap="none" spc="0" normalizeH="0" baseline="0">
              <a:ln>
                <a:noFill/>
              </a:ln>
              <a:solidFill>
                <a:srgbClr val="000000"/>
              </a:solidFill>
              <a:effectLst/>
              <a:uFillTx/>
              <a:latin typeface="+mn-lt"/>
              <a:ea typeface="+mn-ea"/>
              <a:cs typeface="+mn-cs"/>
              <a:sym typeface="Helvetica Light"/>
            </a:endParaRPr>
          </a:p>
          <a:p>
            <a:pPr marL="0" marR="0" indent="0" algn="l" defTabSz="821055" rtl="0" fontAlgn="auto" latinLnBrk="0" hangingPunct="0">
              <a:lnSpc>
                <a:spcPct val="100000"/>
              </a:lnSpc>
              <a:spcBef>
                <a:spcPts val="0"/>
              </a:spcBef>
              <a:spcAft>
                <a:spcPts val="0"/>
              </a:spcAft>
              <a:buClrTx/>
              <a:buSzTx/>
              <a:buFontTx/>
              <a:buNone/>
            </a:pPr>
            <a:r>
              <a:rPr lang="zh-CN" altLang="en-US">
                <a:ln>
                  <a:noFill/>
                </a:ln>
                <a:solidFill>
                  <a:srgbClr val="000000"/>
                </a:solidFill>
                <a:effectLst/>
                <a:uFillTx/>
                <a:sym typeface="Helvetica Light"/>
              </a:rPr>
              <a:t>  Note that just like other services in Spring Framework, the caching service is an abstraction (not a cache implementation) and requires the use of an actual storage to store the cache data - that is, the abstraction frees the developer from having to write the caching logic but does not provide the actual stores.</a:t>
            </a:r>
            <a:endParaRPr kumimoji="0" lang="zh-CN" altLang="en-US" i="0" u="none" strike="noStrike" cap="none" spc="0" normalizeH="0" baseline="0">
              <a:ln>
                <a:noFill/>
              </a:ln>
              <a:solidFill>
                <a:srgbClr val="000000"/>
              </a:solidFill>
              <a:effectLst/>
              <a:uFillTx/>
              <a:latin typeface="+mn-lt"/>
              <a:ea typeface="+mn-ea"/>
              <a:cs typeface="+mn-cs"/>
              <a:sym typeface="Helvetica Light"/>
            </a:endParaRPr>
          </a:p>
          <a:p>
            <a:pPr marL="0" indent="0">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32"/>
          <p:cNvPicPr>
            <a:picLocks noChangeAspect="1"/>
          </p:cNvPicPr>
          <p:nvPr/>
        </p:nvPicPr>
        <p:blipFill>
          <a:blip r:embed="rId1" cstate="screen"/>
          <a:stretch>
            <a:fillRect/>
          </a:stretch>
        </p:blipFill>
        <p:spPr>
          <a:xfrm>
            <a:off x="313690" y="-113030"/>
            <a:ext cx="11565255" cy="7084060"/>
          </a:xfrm>
          <a:prstGeom prst="rect">
            <a:avLst/>
          </a:prstGeom>
        </p:spPr>
      </p:pic>
      <p:pic>
        <p:nvPicPr>
          <p:cNvPr id="3" name="图片 2"/>
          <p:cNvPicPr>
            <a:picLocks noChangeAspect="1"/>
          </p:cNvPicPr>
          <p:nvPr/>
        </p:nvPicPr>
        <p:blipFill>
          <a:blip r:embed="rId2"/>
          <a:stretch>
            <a:fillRect/>
          </a:stretch>
        </p:blipFill>
        <p:spPr>
          <a:xfrm>
            <a:off x="2205355" y="861695"/>
            <a:ext cx="7835900" cy="4882515"/>
          </a:xfrm>
          <a:prstGeom prst="rect">
            <a:avLst/>
          </a:prstGeom>
        </p:spPr>
      </p:pic>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32"/>
          <p:cNvPicPr>
            <a:picLocks noChangeAspect="1"/>
          </p:cNvPicPr>
          <p:nvPr/>
        </p:nvPicPr>
        <p:blipFill>
          <a:blip r:embed="rId1" cstate="screen"/>
          <a:stretch>
            <a:fillRect/>
          </a:stretch>
        </p:blipFill>
        <p:spPr>
          <a:xfrm>
            <a:off x="313690" y="-113030"/>
            <a:ext cx="11565255" cy="7084060"/>
          </a:xfrm>
          <a:prstGeom prst="rect">
            <a:avLst/>
          </a:prstGeom>
        </p:spPr>
      </p:pic>
      <p:pic>
        <p:nvPicPr>
          <p:cNvPr id="4" name="图片 3"/>
          <p:cNvPicPr>
            <a:picLocks noChangeAspect="1"/>
          </p:cNvPicPr>
          <p:nvPr/>
        </p:nvPicPr>
        <p:blipFill>
          <a:blip r:embed="rId2"/>
          <a:stretch>
            <a:fillRect/>
          </a:stretch>
        </p:blipFill>
        <p:spPr>
          <a:xfrm>
            <a:off x="2208530" y="876300"/>
            <a:ext cx="7787005" cy="4904105"/>
          </a:xfrm>
          <a:prstGeom prst="rect">
            <a:avLst/>
          </a:prstGeom>
        </p:spPr>
      </p:pic>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42950" y="723900"/>
            <a:ext cx="2533650" cy="583565"/>
          </a:xfrm>
          <a:prstGeom prst="rect">
            <a:avLst/>
          </a:prstGeom>
          <a:noFill/>
        </p:spPr>
        <p:txBody>
          <a:bodyPr wrap="square" rtlCol="0">
            <a:spAutoFit/>
          </a:bodyPr>
          <a:lstStyle/>
          <a:p>
            <a:r>
              <a:rPr lang="zh-CN" altLang="en-US" sz="3200" dirty="0">
                <a:solidFill>
                  <a:srgbClr val="55B2A0"/>
                </a:solidFill>
                <a:latin typeface="微软雅黑" panose="020B0503020204020204" charset="-122"/>
                <a:ea typeface="微软雅黑" panose="020B0503020204020204" charset="-122"/>
                <a:cs typeface="微软雅黑" panose="020B0503020204020204" charset="-122"/>
              </a:rPr>
              <a:t>优点</a:t>
            </a:r>
            <a:endParaRPr lang="zh-CN" altLang="en-US" sz="3200" dirty="0">
              <a:solidFill>
                <a:srgbClr val="55B2A0"/>
              </a:solidFill>
              <a:latin typeface="微软雅黑" panose="020B0503020204020204" charset="-122"/>
              <a:ea typeface="微软雅黑" panose="020B0503020204020204" charset="-122"/>
              <a:cs typeface="微软雅黑" panose="020B0503020204020204" charset="-122"/>
            </a:endParaRPr>
          </a:p>
        </p:txBody>
      </p:sp>
      <p:sp>
        <p:nvSpPr>
          <p:cNvPr id="21" name="矩形 20"/>
          <p:cNvSpPr/>
          <p:nvPr/>
        </p:nvSpPr>
        <p:spPr>
          <a:xfrm>
            <a:off x="4406107" y="1673394"/>
            <a:ext cx="3379787" cy="1900238"/>
          </a:xfrm>
          <a:prstGeom prst="rect">
            <a:avLst/>
          </a:prstGeom>
          <a:noFill/>
          <a:ln>
            <a:solidFill>
              <a:srgbClr val="774F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charset="-122"/>
              <a:ea typeface="微软雅黑 Light" panose="020B0502040204020203" charset="-122"/>
              <a:cs typeface="微软雅黑 Light" panose="020B0502040204020203" charset="-122"/>
            </a:endParaRPr>
          </a:p>
        </p:txBody>
      </p:sp>
      <p:sp>
        <p:nvSpPr>
          <p:cNvPr id="22" name="矩形 21"/>
          <p:cNvSpPr/>
          <p:nvPr/>
        </p:nvSpPr>
        <p:spPr>
          <a:xfrm>
            <a:off x="7973220" y="1673394"/>
            <a:ext cx="3379787" cy="1900238"/>
          </a:xfrm>
          <a:prstGeom prst="rect">
            <a:avLst/>
          </a:prstGeom>
          <a:noFill/>
          <a:ln>
            <a:solidFill>
              <a:srgbClr val="774F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charset="-122"/>
              <a:ea typeface="微软雅黑 Light" panose="020B0502040204020203" charset="-122"/>
              <a:cs typeface="微软雅黑 Light" panose="020B0502040204020203" charset="-122"/>
            </a:endParaRPr>
          </a:p>
        </p:txBody>
      </p:sp>
      <p:sp>
        <p:nvSpPr>
          <p:cNvPr id="23" name="矩形 22"/>
          <p:cNvSpPr/>
          <p:nvPr/>
        </p:nvSpPr>
        <p:spPr>
          <a:xfrm>
            <a:off x="838994" y="4076725"/>
            <a:ext cx="3379787" cy="1900238"/>
          </a:xfrm>
          <a:prstGeom prst="rect">
            <a:avLst/>
          </a:prstGeom>
          <a:noFill/>
          <a:ln>
            <a:solidFill>
              <a:srgbClr val="55B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charset="-122"/>
              <a:ea typeface="微软雅黑 Light" panose="020B0502040204020203" charset="-122"/>
              <a:cs typeface="微软雅黑 Light" panose="020B0502040204020203" charset="-122"/>
            </a:endParaRPr>
          </a:p>
        </p:txBody>
      </p:sp>
      <p:sp>
        <p:nvSpPr>
          <p:cNvPr id="24" name="矩形 23"/>
          <p:cNvSpPr/>
          <p:nvPr/>
        </p:nvSpPr>
        <p:spPr>
          <a:xfrm>
            <a:off x="4406107" y="4076725"/>
            <a:ext cx="3379787" cy="1900238"/>
          </a:xfrm>
          <a:prstGeom prst="rect">
            <a:avLst/>
          </a:prstGeom>
          <a:noFill/>
          <a:ln>
            <a:solidFill>
              <a:srgbClr val="55B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charset="-122"/>
              <a:ea typeface="微软雅黑 Light" panose="020B0502040204020203" charset="-122"/>
              <a:cs typeface="微软雅黑 Light" panose="020B0502040204020203" charset="-122"/>
            </a:endParaRPr>
          </a:p>
        </p:txBody>
      </p:sp>
      <p:sp>
        <p:nvSpPr>
          <p:cNvPr id="25" name="矩形 24"/>
          <p:cNvSpPr/>
          <p:nvPr/>
        </p:nvSpPr>
        <p:spPr>
          <a:xfrm>
            <a:off x="7973220" y="4076725"/>
            <a:ext cx="3379787" cy="1900238"/>
          </a:xfrm>
          <a:prstGeom prst="rect">
            <a:avLst/>
          </a:prstGeom>
          <a:noFill/>
          <a:ln>
            <a:solidFill>
              <a:srgbClr val="55B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charset="-122"/>
              <a:ea typeface="微软雅黑 Light" panose="020B0502040204020203" charset="-122"/>
              <a:cs typeface="微软雅黑 Light" panose="020B0502040204020203" charset="-122"/>
            </a:endParaRPr>
          </a:p>
        </p:txBody>
      </p:sp>
      <p:sp>
        <p:nvSpPr>
          <p:cNvPr id="27" name="Freeform 43"/>
          <p:cNvSpPr>
            <a:spLocks noEditPoints="1"/>
          </p:cNvSpPr>
          <p:nvPr/>
        </p:nvSpPr>
        <p:spPr bwMode="auto">
          <a:xfrm>
            <a:off x="8073385" y="1916614"/>
            <a:ext cx="346030" cy="392476"/>
          </a:xfrm>
          <a:custGeom>
            <a:avLst/>
            <a:gdLst>
              <a:gd name="T0" fmla="*/ 84 w 112"/>
              <a:gd name="T1" fmla="*/ 76 h 128"/>
              <a:gd name="T2" fmla="*/ 28 w 112"/>
              <a:gd name="T3" fmla="*/ 76 h 128"/>
              <a:gd name="T4" fmla="*/ 24 w 112"/>
              <a:gd name="T5" fmla="*/ 80 h 128"/>
              <a:gd name="T6" fmla="*/ 28 w 112"/>
              <a:gd name="T7" fmla="*/ 84 h 128"/>
              <a:gd name="T8" fmla="*/ 84 w 112"/>
              <a:gd name="T9" fmla="*/ 84 h 128"/>
              <a:gd name="T10" fmla="*/ 88 w 112"/>
              <a:gd name="T11" fmla="*/ 80 h 128"/>
              <a:gd name="T12" fmla="*/ 84 w 112"/>
              <a:gd name="T13" fmla="*/ 76 h 128"/>
              <a:gd name="T14" fmla="*/ 84 w 112"/>
              <a:gd name="T15" fmla="*/ 96 h 128"/>
              <a:gd name="T16" fmla="*/ 28 w 112"/>
              <a:gd name="T17" fmla="*/ 96 h 128"/>
              <a:gd name="T18" fmla="*/ 24 w 112"/>
              <a:gd name="T19" fmla="*/ 100 h 128"/>
              <a:gd name="T20" fmla="*/ 28 w 112"/>
              <a:gd name="T21" fmla="*/ 104 h 128"/>
              <a:gd name="T22" fmla="*/ 84 w 112"/>
              <a:gd name="T23" fmla="*/ 104 h 128"/>
              <a:gd name="T24" fmla="*/ 88 w 112"/>
              <a:gd name="T25" fmla="*/ 100 h 128"/>
              <a:gd name="T26" fmla="*/ 84 w 112"/>
              <a:gd name="T27" fmla="*/ 96 h 128"/>
              <a:gd name="T28" fmla="*/ 96 w 112"/>
              <a:gd name="T29" fmla="*/ 16 h 128"/>
              <a:gd name="T30" fmla="*/ 84 w 112"/>
              <a:gd name="T31" fmla="*/ 16 h 128"/>
              <a:gd name="T32" fmla="*/ 84 w 112"/>
              <a:gd name="T33" fmla="*/ 8 h 128"/>
              <a:gd name="T34" fmla="*/ 73 w 112"/>
              <a:gd name="T35" fmla="*/ 8 h 128"/>
              <a:gd name="T36" fmla="*/ 56 w 112"/>
              <a:gd name="T37" fmla="*/ 0 h 128"/>
              <a:gd name="T38" fmla="*/ 39 w 112"/>
              <a:gd name="T39" fmla="*/ 8 h 128"/>
              <a:gd name="T40" fmla="*/ 28 w 112"/>
              <a:gd name="T41" fmla="*/ 8 h 128"/>
              <a:gd name="T42" fmla="*/ 28 w 112"/>
              <a:gd name="T43" fmla="*/ 16 h 128"/>
              <a:gd name="T44" fmla="*/ 16 w 112"/>
              <a:gd name="T45" fmla="*/ 16 h 128"/>
              <a:gd name="T46" fmla="*/ 0 w 112"/>
              <a:gd name="T47" fmla="*/ 32 h 128"/>
              <a:gd name="T48" fmla="*/ 0 w 112"/>
              <a:gd name="T49" fmla="*/ 112 h 128"/>
              <a:gd name="T50" fmla="*/ 16 w 112"/>
              <a:gd name="T51" fmla="*/ 128 h 128"/>
              <a:gd name="T52" fmla="*/ 96 w 112"/>
              <a:gd name="T53" fmla="*/ 128 h 128"/>
              <a:gd name="T54" fmla="*/ 112 w 112"/>
              <a:gd name="T55" fmla="*/ 112 h 128"/>
              <a:gd name="T56" fmla="*/ 112 w 112"/>
              <a:gd name="T57" fmla="*/ 32 h 128"/>
              <a:gd name="T58" fmla="*/ 96 w 112"/>
              <a:gd name="T59" fmla="*/ 16 h 128"/>
              <a:gd name="T60" fmla="*/ 36 w 112"/>
              <a:gd name="T61" fmla="*/ 16 h 128"/>
              <a:gd name="T62" fmla="*/ 45 w 112"/>
              <a:gd name="T63" fmla="*/ 16 h 128"/>
              <a:gd name="T64" fmla="*/ 56 w 112"/>
              <a:gd name="T65" fmla="*/ 8 h 128"/>
              <a:gd name="T66" fmla="*/ 67 w 112"/>
              <a:gd name="T67" fmla="*/ 16 h 128"/>
              <a:gd name="T68" fmla="*/ 76 w 112"/>
              <a:gd name="T69" fmla="*/ 16 h 128"/>
              <a:gd name="T70" fmla="*/ 76 w 112"/>
              <a:gd name="T71" fmla="*/ 32 h 128"/>
              <a:gd name="T72" fmla="*/ 36 w 112"/>
              <a:gd name="T73" fmla="*/ 32 h 128"/>
              <a:gd name="T74" fmla="*/ 36 w 112"/>
              <a:gd name="T75" fmla="*/ 16 h 128"/>
              <a:gd name="T76" fmla="*/ 104 w 112"/>
              <a:gd name="T77" fmla="*/ 112 h 128"/>
              <a:gd name="T78" fmla="*/ 96 w 112"/>
              <a:gd name="T79" fmla="*/ 120 h 128"/>
              <a:gd name="T80" fmla="*/ 16 w 112"/>
              <a:gd name="T81" fmla="*/ 120 h 128"/>
              <a:gd name="T82" fmla="*/ 8 w 112"/>
              <a:gd name="T83" fmla="*/ 112 h 128"/>
              <a:gd name="T84" fmla="*/ 8 w 112"/>
              <a:gd name="T85" fmla="*/ 32 h 128"/>
              <a:gd name="T86" fmla="*/ 16 w 112"/>
              <a:gd name="T87" fmla="*/ 24 h 128"/>
              <a:gd name="T88" fmla="*/ 28 w 112"/>
              <a:gd name="T89" fmla="*/ 24 h 128"/>
              <a:gd name="T90" fmla="*/ 28 w 112"/>
              <a:gd name="T91" fmla="*/ 40 h 128"/>
              <a:gd name="T92" fmla="*/ 84 w 112"/>
              <a:gd name="T93" fmla="*/ 40 h 128"/>
              <a:gd name="T94" fmla="*/ 84 w 112"/>
              <a:gd name="T95" fmla="*/ 24 h 128"/>
              <a:gd name="T96" fmla="*/ 96 w 112"/>
              <a:gd name="T97" fmla="*/ 24 h 128"/>
              <a:gd name="T98" fmla="*/ 104 w 112"/>
              <a:gd name="T99" fmla="*/ 32 h 128"/>
              <a:gd name="T100" fmla="*/ 104 w 112"/>
              <a:gd name="T101" fmla="*/ 112 h 128"/>
              <a:gd name="T102" fmla="*/ 84 w 112"/>
              <a:gd name="T103" fmla="*/ 56 h 128"/>
              <a:gd name="T104" fmla="*/ 28 w 112"/>
              <a:gd name="T105" fmla="*/ 56 h 128"/>
              <a:gd name="T106" fmla="*/ 24 w 112"/>
              <a:gd name="T107" fmla="*/ 60 h 128"/>
              <a:gd name="T108" fmla="*/ 28 w 112"/>
              <a:gd name="T109" fmla="*/ 64 h 128"/>
              <a:gd name="T110" fmla="*/ 84 w 112"/>
              <a:gd name="T111" fmla="*/ 64 h 128"/>
              <a:gd name="T112" fmla="*/ 88 w 112"/>
              <a:gd name="T113" fmla="*/ 60 h 128"/>
              <a:gd name="T114" fmla="*/ 84 w 112"/>
              <a:gd name="T115"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28">
                <a:moveTo>
                  <a:pt x="84" y="76"/>
                </a:moveTo>
                <a:cubicBezTo>
                  <a:pt x="28" y="76"/>
                  <a:pt x="28" y="76"/>
                  <a:pt x="28" y="76"/>
                </a:cubicBezTo>
                <a:cubicBezTo>
                  <a:pt x="26" y="76"/>
                  <a:pt x="24" y="78"/>
                  <a:pt x="24" y="80"/>
                </a:cubicBezTo>
                <a:cubicBezTo>
                  <a:pt x="24" y="82"/>
                  <a:pt x="26" y="84"/>
                  <a:pt x="28" y="84"/>
                </a:cubicBezTo>
                <a:cubicBezTo>
                  <a:pt x="84" y="84"/>
                  <a:pt x="84" y="84"/>
                  <a:pt x="84" y="84"/>
                </a:cubicBezTo>
                <a:cubicBezTo>
                  <a:pt x="86" y="84"/>
                  <a:pt x="88" y="82"/>
                  <a:pt x="88" y="80"/>
                </a:cubicBezTo>
                <a:cubicBezTo>
                  <a:pt x="88" y="78"/>
                  <a:pt x="86" y="76"/>
                  <a:pt x="84" y="76"/>
                </a:cubicBezTo>
                <a:close/>
                <a:moveTo>
                  <a:pt x="84" y="96"/>
                </a:moveTo>
                <a:cubicBezTo>
                  <a:pt x="28" y="96"/>
                  <a:pt x="28" y="96"/>
                  <a:pt x="28" y="96"/>
                </a:cubicBezTo>
                <a:cubicBezTo>
                  <a:pt x="26" y="96"/>
                  <a:pt x="24" y="98"/>
                  <a:pt x="24" y="100"/>
                </a:cubicBezTo>
                <a:cubicBezTo>
                  <a:pt x="24" y="102"/>
                  <a:pt x="26" y="104"/>
                  <a:pt x="28" y="104"/>
                </a:cubicBezTo>
                <a:cubicBezTo>
                  <a:pt x="84" y="104"/>
                  <a:pt x="84" y="104"/>
                  <a:pt x="84" y="104"/>
                </a:cubicBezTo>
                <a:cubicBezTo>
                  <a:pt x="86" y="104"/>
                  <a:pt x="88" y="102"/>
                  <a:pt x="88" y="100"/>
                </a:cubicBezTo>
                <a:cubicBezTo>
                  <a:pt x="88" y="98"/>
                  <a:pt x="86" y="96"/>
                  <a:pt x="84" y="96"/>
                </a:cubicBezTo>
                <a:close/>
                <a:moveTo>
                  <a:pt x="96" y="16"/>
                </a:moveTo>
                <a:cubicBezTo>
                  <a:pt x="84" y="16"/>
                  <a:pt x="84" y="16"/>
                  <a:pt x="84" y="16"/>
                </a:cubicBezTo>
                <a:cubicBezTo>
                  <a:pt x="84" y="8"/>
                  <a:pt x="84" y="8"/>
                  <a:pt x="84" y="8"/>
                </a:cubicBezTo>
                <a:cubicBezTo>
                  <a:pt x="73" y="8"/>
                  <a:pt x="73" y="8"/>
                  <a:pt x="73" y="8"/>
                </a:cubicBezTo>
                <a:cubicBezTo>
                  <a:pt x="70" y="3"/>
                  <a:pt x="63" y="0"/>
                  <a:pt x="56" y="0"/>
                </a:cubicBezTo>
                <a:cubicBezTo>
                  <a:pt x="49" y="0"/>
                  <a:pt x="42" y="3"/>
                  <a:pt x="39" y="8"/>
                </a:cubicBezTo>
                <a:cubicBezTo>
                  <a:pt x="28" y="8"/>
                  <a:pt x="28" y="8"/>
                  <a:pt x="28" y="8"/>
                </a:cubicBezTo>
                <a:cubicBezTo>
                  <a:pt x="28" y="16"/>
                  <a:pt x="28" y="16"/>
                  <a:pt x="28" y="16"/>
                </a:cubicBezTo>
                <a:cubicBezTo>
                  <a:pt x="16" y="16"/>
                  <a:pt x="16" y="16"/>
                  <a:pt x="16" y="16"/>
                </a:cubicBezTo>
                <a:cubicBezTo>
                  <a:pt x="7" y="16"/>
                  <a:pt x="0" y="23"/>
                  <a:pt x="0" y="32"/>
                </a:cubicBezTo>
                <a:cubicBezTo>
                  <a:pt x="0" y="112"/>
                  <a:pt x="0" y="112"/>
                  <a:pt x="0" y="112"/>
                </a:cubicBezTo>
                <a:cubicBezTo>
                  <a:pt x="0" y="121"/>
                  <a:pt x="7" y="128"/>
                  <a:pt x="16" y="128"/>
                </a:cubicBezTo>
                <a:cubicBezTo>
                  <a:pt x="96" y="128"/>
                  <a:pt x="96" y="128"/>
                  <a:pt x="96" y="128"/>
                </a:cubicBezTo>
                <a:cubicBezTo>
                  <a:pt x="105" y="128"/>
                  <a:pt x="112" y="121"/>
                  <a:pt x="112" y="112"/>
                </a:cubicBezTo>
                <a:cubicBezTo>
                  <a:pt x="112" y="32"/>
                  <a:pt x="112" y="32"/>
                  <a:pt x="112" y="32"/>
                </a:cubicBezTo>
                <a:cubicBezTo>
                  <a:pt x="112" y="23"/>
                  <a:pt x="105" y="16"/>
                  <a:pt x="96" y="16"/>
                </a:cubicBezTo>
                <a:close/>
                <a:moveTo>
                  <a:pt x="36" y="16"/>
                </a:moveTo>
                <a:cubicBezTo>
                  <a:pt x="45" y="16"/>
                  <a:pt x="45" y="16"/>
                  <a:pt x="45" y="16"/>
                </a:cubicBezTo>
                <a:cubicBezTo>
                  <a:pt x="45" y="12"/>
                  <a:pt x="50" y="8"/>
                  <a:pt x="56" y="8"/>
                </a:cubicBezTo>
                <a:cubicBezTo>
                  <a:pt x="62" y="8"/>
                  <a:pt x="67" y="12"/>
                  <a:pt x="67" y="16"/>
                </a:cubicBezTo>
                <a:cubicBezTo>
                  <a:pt x="76" y="16"/>
                  <a:pt x="76" y="16"/>
                  <a:pt x="76" y="16"/>
                </a:cubicBezTo>
                <a:cubicBezTo>
                  <a:pt x="76" y="32"/>
                  <a:pt x="76" y="32"/>
                  <a:pt x="76" y="32"/>
                </a:cubicBezTo>
                <a:cubicBezTo>
                  <a:pt x="36" y="32"/>
                  <a:pt x="36" y="32"/>
                  <a:pt x="36" y="32"/>
                </a:cubicBezTo>
                <a:lnTo>
                  <a:pt x="36" y="16"/>
                </a:lnTo>
                <a:close/>
                <a:moveTo>
                  <a:pt x="104" y="112"/>
                </a:moveTo>
                <a:cubicBezTo>
                  <a:pt x="104" y="116"/>
                  <a:pt x="100" y="120"/>
                  <a:pt x="96" y="120"/>
                </a:cubicBezTo>
                <a:cubicBezTo>
                  <a:pt x="16" y="120"/>
                  <a:pt x="16" y="120"/>
                  <a:pt x="16" y="120"/>
                </a:cubicBezTo>
                <a:cubicBezTo>
                  <a:pt x="12" y="120"/>
                  <a:pt x="8" y="116"/>
                  <a:pt x="8" y="112"/>
                </a:cubicBezTo>
                <a:cubicBezTo>
                  <a:pt x="8" y="32"/>
                  <a:pt x="8" y="32"/>
                  <a:pt x="8" y="32"/>
                </a:cubicBezTo>
                <a:cubicBezTo>
                  <a:pt x="8" y="28"/>
                  <a:pt x="12" y="24"/>
                  <a:pt x="16" y="24"/>
                </a:cubicBezTo>
                <a:cubicBezTo>
                  <a:pt x="28" y="24"/>
                  <a:pt x="28" y="24"/>
                  <a:pt x="28" y="24"/>
                </a:cubicBezTo>
                <a:cubicBezTo>
                  <a:pt x="28" y="40"/>
                  <a:pt x="28" y="40"/>
                  <a:pt x="28" y="40"/>
                </a:cubicBezTo>
                <a:cubicBezTo>
                  <a:pt x="84" y="40"/>
                  <a:pt x="84" y="40"/>
                  <a:pt x="84" y="40"/>
                </a:cubicBezTo>
                <a:cubicBezTo>
                  <a:pt x="84" y="24"/>
                  <a:pt x="84" y="24"/>
                  <a:pt x="84" y="24"/>
                </a:cubicBezTo>
                <a:cubicBezTo>
                  <a:pt x="96" y="24"/>
                  <a:pt x="96" y="24"/>
                  <a:pt x="96" y="24"/>
                </a:cubicBezTo>
                <a:cubicBezTo>
                  <a:pt x="100" y="24"/>
                  <a:pt x="104" y="28"/>
                  <a:pt x="104" y="32"/>
                </a:cubicBezTo>
                <a:lnTo>
                  <a:pt x="104" y="112"/>
                </a:lnTo>
                <a:close/>
                <a:moveTo>
                  <a:pt x="84" y="56"/>
                </a:moveTo>
                <a:cubicBezTo>
                  <a:pt x="28" y="56"/>
                  <a:pt x="28" y="56"/>
                  <a:pt x="28" y="56"/>
                </a:cubicBezTo>
                <a:cubicBezTo>
                  <a:pt x="26" y="56"/>
                  <a:pt x="24" y="58"/>
                  <a:pt x="24" y="60"/>
                </a:cubicBezTo>
                <a:cubicBezTo>
                  <a:pt x="24" y="62"/>
                  <a:pt x="26" y="64"/>
                  <a:pt x="28" y="64"/>
                </a:cubicBezTo>
                <a:cubicBezTo>
                  <a:pt x="84" y="64"/>
                  <a:pt x="84" y="64"/>
                  <a:pt x="84" y="64"/>
                </a:cubicBezTo>
                <a:cubicBezTo>
                  <a:pt x="86" y="64"/>
                  <a:pt x="88" y="62"/>
                  <a:pt x="88" y="60"/>
                </a:cubicBezTo>
                <a:cubicBezTo>
                  <a:pt x="88" y="58"/>
                  <a:pt x="86" y="56"/>
                  <a:pt x="84" y="56"/>
                </a:cubicBezTo>
                <a:close/>
              </a:path>
            </a:pathLst>
          </a:custGeom>
          <a:solidFill>
            <a:srgbClr val="774F71"/>
          </a:solidFill>
          <a:ln>
            <a:noFill/>
          </a:ln>
        </p:spPr>
        <p:txBody>
          <a:bodyPr vert="horz" wrap="square" lIns="91440" tIns="45720" rIns="91440" bIns="45720" numCol="1" anchor="t" anchorCtr="0" compatLnSpc="1"/>
          <a:lstStyle/>
          <a:p>
            <a:endParaRPr lang="zh-CN" altLang="en-US">
              <a:latin typeface="微软雅黑 Light" panose="020B0502040204020203" charset="-122"/>
              <a:ea typeface="微软雅黑 Light" panose="020B0502040204020203" charset="-122"/>
              <a:cs typeface="微软雅黑 Light" panose="020B0502040204020203" charset="-122"/>
            </a:endParaRPr>
          </a:p>
        </p:txBody>
      </p:sp>
      <p:grpSp>
        <p:nvGrpSpPr>
          <p:cNvPr id="29" name="组合 27"/>
          <p:cNvGrpSpPr/>
          <p:nvPr/>
        </p:nvGrpSpPr>
        <p:grpSpPr>
          <a:xfrm>
            <a:off x="1008081" y="1960817"/>
            <a:ext cx="285218" cy="364284"/>
            <a:chOff x="5389563" y="2438400"/>
            <a:chExt cx="1385887" cy="1770063"/>
          </a:xfrm>
          <a:solidFill>
            <a:srgbClr val="774F71"/>
          </a:solidFill>
        </p:grpSpPr>
        <p:sp>
          <p:nvSpPr>
            <p:cNvPr id="30" name="Freeform 29"/>
            <p:cNvSpPr>
              <a:spLocks noEditPoints="1"/>
            </p:cNvSpPr>
            <p:nvPr/>
          </p:nvSpPr>
          <p:spPr bwMode="auto">
            <a:xfrm>
              <a:off x="5389563" y="2438400"/>
              <a:ext cx="1385887" cy="1770063"/>
            </a:xfrm>
            <a:custGeom>
              <a:avLst/>
              <a:gdLst>
                <a:gd name="T0" fmla="*/ 142 w 4336"/>
                <a:gd name="T1" fmla="*/ 61 h 5559"/>
                <a:gd name="T2" fmla="*/ 336 w 4336"/>
                <a:gd name="T3" fmla="*/ 1 h 5559"/>
                <a:gd name="T4" fmla="*/ 2912 w 4336"/>
                <a:gd name="T5" fmla="*/ 1 h 5559"/>
                <a:gd name="T6" fmla="*/ 3161 w 4336"/>
                <a:gd name="T7" fmla="*/ 106 h 5559"/>
                <a:gd name="T8" fmla="*/ 4221 w 4336"/>
                <a:gd name="T9" fmla="*/ 1186 h 5559"/>
                <a:gd name="T10" fmla="*/ 4330 w 4336"/>
                <a:gd name="T11" fmla="*/ 1443 h 5559"/>
                <a:gd name="T12" fmla="*/ 4333 w 4336"/>
                <a:gd name="T13" fmla="*/ 4091 h 5559"/>
                <a:gd name="T14" fmla="*/ 4336 w 4336"/>
                <a:gd name="T15" fmla="*/ 4180 h 5559"/>
                <a:gd name="T16" fmla="*/ 4336 w 4336"/>
                <a:gd name="T17" fmla="*/ 5238 h 5559"/>
                <a:gd name="T18" fmla="*/ 4318 w 4336"/>
                <a:gd name="T19" fmla="*/ 5329 h 5559"/>
                <a:gd name="T20" fmla="*/ 4187 w 4336"/>
                <a:gd name="T21" fmla="*/ 5502 h 5559"/>
                <a:gd name="T22" fmla="*/ 4004 w 4336"/>
                <a:gd name="T23" fmla="*/ 5556 h 5559"/>
                <a:gd name="T24" fmla="*/ 400 w 4336"/>
                <a:gd name="T25" fmla="*/ 5556 h 5559"/>
                <a:gd name="T26" fmla="*/ 284 w 4336"/>
                <a:gd name="T27" fmla="*/ 5552 h 5559"/>
                <a:gd name="T28" fmla="*/ 110 w 4336"/>
                <a:gd name="T29" fmla="*/ 5461 h 5559"/>
                <a:gd name="T30" fmla="*/ 11 w 4336"/>
                <a:gd name="T31" fmla="*/ 5272 h 5559"/>
                <a:gd name="T32" fmla="*/ 6 w 4336"/>
                <a:gd name="T33" fmla="*/ 5151 h 5559"/>
                <a:gd name="T34" fmla="*/ 3 w 4336"/>
                <a:gd name="T35" fmla="*/ 1923 h 5559"/>
                <a:gd name="T36" fmla="*/ 0 w 4336"/>
                <a:gd name="T37" fmla="*/ 1874 h 5559"/>
                <a:gd name="T38" fmla="*/ 0 w 4336"/>
                <a:gd name="T39" fmla="*/ 316 h 5559"/>
                <a:gd name="T40" fmla="*/ 13 w 4336"/>
                <a:gd name="T41" fmla="*/ 244 h 5559"/>
                <a:gd name="T42" fmla="*/ 142 w 4336"/>
                <a:gd name="T43" fmla="*/ 61 h 5559"/>
                <a:gd name="T44" fmla="*/ 276 w 4336"/>
                <a:gd name="T45" fmla="*/ 239 h 5559"/>
                <a:gd name="T46" fmla="*/ 218 w 4336"/>
                <a:gd name="T47" fmla="*/ 343 h 5559"/>
                <a:gd name="T48" fmla="*/ 223 w 4336"/>
                <a:gd name="T49" fmla="*/ 5203 h 5559"/>
                <a:gd name="T50" fmla="*/ 235 w 4336"/>
                <a:gd name="T51" fmla="*/ 5268 h 5559"/>
                <a:gd name="T52" fmla="*/ 340 w 4336"/>
                <a:gd name="T53" fmla="*/ 5334 h 5559"/>
                <a:gd name="T54" fmla="*/ 4004 w 4336"/>
                <a:gd name="T55" fmla="*/ 5334 h 5559"/>
                <a:gd name="T56" fmla="*/ 4118 w 4336"/>
                <a:gd name="T57" fmla="*/ 5215 h 5559"/>
                <a:gd name="T58" fmla="*/ 4113 w 4336"/>
                <a:gd name="T59" fmla="*/ 1481 h 5559"/>
                <a:gd name="T60" fmla="*/ 2890 w 4336"/>
                <a:gd name="T61" fmla="*/ 1481 h 5559"/>
                <a:gd name="T62" fmla="*/ 2890 w 4336"/>
                <a:gd name="T63" fmla="*/ 223 h 5559"/>
                <a:gd name="T64" fmla="*/ 340 w 4336"/>
                <a:gd name="T65" fmla="*/ 223 h 5559"/>
                <a:gd name="T66" fmla="*/ 276 w 4336"/>
                <a:gd name="T67" fmla="*/ 239 h 5559"/>
                <a:gd name="T68" fmla="*/ 3113 w 4336"/>
                <a:gd name="T69" fmla="*/ 373 h 5559"/>
                <a:gd name="T70" fmla="*/ 3112 w 4336"/>
                <a:gd name="T71" fmla="*/ 1259 h 5559"/>
                <a:gd name="T72" fmla="*/ 3981 w 4336"/>
                <a:gd name="T73" fmla="*/ 1259 h 5559"/>
                <a:gd name="T74" fmla="*/ 3113 w 4336"/>
                <a:gd name="T75" fmla="*/ 373 h 5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36" h="5559">
                  <a:moveTo>
                    <a:pt x="142" y="61"/>
                  </a:moveTo>
                  <a:cubicBezTo>
                    <a:pt x="198" y="21"/>
                    <a:pt x="267" y="1"/>
                    <a:pt x="336" y="1"/>
                  </a:cubicBezTo>
                  <a:cubicBezTo>
                    <a:pt x="1195" y="1"/>
                    <a:pt x="2053" y="1"/>
                    <a:pt x="2912" y="1"/>
                  </a:cubicBezTo>
                  <a:cubicBezTo>
                    <a:pt x="3004" y="0"/>
                    <a:pt x="3099" y="37"/>
                    <a:pt x="3161" y="106"/>
                  </a:cubicBezTo>
                  <a:cubicBezTo>
                    <a:pt x="3514" y="466"/>
                    <a:pt x="3867" y="826"/>
                    <a:pt x="4221" y="1186"/>
                  </a:cubicBezTo>
                  <a:cubicBezTo>
                    <a:pt x="4294" y="1249"/>
                    <a:pt x="4329" y="1348"/>
                    <a:pt x="4330" y="1443"/>
                  </a:cubicBezTo>
                  <a:cubicBezTo>
                    <a:pt x="4331" y="2326"/>
                    <a:pt x="4332" y="3208"/>
                    <a:pt x="4333" y="4091"/>
                  </a:cubicBezTo>
                  <a:cubicBezTo>
                    <a:pt x="4334" y="4121"/>
                    <a:pt x="4331" y="4150"/>
                    <a:pt x="4336" y="4180"/>
                  </a:cubicBezTo>
                  <a:cubicBezTo>
                    <a:pt x="4336" y="5238"/>
                    <a:pt x="4336" y="5238"/>
                    <a:pt x="4336" y="5238"/>
                  </a:cubicBezTo>
                  <a:cubicBezTo>
                    <a:pt x="4332" y="5268"/>
                    <a:pt x="4329" y="5299"/>
                    <a:pt x="4318" y="5329"/>
                  </a:cubicBezTo>
                  <a:cubicBezTo>
                    <a:pt x="4296" y="5399"/>
                    <a:pt x="4249" y="5461"/>
                    <a:pt x="4187" y="5502"/>
                  </a:cubicBezTo>
                  <a:cubicBezTo>
                    <a:pt x="4133" y="5537"/>
                    <a:pt x="4068" y="5556"/>
                    <a:pt x="4004" y="5556"/>
                  </a:cubicBezTo>
                  <a:cubicBezTo>
                    <a:pt x="2803" y="5556"/>
                    <a:pt x="1601" y="5556"/>
                    <a:pt x="400" y="5556"/>
                  </a:cubicBezTo>
                  <a:cubicBezTo>
                    <a:pt x="361" y="5556"/>
                    <a:pt x="322" y="5559"/>
                    <a:pt x="284" y="5552"/>
                  </a:cubicBezTo>
                  <a:cubicBezTo>
                    <a:pt x="218" y="5541"/>
                    <a:pt x="157" y="5508"/>
                    <a:pt x="110" y="5461"/>
                  </a:cubicBezTo>
                  <a:cubicBezTo>
                    <a:pt x="58" y="5411"/>
                    <a:pt x="23" y="5343"/>
                    <a:pt x="11" y="5272"/>
                  </a:cubicBezTo>
                  <a:cubicBezTo>
                    <a:pt x="4" y="5232"/>
                    <a:pt x="6" y="5191"/>
                    <a:pt x="6" y="5151"/>
                  </a:cubicBezTo>
                  <a:cubicBezTo>
                    <a:pt x="5" y="4075"/>
                    <a:pt x="4" y="2999"/>
                    <a:pt x="3" y="1923"/>
                  </a:cubicBezTo>
                  <a:cubicBezTo>
                    <a:pt x="3" y="1907"/>
                    <a:pt x="4" y="1890"/>
                    <a:pt x="0" y="1874"/>
                  </a:cubicBezTo>
                  <a:cubicBezTo>
                    <a:pt x="0" y="316"/>
                    <a:pt x="0" y="316"/>
                    <a:pt x="0" y="316"/>
                  </a:cubicBezTo>
                  <a:cubicBezTo>
                    <a:pt x="4" y="292"/>
                    <a:pt x="6" y="268"/>
                    <a:pt x="13" y="244"/>
                  </a:cubicBezTo>
                  <a:cubicBezTo>
                    <a:pt x="33" y="170"/>
                    <a:pt x="79" y="104"/>
                    <a:pt x="142" y="61"/>
                  </a:cubicBezTo>
                  <a:close/>
                  <a:moveTo>
                    <a:pt x="276" y="239"/>
                  </a:moveTo>
                  <a:cubicBezTo>
                    <a:pt x="240" y="260"/>
                    <a:pt x="217" y="301"/>
                    <a:pt x="218" y="343"/>
                  </a:cubicBezTo>
                  <a:cubicBezTo>
                    <a:pt x="220" y="1963"/>
                    <a:pt x="221" y="3583"/>
                    <a:pt x="223" y="5203"/>
                  </a:cubicBezTo>
                  <a:cubicBezTo>
                    <a:pt x="222" y="5225"/>
                    <a:pt x="224" y="5248"/>
                    <a:pt x="235" y="5268"/>
                  </a:cubicBezTo>
                  <a:cubicBezTo>
                    <a:pt x="253" y="5308"/>
                    <a:pt x="296" y="5335"/>
                    <a:pt x="340" y="5334"/>
                  </a:cubicBezTo>
                  <a:cubicBezTo>
                    <a:pt x="1561" y="5334"/>
                    <a:pt x="2783" y="5334"/>
                    <a:pt x="4004" y="5334"/>
                  </a:cubicBezTo>
                  <a:cubicBezTo>
                    <a:pt x="4066" y="5334"/>
                    <a:pt x="4121" y="5277"/>
                    <a:pt x="4118" y="5215"/>
                  </a:cubicBezTo>
                  <a:cubicBezTo>
                    <a:pt x="4116" y="3970"/>
                    <a:pt x="4115" y="2726"/>
                    <a:pt x="4113" y="1481"/>
                  </a:cubicBezTo>
                  <a:cubicBezTo>
                    <a:pt x="3705" y="1481"/>
                    <a:pt x="3298" y="1481"/>
                    <a:pt x="2890" y="1481"/>
                  </a:cubicBezTo>
                  <a:cubicBezTo>
                    <a:pt x="2890" y="1062"/>
                    <a:pt x="2890" y="643"/>
                    <a:pt x="2890" y="223"/>
                  </a:cubicBezTo>
                  <a:cubicBezTo>
                    <a:pt x="2040" y="223"/>
                    <a:pt x="1190" y="223"/>
                    <a:pt x="340" y="223"/>
                  </a:cubicBezTo>
                  <a:cubicBezTo>
                    <a:pt x="318" y="223"/>
                    <a:pt x="295" y="228"/>
                    <a:pt x="276" y="239"/>
                  </a:cubicBezTo>
                  <a:close/>
                  <a:moveTo>
                    <a:pt x="3113" y="373"/>
                  </a:moveTo>
                  <a:cubicBezTo>
                    <a:pt x="3112" y="669"/>
                    <a:pt x="3113" y="964"/>
                    <a:pt x="3112" y="1259"/>
                  </a:cubicBezTo>
                  <a:cubicBezTo>
                    <a:pt x="3402" y="1259"/>
                    <a:pt x="3692" y="1259"/>
                    <a:pt x="3981" y="1259"/>
                  </a:cubicBezTo>
                  <a:cubicBezTo>
                    <a:pt x="3692" y="964"/>
                    <a:pt x="3402" y="668"/>
                    <a:pt x="3113" y="3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微软雅黑 Light" panose="020B0502040204020203" charset="-122"/>
                <a:ea typeface="微软雅黑 Light" panose="020B0502040204020203" charset="-122"/>
                <a:cs typeface="微软雅黑 Light" panose="020B0502040204020203" charset="-122"/>
              </a:endParaRPr>
            </a:p>
          </p:txBody>
        </p:sp>
        <p:sp>
          <p:nvSpPr>
            <p:cNvPr id="31" name="Freeform 30"/>
            <p:cNvSpPr/>
            <p:nvPr/>
          </p:nvSpPr>
          <p:spPr bwMode="auto">
            <a:xfrm>
              <a:off x="5816600" y="3157538"/>
              <a:ext cx="496887" cy="71438"/>
            </a:xfrm>
            <a:custGeom>
              <a:avLst/>
              <a:gdLst>
                <a:gd name="T0" fmla="*/ 0 w 1556"/>
                <a:gd name="T1" fmla="*/ 0 h 222"/>
                <a:gd name="T2" fmla="*/ 1556 w 1556"/>
                <a:gd name="T3" fmla="*/ 0 h 222"/>
                <a:gd name="T4" fmla="*/ 1556 w 1556"/>
                <a:gd name="T5" fmla="*/ 222 h 222"/>
                <a:gd name="T6" fmla="*/ 0 w 1556"/>
                <a:gd name="T7" fmla="*/ 222 h 222"/>
                <a:gd name="T8" fmla="*/ 0 w 1556"/>
                <a:gd name="T9" fmla="*/ 0 h 222"/>
              </a:gdLst>
              <a:ahLst/>
              <a:cxnLst>
                <a:cxn ang="0">
                  <a:pos x="T0" y="T1"/>
                </a:cxn>
                <a:cxn ang="0">
                  <a:pos x="T2" y="T3"/>
                </a:cxn>
                <a:cxn ang="0">
                  <a:pos x="T4" y="T5"/>
                </a:cxn>
                <a:cxn ang="0">
                  <a:pos x="T6" y="T7"/>
                </a:cxn>
                <a:cxn ang="0">
                  <a:pos x="T8" y="T9"/>
                </a:cxn>
              </a:cxnLst>
              <a:rect l="0" t="0" r="r" b="b"/>
              <a:pathLst>
                <a:path w="1556" h="222">
                  <a:moveTo>
                    <a:pt x="0" y="0"/>
                  </a:moveTo>
                  <a:cubicBezTo>
                    <a:pt x="519" y="0"/>
                    <a:pt x="1038" y="0"/>
                    <a:pt x="1556" y="0"/>
                  </a:cubicBezTo>
                  <a:cubicBezTo>
                    <a:pt x="1556" y="74"/>
                    <a:pt x="1556" y="148"/>
                    <a:pt x="1556" y="222"/>
                  </a:cubicBezTo>
                  <a:cubicBezTo>
                    <a:pt x="1038" y="222"/>
                    <a:pt x="519" y="222"/>
                    <a:pt x="0" y="222"/>
                  </a:cubicBezTo>
                  <a:cubicBezTo>
                    <a:pt x="0" y="148"/>
                    <a:pt x="0" y="7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微软雅黑 Light" panose="020B0502040204020203" charset="-122"/>
                <a:ea typeface="微软雅黑 Light" panose="020B0502040204020203" charset="-122"/>
                <a:cs typeface="微软雅黑 Light" panose="020B0502040204020203" charset="-122"/>
              </a:endParaRPr>
            </a:p>
          </p:txBody>
        </p:sp>
        <p:sp>
          <p:nvSpPr>
            <p:cNvPr id="32" name="Freeform 31"/>
            <p:cNvSpPr/>
            <p:nvPr/>
          </p:nvSpPr>
          <p:spPr bwMode="auto">
            <a:xfrm>
              <a:off x="5816600" y="3405188"/>
              <a:ext cx="355600" cy="71438"/>
            </a:xfrm>
            <a:custGeom>
              <a:avLst/>
              <a:gdLst>
                <a:gd name="T0" fmla="*/ 0 w 1112"/>
                <a:gd name="T1" fmla="*/ 0 h 222"/>
                <a:gd name="T2" fmla="*/ 1112 w 1112"/>
                <a:gd name="T3" fmla="*/ 0 h 222"/>
                <a:gd name="T4" fmla="*/ 1112 w 1112"/>
                <a:gd name="T5" fmla="*/ 222 h 222"/>
                <a:gd name="T6" fmla="*/ 0 w 1112"/>
                <a:gd name="T7" fmla="*/ 222 h 222"/>
                <a:gd name="T8" fmla="*/ 0 w 1112"/>
                <a:gd name="T9" fmla="*/ 0 h 222"/>
              </a:gdLst>
              <a:ahLst/>
              <a:cxnLst>
                <a:cxn ang="0">
                  <a:pos x="T0" y="T1"/>
                </a:cxn>
                <a:cxn ang="0">
                  <a:pos x="T2" y="T3"/>
                </a:cxn>
                <a:cxn ang="0">
                  <a:pos x="T4" y="T5"/>
                </a:cxn>
                <a:cxn ang="0">
                  <a:pos x="T6" y="T7"/>
                </a:cxn>
                <a:cxn ang="0">
                  <a:pos x="T8" y="T9"/>
                </a:cxn>
              </a:cxnLst>
              <a:rect l="0" t="0" r="r" b="b"/>
              <a:pathLst>
                <a:path w="1112" h="222">
                  <a:moveTo>
                    <a:pt x="0" y="0"/>
                  </a:moveTo>
                  <a:cubicBezTo>
                    <a:pt x="371" y="0"/>
                    <a:pt x="741" y="0"/>
                    <a:pt x="1112" y="0"/>
                  </a:cubicBezTo>
                  <a:cubicBezTo>
                    <a:pt x="1112" y="74"/>
                    <a:pt x="1112" y="148"/>
                    <a:pt x="1112" y="222"/>
                  </a:cubicBezTo>
                  <a:cubicBezTo>
                    <a:pt x="741" y="222"/>
                    <a:pt x="371" y="222"/>
                    <a:pt x="0" y="222"/>
                  </a:cubicBezTo>
                  <a:cubicBezTo>
                    <a:pt x="0" y="148"/>
                    <a:pt x="0" y="7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微软雅黑 Light" panose="020B0502040204020203" charset="-122"/>
                <a:ea typeface="微软雅黑 Light" panose="020B0502040204020203" charset="-122"/>
                <a:cs typeface="微软雅黑 Light" panose="020B0502040204020203" charset="-122"/>
              </a:endParaRPr>
            </a:p>
          </p:txBody>
        </p:sp>
        <p:sp>
          <p:nvSpPr>
            <p:cNvPr id="33" name="Freeform 32"/>
            <p:cNvSpPr/>
            <p:nvPr/>
          </p:nvSpPr>
          <p:spPr bwMode="auto">
            <a:xfrm>
              <a:off x="5816600" y="3652838"/>
              <a:ext cx="496887" cy="71438"/>
            </a:xfrm>
            <a:custGeom>
              <a:avLst/>
              <a:gdLst>
                <a:gd name="T0" fmla="*/ 0 w 1557"/>
                <a:gd name="T1" fmla="*/ 0 h 223"/>
                <a:gd name="T2" fmla="*/ 1556 w 1557"/>
                <a:gd name="T3" fmla="*/ 0 h 223"/>
                <a:gd name="T4" fmla="*/ 1556 w 1557"/>
                <a:gd name="T5" fmla="*/ 223 h 223"/>
                <a:gd name="T6" fmla="*/ 0 w 1557"/>
                <a:gd name="T7" fmla="*/ 223 h 223"/>
                <a:gd name="T8" fmla="*/ 0 w 1557"/>
                <a:gd name="T9" fmla="*/ 0 h 223"/>
              </a:gdLst>
              <a:ahLst/>
              <a:cxnLst>
                <a:cxn ang="0">
                  <a:pos x="T0" y="T1"/>
                </a:cxn>
                <a:cxn ang="0">
                  <a:pos x="T2" y="T3"/>
                </a:cxn>
                <a:cxn ang="0">
                  <a:pos x="T4" y="T5"/>
                </a:cxn>
                <a:cxn ang="0">
                  <a:pos x="T6" y="T7"/>
                </a:cxn>
                <a:cxn ang="0">
                  <a:pos x="T8" y="T9"/>
                </a:cxn>
              </a:cxnLst>
              <a:rect l="0" t="0" r="r" b="b"/>
              <a:pathLst>
                <a:path w="1557" h="223">
                  <a:moveTo>
                    <a:pt x="0" y="0"/>
                  </a:moveTo>
                  <a:cubicBezTo>
                    <a:pt x="519" y="0"/>
                    <a:pt x="1037" y="0"/>
                    <a:pt x="1556" y="0"/>
                  </a:cubicBezTo>
                  <a:cubicBezTo>
                    <a:pt x="1557" y="74"/>
                    <a:pt x="1556" y="148"/>
                    <a:pt x="1556" y="223"/>
                  </a:cubicBezTo>
                  <a:cubicBezTo>
                    <a:pt x="1038" y="223"/>
                    <a:pt x="519" y="223"/>
                    <a:pt x="0" y="223"/>
                  </a:cubicBezTo>
                  <a:cubicBezTo>
                    <a:pt x="0" y="148"/>
                    <a:pt x="0" y="7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微软雅黑 Light" panose="020B0502040204020203" charset="-122"/>
                <a:ea typeface="微软雅黑 Light" panose="020B0502040204020203" charset="-122"/>
                <a:cs typeface="微软雅黑 Light" panose="020B0502040204020203" charset="-122"/>
              </a:endParaRPr>
            </a:p>
          </p:txBody>
        </p:sp>
      </p:gr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87033" y="4342588"/>
            <a:ext cx="373356" cy="373356"/>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4121" y="4261777"/>
            <a:ext cx="534979" cy="534979"/>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311" y="4280431"/>
            <a:ext cx="497829" cy="497829"/>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2917" y="1916614"/>
            <a:ext cx="482796" cy="482796"/>
          </a:xfrm>
          <a:prstGeom prst="rect">
            <a:avLst/>
          </a:prstGeom>
        </p:spPr>
      </p:pic>
      <p:sp>
        <p:nvSpPr>
          <p:cNvPr id="49" name="矩形 48"/>
          <p:cNvSpPr/>
          <p:nvPr/>
        </p:nvSpPr>
        <p:spPr>
          <a:xfrm>
            <a:off x="838994" y="1677899"/>
            <a:ext cx="3379787" cy="1900238"/>
          </a:xfrm>
          <a:prstGeom prst="rect">
            <a:avLst/>
          </a:prstGeom>
          <a:noFill/>
          <a:ln>
            <a:solidFill>
              <a:srgbClr val="774F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charset="-122"/>
              <a:ea typeface="微软雅黑 Light" panose="020B0502040204020203" charset="-122"/>
              <a:cs typeface="微软雅黑 Light" panose="020B0502040204020203" charset="-122"/>
            </a:endParaRPr>
          </a:p>
        </p:txBody>
      </p:sp>
      <p:sp>
        <p:nvSpPr>
          <p:cNvPr id="7" name="文本框 6"/>
          <p:cNvSpPr txBox="1"/>
          <p:nvPr/>
        </p:nvSpPr>
        <p:spPr>
          <a:xfrm>
            <a:off x="1027430" y="2633345"/>
            <a:ext cx="2988310" cy="645160"/>
          </a:xfrm>
          <a:prstGeom prst="rect">
            <a:avLst/>
          </a:prstGeom>
          <a:noFill/>
        </p:spPr>
        <p:txBody>
          <a:bodyPr wrap="square" rtlCol="0">
            <a:spAutoFit/>
          </a:bodyPr>
          <a:p>
            <a:r>
              <a:rPr lang="zh-CN" altLang="en-US">
                <a:ln>
                  <a:noFill/>
                </a:ln>
                <a:solidFill>
                  <a:srgbClr val="000000"/>
                </a:solidFill>
                <a:effectLst/>
                <a:uFillTx/>
                <a:sym typeface="Helvetica Light"/>
              </a:rPr>
              <a:t>通过注解的方式使用缓存，对代码的侵入性比较低</a:t>
            </a:r>
            <a:endParaRPr lang="zh-CN" altLang="en-US"/>
          </a:p>
        </p:txBody>
      </p:sp>
      <p:sp>
        <p:nvSpPr>
          <p:cNvPr id="8" name="文本框 7"/>
          <p:cNvSpPr txBox="1"/>
          <p:nvPr/>
        </p:nvSpPr>
        <p:spPr>
          <a:xfrm>
            <a:off x="4552950" y="2633345"/>
            <a:ext cx="3232785" cy="645160"/>
          </a:xfrm>
          <a:prstGeom prst="rect">
            <a:avLst/>
          </a:prstGeom>
          <a:noFill/>
        </p:spPr>
        <p:txBody>
          <a:bodyPr wrap="square" rtlCol="0">
            <a:spAutoFit/>
          </a:bodyPr>
          <a:p>
            <a:r>
              <a:rPr lang="zh-CN" altLang="en-US">
                <a:ln>
                  <a:noFill/>
                </a:ln>
                <a:solidFill>
                  <a:srgbClr val="000000"/>
                </a:solidFill>
                <a:effectLst/>
                <a:uFillTx/>
                <a:sym typeface="Helvetica Light"/>
              </a:rPr>
              <a:t>支持开箱即用 Out-Of-The-Box</a:t>
            </a:r>
            <a:endParaRPr lang="zh-CN" altLang="en-US"/>
          </a:p>
        </p:txBody>
      </p:sp>
      <p:sp>
        <p:nvSpPr>
          <p:cNvPr id="9" name="文本框 8"/>
          <p:cNvSpPr txBox="1"/>
          <p:nvPr/>
        </p:nvSpPr>
        <p:spPr>
          <a:xfrm>
            <a:off x="8228330" y="2633345"/>
            <a:ext cx="2869565" cy="645160"/>
          </a:xfrm>
          <a:prstGeom prst="rect">
            <a:avLst/>
          </a:prstGeom>
          <a:noFill/>
        </p:spPr>
        <p:txBody>
          <a:bodyPr wrap="square" rtlCol="0">
            <a:spAutoFit/>
          </a:bodyPr>
          <a:p>
            <a:r>
              <a:rPr lang="zh-CN" altLang="en-US">
                <a:ln>
                  <a:noFill/>
                </a:ln>
                <a:solidFill>
                  <a:srgbClr val="000000"/>
                </a:solidFill>
                <a:effectLst/>
                <a:uFillTx/>
                <a:sym typeface="Helvetica Light"/>
              </a:rPr>
              <a:t>可灵活切换底层缓存的实现</a:t>
            </a:r>
            <a:endParaRPr lang="zh-CN" altLang="en-US"/>
          </a:p>
        </p:txBody>
      </p:sp>
      <p:sp>
        <p:nvSpPr>
          <p:cNvPr id="10" name="文本框 9"/>
          <p:cNvSpPr txBox="1"/>
          <p:nvPr/>
        </p:nvSpPr>
        <p:spPr>
          <a:xfrm>
            <a:off x="1038225" y="4901565"/>
            <a:ext cx="2977515" cy="645160"/>
          </a:xfrm>
          <a:prstGeom prst="rect">
            <a:avLst/>
          </a:prstGeom>
          <a:noFill/>
        </p:spPr>
        <p:txBody>
          <a:bodyPr wrap="square" rtlCol="0">
            <a:spAutoFit/>
          </a:bodyPr>
          <a:p>
            <a:r>
              <a:rPr lang="zh-CN" altLang="en-US">
                <a:ln>
                  <a:noFill/>
                </a:ln>
                <a:solidFill>
                  <a:srgbClr val="000000"/>
                </a:solidFill>
                <a:effectLst/>
                <a:uFillTx/>
                <a:sym typeface="Helvetica Light"/>
              </a:rPr>
              <a:t>支持 Spring Express Language</a:t>
            </a:r>
            <a:endParaRPr lang="zh-CN" altLang="en-US"/>
          </a:p>
        </p:txBody>
      </p:sp>
      <p:sp>
        <p:nvSpPr>
          <p:cNvPr id="11" name="文本框 10"/>
          <p:cNvSpPr txBox="1"/>
          <p:nvPr/>
        </p:nvSpPr>
        <p:spPr>
          <a:xfrm>
            <a:off x="4618355" y="4965700"/>
            <a:ext cx="2955925" cy="368300"/>
          </a:xfrm>
          <a:prstGeom prst="rect">
            <a:avLst/>
          </a:prstGeom>
          <a:noFill/>
        </p:spPr>
        <p:txBody>
          <a:bodyPr wrap="square" rtlCol="0">
            <a:spAutoFit/>
          </a:bodyPr>
          <a:p>
            <a:r>
              <a:rPr lang="zh-CN" altLang="en-US">
                <a:ln>
                  <a:noFill/>
                </a:ln>
                <a:solidFill>
                  <a:srgbClr val="000000"/>
                </a:solidFill>
                <a:effectLst/>
                <a:uFillTx/>
                <a:sym typeface="Helvetica Light"/>
              </a:rPr>
              <a:t>支持 AspectJ</a:t>
            </a:r>
            <a:endParaRPr lang="zh-CN" altLang="en-US"/>
          </a:p>
        </p:txBody>
      </p:sp>
      <p:sp>
        <p:nvSpPr>
          <p:cNvPr id="12" name="文本框 11"/>
          <p:cNvSpPr txBox="1"/>
          <p:nvPr/>
        </p:nvSpPr>
        <p:spPr>
          <a:xfrm>
            <a:off x="8315325" y="4998085"/>
            <a:ext cx="2782570" cy="368300"/>
          </a:xfrm>
          <a:prstGeom prst="rect">
            <a:avLst/>
          </a:prstGeom>
          <a:noFill/>
        </p:spPr>
        <p:txBody>
          <a:bodyPr wrap="square" rtlCol="0">
            <a:spAutoFit/>
          </a:bodyPr>
          <a:p>
            <a:r>
              <a:rPr lang="zh-CN" altLang="en-US"/>
              <a:t>“拿来主义”机制</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heel(1)">
                                      <p:cBhvr>
                                        <p:cTn id="7" dur="500"/>
                                        <p:tgtEl>
                                          <p:spTgt spid="49"/>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250" fill="hold"/>
                                        <p:tgtEl>
                                          <p:spTgt spid="29"/>
                                        </p:tgtEl>
                                        <p:attrNameLst>
                                          <p:attrName>ppt_w</p:attrName>
                                        </p:attrNameLst>
                                      </p:cBhvr>
                                      <p:tavLst>
                                        <p:tav tm="0">
                                          <p:val>
                                            <p:fltVal val="0"/>
                                          </p:val>
                                        </p:tav>
                                        <p:tav tm="100000">
                                          <p:val>
                                            <p:strVal val="#ppt_w"/>
                                          </p:val>
                                        </p:tav>
                                      </p:tavLst>
                                    </p:anim>
                                    <p:anim calcmode="lin" valueType="num">
                                      <p:cBhvr>
                                        <p:cTn id="12" dur="250" fill="hold"/>
                                        <p:tgtEl>
                                          <p:spTgt spid="29"/>
                                        </p:tgtEl>
                                        <p:attrNameLst>
                                          <p:attrName>ppt_h</p:attrName>
                                        </p:attrNameLst>
                                      </p:cBhvr>
                                      <p:tavLst>
                                        <p:tav tm="0">
                                          <p:val>
                                            <p:fltVal val="0"/>
                                          </p:val>
                                        </p:tav>
                                        <p:tav tm="100000">
                                          <p:val>
                                            <p:strVal val="#ppt_h"/>
                                          </p:val>
                                        </p:tav>
                                      </p:tavLst>
                                    </p:anim>
                                    <p:animEffect transition="in" filter="fade">
                                      <p:cBhvr>
                                        <p:cTn id="13" dur="250"/>
                                        <p:tgtEl>
                                          <p:spTgt spid="29"/>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heel(1)">
                                      <p:cBhvr>
                                        <p:cTn id="21" dur="500"/>
                                        <p:tgtEl>
                                          <p:spTgt spid="21"/>
                                        </p:tgtEl>
                                      </p:cBhvr>
                                    </p:animEffect>
                                  </p:childTnLst>
                                </p:cTn>
                              </p:par>
                            </p:childTnLst>
                          </p:cTn>
                        </p:par>
                        <p:par>
                          <p:cTn id="22" fill="hold">
                            <p:stCondLst>
                              <p:cond delay="500"/>
                            </p:stCondLst>
                            <p:childTnLst>
                              <p:par>
                                <p:cTn id="23" presetID="53" presetClass="entr" presetSubtype="16"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250" fill="hold"/>
                                        <p:tgtEl>
                                          <p:spTgt spid="6"/>
                                        </p:tgtEl>
                                        <p:attrNameLst>
                                          <p:attrName>ppt_w</p:attrName>
                                        </p:attrNameLst>
                                      </p:cBhvr>
                                      <p:tavLst>
                                        <p:tav tm="0">
                                          <p:val>
                                            <p:fltVal val="0"/>
                                          </p:val>
                                        </p:tav>
                                        <p:tav tm="100000">
                                          <p:val>
                                            <p:strVal val="#ppt_w"/>
                                          </p:val>
                                        </p:tav>
                                      </p:tavLst>
                                    </p:anim>
                                    <p:anim calcmode="lin" valueType="num">
                                      <p:cBhvr>
                                        <p:cTn id="26" dur="250" fill="hold"/>
                                        <p:tgtEl>
                                          <p:spTgt spid="6"/>
                                        </p:tgtEl>
                                        <p:attrNameLst>
                                          <p:attrName>ppt_h</p:attrName>
                                        </p:attrNameLst>
                                      </p:cBhvr>
                                      <p:tavLst>
                                        <p:tav tm="0">
                                          <p:val>
                                            <p:fltVal val="0"/>
                                          </p:val>
                                        </p:tav>
                                        <p:tav tm="100000">
                                          <p:val>
                                            <p:strVal val="#ppt_h"/>
                                          </p:val>
                                        </p:tav>
                                      </p:tavLst>
                                    </p:anim>
                                    <p:animEffect transition="in" filter="fade">
                                      <p:cBhvr>
                                        <p:cTn id="27" dur="250"/>
                                        <p:tgtEl>
                                          <p:spTgt spid="6"/>
                                        </p:tgtEl>
                                      </p:cBhvr>
                                    </p:animEffect>
                                  </p:childTnLst>
                                </p:cTn>
                              </p:par>
                            </p:childTnLst>
                          </p:cTn>
                        </p:par>
                        <p:par>
                          <p:cTn id="28" fill="hold">
                            <p:stCondLst>
                              <p:cond delay="1000"/>
                            </p:stCondLst>
                            <p:childTnLst>
                              <p:par>
                                <p:cTn id="29" presetID="1" presetClass="entr" presetSubtype="0" fill="hold" nodeType="after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heel(1)">
                                      <p:cBhvr>
                                        <p:cTn id="35" dur="500"/>
                                        <p:tgtEl>
                                          <p:spTgt spid="22"/>
                                        </p:tgtEl>
                                      </p:cBhvr>
                                    </p:animEffect>
                                  </p:childTnLst>
                                </p:cTn>
                              </p:par>
                            </p:childTnLst>
                          </p:cTn>
                        </p:par>
                        <p:par>
                          <p:cTn id="36" fill="hold">
                            <p:stCondLst>
                              <p:cond delay="5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250" fill="hold"/>
                                        <p:tgtEl>
                                          <p:spTgt spid="27"/>
                                        </p:tgtEl>
                                        <p:attrNameLst>
                                          <p:attrName>ppt_w</p:attrName>
                                        </p:attrNameLst>
                                      </p:cBhvr>
                                      <p:tavLst>
                                        <p:tav tm="0">
                                          <p:val>
                                            <p:fltVal val="0"/>
                                          </p:val>
                                        </p:tav>
                                        <p:tav tm="100000">
                                          <p:val>
                                            <p:strVal val="#ppt_w"/>
                                          </p:val>
                                        </p:tav>
                                      </p:tavLst>
                                    </p:anim>
                                    <p:anim calcmode="lin" valueType="num">
                                      <p:cBhvr>
                                        <p:cTn id="40" dur="250" fill="hold"/>
                                        <p:tgtEl>
                                          <p:spTgt spid="27"/>
                                        </p:tgtEl>
                                        <p:attrNameLst>
                                          <p:attrName>ppt_h</p:attrName>
                                        </p:attrNameLst>
                                      </p:cBhvr>
                                      <p:tavLst>
                                        <p:tav tm="0">
                                          <p:val>
                                            <p:fltVal val="0"/>
                                          </p:val>
                                        </p:tav>
                                        <p:tav tm="100000">
                                          <p:val>
                                            <p:strVal val="#ppt_h"/>
                                          </p:val>
                                        </p:tav>
                                      </p:tavLst>
                                    </p:anim>
                                    <p:animEffect transition="in" filter="fade">
                                      <p:cBhvr>
                                        <p:cTn id="41" dur="250"/>
                                        <p:tgtEl>
                                          <p:spTgt spid="27"/>
                                        </p:tgtEl>
                                      </p:cBhvr>
                                    </p:animEffect>
                                  </p:childTnLst>
                                </p:cTn>
                              </p:par>
                            </p:childTnLst>
                          </p:cTn>
                        </p:par>
                        <p:par>
                          <p:cTn id="42" fill="hold">
                            <p:stCondLst>
                              <p:cond delay="1000"/>
                            </p:stCondLst>
                            <p:childTnLst>
                              <p:par>
                                <p:cTn id="43" presetID="1" presetClass="entr" presetSubtype="0" fill="hold" nodeType="after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heel(1)">
                                      <p:cBhvr>
                                        <p:cTn id="49" dur="500"/>
                                        <p:tgtEl>
                                          <p:spTgt spid="23"/>
                                        </p:tgtEl>
                                      </p:cBhvr>
                                    </p:animEffect>
                                  </p:childTnLst>
                                </p:cTn>
                              </p:par>
                            </p:childTnLst>
                          </p:cTn>
                        </p:par>
                        <p:par>
                          <p:cTn id="50" fill="hold">
                            <p:stCondLst>
                              <p:cond delay="500"/>
                            </p:stCondLst>
                            <p:childTnLst>
                              <p:par>
                                <p:cTn id="51" presetID="53" presetClass="entr" presetSubtype="16"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p:cTn id="53" dur="250" fill="hold"/>
                                        <p:tgtEl>
                                          <p:spTgt spid="5"/>
                                        </p:tgtEl>
                                        <p:attrNameLst>
                                          <p:attrName>ppt_w</p:attrName>
                                        </p:attrNameLst>
                                      </p:cBhvr>
                                      <p:tavLst>
                                        <p:tav tm="0">
                                          <p:val>
                                            <p:fltVal val="0"/>
                                          </p:val>
                                        </p:tav>
                                        <p:tav tm="100000">
                                          <p:val>
                                            <p:strVal val="#ppt_w"/>
                                          </p:val>
                                        </p:tav>
                                      </p:tavLst>
                                    </p:anim>
                                    <p:anim calcmode="lin" valueType="num">
                                      <p:cBhvr>
                                        <p:cTn id="54" dur="250" fill="hold"/>
                                        <p:tgtEl>
                                          <p:spTgt spid="5"/>
                                        </p:tgtEl>
                                        <p:attrNameLst>
                                          <p:attrName>ppt_h</p:attrName>
                                        </p:attrNameLst>
                                      </p:cBhvr>
                                      <p:tavLst>
                                        <p:tav tm="0">
                                          <p:val>
                                            <p:fltVal val="0"/>
                                          </p:val>
                                        </p:tav>
                                        <p:tav tm="100000">
                                          <p:val>
                                            <p:strVal val="#ppt_h"/>
                                          </p:val>
                                        </p:tav>
                                      </p:tavLst>
                                    </p:anim>
                                    <p:animEffect transition="in" filter="fade">
                                      <p:cBhvr>
                                        <p:cTn id="55" dur="250"/>
                                        <p:tgtEl>
                                          <p:spTgt spid="5"/>
                                        </p:tgtEl>
                                      </p:cBhvr>
                                    </p:animEffect>
                                  </p:childTnLst>
                                </p:cTn>
                              </p:par>
                            </p:childTnLst>
                          </p:cTn>
                        </p:par>
                        <p:par>
                          <p:cTn id="56" fill="hold">
                            <p:stCondLst>
                              <p:cond delay="1000"/>
                            </p:stCondLst>
                            <p:childTnLst>
                              <p:par>
                                <p:cTn id="57" presetID="1" presetClass="entr" presetSubtype="0" fill="hold" nodeType="afterEffect">
                                  <p:stCondLst>
                                    <p:cond delay="0"/>
                                  </p:stCondLst>
                                  <p:childTnLst>
                                    <p:set>
                                      <p:cBhvr>
                                        <p:cTn id="5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1" presetClass="entr" presetSubtype="1"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heel(1)">
                                      <p:cBhvr>
                                        <p:cTn id="63" dur="500"/>
                                        <p:tgtEl>
                                          <p:spTgt spid="24"/>
                                        </p:tgtEl>
                                      </p:cBhvr>
                                    </p:animEffect>
                                  </p:childTnLst>
                                </p:cTn>
                              </p:par>
                            </p:childTnLst>
                          </p:cTn>
                        </p:par>
                        <p:par>
                          <p:cTn id="64" fill="hold">
                            <p:stCondLst>
                              <p:cond delay="500"/>
                            </p:stCondLst>
                            <p:childTnLst>
                              <p:par>
                                <p:cTn id="65" presetID="53" presetClass="entr" presetSubtype="16" fill="hold" nodeType="after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p:cTn id="67" dur="250" fill="hold"/>
                                        <p:tgtEl>
                                          <p:spTgt spid="4"/>
                                        </p:tgtEl>
                                        <p:attrNameLst>
                                          <p:attrName>ppt_w</p:attrName>
                                        </p:attrNameLst>
                                      </p:cBhvr>
                                      <p:tavLst>
                                        <p:tav tm="0">
                                          <p:val>
                                            <p:fltVal val="0"/>
                                          </p:val>
                                        </p:tav>
                                        <p:tav tm="100000">
                                          <p:val>
                                            <p:strVal val="#ppt_w"/>
                                          </p:val>
                                        </p:tav>
                                      </p:tavLst>
                                    </p:anim>
                                    <p:anim calcmode="lin" valueType="num">
                                      <p:cBhvr>
                                        <p:cTn id="68" dur="250" fill="hold"/>
                                        <p:tgtEl>
                                          <p:spTgt spid="4"/>
                                        </p:tgtEl>
                                        <p:attrNameLst>
                                          <p:attrName>ppt_h</p:attrName>
                                        </p:attrNameLst>
                                      </p:cBhvr>
                                      <p:tavLst>
                                        <p:tav tm="0">
                                          <p:val>
                                            <p:fltVal val="0"/>
                                          </p:val>
                                        </p:tav>
                                        <p:tav tm="100000">
                                          <p:val>
                                            <p:strVal val="#ppt_h"/>
                                          </p:val>
                                        </p:tav>
                                      </p:tavLst>
                                    </p:anim>
                                    <p:animEffect transition="in" filter="fade">
                                      <p:cBhvr>
                                        <p:cTn id="69" dur="250"/>
                                        <p:tgtEl>
                                          <p:spTgt spid="4"/>
                                        </p:tgtEl>
                                      </p:cBhvr>
                                    </p:animEffect>
                                  </p:childTnLst>
                                </p:cTn>
                              </p:par>
                            </p:childTnLst>
                          </p:cTn>
                        </p:par>
                        <p:par>
                          <p:cTn id="70" fill="hold">
                            <p:stCondLst>
                              <p:cond delay="1000"/>
                            </p:stCondLst>
                            <p:childTnLst>
                              <p:par>
                                <p:cTn id="71" presetID="1" presetClass="entr" presetSubtype="0" fill="hold" nodeType="afterEffect">
                                  <p:stCondLst>
                                    <p:cond delay="0"/>
                                  </p:stCondLst>
                                  <p:childTnLst>
                                    <p:set>
                                      <p:cBhvr>
                                        <p:cTn id="7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1" presetClass="entr" presetSubtype="1"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heel(1)">
                                      <p:cBhvr>
                                        <p:cTn id="77" dur="500"/>
                                        <p:tgtEl>
                                          <p:spTgt spid="25"/>
                                        </p:tgtEl>
                                      </p:cBhvr>
                                    </p:animEffect>
                                  </p:childTnLst>
                                </p:cTn>
                              </p:par>
                            </p:childTnLst>
                          </p:cTn>
                        </p:par>
                        <p:par>
                          <p:cTn id="78" fill="hold">
                            <p:stCondLst>
                              <p:cond delay="500"/>
                            </p:stCondLst>
                            <p:childTnLst>
                              <p:par>
                                <p:cTn id="79" presetID="53" presetClass="entr" presetSubtype="16" fill="hold" nodeType="after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p:cTn id="81" dur="250" fill="hold"/>
                                        <p:tgtEl>
                                          <p:spTgt spid="3"/>
                                        </p:tgtEl>
                                        <p:attrNameLst>
                                          <p:attrName>ppt_w</p:attrName>
                                        </p:attrNameLst>
                                      </p:cBhvr>
                                      <p:tavLst>
                                        <p:tav tm="0">
                                          <p:val>
                                            <p:fltVal val="0"/>
                                          </p:val>
                                        </p:tav>
                                        <p:tav tm="100000">
                                          <p:val>
                                            <p:strVal val="#ppt_w"/>
                                          </p:val>
                                        </p:tav>
                                      </p:tavLst>
                                    </p:anim>
                                    <p:anim calcmode="lin" valueType="num">
                                      <p:cBhvr>
                                        <p:cTn id="82" dur="250" fill="hold"/>
                                        <p:tgtEl>
                                          <p:spTgt spid="3"/>
                                        </p:tgtEl>
                                        <p:attrNameLst>
                                          <p:attrName>ppt_h</p:attrName>
                                        </p:attrNameLst>
                                      </p:cBhvr>
                                      <p:tavLst>
                                        <p:tav tm="0">
                                          <p:val>
                                            <p:fltVal val="0"/>
                                          </p:val>
                                        </p:tav>
                                        <p:tav tm="100000">
                                          <p:val>
                                            <p:strVal val="#ppt_h"/>
                                          </p:val>
                                        </p:tav>
                                      </p:tavLst>
                                    </p:anim>
                                    <p:animEffect transition="in" filter="fade">
                                      <p:cBhvr>
                                        <p:cTn id="83" dur="250"/>
                                        <p:tgtEl>
                                          <p:spTgt spid="3"/>
                                        </p:tgtEl>
                                      </p:cBhvr>
                                    </p:animEffect>
                                  </p:childTnLst>
                                </p:cTn>
                              </p:par>
                            </p:childTnLst>
                          </p:cTn>
                        </p:par>
                        <p:par>
                          <p:cTn id="84" fill="hold">
                            <p:stCondLst>
                              <p:cond delay="1000"/>
                            </p:stCondLst>
                            <p:childTnLst>
                              <p:par>
                                <p:cTn id="85" presetID="1" presetClass="entr" presetSubtype="0" fill="hold" nodeType="afterEffect">
                                  <p:stCondLst>
                                    <p:cond delay="0"/>
                                  </p:stCondLst>
                                  <p:childTnLst>
                                    <p:set>
                                      <p:cBhvr>
                                        <p:cTn id="8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7" grpId="0" animBg="1"/>
      <p:bldP spid="49"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42950" y="723900"/>
            <a:ext cx="2533650" cy="583565"/>
          </a:xfrm>
          <a:prstGeom prst="rect">
            <a:avLst/>
          </a:prstGeom>
          <a:noFill/>
        </p:spPr>
        <p:txBody>
          <a:bodyPr wrap="square" rtlCol="0">
            <a:spAutoFit/>
          </a:bodyPr>
          <a:lstStyle/>
          <a:p>
            <a:r>
              <a:rPr lang="zh-CN" altLang="en-US" sz="3200" dirty="0">
                <a:solidFill>
                  <a:srgbClr val="55B2A0"/>
                </a:solidFill>
                <a:latin typeface="微软雅黑" panose="020B0503020204020204" charset="-122"/>
                <a:ea typeface="微软雅黑" panose="020B0503020204020204" charset="-122"/>
                <a:cs typeface="微软雅黑" panose="020B0503020204020204" charset="-122"/>
              </a:rPr>
              <a:t>缺点</a:t>
            </a:r>
            <a:endParaRPr lang="zh-CN" altLang="en-US" sz="3200" dirty="0">
              <a:solidFill>
                <a:srgbClr val="55B2A0"/>
              </a:solidFill>
              <a:latin typeface="微软雅黑" panose="020B0503020204020204" charset="-122"/>
              <a:ea typeface="微软雅黑" panose="020B0503020204020204" charset="-122"/>
              <a:cs typeface="微软雅黑" panose="020B0503020204020204" charset="-122"/>
            </a:endParaRPr>
          </a:p>
        </p:txBody>
      </p:sp>
      <p:sp>
        <p:nvSpPr>
          <p:cNvPr id="21" name="矩形 20"/>
          <p:cNvSpPr/>
          <p:nvPr/>
        </p:nvSpPr>
        <p:spPr>
          <a:xfrm>
            <a:off x="4406107" y="2159804"/>
            <a:ext cx="3379787" cy="1900238"/>
          </a:xfrm>
          <a:prstGeom prst="rect">
            <a:avLst/>
          </a:prstGeom>
          <a:noFill/>
          <a:ln>
            <a:solidFill>
              <a:srgbClr val="774F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charset="-122"/>
              <a:ea typeface="微软雅黑 Light" panose="020B0502040204020203" charset="-122"/>
              <a:cs typeface="微软雅黑 Light" panose="020B0502040204020203" charset="-122"/>
            </a:endParaRPr>
          </a:p>
        </p:txBody>
      </p:sp>
      <p:grpSp>
        <p:nvGrpSpPr>
          <p:cNvPr id="29" name="组合 27"/>
          <p:cNvGrpSpPr/>
          <p:nvPr/>
        </p:nvGrpSpPr>
        <p:grpSpPr>
          <a:xfrm>
            <a:off x="939501" y="2236407"/>
            <a:ext cx="285218" cy="364284"/>
            <a:chOff x="5389563" y="2438400"/>
            <a:chExt cx="1385887" cy="1770063"/>
          </a:xfrm>
          <a:solidFill>
            <a:srgbClr val="774F71"/>
          </a:solidFill>
        </p:grpSpPr>
        <p:sp>
          <p:nvSpPr>
            <p:cNvPr id="30" name="Freeform 29"/>
            <p:cNvSpPr>
              <a:spLocks noEditPoints="1"/>
            </p:cNvSpPr>
            <p:nvPr/>
          </p:nvSpPr>
          <p:spPr bwMode="auto">
            <a:xfrm>
              <a:off x="5389563" y="2438400"/>
              <a:ext cx="1385887" cy="1770063"/>
            </a:xfrm>
            <a:custGeom>
              <a:avLst/>
              <a:gdLst>
                <a:gd name="T0" fmla="*/ 142 w 4336"/>
                <a:gd name="T1" fmla="*/ 61 h 5559"/>
                <a:gd name="T2" fmla="*/ 336 w 4336"/>
                <a:gd name="T3" fmla="*/ 1 h 5559"/>
                <a:gd name="T4" fmla="*/ 2912 w 4336"/>
                <a:gd name="T5" fmla="*/ 1 h 5559"/>
                <a:gd name="T6" fmla="*/ 3161 w 4336"/>
                <a:gd name="T7" fmla="*/ 106 h 5559"/>
                <a:gd name="T8" fmla="*/ 4221 w 4336"/>
                <a:gd name="T9" fmla="*/ 1186 h 5559"/>
                <a:gd name="T10" fmla="*/ 4330 w 4336"/>
                <a:gd name="T11" fmla="*/ 1443 h 5559"/>
                <a:gd name="T12" fmla="*/ 4333 w 4336"/>
                <a:gd name="T13" fmla="*/ 4091 h 5559"/>
                <a:gd name="T14" fmla="*/ 4336 w 4336"/>
                <a:gd name="T15" fmla="*/ 4180 h 5559"/>
                <a:gd name="T16" fmla="*/ 4336 w 4336"/>
                <a:gd name="T17" fmla="*/ 5238 h 5559"/>
                <a:gd name="T18" fmla="*/ 4318 w 4336"/>
                <a:gd name="T19" fmla="*/ 5329 h 5559"/>
                <a:gd name="T20" fmla="*/ 4187 w 4336"/>
                <a:gd name="T21" fmla="*/ 5502 h 5559"/>
                <a:gd name="T22" fmla="*/ 4004 w 4336"/>
                <a:gd name="T23" fmla="*/ 5556 h 5559"/>
                <a:gd name="T24" fmla="*/ 400 w 4336"/>
                <a:gd name="T25" fmla="*/ 5556 h 5559"/>
                <a:gd name="T26" fmla="*/ 284 w 4336"/>
                <a:gd name="T27" fmla="*/ 5552 h 5559"/>
                <a:gd name="T28" fmla="*/ 110 w 4336"/>
                <a:gd name="T29" fmla="*/ 5461 h 5559"/>
                <a:gd name="T30" fmla="*/ 11 w 4336"/>
                <a:gd name="T31" fmla="*/ 5272 h 5559"/>
                <a:gd name="T32" fmla="*/ 6 w 4336"/>
                <a:gd name="T33" fmla="*/ 5151 h 5559"/>
                <a:gd name="T34" fmla="*/ 3 w 4336"/>
                <a:gd name="T35" fmla="*/ 1923 h 5559"/>
                <a:gd name="T36" fmla="*/ 0 w 4336"/>
                <a:gd name="T37" fmla="*/ 1874 h 5559"/>
                <a:gd name="T38" fmla="*/ 0 w 4336"/>
                <a:gd name="T39" fmla="*/ 316 h 5559"/>
                <a:gd name="T40" fmla="*/ 13 w 4336"/>
                <a:gd name="T41" fmla="*/ 244 h 5559"/>
                <a:gd name="T42" fmla="*/ 142 w 4336"/>
                <a:gd name="T43" fmla="*/ 61 h 5559"/>
                <a:gd name="T44" fmla="*/ 276 w 4336"/>
                <a:gd name="T45" fmla="*/ 239 h 5559"/>
                <a:gd name="T46" fmla="*/ 218 w 4336"/>
                <a:gd name="T47" fmla="*/ 343 h 5559"/>
                <a:gd name="T48" fmla="*/ 223 w 4336"/>
                <a:gd name="T49" fmla="*/ 5203 h 5559"/>
                <a:gd name="T50" fmla="*/ 235 w 4336"/>
                <a:gd name="T51" fmla="*/ 5268 h 5559"/>
                <a:gd name="T52" fmla="*/ 340 w 4336"/>
                <a:gd name="T53" fmla="*/ 5334 h 5559"/>
                <a:gd name="T54" fmla="*/ 4004 w 4336"/>
                <a:gd name="T55" fmla="*/ 5334 h 5559"/>
                <a:gd name="T56" fmla="*/ 4118 w 4336"/>
                <a:gd name="T57" fmla="*/ 5215 h 5559"/>
                <a:gd name="T58" fmla="*/ 4113 w 4336"/>
                <a:gd name="T59" fmla="*/ 1481 h 5559"/>
                <a:gd name="T60" fmla="*/ 2890 w 4336"/>
                <a:gd name="T61" fmla="*/ 1481 h 5559"/>
                <a:gd name="T62" fmla="*/ 2890 w 4336"/>
                <a:gd name="T63" fmla="*/ 223 h 5559"/>
                <a:gd name="T64" fmla="*/ 340 w 4336"/>
                <a:gd name="T65" fmla="*/ 223 h 5559"/>
                <a:gd name="T66" fmla="*/ 276 w 4336"/>
                <a:gd name="T67" fmla="*/ 239 h 5559"/>
                <a:gd name="T68" fmla="*/ 3113 w 4336"/>
                <a:gd name="T69" fmla="*/ 373 h 5559"/>
                <a:gd name="T70" fmla="*/ 3112 w 4336"/>
                <a:gd name="T71" fmla="*/ 1259 h 5559"/>
                <a:gd name="T72" fmla="*/ 3981 w 4336"/>
                <a:gd name="T73" fmla="*/ 1259 h 5559"/>
                <a:gd name="T74" fmla="*/ 3113 w 4336"/>
                <a:gd name="T75" fmla="*/ 373 h 5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36" h="5559">
                  <a:moveTo>
                    <a:pt x="142" y="61"/>
                  </a:moveTo>
                  <a:cubicBezTo>
                    <a:pt x="198" y="21"/>
                    <a:pt x="267" y="1"/>
                    <a:pt x="336" y="1"/>
                  </a:cubicBezTo>
                  <a:cubicBezTo>
                    <a:pt x="1195" y="1"/>
                    <a:pt x="2053" y="1"/>
                    <a:pt x="2912" y="1"/>
                  </a:cubicBezTo>
                  <a:cubicBezTo>
                    <a:pt x="3004" y="0"/>
                    <a:pt x="3099" y="37"/>
                    <a:pt x="3161" y="106"/>
                  </a:cubicBezTo>
                  <a:cubicBezTo>
                    <a:pt x="3514" y="466"/>
                    <a:pt x="3867" y="826"/>
                    <a:pt x="4221" y="1186"/>
                  </a:cubicBezTo>
                  <a:cubicBezTo>
                    <a:pt x="4294" y="1249"/>
                    <a:pt x="4329" y="1348"/>
                    <a:pt x="4330" y="1443"/>
                  </a:cubicBezTo>
                  <a:cubicBezTo>
                    <a:pt x="4331" y="2326"/>
                    <a:pt x="4332" y="3208"/>
                    <a:pt x="4333" y="4091"/>
                  </a:cubicBezTo>
                  <a:cubicBezTo>
                    <a:pt x="4334" y="4121"/>
                    <a:pt x="4331" y="4150"/>
                    <a:pt x="4336" y="4180"/>
                  </a:cubicBezTo>
                  <a:cubicBezTo>
                    <a:pt x="4336" y="5238"/>
                    <a:pt x="4336" y="5238"/>
                    <a:pt x="4336" y="5238"/>
                  </a:cubicBezTo>
                  <a:cubicBezTo>
                    <a:pt x="4332" y="5268"/>
                    <a:pt x="4329" y="5299"/>
                    <a:pt x="4318" y="5329"/>
                  </a:cubicBezTo>
                  <a:cubicBezTo>
                    <a:pt x="4296" y="5399"/>
                    <a:pt x="4249" y="5461"/>
                    <a:pt x="4187" y="5502"/>
                  </a:cubicBezTo>
                  <a:cubicBezTo>
                    <a:pt x="4133" y="5537"/>
                    <a:pt x="4068" y="5556"/>
                    <a:pt x="4004" y="5556"/>
                  </a:cubicBezTo>
                  <a:cubicBezTo>
                    <a:pt x="2803" y="5556"/>
                    <a:pt x="1601" y="5556"/>
                    <a:pt x="400" y="5556"/>
                  </a:cubicBezTo>
                  <a:cubicBezTo>
                    <a:pt x="361" y="5556"/>
                    <a:pt x="322" y="5559"/>
                    <a:pt x="284" y="5552"/>
                  </a:cubicBezTo>
                  <a:cubicBezTo>
                    <a:pt x="218" y="5541"/>
                    <a:pt x="157" y="5508"/>
                    <a:pt x="110" y="5461"/>
                  </a:cubicBezTo>
                  <a:cubicBezTo>
                    <a:pt x="58" y="5411"/>
                    <a:pt x="23" y="5343"/>
                    <a:pt x="11" y="5272"/>
                  </a:cubicBezTo>
                  <a:cubicBezTo>
                    <a:pt x="4" y="5232"/>
                    <a:pt x="6" y="5191"/>
                    <a:pt x="6" y="5151"/>
                  </a:cubicBezTo>
                  <a:cubicBezTo>
                    <a:pt x="5" y="4075"/>
                    <a:pt x="4" y="2999"/>
                    <a:pt x="3" y="1923"/>
                  </a:cubicBezTo>
                  <a:cubicBezTo>
                    <a:pt x="3" y="1907"/>
                    <a:pt x="4" y="1890"/>
                    <a:pt x="0" y="1874"/>
                  </a:cubicBezTo>
                  <a:cubicBezTo>
                    <a:pt x="0" y="316"/>
                    <a:pt x="0" y="316"/>
                    <a:pt x="0" y="316"/>
                  </a:cubicBezTo>
                  <a:cubicBezTo>
                    <a:pt x="4" y="292"/>
                    <a:pt x="6" y="268"/>
                    <a:pt x="13" y="244"/>
                  </a:cubicBezTo>
                  <a:cubicBezTo>
                    <a:pt x="33" y="170"/>
                    <a:pt x="79" y="104"/>
                    <a:pt x="142" y="61"/>
                  </a:cubicBezTo>
                  <a:close/>
                  <a:moveTo>
                    <a:pt x="276" y="239"/>
                  </a:moveTo>
                  <a:cubicBezTo>
                    <a:pt x="240" y="260"/>
                    <a:pt x="217" y="301"/>
                    <a:pt x="218" y="343"/>
                  </a:cubicBezTo>
                  <a:cubicBezTo>
                    <a:pt x="220" y="1963"/>
                    <a:pt x="221" y="3583"/>
                    <a:pt x="223" y="5203"/>
                  </a:cubicBezTo>
                  <a:cubicBezTo>
                    <a:pt x="222" y="5225"/>
                    <a:pt x="224" y="5248"/>
                    <a:pt x="235" y="5268"/>
                  </a:cubicBezTo>
                  <a:cubicBezTo>
                    <a:pt x="253" y="5308"/>
                    <a:pt x="296" y="5335"/>
                    <a:pt x="340" y="5334"/>
                  </a:cubicBezTo>
                  <a:cubicBezTo>
                    <a:pt x="1561" y="5334"/>
                    <a:pt x="2783" y="5334"/>
                    <a:pt x="4004" y="5334"/>
                  </a:cubicBezTo>
                  <a:cubicBezTo>
                    <a:pt x="4066" y="5334"/>
                    <a:pt x="4121" y="5277"/>
                    <a:pt x="4118" y="5215"/>
                  </a:cubicBezTo>
                  <a:cubicBezTo>
                    <a:pt x="4116" y="3970"/>
                    <a:pt x="4115" y="2726"/>
                    <a:pt x="4113" y="1481"/>
                  </a:cubicBezTo>
                  <a:cubicBezTo>
                    <a:pt x="3705" y="1481"/>
                    <a:pt x="3298" y="1481"/>
                    <a:pt x="2890" y="1481"/>
                  </a:cubicBezTo>
                  <a:cubicBezTo>
                    <a:pt x="2890" y="1062"/>
                    <a:pt x="2890" y="643"/>
                    <a:pt x="2890" y="223"/>
                  </a:cubicBezTo>
                  <a:cubicBezTo>
                    <a:pt x="2040" y="223"/>
                    <a:pt x="1190" y="223"/>
                    <a:pt x="340" y="223"/>
                  </a:cubicBezTo>
                  <a:cubicBezTo>
                    <a:pt x="318" y="223"/>
                    <a:pt x="295" y="228"/>
                    <a:pt x="276" y="239"/>
                  </a:cubicBezTo>
                  <a:close/>
                  <a:moveTo>
                    <a:pt x="3113" y="373"/>
                  </a:moveTo>
                  <a:cubicBezTo>
                    <a:pt x="3112" y="669"/>
                    <a:pt x="3113" y="964"/>
                    <a:pt x="3112" y="1259"/>
                  </a:cubicBezTo>
                  <a:cubicBezTo>
                    <a:pt x="3402" y="1259"/>
                    <a:pt x="3692" y="1259"/>
                    <a:pt x="3981" y="1259"/>
                  </a:cubicBezTo>
                  <a:cubicBezTo>
                    <a:pt x="3692" y="964"/>
                    <a:pt x="3402" y="668"/>
                    <a:pt x="3113" y="3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微软雅黑 Light" panose="020B0502040204020203" charset="-122"/>
                <a:ea typeface="微软雅黑 Light" panose="020B0502040204020203" charset="-122"/>
                <a:cs typeface="微软雅黑 Light" panose="020B0502040204020203" charset="-122"/>
              </a:endParaRPr>
            </a:p>
          </p:txBody>
        </p:sp>
        <p:sp>
          <p:nvSpPr>
            <p:cNvPr id="31" name="Freeform 30"/>
            <p:cNvSpPr/>
            <p:nvPr/>
          </p:nvSpPr>
          <p:spPr bwMode="auto">
            <a:xfrm>
              <a:off x="5816600" y="3157538"/>
              <a:ext cx="496887" cy="71438"/>
            </a:xfrm>
            <a:custGeom>
              <a:avLst/>
              <a:gdLst>
                <a:gd name="T0" fmla="*/ 0 w 1556"/>
                <a:gd name="T1" fmla="*/ 0 h 222"/>
                <a:gd name="T2" fmla="*/ 1556 w 1556"/>
                <a:gd name="T3" fmla="*/ 0 h 222"/>
                <a:gd name="T4" fmla="*/ 1556 w 1556"/>
                <a:gd name="T5" fmla="*/ 222 h 222"/>
                <a:gd name="T6" fmla="*/ 0 w 1556"/>
                <a:gd name="T7" fmla="*/ 222 h 222"/>
                <a:gd name="T8" fmla="*/ 0 w 1556"/>
                <a:gd name="T9" fmla="*/ 0 h 222"/>
              </a:gdLst>
              <a:ahLst/>
              <a:cxnLst>
                <a:cxn ang="0">
                  <a:pos x="T0" y="T1"/>
                </a:cxn>
                <a:cxn ang="0">
                  <a:pos x="T2" y="T3"/>
                </a:cxn>
                <a:cxn ang="0">
                  <a:pos x="T4" y="T5"/>
                </a:cxn>
                <a:cxn ang="0">
                  <a:pos x="T6" y="T7"/>
                </a:cxn>
                <a:cxn ang="0">
                  <a:pos x="T8" y="T9"/>
                </a:cxn>
              </a:cxnLst>
              <a:rect l="0" t="0" r="r" b="b"/>
              <a:pathLst>
                <a:path w="1556" h="222">
                  <a:moveTo>
                    <a:pt x="0" y="0"/>
                  </a:moveTo>
                  <a:cubicBezTo>
                    <a:pt x="519" y="0"/>
                    <a:pt x="1038" y="0"/>
                    <a:pt x="1556" y="0"/>
                  </a:cubicBezTo>
                  <a:cubicBezTo>
                    <a:pt x="1556" y="74"/>
                    <a:pt x="1556" y="148"/>
                    <a:pt x="1556" y="222"/>
                  </a:cubicBezTo>
                  <a:cubicBezTo>
                    <a:pt x="1038" y="222"/>
                    <a:pt x="519" y="222"/>
                    <a:pt x="0" y="222"/>
                  </a:cubicBezTo>
                  <a:cubicBezTo>
                    <a:pt x="0" y="148"/>
                    <a:pt x="0" y="7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微软雅黑 Light" panose="020B0502040204020203" charset="-122"/>
                <a:ea typeface="微软雅黑 Light" panose="020B0502040204020203" charset="-122"/>
                <a:cs typeface="微软雅黑 Light" panose="020B0502040204020203" charset="-122"/>
              </a:endParaRPr>
            </a:p>
          </p:txBody>
        </p:sp>
        <p:sp>
          <p:nvSpPr>
            <p:cNvPr id="32" name="Freeform 31"/>
            <p:cNvSpPr/>
            <p:nvPr/>
          </p:nvSpPr>
          <p:spPr bwMode="auto">
            <a:xfrm>
              <a:off x="5816600" y="3405188"/>
              <a:ext cx="355600" cy="71438"/>
            </a:xfrm>
            <a:custGeom>
              <a:avLst/>
              <a:gdLst>
                <a:gd name="T0" fmla="*/ 0 w 1112"/>
                <a:gd name="T1" fmla="*/ 0 h 222"/>
                <a:gd name="T2" fmla="*/ 1112 w 1112"/>
                <a:gd name="T3" fmla="*/ 0 h 222"/>
                <a:gd name="T4" fmla="*/ 1112 w 1112"/>
                <a:gd name="T5" fmla="*/ 222 h 222"/>
                <a:gd name="T6" fmla="*/ 0 w 1112"/>
                <a:gd name="T7" fmla="*/ 222 h 222"/>
                <a:gd name="T8" fmla="*/ 0 w 1112"/>
                <a:gd name="T9" fmla="*/ 0 h 222"/>
              </a:gdLst>
              <a:ahLst/>
              <a:cxnLst>
                <a:cxn ang="0">
                  <a:pos x="T0" y="T1"/>
                </a:cxn>
                <a:cxn ang="0">
                  <a:pos x="T2" y="T3"/>
                </a:cxn>
                <a:cxn ang="0">
                  <a:pos x="T4" y="T5"/>
                </a:cxn>
                <a:cxn ang="0">
                  <a:pos x="T6" y="T7"/>
                </a:cxn>
                <a:cxn ang="0">
                  <a:pos x="T8" y="T9"/>
                </a:cxn>
              </a:cxnLst>
              <a:rect l="0" t="0" r="r" b="b"/>
              <a:pathLst>
                <a:path w="1112" h="222">
                  <a:moveTo>
                    <a:pt x="0" y="0"/>
                  </a:moveTo>
                  <a:cubicBezTo>
                    <a:pt x="371" y="0"/>
                    <a:pt x="741" y="0"/>
                    <a:pt x="1112" y="0"/>
                  </a:cubicBezTo>
                  <a:cubicBezTo>
                    <a:pt x="1112" y="74"/>
                    <a:pt x="1112" y="148"/>
                    <a:pt x="1112" y="222"/>
                  </a:cubicBezTo>
                  <a:cubicBezTo>
                    <a:pt x="741" y="222"/>
                    <a:pt x="371" y="222"/>
                    <a:pt x="0" y="222"/>
                  </a:cubicBezTo>
                  <a:cubicBezTo>
                    <a:pt x="0" y="148"/>
                    <a:pt x="0" y="7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微软雅黑 Light" panose="020B0502040204020203" charset="-122"/>
                <a:ea typeface="微软雅黑 Light" panose="020B0502040204020203" charset="-122"/>
                <a:cs typeface="微软雅黑 Light" panose="020B0502040204020203" charset="-122"/>
              </a:endParaRPr>
            </a:p>
          </p:txBody>
        </p:sp>
        <p:sp>
          <p:nvSpPr>
            <p:cNvPr id="33" name="Freeform 32"/>
            <p:cNvSpPr/>
            <p:nvPr/>
          </p:nvSpPr>
          <p:spPr bwMode="auto">
            <a:xfrm>
              <a:off x="5816600" y="3652838"/>
              <a:ext cx="496887" cy="71438"/>
            </a:xfrm>
            <a:custGeom>
              <a:avLst/>
              <a:gdLst>
                <a:gd name="T0" fmla="*/ 0 w 1557"/>
                <a:gd name="T1" fmla="*/ 0 h 223"/>
                <a:gd name="T2" fmla="*/ 1556 w 1557"/>
                <a:gd name="T3" fmla="*/ 0 h 223"/>
                <a:gd name="T4" fmla="*/ 1556 w 1557"/>
                <a:gd name="T5" fmla="*/ 223 h 223"/>
                <a:gd name="T6" fmla="*/ 0 w 1557"/>
                <a:gd name="T7" fmla="*/ 223 h 223"/>
                <a:gd name="T8" fmla="*/ 0 w 1557"/>
                <a:gd name="T9" fmla="*/ 0 h 223"/>
              </a:gdLst>
              <a:ahLst/>
              <a:cxnLst>
                <a:cxn ang="0">
                  <a:pos x="T0" y="T1"/>
                </a:cxn>
                <a:cxn ang="0">
                  <a:pos x="T2" y="T3"/>
                </a:cxn>
                <a:cxn ang="0">
                  <a:pos x="T4" y="T5"/>
                </a:cxn>
                <a:cxn ang="0">
                  <a:pos x="T6" y="T7"/>
                </a:cxn>
                <a:cxn ang="0">
                  <a:pos x="T8" y="T9"/>
                </a:cxn>
              </a:cxnLst>
              <a:rect l="0" t="0" r="r" b="b"/>
              <a:pathLst>
                <a:path w="1557" h="223">
                  <a:moveTo>
                    <a:pt x="0" y="0"/>
                  </a:moveTo>
                  <a:cubicBezTo>
                    <a:pt x="519" y="0"/>
                    <a:pt x="1037" y="0"/>
                    <a:pt x="1556" y="0"/>
                  </a:cubicBezTo>
                  <a:cubicBezTo>
                    <a:pt x="1557" y="74"/>
                    <a:pt x="1556" y="148"/>
                    <a:pt x="1556" y="223"/>
                  </a:cubicBezTo>
                  <a:cubicBezTo>
                    <a:pt x="1038" y="223"/>
                    <a:pt x="519" y="223"/>
                    <a:pt x="0" y="223"/>
                  </a:cubicBezTo>
                  <a:cubicBezTo>
                    <a:pt x="0" y="148"/>
                    <a:pt x="0" y="7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微软雅黑 Light" panose="020B0502040204020203" charset="-122"/>
                <a:ea typeface="微软雅黑 Light" panose="020B0502040204020203" charset="-122"/>
                <a:cs typeface="微软雅黑 Light" panose="020B0502040204020203" charset="-122"/>
              </a:endParaRPr>
            </a:p>
          </p:txBody>
        </p:sp>
      </p:gr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52767" y="2150294"/>
            <a:ext cx="482796" cy="482796"/>
          </a:xfrm>
          <a:prstGeom prst="rect">
            <a:avLst/>
          </a:prstGeom>
        </p:spPr>
      </p:pic>
      <p:sp>
        <p:nvSpPr>
          <p:cNvPr id="49" name="矩形 48"/>
          <p:cNvSpPr/>
          <p:nvPr/>
        </p:nvSpPr>
        <p:spPr>
          <a:xfrm>
            <a:off x="832009" y="2174469"/>
            <a:ext cx="3379787" cy="1900238"/>
          </a:xfrm>
          <a:prstGeom prst="rect">
            <a:avLst/>
          </a:prstGeom>
          <a:noFill/>
          <a:ln>
            <a:solidFill>
              <a:srgbClr val="774F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charset="-122"/>
              <a:ea typeface="微软雅黑 Light" panose="020B0502040204020203" charset="-122"/>
              <a:cs typeface="微软雅黑 Light" panose="020B0502040204020203" charset="-122"/>
            </a:endParaRPr>
          </a:p>
        </p:txBody>
      </p:sp>
      <p:sp>
        <p:nvSpPr>
          <p:cNvPr id="7" name="文本框 6"/>
          <p:cNvSpPr txBox="1"/>
          <p:nvPr/>
        </p:nvSpPr>
        <p:spPr>
          <a:xfrm>
            <a:off x="1027430" y="2633345"/>
            <a:ext cx="2988310" cy="922020"/>
          </a:xfrm>
          <a:prstGeom prst="rect">
            <a:avLst/>
          </a:prstGeom>
          <a:noFill/>
        </p:spPr>
        <p:txBody>
          <a:bodyPr wrap="square" rtlCol="0">
            <a:spAutoFit/>
          </a:bodyPr>
          <a:p>
            <a:r>
              <a:rPr lang="zh-CN" altLang="en-US">
                <a:sym typeface="+mn-ea"/>
              </a:rPr>
              <a:t>无法使用Spring EL表达式来动态生成Cache name</a:t>
            </a:r>
            <a:endParaRPr lang="zh-CN" altLang="en-US"/>
          </a:p>
          <a:p>
            <a:endParaRPr lang="zh-CN" altLang="en-US"/>
          </a:p>
        </p:txBody>
      </p:sp>
      <p:sp>
        <p:nvSpPr>
          <p:cNvPr id="8" name="文本框 7"/>
          <p:cNvSpPr txBox="1"/>
          <p:nvPr/>
        </p:nvSpPr>
        <p:spPr>
          <a:xfrm>
            <a:off x="4552950" y="2633345"/>
            <a:ext cx="3232785" cy="368300"/>
          </a:xfrm>
          <a:prstGeom prst="rect">
            <a:avLst/>
          </a:prstGeom>
          <a:noFill/>
        </p:spPr>
        <p:txBody>
          <a:bodyPr wrap="square" rtlCol="0">
            <a:spAutoFit/>
          </a:bodyPr>
          <a:p>
            <a:r>
              <a:rPr lang="zh-CN" altLang="en-US">
                <a:sym typeface="+mn-ea"/>
              </a:rPr>
              <a:t>无法灵活设置缓存策略</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heel(1)">
                                      <p:cBhvr>
                                        <p:cTn id="7" dur="500"/>
                                        <p:tgtEl>
                                          <p:spTgt spid="49"/>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250" fill="hold"/>
                                        <p:tgtEl>
                                          <p:spTgt spid="29"/>
                                        </p:tgtEl>
                                        <p:attrNameLst>
                                          <p:attrName>ppt_w</p:attrName>
                                        </p:attrNameLst>
                                      </p:cBhvr>
                                      <p:tavLst>
                                        <p:tav tm="0">
                                          <p:val>
                                            <p:fltVal val="0"/>
                                          </p:val>
                                        </p:tav>
                                        <p:tav tm="100000">
                                          <p:val>
                                            <p:strVal val="#ppt_w"/>
                                          </p:val>
                                        </p:tav>
                                      </p:tavLst>
                                    </p:anim>
                                    <p:anim calcmode="lin" valueType="num">
                                      <p:cBhvr>
                                        <p:cTn id="12" dur="250" fill="hold"/>
                                        <p:tgtEl>
                                          <p:spTgt spid="29"/>
                                        </p:tgtEl>
                                        <p:attrNameLst>
                                          <p:attrName>ppt_h</p:attrName>
                                        </p:attrNameLst>
                                      </p:cBhvr>
                                      <p:tavLst>
                                        <p:tav tm="0">
                                          <p:val>
                                            <p:fltVal val="0"/>
                                          </p:val>
                                        </p:tav>
                                        <p:tav tm="100000">
                                          <p:val>
                                            <p:strVal val="#ppt_h"/>
                                          </p:val>
                                        </p:tav>
                                      </p:tavLst>
                                    </p:anim>
                                    <p:animEffect transition="in" filter="fade">
                                      <p:cBhvr>
                                        <p:cTn id="13" dur="250"/>
                                        <p:tgtEl>
                                          <p:spTgt spid="29"/>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heel(1)">
                                      <p:cBhvr>
                                        <p:cTn id="21" dur="500"/>
                                        <p:tgtEl>
                                          <p:spTgt spid="21"/>
                                        </p:tgtEl>
                                      </p:cBhvr>
                                    </p:animEffect>
                                  </p:childTnLst>
                                </p:cTn>
                              </p:par>
                            </p:childTnLst>
                          </p:cTn>
                        </p:par>
                        <p:par>
                          <p:cTn id="22" fill="hold">
                            <p:stCondLst>
                              <p:cond delay="500"/>
                            </p:stCondLst>
                            <p:childTnLst>
                              <p:par>
                                <p:cTn id="23" presetID="53" presetClass="entr" presetSubtype="16"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250" fill="hold"/>
                                        <p:tgtEl>
                                          <p:spTgt spid="6"/>
                                        </p:tgtEl>
                                        <p:attrNameLst>
                                          <p:attrName>ppt_w</p:attrName>
                                        </p:attrNameLst>
                                      </p:cBhvr>
                                      <p:tavLst>
                                        <p:tav tm="0">
                                          <p:val>
                                            <p:fltVal val="0"/>
                                          </p:val>
                                        </p:tav>
                                        <p:tav tm="100000">
                                          <p:val>
                                            <p:strVal val="#ppt_w"/>
                                          </p:val>
                                        </p:tav>
                                      </p:tavLst>
                                    </p:anim>
                                    <p:anim calcmode="lin" valueType="num">
                                      <p:cBhvr>
                                        <p:cTn id="26" dur="250" fill="hold"/>
                                        <p:tgtEl>
                                          <p:spTgt spid="6"/>
                                        </p:tgtEl>
                                        <p:attrNameLst>
                                          <p:attrName>ppt_h</p:attrName>
                                        </p:attrNameLst>
                                      </p:cBhvr>
                                      <p:tavLst>
                                        <p:tav tm="0">
                                          <p:val>
                                            <p:fltVal val="0"/>
                                          </p:val>
                                        </p:tav>
                                        <p:tav tm="100000">
                                          <p:val>
                                            <p:strVal val="#ppt_h"/>
                                          </p:val>
                                        </p:tav>
                                      </p:tavLst>
                                    </p:anim>
                                    <p:animEffect transition="in" filter="fade">
                                      <p:cBhvr>
                                        <p:cTn id="27" dur="250"/>
                                        <p:tgtEl>
                                          <p:spTgt spid="6"/>
                                        </p:tgtEl>
                                      </p:cBhvr>
                                    </p:animEffect>
                                  </p:childTnLst>
                                </p:cTn>
                              </p:par>
                            </p:childTnLst>
                          </p:cTn>
                        </p:par>
                        <p:par>
                          <p:cTn id="28" fill="hold">
                            <p:stCondLst>
                              <p:cond delay="1000"/>
                            </p:stCondLst>
                            <p:childTnLst>
                              <p:par>
                                <p:cTn id="29" presetID="1" presetClass="entr" presetSubtype="0" fill="hold" nodeType="after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49" grpId="0" bldLvl="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4073860" y="1977221"/>
            <a:ext cx="2442949" cy="1695736"/>
            <a:chOff x="4073860" y="1977221"/>
            <a:chExt cx="2442949" cy="1695736"/>
          </a:xfrm>
        </p:grpSpPr>
        <p:sp>
          <p:nvSpPr>
            <p:cNvPr id="7" name="三角形 6"/>
            <p:cNvSpPr/>
            <p:nvPr/>
          </p:nvSpPr>
          <p:spPr>
            <a:xfrm>
              <a:off x="4073860" y="1977221"/>
              <a:ext cx="1746914" cy="1695735"/>
            </a:xfrm>
            <a:prstGeom prst="triangle">
              <a:avLst/>
            </a:prstGeom>
            <a:noFill/>
            <a:ln w="28575">
              <a:solidFill>
                <a:srgbClr val="55B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三角形 7"/>
            <p:cNvSpPr/>
            <p:nvPr/>
          </p:nvSpPr>
          <p:spPr>
            <a:xfrm>
              <a:off x="4988261" y="2362772"/>
              <a:ext cx="1528548" cy="1310185"/>
            </a:xfrm>
            <a:prstGeom prst="triangle">
              <a:avLst>
                <a:gd name="adj" fmla="val 49155"/>
              </a:avLst>
            </a:prstGeom>
            <a:noFill/>
            <a:ln w="28575">
              <a:solidFill>
                <a:srgbClr val="55B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0" name="文本框 9"/>
          <p:cNvSpPr txBox="1"/>
          <p:nvPr/>
        </p:nvSpPr>
        <p:spPr>
          <a:xfrm>
            <a:off x="4778335" y="2535108"/>
            <a:ext cx="1267460" cy="1122045"/>
          </a:xfrm>
          <a:prstGeom prst="rect">
            <a:avLst/>
          </a:prstGeom>
          <a:solidFill>
            <a:schemeClr val="bg1"/>
          </a:solidFill>
        </p:spPr>
        <p:txBody>
          <a:bodyPr wrap="none" rtlCol="0">
            <a:spAutoFit/>
          </a:bodyPr>
          <a:lstStyle/>
          <a:p>
            <a:r>
              <a:rPr kumimoji="1" lang="en-US" altLang="zh-CN" sz="6700" dirty="0" smtClean="0">
                <a:solidFill>
                  <a:srgbClr val="55B2A0"/>
                </a:solidFill>
              </a:rPr>
              <a:t>02</a:t>
            </a:r>
            <a:r>
              <a:rPr kumimoji="1" lang="zh-CN" altLang="en-US" sz="5400" dirty="0" smtClean="0">
                <a:solidFill>
                  <a:srgbClr val="55B2A0"/>
                </a:solidFill>
              </a:rPr>
              <a:t> </a:t>
            </a:r>
            <a:endParaRPr kumimoji="1" lang="zh-CN" altLang="en-US" sz="5400" dirty="0">
              <a:solidFill>
                <a:srgbClr val="55B2A0"/>
              </a:solidFill>
            </a:endParaRPr>
          </a:p>
        </p:txBody>
      </p:sp>
      <p:sp>
        <p:nvSpPr>
          <p:cNvPr id="14" name="文本框 13"/>
          <p:cNvSpPr txBox="1"/>
          <p:nvPr/>
        </p:nvSpPr>
        <p:spPr>
          <a:xfrm>
            <a:off x="5950699" y="2722845"/>
            <a:ext cx="1605280" cy="521970"/>
          </a:xfrm>
          <a:prstGeom prst="rect">
            <a:avLst/>
          </a:prstGeom>
          <a:solidFill>
            <a:schemeClr val="bg1"/>
          </a:solidFill>
        </p:spPr>
        <p:txBody>
          <a:bodyPr wrap="none" rtlCol="0">
            <a:spAutoFit/>
          </a:bodyPr>
          <a:lstStyle/>
          <a:p>
            <a:r>
              <a:rPr kumimoji="1" lang="zh-CN" altLang="en-US" sz="2800" dirty="0">
                <a:solidFill>
                  <a:srgbClr val="55B2A0"/>
                </a:solidFill>
                <a:latin typeface="微软雅黑" panose="020B0503020204020204" charset="-122"/>
                <a:ea typeface="微软雅黑" panose="020B0503020204020204" charset="-122"/>
                <a:cs typeface="微软雅黑" panose="020B0503020204020204" charset="-122"/>
              </a:rPr>
              <a:t>实现原理</a:t>
            </a:r>
            <a:endParaRPr kumimoji="1" lang="zh-CN" altLang="en-US" sz="2800" dirty="0">
              <a:solidFill>
                <a:srgbClr val="55B2A0"/>
              </a:solidFill>
              <a:latin typeface="微软雅黑" panose="020B0503020204020204" charset="-122"/>
              <a:ea typeface="微软雅黑" panose="020B0503020204020204" charset="-122"/>
              <a:cs typeface="微软雅黑" panose="020B0503020204020204" charset="-122"/>
            </a:endParaRPr>
          </a:p>
        </p:txBody>
      </p:sp>
      <p:sp>
        <p:nvSpPr>
          <p:cNvPr id="15" name="文本框 14"/>
          <p:cNvSpPr txBox="1"/>
          <p:nvPr/>
        </p:nvSpPr>
        <p:spPr>
          <a:xfrm>
            <a:off x="6032587" y="3169826"/>
            <a:ext cx="309880" cy="306705"/>
          </a:xfrm>
          <a:prstGeom prst="rect">
            <a:avLst/>
          </a:prstGeom>
          <a:solidFill>
            <a:schemeClr val="bg1"/>
          </a:solidFill>
        </p:spPr>
        <p:txBody>
          <a:bodyPr wrap="none" rtlCol="0">
            <a:spAutoFit/>
          </a:bodyPr>
          <a:lstStyle/>
          <a:p>
            <a:endParaRPr kumimoji="1" lang="zh-CN" altLang="en-US" sz="1400" dirty="0">
              <a:solidFill>
                <a:srgbClr val="55B2A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TIMING" val="|4"/>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2044</Words>
  <Application>WPS 演示</Application>
  <PresentationFormat>宽屏</PresentationFormat>
  <Paragraphs>75</Paragraphs>
  <Slides>14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宋体</vt:lpstr>
      <vt:lpstr>Wingdings</vt:lpstr>
      <vt:lpstr>Arial</vt:lpstr>
      <vt:lpstr>Roboto Light</vt:lpstr>
      <vt:lpstr>微软雅黑</vt:lpstr>
      <vt:lpstr>Helvetica Light</vt:lpstr>
      <vt:lpstr>微软雅黑 Light</vt:lpstr>
      <vt:lpstr>Raleway</vt:lpstr>
      <vt:lpstr>等线</vt:lpstr>
      <vt:lpstr>Arial Unicode MS</vt:lpstr>
      <vt:lpstr>等线 Light</vt:lpstr>
      <vt:lpstr>Segoe Print</vt:lpstr>
      <vt:lpstr>Office 主题</vt:lpstr>
      <vt:lpstr>PowerPoint 演示文稿</vt:lpstr>
      <vt:lpstr>PowerPoint 演示文稿</vt:lpstr>
      <vt:lpstr>PowerPoint 演示文稿</vt:lpstr>
      <vt:lpstr>Spring cache是什么？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吕行</dc:creator>
  <cp:lastModifiedBy>Administrator</cp:lastModifiedBy>
  <cp:revision>306</cp:revision>
  <dcterms:created xsi:type="dcterms:W3CDTF">2017-01-09T13:42:00Z</dcterms:created>
  <dcterms:modified xsi:type="dcterms:W3CDTF">2018-07-10T08:33:16Z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2052-10.1.0.7400</vt:lpwstr>
  </property>
</Properties>
</file>