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6.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8" r:id="rId2"/>
    <p:sldId id="264" r:id="rId3"/>
    <p:sldId id="259" r:id="rId4"/>
    <p:sldId id="266" r:id="rId5"/>
    <p:sldId id="267" r:id="rId6"/>
    <p:sldId id="268" r:id="rId7"/>
    <p:sldId id="270" r:id="rId8"/>
    <p:sldId id="271" r:id="rId9"/>
    <p:sldId id="275" r:id="rId10"/>
    <p:sldId id="276" r:id="rId11"/>
    <p:sldId id="277" r:id="rId12"/>
    <p:sldId id="27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F7D25B-8694-4E7C-94C8-18A9FBA2CE87}" type="datetimeFigureOut">
              <a:rPr lang="zh-CN" altLang="en-US" smtClean="0"/>
              <a:t>2016/10/25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99FD9-1C4C-412B-ADEC-7072DA2A51F4}" type="slidenum">
              <a:rPr lang="zh-CN" altLang="en-US" smtClean="0"/>
              <a:t>‹#›</a:t>
            </a:fld>
            <a:endParaRPr lang="zh-CN" altLang="en-US"/>
          </a:p>
        </p:txBody>
      </p:sp>
    </p:spTree>
    <p:extLst>
      <p:ext uri="{BB962C8B-B14F-4D97-AF65-F5344CB8AC3E}">
        <p14:creationId xmlns:p14="http://schemas.microsoft.com/office/powerpoint/2010/main" val="3642478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fld id="{B6295648-86BB-4DFB-B806-0D87C6CA14C9}" type="slidenum">
              <a:rPr lang="en-US" altLang="zh-CN"/>
              <a:pPr/>
              <a:t>2</a:t>
            </a:fld>
            <a:endParaRPr lang="en-US" altLang="zh-CN"/>
          </a:p>
        </p:txBody>
      </p:sp>
    </p:spTree>
    <p:extLst>
      <p:ext uri="{BB962C8B-B14F-4D97-AF65-F5344CB8AC3E}">
        <p14:creationId xmlns:p14="http://schemas.microsoft.com/office/powerpoint/2010/main" val="2557034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9DCBDCD0-0083-4C14-8FFE-7FC5FAE3CB7F}" type="datetimeFigureOut">
              <a:rPr lang="zh-CN" altLang="en-US" smtClean="0"/>
              <a:t>2016/10/25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734B17-3254-4FE9-8115-85F4623676CB}" type="slidenum">
              <a:rPr lang="zh-CN" altLang="en-US" smtClean="0"/>
              <a:t>‹#›</a:t>
            </a:fld>
            <a:endParaRPr lang="zh-CN" altLang="en-US"/>
          </a:p>
        </p:txBody>
      </p:sp>
    </p:spTree>
    <p:extLst>
      <p:ext uri="{BB962C8B-B14F-4D97-AF65-F5344CB8AC3E}">
        <p14:creationId xmlns:p14="http://schemas.microsoft.com/office/powerpoint/2010/main" val="812238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DCBDCD0-0083-4C14-8FFE-7FC5FAE3CB7F}" type="datetimeFigureOut">
              <a:rPr lang="zh-CN" altLang="en-US" smtClean="0"/>
              <a:t>2016/10/25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734B17-3254-4FE9-8115-85F4623676CB}" type="slidenum">
              <a:rPr lang="zh-CN" altLang="en-US" smtClean="0"/>
              <a:t>‹#›</a:t>
            </a:fld>
            <a:endParaRPr lang="zh-CN" altLang="en-US"/>
          </a:p>
        </p:txBody>
      </p:sp>
    </p:spTree>
    <p:extLst>
      <p:ext uri="{BB962C8B-B14F-4D97-AF65-F5344CB8AC3E}">
        <p14:creationId xmlns:p14="http://schemas.microsoft.com/office/powerpoint/2010/main" val="1388418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DCBDCD0-0083-4C14-8FFE-7FC5FAE3CB7F}" type="datetimeFigureOut">
              <a:rPr lang="zh-CN" altLang="en-US" smtClean="0"/>
              <a:t>2016/10/25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734B17-3254-4FE9-8115-85F4623676CB}" type="slidenum">
              <a:rPr lang="zh-CN" altLang="en-US" smtClean="0"/>
              <a:t>‹#›</a:t>
            </a:fld>
            <a:endParaRPr lang="zh-CN" altLang="en-US"/>
          </a:p>
        </p:txBody>
      </p:sp>
    </p:spTree>
    <p:extLst>
      <p:ext uri="{BB962C8B-B14F-4D97-AF65-F5344CB8AC3E}">
        <p14:creationId xmlns:p14="http://schemas.microsoft.com/office/powerpoint/2010/main" val="3836429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DCBDCD0-0083-4C14-8FFE-7FC5FAE3CB7F}" type="datetimeFigureOut">
              <a:rPr lang="zh-CN" altLang="en-US" smtClean="0"/>
              <a:t>2016/10/25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734B17-3254-4FE9-8115-85F4623676CB}" type="slidenum">
              <a:rPr lang="zh-CN" altLang="en-US" smtClean="0"/>
              <a:t>‹#›</a:t>
            </a:fld>
            <a:endParaRPr lang="zh-CN" altLang="en-US"/>
          </a:p>
        </p:txBody>
      </p:sp>
    </p:spTree>
    <p:extLst>
      <p:ext uri="{BB962C8B-B14F-4D97-AF65-F5344CB8AC3E}">
        <p14:creationId xmlns:p14="http://schemas.microsoft.com/office/powerpoint/2010/main" val="3206590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DCBDCD0-0083-4C14-8FFE-7FC5FAE3CB7F}" type="datetimeFigureOut">
              <a:rPr lang="zh-CN" altLang="en-US" smtClean="0"/>
              <a:t>2016/10/25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734B17-3254-4FE9-8115-85F4623676CB}" type="slidenum">
              <a:rPr lang="zh-CN" altLang="en-US" smtClean="0"/>
              <a:t>‹#›</a:t>
            </a:fld>
            <a:endParaRPr lang="zh-CN" altLang="en-US"/>
          </a:p>
        </p:txBody>
      </p:sp>
    </p:spTree>
    <p:extLst>
      <p:ext uri="{BB962C8B-B14F-4D97-AF65-F5344CB8AC3E}">
        <p14:creationId xmlns:p14="http://schemas.microsoft.com/office/powerpoint/2010/main" val="3065778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DCBDCD0-0083-4C14-8FFE-7FC5FAE3CB7F}" type="datetimeFigureOut">
              <a:rPr lang="zh-CN" altLang="en-US" smtClean="0"/>
              <a:t>2016/10/25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D734B17-3254-4FE9-8115-85F4623676CB}" type="slidenum">
              <a:rPr lang="zh-CN" altLang="en-US" smtClean="0"/>
              <a:t>‹#›</a:t>
            </a:fld>
            <a:endParaRPr lang="zh-CN" altLang="en-US"/>
          </a:p>
        </p:txBody>
      </p:sp>
    </p:spTree>
    <p:extLst>
      <p:ext uri="{BB962C8B-B14F-4D97-AF65-F5344CB8AC3E}">
        <p14:creationId xmlns:p14="http://schemas.microsoft.com/office/powerpoint/2010/main" val="2452562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DCBDCD0-0083-4C14-8FFE-7FC5FAE3CB7F}" type="datetimeFigureOut">
              <a:rPr lang="zh-CN" altLang="en-US" smtClean="0"/>
              <a:t>2016/10/25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D734B17-3254-4FE9-8115-85F4623676CB}" type="slidenum">
              <a:rPr lang="zh-CN" altLang="en-US" smtClean="0"/>
              <a:t>‹#›</a:t>
            </a:fld>
            <a:endParaRPr lang="zh-CN" altLang="en-US"/>
          </a:p>
        </p:txBody>
      </p:sp>
    </p:spTree>
    <p:extLst>
      <p:ext uri="{BB962C8B-B14F-4D97-AF65-F5344CB8AC3E}">
        <p14:creationId xmlns:p14="http://schemas.microsoft.com/office/powerpoint/2010/main" val="1321013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DCBDCD0-0083-4C14-8FFE-7FC5FAE3CB7F}" type="datetimeFigureOut">
              <a:rPr lang="zh-CN" altLang="en-US" smtClean="0"/>
              <a:t>2016/10/25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D734B17-3254-4FE9-8115-85F4623676CB}" type="slidenum">
              <a:rPr lang="zh-CN" altLang="en-US" smtClean="0"/>
              <a:t>‹#›</a:t>
            </a:fld>
            <a:endParaRPr lang="zh-CN" altLang="en-US"/>
          </a:p>
        </p:txBody>
      </p:sp>
    </p:spTree>
    <p:extLst>
      <p:ext uri="{BB962C8B-B14F-4D97-AF65-F5344CB8AC3E}">
        <p14:creationId xmlns:p14="http://schemas.microsoft.com/office/powerpoint/2010/main" val="3775252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DCBDCD0-0083-4C14-8FFE-7FC5FAE3CB7F}" type="datetimeFigureOut">
              <a:rPr lang="zh-CN" altLang="en-US" smtClean="0"/>
              <a:t>2016/10/25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D734B17-3254-4FE9-8115-85F4623676CB}" type="slidenum">
              <a:rPr lang="zh-CN" altLang="en-US" smtClean="0"/>
              <a:t>‹#›</a:t>
            </a:fld>
            <a:endParaRPr lang="zh-CN" altLang="en-US"/>
          </a:p>
        </p:txBody>
      </p:sp>
    </p:spTree>
    <p:extLst>
      <p:ext uri="{BB962C8B-B14F-4D97-AF65-F5344CB8AC3E}">
        <p14:creationId xmlns:p14="http://schemas.microsoft.com/office/powerpoint/2010/main" val="3186286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DCBDCD0-0083-4C14-8FFE-7FC5FAE3CB7F}" type="datetimeFigureOut">
              <a:rPr lang="zh-CN" altLang="en-US" smtClean="0"/>
              <a:t>2016/10/25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D734B17-3254-4FE9-8115-85F4623676CB}" type="slidenum">
              <a:rPr lang="zh-CN" altLang="en-US" smtClean="0"/>
              <a:t>‹#›</a:t>
            </a:fld>
            <a:endParaRPr lang="zh-CN" altLang="en-US"/>
          </a:p>
        </p:txBody>
      </p:sp>
    </p:spTree>
    <p:extLst>
      <p:ext uri="{BB962C8B-B14F-4D97-AF65-F5344CB8AC3E}">
        <p14:creationId xmlns:p14="http://schemas.microsoft.com/office/powerpoint/2010/main" val="994592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DCBDCD0-0083-4C14-8FFE-7FC5FAE3CB7F}" type="datetimeFigureOut">
              <a:rPr lang="zh-CN" altLang="en-US" smtClean="0"/>
              <a:t>2016/10/25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D734B17-3254-4FE9-8115-85F4623676CB}" type="slidenum">
              <a:rPr lang="zh-CN" altLang="en-US" smtClean="0"/>
              <a:t>‹#›</a:t>
            </a:fld>
            <a:endParaRPr lang="zh-CN" altLang="en-US"/>
          </a:p>
        </p:txBody>
      </p:sp>
    </p:spTree>
    <p:extLst>
      <p:ext uri="{BB962C8B-B14F-4D97-AF65-F5344CB8AC3E}">
        <p14:creationId xmlns:p14="http://schemas.microsoft.com/office/powerpoint/2010/main" val="1725946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CBDCD0-0083-4C14-8FFE-7FC5FAE3CB7F}" type="datetimeFigureOut">
              <a:rPr lang="zh-CN" altLang="en-US" smtClean="0"/>
              <a:t>2016/10/25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734B17-3254-4FE9-8115-85F4623676CB}" type="slidenum">
              <a:rPr lang="zh-CN" altLang="en-US" smtClean="0"/>
              <a:t>‹#›</a:t>
            </a:fld>
            <a:endParaRPr lang="zh-CN" altLang="en-US"/>
          </a:p>
        </p:txBody>
      </p:sp>
    </p:spTree>
    <p:extLst>
      <p:ext uri="{BB962C8B-B14F-4D97-AF65-F5344CB8AC3E}">
        <p14:creationId xmlns:p14="http://schemas.microsoft.com/office/powerpoint/2010/main" val="2054850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blog.csdn.net/xiaowei_cqu/article/details/26471527" TargetMode="External"/><Relationship Id="rId2" Type="http://schemas.openxmlformats.org/officeDocument/2006/relationships/hyperlink" Target="https://en.wikipedia.org/wiki/Hough_transfor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209800" y="1066800"/>
            <a:ext cx="7772400" cy="1524000"/>
          </a:xfrm>
        </p:spPr>
        <p:txBody>
          <a:bodyPr/>
          <a:lstStyle/>
          <a:p>
            <a:pPr algn="ctr"/>
            <a:r>
              <a:rPr lang="en-US" altLang="zh-CN" b="1" dirty="0">
                <a:ea typeface="宋体" panose="02010600030101010101" pitchFamily="2" charset="-122"/>
              </a:rPr>
              <a:t>Lane Detection</a:t>
            </a:r>
          </a:p>
        </p:txBody>
      </p:sp>
      <p:sp>
        <p:nvSpPr>
          <p:cNvPr id="28675" name="Rectangle 3"/>
          <p:cNvSpPr>
            <a:spLocks noGrp="1" noChangeArrowheads="1"/>
          </p:cNvSpPr>
          <p:nvPr>
            <p:ph type="body" idx="1"/>
          </p:nvPr>
        </p:nvSpPr>
        <p:spPr>
          <a:xfrm>
            <a:off x="2209800" y="2971800"/>
            <a:ext cx="7772400" cy="3124200"/>
          </a:xfrm>
        </p:spPr>
        <p:txBody>
          <a:bodyPr>
            <a:normAutofit/>
          </a:bodyPr>
          <a:lstStyle/>
          <a:p>
            <a:pPr>
              <a:buFont typeface="Wingdings" panose="05000000000000000000" pitchFamily="2" charset="2"/>
              <a:buNone/>
            </a:pPr>
            <a:endParaRPr lang="en-US" altLang="zh-CN" sz="3200" b="1" dirty="0">
              <a:ea typeface="宋体" panose="02010600030101010101" pitchFamily="2" charset="-122"/>
            </a:endParaRPr>
          </a:p>
          <a:p>
            <a:pPr algn="ctr">
              <a:buFont typeface="Wingdings" panose="05000000000000000000" pitchFamily="2" charset="2"/>
              <a:buNone/>
            </a:pPr>
            <a:r>
              <a:rPr lang="en-US" altLang="zh-CN" sz="3200" dirty="0">
                <a:ea typeface="宋体" panose="02010600030101010101" pitchFamily="2" charset="-122"/>
              </a:rPr>
              <a:t>Li Huang</a:t>
            </a:r>
          </a:p>
          <a:p>
            <a:pPr algn="ctr">
              <a:buFont typeface="Wingdings" panose="05000000000000000000" pitchFamily="2" charset="2"/>
              <a:buNone/>
            </a:pPr>
            <a:r>
              <a:rPr lang="en-US" altLang="zh-CN" sz="3200" dirty="0">
                <a:ea typeface="宋体" panose="02010600030101010101" pitchFamily="2" charset="-122"/>
              </a:rPr>
              <a:t>10/25/2016</a:t>
            </a:r>
          </a:p>
          <a:p>
            <a:pPr algn="ctr">
              <a:buFont typeface="Wingdings" panose="05000000000000000000" pitchFamily="2" charset="2"/>
              <a:buNone/>
            </a:pPr>
            <a:endParaRPr lang="en-US" altLang="zh-CN" sz="3200" b="1" dirty="0">
              <a:ea typeface="宋体" panose="02010600030101010101" pitchFamily="2" charset="-122"/>
            </a:endParaRPr>
          </a:p>
        </p:txBody>
      </p:sp>
      <p:sp>
        <p:nvSpPr>
          <p:cNvPr id="28676" name="Rectangle 4"/>
          <p:cNvSpPr>
            <a:spLocks noChangeArrowheads="1"/>
          </p:cNvSpPr>
          <p:nvPr/>
        </p:nvSpPr>
        <p:spPr bwMode="auto">
          <a:xfrm>
            <a:off x="174171" y="152400"/>
            <a:ext cx="11858171" cy="6553200"/>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2563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ChangeArrowheads="1"/>
          </p:cNvSpPr>
          <p:nvPr/>
        </p:nvSpPr>
        <p:spPr bwMode="auto">
          <a:xfrm>
            <a:off x="174171" y="152400"/>
            <a:ext cx="11858171" cy="6553200"/>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文本框 5"/>
          <p:cNvSpPr txBox="1"/>
          <p:nvPr/>
        </p:nvSpPr>
        <p:spPr>
          <a:xfrm>
            <a:off x="677749" y="424641"/>
            <a:ext cx="11074400" cy="769441"/>
          </a:xfrm>
          <a:prstGeom prst="rect">
            <a:avLst/>
          </a:prstGeom>
          <a:noFill/>
        </p:spPr>
        <p:txBody>
          <a:bodyPr wrap="square" rtlCol="0">
            <a:spAutoFit/>
          </a:bodyPr>
          <a:lstStyle/>
          <a:p>
            <a:r>
              <a:rPr lang="en-US" altLang="zh-CN" sz="4400" b="1" dirty="0">
                <a:latin typeface="+mj-lt"/>
                <a:ea typeface="宋体" panose="02010600030101010101" pitchFamily="2" charset="-122"/>
                <a:cs typeface="+mj-cs"/>
              </a:rPr>
              <a:t>Hough Line Detection</a:t>
            </a:r>
          </a:p>
        </p:txBody>
      </p:sp>
      <p:pic>
        <p:nvPicPr>
          <p:cNvPr id="8" name="图片 7"/>
          <p:cNvPicPr>
            <a:picLocks noChangeAspect="1"/>
          </p:cNvPicPr>
          <p:nvPr/>
        </p:nvPicPr>
        <p:blipFill>
          <a:blip r:embed="rId2"/>
          <a:stretch>
            <a:fillRect/>
          </a:stretch>
        </p:blipFill>
        <p:spPr>
          <a:xfrm>
            <a:off x="1293849" y="1194082"/>
            <a:ext cx="7671121" cy="2864683"/>
          </a:xfrm>
          <a:prstGeom prst="rect">
            <a:avLst/>
          </a:prstGeom>
        </p:spPr>
      </p:pic>
      <p:pic>
        <p:nvPicPr>
          <p:cNvPr id="9" name="图片 8"/>
          <p:cNvPicPr>
            <a:picLocks noChangeAspect="1"/>
          </p:cNvPicPr>
          <p:nvPr/>
        </p:nvPicPr>
        <p:blipFill>
          <a:blip r:embed="rId3"/>
          <a:stretch>
            <a:fillRect/>
          </a:stretch>
        </p:blipFill>
        <p:spPr>
          <a:xfrm>
            <a:off x="5369014" y="4291755"/>
            <a:ext cx="3498894" cy="2385098"/>
          </a:xfrm>
          <a:prstGeom prst="rect">
            <a:avLst/>
          </a:prstGeom>
        </p:spPr>
      </p:pic>
      <p:sp>
        <p:nvSpPr>
          <p:cNvPr id="10" name="文本框 9"/>
          <p:cNvSpPr txBox="1"/>
          <p:nvPr/>
        </p:nvSpPr>
        <p:spPr>
          <a:xfrm>
            <a:off x="490711" y="3913606"/>
            <a:ext cx="4878303" cy="1938992"/>
          </a:xfrm>
          <a:prstGeom prst="rect">
            <a:avLst/>
          </a:prstGeom>
          <a:noFill/>
        </p:spPr>
        <p:txBody>
          <a:bodyPr wrap="square" rtlCol="0">
            <a:spAutoFit/>
          </a:bodyPr>
          <a:lstStyle/>
          <a:p>
            <a:r>
              <a:rPr lang="en-US" altLang="zh-CN" sz="2400" dirty="0"/>
              <a:t>Every point in the Image Space  corresponds to a line in the parameter space. The point where the lines intersect in the parameter space gives an m and a c. </a:t>
            </a:r>
            <a:endParaRPr lang="zh-CN" altLang="en-US" sz="2400" dirty="0"/>
          </a:p>
        </p:txBody>
      </p:sp>
    </p:spTree>
    <p:extLst>
      <p:ext uri="{BB962C8B-B14F-4D97-AF65-F5344CB8AC3E}">
        <p14:creationId xmlns:p14="http://schemas.microsoft.com/office/powerpoint/2010/main" val="3968925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ChangeArrowheads="1"/>
          </p:cNvSpPr>
          <p:nvPr/>
        </p:nvSpPr>
        <p:spPr bwMode="auto">
          <a:xfrm>
            <a:off x="174171" y="152400"/>
            <a:ext cx="11858171" cy="6553200"/>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6" name="图片 5"/>
          <p:cNvPicPr/>
          <p:nvPr/>
        </p:nvPicPr>
        <p:blipFill>
          <a:blip r:embed="rId2"/>
          <a:stretch>
            <a:fillRect/>
          </a:stretch>
        </p:blipFill>
        <p:spPr>
          <a:xfrm>
            <a:off x="6536745" y="432159"/>
            <a:ext cx="3240000" cy="5723255"/>
          </a:xfrm>
          <a:prstGeom prst="rect">
            <a:avLst/>
          </a:prstGeom>
        </p:spPr>
      </p:pic>
      <p:pic>
        <p:nvPicPr>
          <p:cNvPr id="7" name="图片 6"/>
          <p:cNvPicPr/>
          <p:nvPr/>
        </p:nvPicPr>
        <p:blipFill>
          <a:blip r:embed="rId3"/>
          <a:stretch>
            <a:fillRect/>
          </a:stretch>
        </p:blipFill>
        <p:spPr>
          <a:xfrm>
            <a:off x="1398420" y="432159"/>
            <a:ext cx="3240000" cy="5675630"/>
          </a:xfrm>
          <a:prstGeom prst="rect">
            <a:avLst/>
          </a:prstGeom>
        </p:spPr>
      </p:pic>
      <p:sp>
        <p:nvSpPr>
          <p:cNvPr id="3" name="箭头: 右 2"/>
          <p:cNvSpPr/>
          <p:nvPr/>
        </p:nvSpPr>
        <p:spPr>
          <a:xfrm>
            <a:off x="5110504" y="2743201"/>
            <a:ext cx="954157" cy="2517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47650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ChangeArrowheads="1"/>
          </p:cNvSpPr>
          <p:nvPr/>
        </p:nvSpPr>
        <p:spPr bwMode="auto">
          <a:xfrm>
            <a:off x="174171" y="152400"/>
            <a:ext cx="11858171" cy="6553200"/>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文本框 1"/>
          <p:cNvSpPr txBox="1"/>
          <p:nvPr/>
        </p:nvSpPr>
        <p:spPr>
          <a:xfrm>
            <a:off x="279400" y="800100"/>
            <a:ext cx="12534900" cy="4278094"/>
          </a:xfrm>
          <a:prstGeom prst="rect">
            <a:avLst/>
          </a:prstGeom>
          <a:noFill/>
        </p:spPr>
        <p:txBody>
          <a:bodyPr wrap="square" rtlCol="0">
            <a:spAutoFit/>
          </a:bodyPr>
          <a:lstStyle/>
          <a:p>
            <a:pPr algn="ctr"/>
            <a:r>
              <a:rPr lang="en-US" altLang="zh-CN" sz="3200" dirty="0"/>
              <a:t>Reference</a:t>
            </a:r>
          </a:p>
          <a:p>
            <a:pPr algn="ctr"/>
            <a:endParaRPr lang="en-US" altLang="zh-CN" sz="3200" dirty="0"/>
          </a:p>
          <a:p>
            <a:pPr marL="457200" indent="-457200">
              <a:buAutoNum type="arabicPeriod"/>
            </a:pPr>
            <a:r>
              <a:rPr lang="en-US" altLang="zh-CN" sz="2400" dirty="0"/>
              <a:t>A Fast Hough Transform Algorithm on Lane Detection—Kang </a:t>
            </a:r>
            <a:r>
              <a:rPr lang="en-US" altLang="zh-CN" sz="2400" dirty="0" err="1"/>
              <a:t>Kang</a:t>
            </a:r>
            <a:endParaRPr lang="en-US" altLang="zh-CN" sz="2400" dirty="0"/>
          </a:p>
          <a:p>
            <a:endParaRPr lang="zh-CN" altLang="zh-CN" sz="2000" dirty="0"/>
          </a:p>
          <a:p>
            <a:r>
              <a:rPr lang="en-US" altLang="zh-CN" sz="2400" dirty="0"/>
              <a:t>2.Lane Detection based on Edge Detection and Hough Transform</a:t>
            </a:r>
            <a:r>
              <a:rPr lang="zh-CN" altLang="zh-CN" sz="2400" dirty="0"/>
              <a:t>—</a:t>
            </a:r>
            <a:r>
              <a:rPr lang="en-US" altLang="zh-CN" sz="2400" dirty="0" err="1"/>
              <a:t>Yueqin</a:t>
            </a:r>
            <a:r>
              <a:rPr lang="en-US" altLang="zh-CN" sz="2400" dirty="0"/>
              <a:t> Ni</a:t>
            </a:r>
            <a:endParaRPr lang="zh-CN" altLang="zh-CN" sz="2400" dirty="0"/>
          </a:p>
          <a:p>
            <a:endParaRPr lang="en-US" altLang="zh-CN" sz="2000" dirty="0"/>
          </a:p>
          <a:p>
            <a:r>
              <a:rPr lang="en-US" altLang="zh-CN" sz="2400" dirty="0"/>
              <a:t>3. </a:t>
            </a:r>
            <a:r>
              <a:rPr lang="en-US" altLang="zh-CN" sz="2400" dirty="0">
                <a:hlinkClick r:id="rId2"/>
              </a:rPr>
              <a:t>https://en.wikipedia.org/wiki/Hough_transform</a:t>
            </a:r>
            <a:endParaRPr lang="en-US" altLang="zh-CN" sz="2400" dirty="0"/>
          </a:p>
          <a:p>
            <a:endParaRPr lang="en-US" altLang="zh-CN" sz="2400" dirty="0"/>
          </a:p>
          <a:p>
            <a:r>
              <a:rPr lang="en-US" altLang="zh-CN" sz="2400" dirty="0"/>
              <a:t>4. Perspective Transformation </a:t>
            </a:r>
            <a:r>
              <a:rPr lang="en-US" altLang="zh-CN" sz="2400" dirty="0">
                <a:hlinkClick r:id="rId3"/>
              </a:rPr>
              <a:t>http://blog.csdn.net/xiaowei_cqu/article/details/26471527</a:t>
            </a:r>
            <a:endParaRPr lang="en-US" altLang="zh-CN" sz="2400" dirty="0"/>
          </a:p>
          <a:p>
            <a:endParaRPr lang="en-US" altLang="zh-CN" sz="2400" dirty="0"/>
          </a:p>
          <a:p>
            <a:r>
              <a:rPr lang="en-US" altLang="zh-CN" sz="2400" dirty="0"/>
              <a:t>5. Laplacian/Laplacian of Gaussian </a:t>
            </a:r>
            <a:r>
              <a:rPr lang="en-US" altLang="zh-CN" sz="2400" u="sng" dirty="0">
                <a:solidFill>
                  <a:schemeClr val="accent1">
                    <a:lumMod val="75000"/>
                  </a:schemeClr>
                </a:solidFill>
              </a:rPr>
              <a:t>http://homepages.inf.ed.ac.uk/rbf/HIPR2/log.html</a:t>
            </a:r>
            <a:endParaRPr lang="zh-CN" altLang="en-US" sz="2400" u="sng" dirty="0">
              <a:solidFill>
                <a:schemeClr val="accent1">
                  <a:lumMod val="75000"/>
                </a:schemeClr>
              </a:solidFill>
            </a:endParaRPr>
          </a:p>
        </p:txBody>
      </p:sp>
    </p:spTree>
    <p:extLst>
      <p:ext uri="{BB962C8B-B14F-4D97-AF65-F5344CB8AC3E}">
        <p14:creationId xmlns:p14="http://schemas.microsoft.com/office/powerpoint/2010/main" val="3764192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rrowheads="1"/>
          </p:cNvSpPr>
          <p:nvPr>
            <p:ph type="title"/>
          </p:nvPr>
        </p:nvSpPr>
        <p:spPr/>
        <p:txBody>
          <a:bodyPr>
            <a:normAutofit/>
          </a:bodyPr>
          <a:lstStyle/>
          <a:p>
            <a:pPr eaLnBrk="1" hangingPunct="1">
              <a:defRPr/>
            </a:pPr>
            <a:r>
              <a:rPr lang="en-US" b="1" dirty="0">
                <a:ea typeface="宋体" panose="02010600030101010101" pitchFamily="2" charset="-122"/>
              </a:rPr>
              <a:t>Outline</a:t>
            </a:r>
          </a:p>
        </p:txBody>
      </p:sp>
      <p:sp>
        <p:nvSpPr>
          <p:cNvPr id="234499" name="Rectangle 3"/>
          <p:cNvSpPr>
            <a:spLocks noGrp="1" noChangeArrowheads="1"/>
          </p:cNvSpPr>
          <p:nvPr>
            <p:ph type="body" idx="1"/>
          </p:nvPr>
        </p:nvSpPr>
        <p:spPr>
          <a:xfrm>
            <a:off x="838200" y="1683205"/>
            <a:ext cx="10045700" cy="4525963"/>
          </a:xfrm>
        </p:spPr>
        <p:txBody>
          <a:bodyPr>
            <a:normAutofit/>
          </a:bodyPr>
          <a:lstStyle/>
          <a:p>
            <a:pPr eaLnBrk="1" hangingPunct="1">
              <a:defRPr/>
            </a:pPr>
            <a:r>
              <a:rPr lang="en-US" sz="3200" dirty="0"/>
              <a:t>Project Description/Requirements</a:t>
            </a:r>
          </a:p>
          <a:p>
            <a:pPr marL="720000" eaLnBrk="1" hangingPunct="1">
              <a:defRPr/>
            </a:pPr>
            <a:r>
              <a:rPr lang="en-US" sz="2400" dirty="0"/>
              <a:t>Detect the lanes in the video and mark them with red lines</a:t>
            </a:r>
          </a:p>
          <a:p>
            <a:pPr eaLnBrk="1" hangingPunct="1">
              <a:defRPr/>
            </a:pPr>
            <a:r>
              <a:rPr lang="en-US" sz="3200" dirty="0"/>
              <a:t>Implementation</a:t>
            </a:r>
          </a:p>
          <a:p>
            <a:pPr marL="720000" lvl="0">
              <a:defRPr/>
            </a:pPr>
            <a:r>
              <a:rPr lang="en-US" altLang="zh-CN" sz="2400" dirty="0">
                <a:solidFill>
                  <a:prstClr val="black"/>
                </a:solidFill>
              </a:rPr>
              <a:t>Perspective transformation</a:t>
            </a:r>
          </a:p>
          <a:p>
            <a:pPr marL="720000" lvl="0">
              <a:defRPr/>
            </a:pPr>
            <a:r>
              <a:rPr lang="en-US" sz="2400" dirty="0">
                <a:solidFill>
                  <a:prstClr val="black"/>
                </a:solidFill>
              </a:rPr>
              <a:t>Edge detection with </a:t>
            </a:r>
            <a:r>
              <a:rPr lang="en-US" sz="2400" dirty="0" err="1">
                <a:solidFill>
                  <a:prstClr val="black"/>
                </a:solidFill>
              </a:rPr>
              <a:t>LoG</a:t>
            </a:r>
            <a:r>
              <a:rPr lang="en-US" sz="2400" dirty="0">
                <a:solidFill>
                  <a:prstClr val="black"/>
                </a:solidFill>
              </a:rPr>
              <a:t> operator</a:t>
            </a:r>
          </a:p>
          <a:p>
            <a:pPr marL="720000" lvl="0">
              <a:defRPr/>
            </a:pPr>
            <a:r>
              <a:rPr lang="en-US" sz="2400" dirty="0">
                <a:solidFill>
                  <a:prstClr val="black"/>
                </a:solidFill>
              </a:rPr>
              <a:t>Hough Line Detection</a:t>
            </a:r>
            <a:endParaRPr lang="en-US" sz="3200" dirty="0"/>
          </a:p>
          <a:p>
            <a:pPr eaLnBrk="1" hangingPunct="1">
              <a:defRPr/>
            </a:pPr>
            <a:r>
              <a:rPr lang="en-US" sz="3200" dirty="0"/>
              <a:t>References</a:t>
            </a:r>
          </a:p>
        </p:txBody>
      </p:sp>
    </p:spTree>
    <p:extLst>
      <p:ext uri="{BB962C8B-B14F-4D97-AF65-F5344CB8AC3E}">
        <p14:creationId xmlns:p14="http://schemas.microsoft.com/office/powerpoint/2010/main" val="3220463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ChangeArrowheads="1"/>
          </p:cNvSpPr>
          <p:nvPr/>
        </p:nvSpPr>
        <p:spPr bwMode="auto">
          <a:xfrm>
            <a:off x="174171" y="152400"/>
            <a:ext cx="11858171" cy="6553200"/>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2"/>
          <p:cNvSpPr>
            <a:spLocks noGrp="1" noRot="1" noChangeArrowheads="1"/>
          </p:cNvSpPr>
          <p:nvPr>
            <p:ph type="title"/>
          </p:nvPr>
        </p:nvSpPr>
        <p:spPr>
          <a:xfrm>
            <a:off x="444500" y="233386"/>
            <a:ext cx="9537700" cy="777875"/>
          </a:xfrm>
        </p:spPr>
        <p:txBody>
          <a:bodyPr>
            <a:normAutofit/>
          </a:bodyPr>
          <a:lstStyle/>
          <a:p>
            <a:r>
              <a:rPr lang="en-US" altLang="zh-CN" sz="3200" b="1" dirty="0">
                <a:ea typeface="宋体" panose="02010600030101010101" pitchFamily="2" charset="-122"/>
              </a:rPr>
              <a:t>Perspective</a:t>
            </a:r>
            <a:r>
              <a:rPr lang="en-US" altLang="zh-CN" sz="3200" dirty="0"/>
              <a:t>  </a:t>
            </a:r>
            <a:r>
              <a:rPr lang="en-US" altLang="zh-CN" sz="3200" b="1" dirty="0">
                <a:ea typeface="宋体" panose="02010600030101010101" pitchFamily="2" charset="-122"/>
              </a:rPr>
              <a:t>transformation</a:t>
            </a:r>
            <a:endParaRPr lang="zh-CN" altLang="en-US" sz="3200" b="1" dirty="0">
              <a:ea typeface="宋体" panose="02010600030101010101" pitchFamily="2" charset="-122"/>
            </a:endParaRPr>
          </a:p>
        </p:txBody>
      </p:sp>
      <p:sp>
        <p:nvSpPr>
          <p:cNvPr id="7" name="文本框 6"/>
          <p:cNvSpPr txBox="1"/>
          <p:nvPr/>
        </p:nvSpPr>
        <p:spPr>
          <a:xfrm>
            <a:off x="400050" y="866607"/>
            <a:ext cx="10752632" cy="1200329"/>
          </a:xfrm>
          <a:prstGeom prst="rect">
            <a:avLst/>
          </a:prstGeom>
          <a:noFill/>
        </p:spPr>
        <p:txBody>
          <a:bodyPr wrap="square" rtlCol="0">
            <a:spAutoFit/>
          </a:bodyPr>
          <a:lstStyle/>
          <a:p>
            <a:r>
              <a:rPr lang="en-US" altLang="zh-CN" sz="2400" dirty="0"/>
              <a:t>The viewpoint in the source image is 'looking' at the scene from an angle. After Perspective transformation, the destination image has moved the viewpoint so it is facing into the scene.</a:t>
            </a:r>
            <a:endParaRPr lang="zh-CN" altLang="en-US" sz="2400" dirty="0"/>
          </a:p>
        </p:txBody>
      </p:sp>
      <p:sp>
        <p:nvSpPr>
          <p:cNvPr id="10" name="矩形 9"/>
          <p:cNvSpPr/>
          <p:nvPr/>
        </p:nvSpPr>
        <p:spPr>
          <a:xfrm>
            <a:off x="444500" y="4456181"/>
            <a:ext cx="10109200" cy="1938992"/>
          </a:xfrm>
          <a:prstGeom prst="rect">
            <a:avLst/>
          </a:prstGeom>
        </p:spPr>
        <p:txBody>
          <a:bodyPr wrap="square">
            <a:spAutoFit/>
          </a:bodyPr>
          <a:lstStyle/>
          <a:p>
            <a:r>
              <a:rPr lang="en-US" altLang="zh-CN" sz="2400" dirty="0"/>
              <a:t>Any point in the projective plane is represented by a triple (X, Y, Z), called the </a:t>
            </a:r>
            <a:r>
              <a:rPr lang="en-US" altLang="zh-CN" sz="2400" b="1" dirty="0"/>
              <a:t>homogeneous coordinates </a:t>
            </a:r>
            <a:r>
              <a:rPr lang="en-US" altLang="zh-CN" sz="2400" dirty="0"/>
              <a:t>or </a:t>
            </a:r>
            <a:r>
              <a:rPr lang="en-US" altLang="zh-CN" sz="2400" b="1" dirty="0"/>
              <a:t>projective coordinates </a:t>
            </a:r>
            <a:r>
              <a:rPr lang="en-US" altLang="zh-CN" sz="2400" dirty="0"/>
              <a:t>of the point, where X, Y and Z are not all 0.</a:t>
            </a:r>
          </a:p>
          <a:p>
            <a:r>
              <a:rPr lang="en-US" altLang="zh-CN" sz="2400" dirty="0"/>
              <a:t>When Z is not 0 the point represented is the point (X/Z, Y/Z) in the </a:t>
            </a:r>
            <a:r>
              <a:rPr lang="en-US" altLang="zh-CN" sz="2400" b="1" dirty="0"/>
              <a:t>Euclidean plane. </a:t>
            </a:r>
            <a:r>
              <a:rPr lang="zh-CN" altLang="en-US" sz="2400" b="1" dirty="0"/>
              <a:t>（</a:t>
            </a:r>
            <a:r>
              <a:rPr lang="en-US" altLang="zh-CN" sz="2400" b="1" dirty="0"/>
              <a:t>Cartesian coordinate</a:t>
            </a:r>
            <a:r>
              <a:rPr lang="zh-CN" altLang="en-US" sz="2400" b="1" dirty="0"/>
              <a:t>）</a:t>
            </a:r>
          </a:p>
        </p:txBody>
      </p:sp>
      <p:pic>
        <p:nvPicPr>
          <p:cNvPr id="3" name="图片 2"/>
          <p:cNvPicPr>
            <a:picLocks noChangeAspect="1"/>
          </p:cNvPicPr>
          <p:nvPr/>
        </p:nvPicPr>
        <p:blipFill>
          <a:blip r:embed="rId2"/>
          <a:stretch>
            <a:fillRect/>
          </a:stretch>
        </p:blipFill>
        <p:spPr>
          <a:xfrm>
            <a:off x="3478240" y="2443521"/>
            <a:ext cx="1448382" cy="889876"/>
          </a:xfrm>
          <a:prstGeom prst="rect">
            <a:avLst/>
          </a:prstGeom>
        </p:spPr>
      </p:pic>
      <p:pic>
        <p:nvPicPr>
          <p:cNvPr id="4" name="图片 3"/>
          <p:cNvPicPr>
            <a:picLocks noChangeAspect="1"/>
          </p:cNvPicPr>
          <p:nvPr/>
        </p:nvPicPr>
        <p:blipFill>
          <a:blip r:embed="rId3"/>
          <a:stretch>
            <a:fillRect/>
          </a:stretch>
        </p:blipFill>
        <p:spPr>
          <a:xfrm>
            <a:off x="803501" y="2456221"/>
            <a:ext cx="1337236" cy="944285"/>
          </a:xfrm>
          <a:prstGeom prst="rect">
            <a:avLst/>
          </a:prstGeom>
        </p:spPr>
      </p:pic>
      <p:sp>
        <p:nvSpPr>
          <p:cNvPr id="5" name="文本框 4"/>
          <p:cNvSpPr txBox="1"/>
          <p:nvPr/>
        </p:nvSpPr>
        <p:spPr>
          <a:xfrm>
            <a:off x="803501" y="3364424"/>
            <a:ext cx="1676400" cy="307777"/>
          </a:xfrm>
          <a:prstGeom prst="rect">
            <a:avLst/>
          </a:prstGeom>
          <a:noFill/>
        </p:spPr>
        <p:txBody>
          <a:bodyPr wrap="square" rtlCol="0">
            <a:spAutoFit/>
          </a:bodyPr>
          <a:lstStyle/>
          <a:p>
            <a:r>
              <a:rPr lang="en-US" altLang="zh-CN" sz="1400" b="1" dirty="0"/>
              <a:t>Source image</a:t>
            </a:r>
            <a:endParaRPr lang="zh-CN" altLang="en-US" sz="1400" b="1" dirty="0"/>
          </a:p>
        </p:txBody>
      </p:sp>
      <p:sp>
        <p:nvSpPr>
          <p:cNvPr id="12" name="文本框 11"/>
          <p:cNvSpPr txBox="1"/>
          <p:nvPr/>
        </p:nvSpPr>
        <p:spPr>
          <a:xfrm>
            <a:off x="3498069" y="3377124"/>
            <a:ext cx="2026432" cy="307777"/>
          </a:xfrm>
          <a:prstGeom prst="rect">
            <a:avLst/>
          </a:prstGeom>
          <a:noFill/>
        </p:spPr>
        <p:txBody>
          <a:bodyPr wrap="square" rtlCol="0">
            <a:spAutoFit/>
          </a:bodyPr>
          <a:lstStyle/>
          <a:p>
            <a:r>
              <a:rPr lang="en-US" altLang="zh-CN" sz="1400" b="1" dirty="0"/>
              <a:t>Destination image</a:t>
            </a:r>
            <a:endParaRPr lang="zh-CN" altLang="en-US" sz="1400" b="1" dirty="0"/>
          </a:p>
        </p:txBody>
      </p:sp>
      <p:sp>
        <p:nvSpPr>
          <p:cNvPr id="6" name="箭头: 右 5"/>
          <p:cNvSpPr/>
          <p:nvPr/>
        </p:nvSpPr>
        <p:spPr>
          <a:xfrm>
            <a:off x="2247900" y="2844800"/>
            <a:ext cx="8890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4"/>
          <a:stretch>
            <a:fillRect/>
          </a:stretch>
        </p:blipFill>
        <p:spPr>
          <a:xfrm>
            <a:off x="7682502" y="2650543"/>
            <a:ext cx="1202181" cy="314286"/>
          </a:xfrm>
          <a:prstGeom prst="rect">
            <a:avLst/>
          </a:prstGeom>
        </p:spPr>
      </p:pic>
      <p:pic>
        <p:nvPicPr>
          <p:cNvPr id="16" name="图片 15"/>
          <p:cNvPicPr>
            <a:picLocks noChangeAspect="1"/>
          </p:cNvPicPr>
          <p:nvPr/>
        </p:nvPicPr>
        <p:blipFill>
          <a:blip r:embed="rId5"/>
          <a:stretch>
            <a:fillRect/>
          </a:stretch>
        </p:blipFill>
        <p:spPr>
          <a:xfrm>
            <a:off x="5887623" y="1725468"/>
            <a:ext cx="4585838" cy="2770331"/>
          </a:xfrm>
          <a:prstGeom prst="rect">
            <a:avLst/>
          </a:prstGeom>
        </p:spPr>
      </p:pic>
    </p:spTree>
    <p:extLst>
      <p:ext uri="{BB962C8B-B14F-4D97-AF65-F5344CB8AC3E}">
        <p14:creationId xmlns:p14="http://schemas.microsoft.com/office/powerpoint/2010/main" val="210832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ChangeArrowheads="1"/>
          </p:cNvSpPr>
          <p:nvPr/>
        </p:nvSpPr>
        <p:spPr bwMode="auto">
          <a:xfrm>
            <a:off x="174171" y="152400"/>
            <a:ext cx="11858171" cy="6553200"/>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6" name="图片 15"/>
          <p:cNvPicPr>
            <a:picLocks noChangeAspect="1"/>
          </p:cNvPicPr>
          <p:nvPr/>
        </p:nvPicPr>
        <p:blipFill>
          <a:blip r:embed="rId2"/>
          <a:stretch>
            <a:fillRect/>
          </a:stretch>
        </p:blipFill>
        <p:spPr>
          <a:xfrm>
            <a:off x="3197809" y="1653506"/>
            <a:ext cx="3914191" cy="1988560"/>
          </a:xfrm>
          <a:prstGeom prst="rect">
            <a:avLst/>
          </a:prstGeom>
        </p:spPr>
      </p:pic>
      <mc:AlternateContent xmlns:mc="http://schemas.openxmlformats.org/markup-compatibility/2006" xmlns:a14="http://schemas.microsoft.com/office/drawing/2010/main">
        <mc:Choice Requires="a14">
          <p:sp>
            <p:nvSpPr>
              <p:cNvPr id="15" name="文本框 14"/>
              <p:cNvSpPr txBox="1"/>
              <p:nvPr/>
            </p:nvSpPr>
            <p:spPr>
              <a:xfrm>
                <a:off x="711200" y="424641"/>
                <a:ext cx="10477500" cy="4924425"/>
              </a:xfrm>
              <a:prstGeom prst="rect">
                <a:avLst/>
              </a:prstGeom>
              <a:noFill/>
            </p:spPr>
            <p:txBody>
              <a:bodyPr wrap="square" rtlCol="0">
                <a:spAutoFit/>
              </a:bodyPr>
              <a:lstStyle/>
              <a:p>
                <a:r>
                  <a:rPr lang="en-US" altLang="zh-CN" sz="2400" b="1" dirty="0">
                    <a:ea typeface="宋体" panose="02010600030101010101" pitchFamily="2" charset="-122"/>
                  </a:rPr>
                  <a:t>Perspective</a:t>
                </a:r>
                <a:r>
                  <a:rPr lang="en-US" altLang="zh-CN" sz="2400" dirty="0"/>
                  <a:t>  </a:t>
                </a:r>
                <a:r>
                  <a:rPr lang="en-US" altLang="zh-CN" sz="2400" b="1" dirty="0">
                    <a:ea typeface="宋体" panose="02010600030101010101" pitchFamily="2" charset="-122"/>
                  </a:rPr>
                  <a:t>transformation matrix</a:t>
                </a:r>
                <a:endParaRPr lang="en-US" altLang="zh-CN" sz="2400" dirty="0"/>
              </a:p>
              <a:p>
                <a:r>
                  <a:rPr lang="en-US" altLang="zh-CN" sz="2400" dirty="0"/>
                  <a:t>The perspective transform is represented by a 3 x 3 matrix that transforms homogenous source coordinates (x, y, 1) into destination coordinates (x', y', w). To convert back into non-homogenous coordinates, x' and y' are divided by w.</a:t>
                </a:r>
              </a:p>
              <a:p>
                <a:endParaRPr lang="en-US" altLang="zh-CN" sz="2400" dirty="0"/>
              </a:p>
              <a:p>
                <a:r>
                  <a:rPr lang="en-US" altLang="zh-CN" sz="2400" dirty="0"/>
                  <a:t>									</a:t>
                </a:r>
              </a:p>
              <a:p>
                <a:endParaRPr lang="en-US" altLang="zh-CN" sz="2400" dirty="0"/>
              </a:p>
              <a:p>
                <a:endParaRPr lang="en-US" altLang="zh-CN" sz="2400" dirty="0"/>
              </a:p>
              <a:p>
                <a:r>
                  <a:rPr lang="en-US" altLang="zh-CN" sz="2400" dirty="0"/>
                  <a:t>From the equation we can get</a:t>
                </a:r>
              </a:p>
              <a:p>
                <a:endParaRPr lang="en-US" altLang="zh-CN" sz="2400" dirty="0"/>
              </a:p>
              <a:p>
                <a:endParaRPr lang="en-US" altLang="zh-CN" sz="2400" dirty="0"/>
              </a:p>
              <a:p>
                <a:r>
                  <a:rPr lang="en-US" altLang="zh-CN" sz="2400" dirty="0"/>
                  <a:t>Then the </a:t>
                </a:r>
                <a14:m>
                  <m:oMath xmlns:m="http://schemas.openxmlformats.org/officeDocument/2006/math">
                    <m:r>
                      <a:rPr lang="zh-CN" altLang="en-US" sz="2400" i="1" smtClean="0">
                        <a:latin typeface="Cambria Math" panose="02040503050406030204" pitchFamily="18" charset="0"/>
                      </a:rPr>
                      <m:t>𝑥</m:t>
                    </m:r>
                    <m:r>
                      <a:rPr lang="en-US" altLang="zh-CN" sz="2400" b="0" i="1" smtClean="0">
                        <a:latin typeface="Cambria Math" panose="02040503050406030204" pitchFamily="18" charset="0"/>
                      </a:rPr>
                      <m:t>′</m:t>
                    </m:r>
                  </m:oMath>
                </a14:m>
                <a:r>
                  <a:rPr lang="en-US" altLang="zh-CN" sz="2400" dirty="0"/>
                  <a:t> and</a:t>
                </a:r>
                <a14:m>
                  <m:oMath xmlns:m="http://schemas.openxmlformats.org/officeDocument/2006/math">
                    <m:r>
                      <a:rPr lang="en-US" altLang="zh-CN" sz="2400" b="0" i="0" smtClean="0">
                        <a:latin typeface="Cambria Math" panose="02040503050406030204" pitchFamily="18" charset="0"/>
                      </a:rPr>
                      <m:t> </m:t>
                    </m:r>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m:t>
                    </m:r>
                  </m:oMath>
                </a14:m>
                <a:r>
                  <a:rPr lang="en-US" altLang="zh-CN" sz="2400" dirty="0"/>
                  <a:t> and be express as</a:t>
                </a:r>
                <a:endParaRPr lang="zh-CN" altLang="zh-CN" sz="2400" dirty="0"/>
              </a:p>
              <a:p>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711200" y="424641"/>
                <a:ext cx="10477500" cy="4924425"/>
              </a:xfrm>
              <a:prstGeom prst="rect">
                <a:avLst/>
              </a:prstGeom>
              <a:blipFill>
                <a:blip r:embed="rId3"/>
                <a:stretch>
                  <a:fillRect l="-931" t="-867" r="-18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p:cNvSpPr txBox="1"/>
              <p:nvPr/>
            </p:nvSpPr>
            <p:spPr>
              <a:xfrm>
                <a:off x="3197809" y="3914307"/>
                <a:ext cx="3485501"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𝑤</m:t>
                      </m:r>
                      <m:r>
                        <a:rPr lang="zh-CN" altLang="en-US" sz="2400" i="0">
                          <a:latin typeface="Cambria Math" panose="02040503050406030204" pitchFamily="18" charset="0"/>
                        </a:rPr>
                        <m:t>=</m:t>
                      </m:r>
                      <m:r>
                        <a:rPr lang="en-US" altLang="zh-CN" sz="2400" b="0" i="1" smtClean="0">
                          <a:latin typeface="Cambria Math" panose="02040503050406030204" pitchFamily="18" charset="0"/>
                        </a:rPr>
                        <m:t>𝑔𝑥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h𝑦</m:t>
                      </m:r>
                      <m:r>
                        <a:rPr lang="zh-CN" altLang="en-US" sz="2400" i="0">
                          <a:latin typeface="Cambria Math" panose="02040503050406030204" pitchFamily="18" charset="0"/>
                        </a:rPr>
                        <m:t>+1</m:t>
                      </m:r>
                    </m:oMath>
                  </m:oMathPara>
                </a14:m>
                <a:endParaRPr lang="zh-CN" altLang="en-US" sz="2800" dirty="0"/>
              </a:p>
            </p:txBody>
          </p:sp>
        </mc:Choice>
        <mc:Fallback xmlns="">
          <p:sp>
            <p:nvSpPr>
              <p:cNvPr id="19" name="文本框 18"/>
              <p:cNvSpPr txBox="1">
                <a:spLocks noRot="1" noChangeAspect="1" noMove="1" noResize="1" noEditPoints="1" noAdjustHandles="1" noChangeArrowheads="1" noChangeShapeType="1" noTextEdit="1"/>
              </p:cNvSpPr>
              <p:nvPr/>
            </p:nvSpPr>
            <p:spPr>
              <a:xfrm>
                <a:off x="3197809" y="3914307"/>
                <a:ext cx="3485501" cy="369332"/>
              </a:xfrm>
              <a:prstGeom prst="rect">
                <a:avLst/>
              </a:prstGeom>
              <a:blipFill>
                <a:blip r:embed="rId4"/>
                <a:stretch>
                  <a:fillRect b="-344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p:cNvSpPr txBox="1"/>
              <p:nvPr/>
            </p:nvSpPr>
            <p:spPr>
              <a:xfrm>
                <a:off x="2058138" y="5095838"/>
                <a:ext cx="2304221" cy="7661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𝑥</m:t>
                      </m:r>
                      <m:r>
                        <a:rPr lang="en-US" altLang="zh-CN" sz="2400" b="0" i="1" smtClean="0">
                          <a:latin typeface="Cambria Math" panose="02040503050406030204" pitchFamily="18" charset="0"/>
                        </a:rPr>
                        <m:t>′</m:t>
                      </m:r>
                      <m:r>
                        <a:rPr lang="zh-CN" altLang="en-US" sz="2400" i="0">
                          <a:latin typeface="Cambria Math" panose="02040503050406030204" pitchFamily="18" charset="0"/>
                        </a:rPr>
                        <m:t>=</m:t>
                      </m:r>
                      <m:f>
                        <m:fPr>
                          <m:ctrlPr>
                            <a:rPr lang="zh-CN" altLang="en-US" sz="2400" i="1">
                              <a:latin typeface="Cambria Math" panose="02040503050406030204" pitchFamily="18" charset="0"/>
                            </a:rPr>
                          </m:ctrlPr>
                        </m:fPr>
                        <m:num>
                          <m:r>
                            <m:rPr>
                              <m:sty m:val="p"/>
                            </m:rPr>
                            <a:rPr lang="en-US" altLang="zh-CN" sz="2400" b="0" i="0" smtClean="0">
                              <a:latin typeface="Cambria Math" panose="02040503050406030204" pitchFamily="18" charset="0"/>
                            </a:rPr>
                            <m:t>ax</m:t>
                          </m:r>
                          <m:r>
                            <a:rPr lang="en-US" altLang="zh-CN" sz="2400" b="0" i="0" smtClean="0">
                              <a:latin typeface="Cambria Math" panose="02040503050406030204" pitchFamily="18" charset="0"/>
                            </a:rPr>
                            <m:t>+</m:t>
                          </m:r>
                          <m:r>
                            <m:rPr>
                              <m:sty m:val="p"/>
                            </m:rPr>
                            <a:rPr lang="en-US" altLang="zh-CN" sz="2400" b="0" i="0" smtClean="0">
                              <a:latin typeface="Cambria Math" panose="02040503050406030204" pitchFamily="18" charset="0"/>
                            </a:rPr>
                            <m:t>by</m:t>
                          </m:r>
                          <m:r>
                            <a:rPr lang="en-US" altLang="zh-CN" sz="2400" b="0" i="0" smtClean="0">
                              <a:latin typeface="Cambria Math" panose="02040503050406030204" pitchFamily="18" charset="0"/>
                            </a:rPr>
                            <m:t>+</m:t>
                          </m:r>
                          <m:r>
                            <m:rPr>
                              <m:sty m:val="p"/>
                            </m:rPr>
                            <a:rPr lang="en-US" altLang="zh-CN" sz="2400" b="0" i="0" smtClean="0">
                              <a:latin typeface="Cambria Math" panose="02040503050406030204" pitchFamily="18" charset="0"/>
                            </a:rPr>
                            <m:t>c</m:t>
                          </m:r>
                        </m:num>
                        <m:den>
                          <m:r>
                            <m:rPr>
                              <m:sty m:val="p"/>
                            </m:rPr>
                            <a:rPr lang="en-US" altLang="zh-CN" sz="2400" b="0" i="0" smtClean="0">
                              <a:latin typeface="Cambria Math" panose="02040503050406030204" pitchFamily="18" charset="0"/>
                            </a:rPr>
                            <m:t>g</m:t>
                          </m:r>
                          <m:r>
                            <a:rPr lang="zh-CN" altLang="en-US" sz="2400" i="1">
                              <a:latin typeface="Cambria Math" panose="02040503050406030204" pitchFamily="18" charset="0"/>
                            </a:rPr>
                            <m:t>𝑥</m:t>
                          </m:r>
                          <m:r>
                            <a:rPr lang="zh-CN" altLang="en-US" sz="2400" i="0">
                              <a:latin typeface="Cambria Math" panose="02040503050406030204" pitchFamily="18" charset="0"/>
                            </a:rPr>
                            <m:t>+</m:t>
                          </m:r>
                          <m:r>
                            <a:rPr lang="zh-CN" altLang="en-US" sz="2400" i="1">
                              <a:latin typeface="Cambria Math" panose="02040503050406030204" pitchFamily="18" charset="0"/>
                            </a:rPr>
                            <m:t>h𝑦</m:t>
                          </m:r>
                          <m:r>
                            <a:rPr lang="zh-CN" altLang="en-US" sz="2400" i="0">
                              <a:latin typeface="Cambria Math" panose="02040503050406030204" pitchFamily="18" charset="0"/>
                            </a:rPr>
                            <m:t>+1</m:t>
                          </m:r>
                        </m:den>
                      </m:f>
                    </m:oMath>
                  </m:oMathPara>
                </a14:m>
                <a:endParaRPr lang="zh-CN" altLang="en-US" sz="2400" dirty="0"/>
              </a:p>
            </p:txBody>
          </p:sp>
        </mc:Choice>
        <mc:Fallback xmlns="">
          <p:sp>
            <p:nvSpPr>
              <p:cNvPr id="20" name="文本框 19"/>
              <p:cNvSpPr txBox="1">
                <a:spLocks noRot="1" noChangeAspect="1" noMove="1" noResize="1" noEditPoints="1" noAdjustHandles="1" noChangeArrowheads="1" noChangeShapeType="1" noTextEdit="1"/>
              </p:cNvSpPr>
              <p:nvPr/>
            </p:nvSpPr>
            <p:spPr>
              <a:xfrm>
                <a:off x="2058138" y="5095838"/>
                <a:ext cx="2304221" cy="76617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4997875" y="5036587"/>
                <a:ext cx="2496901" cy="8592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𝑦</m:t>
                      </m:r>
                      <m:r>
                        <a:rPr lang="en-US" altLang="zh-CN" sz="2400" i="1">
                          <a:latin typeface="Cambria Math" panose="02040503050406030204" pitchFamily="18" charset="0"/>
                        </a:rPr>
                        <m:t>′</m:t>
                      </m:r>
                      <m:r>
                        <a:rPr lang="zh-CN" altLang="en-US" sz="2400">
                          <a:latin typeface="Cambria Math" panose="02040503050406030204" pitchFamily="18" charset="0"/>
                        </a:rPr>
                        <m:t>=</m:t>
                      </m:r>
                      <m:f>
                        <m:fPr>
                          <m:ctrlPr>
                            <a:rPr lang="zh-CN" altLang="en-US" sz="2400" i="1">
                              <a:latin typeface="Cambria Math" panose="02040503050406030204" pitchFamily="18" charset="0"/>
                            </a:rPr>
                          </m:ctrlPr>
                        </m:fPr>
                        <m:num>
                          <m:r>
                            <m:rPr>
                              <m:sty m:val="p"/>
                            </m:rPr>
                            <a:rPr lang="en-US" altLang="zh-CN" sz="2400" b="0" i="0" smtClean="0">
                              <a:latin typeface="Cambria Math" panose="02040503050406030204" pitchFamily="18" charset="0"/>
                            </a:rPr>
                            <m:t>d</m:t>
                          </m:r>
                          <m:r>
                            <m:rPr>
                              <m:sty m:val="p"/>
                            </m:rPr>
                            <a:rPr lang="en-US" altLang="zh-CN" sz="2400">
                              <a:latin typeface="Cambria Math" panose="02040503050406030204" pitchFamily="18" charset="0"/>
                            </a:rPr>
                            <m:t>x</m:t>
                          </m:r>
                          <m:r>
                            <a:rPr lang="en-US" altLang="zh-CN" sz="2400">
                              <a:latin typeface="Cambria Math" panose="02040503050406030204" pitchFamily="18" charset="0"/>
                            </a:rPr>
                            <m:t>+</m:t>
                          </m:r>
                          <m:r>
                            <m:rPr>
                              <m:sty m:val="p"/>
                            </m:rPr>
                            <a:rPr lang="en-US" altLang="zh-CN" sz="2400" b="0" i="0" smtClean="0">
                              <a:latin typeface="Cambria Math" panose="02040503050406030204" pitchFamily="18" charset="0"/>
                            </a:rPr>
                            <m:t>e</m:t>
                          </m:r>
                          <m:r>
                            <m:rPr>
                              <m:sty m:val="p"/>
                            </m:rPr>
                            <a:rPr lang="en-US" altLang="zh-CN" sz="2400">
                              <a:latin typeface="Cambria Math" panose="02040503050406030204" pitchFamily="18" charset="0"/>
                            </a:rPr>
                            <m:t>y</m:t>
                          </m:r>
                          <m:r>
                            <a:rPr lang="en-US" altLang="zh-CN" sz="2400">
                              <a:latin typeface="Cambria Math" panose="02040503050406030204" pitchFamily="18" charset="0"/>
                            </a:rPr>
                            <m:t>+</m:t>
                          </m:r>
                          <m:r>
                            <a:rPr lang="en-US" altLang="zh-CN" sz="2400" b="0" i="1" smtClean="0">
                              <a:latin typeface="Cambria Math" panose="02040503050406030204" pitchFamily="18" charset="0"/>
                            </a:rPr>
                            <m:t>𝑓</m:t>
                          </m:r>
                        </m:num>
                        <m:den>
                          <m:r>
                            <m:rPr>
                              <m:sty m:val="p"/>
                            </m:rPr>
                            <a:rPr lang="en-US" altLang="zh-CN" sz="2400">
                              <a:latin typeface="Cambria Math" panose="02040503050406030204" pitchFamily="18" charset="0"/>
                            </a:rPr>
                            <m:t>g</m:t>
                          </m:r>
                          <m:r>
                            <a:rPr lang="zh-CN" altLang="en-US" sz="2400" i="1">
                              <a:latin typeface="Cambria Math" panose="02040503050406030204" pitchFamily="18" charset="0"/>
                            </a:rPr>
                            <m:t>𝑥</m:t>
                          </m:r>
                          <m:r>
                            <a:rPr lang="zh-CN" altLang="en-US" sz="2400">
                              <a:latin typeface="Cambria Math" panose="02040503050406030204" pitchFamily="18" charset="0"/>
                            </a:rPr>
                            <m:t>+</m:t>
                          </m:r>
                          <m:r>
                            <a:rPr lang="zh-CN" altLang="en-US" sz="2400" i="1">
                              <a:latin typeface="Cambria Math" panose="02040503050406030204" pitchFamily="18" charset="0"/>
                            </a:rPr>
                            <m:t>h𝑦</m:t>
                          </m:r>
                          <m:r>
                            <a:rPr lang="zh-CN" altLang="en-US" sz="2400">
                              <a:latin typeface="Cambria Math" panose="02040503050406030204" pitchFamily="18" charset="0"/>
                            </a:rPr>
                            <m:t>+1</m:t>
                          </m:r>
                        </m:den>
                      </m:f>
                    </m:oMath>
                  </m:oMathPara>
                </a14:m>
                <a:endParaRPr lang="zh-CN" altLang="en-US" sz="2400" dirty="0"/>
              </a:p>
            </p:txBody>
          </p:sp>
        </mc:Choice>
        <mc:Fallback xmlns="">
          <p:sp>
            <p:nvSpPr>
              <p:cNvPr id="21" name="矩形 20"/>
              <p:cNvSpPr>
                <a:spLocks noRot="1" noChangeAspect="1" noMove="1" noResize="1" noEditPoints="1" noAdjustHandles="1" noChangeArrowheads="1" noChangeShapeType="1" noTextEdit="1"/>
              </p:cNvSpPr>
              <p:nvPr/>
            </p:nvSpPr>
            <p:spPr>
              <a:xfrm>
                <a:off x="4997875" y="5036587"/>
                <a:ext cx="2496901" cy="859274"/>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16016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ChangeArrowheads="1"/>
          </p:cNvSpPr>
          <p:nvPr/>
        </p:nvSpPr>
        <p:spPr bwMode="auto">
          <a:xfrm>
            <a:off x="174171" y="152400"/>
            <a:ext cx="11858171" cy="6553200"/>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mc:AlternateContent xmlns:mc="http://schemas.openxmlformats.org/markup-compatibility/2006" xmlns:a14="http://schemas.microsoft.com/office/drawing/2010/main">
        <mc:Choice Requires="a14">
          <p:sp>
            <p:nvSpPr>
              <p:cNvPr id="15" name="文本框 14"/>
              <p:cNvSpPr txBox="1"/>
              <p:nvPr/>
            </p:nvSpPr>
            <p:spPr>
              <a:xfrm>
                <a:off x="711200" y="424641"/>
                <a:ext cx="10477500" cy="7974427"/>
              </a:xfrm>
              <a:prstGeom prst="rect">
                <a:avLst/>
              </a:prstGeom>
              <a:noFill/>
            </p:spPr>
            <p:txBody>
              <a:bodyPr wrap="square" rtlCol="0">
                <a:spAutoFit/>
              </a:bodyPr>
              <a:lstStyle/>
              <a:p>
                <a:r>
                  <a:rPr lang="en-US" altLang="zh-CN" sz="2400" dirty="0"/>
                  <a:t>By multiplying each side of the equation by the denominator and isolate naked  </a:t>
                </a:r>
                <a14:m>
                  <m:oMath xmlns:m="http://schemas.openxmlformats.org/officeDocument/2006/math">
                    <m:sSup>
                      <m:sSupPr>
                        <m:ctrlPr>
                          <a:rPr lang="en-US" altLang="zh-CN" sz="2400" b="0" i="1" smtClean="0">
                            <a:latin typeface="Cambria Math" panose="02040503050406030204" pitchFamily="18" charset="0"/>
                          </a:rPr>
                        </m:ctrlPr>
                      </m:sSupPr>
                      <m:e>
                        <m:r>
                          <a:rPr lang="zh-CN" altLang="en-US" sz="2400" i="1" smtClean="0">
                            <a:latin typeface="Cambria Math" panose="02040503050406030204" pitchFamily="18" charset="0"/>
                          </a:rPr>
                          <m:t>𝑥</m:t>
                        </m:r>
                      </m:e>
                      <m:sup>
                        <m:r>
                          <a:rPr lang="en-US" altLang="zh-CN" sz="2400" b="0" i="1" smtClean="0">
                            <a:latin typeface="Cambria Math" panose="02040503050406030204" pitchFamily="18" charset="0"/>
                          </a:rPr>
                          <m:t>′</m:t>
                        </m:r>
                      </m:sup>
                    </m:sSup>
                  </m:oMath>
                </a14:m>
                <a:r>
                  <a:rPr lang="en-US" altLang="zh-CN" sz="2400" dirty="0"/>
                  <a:t> and </a:t>
                </a:r>
                <a14:m>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𝑦</m:t>
                        </m:r>
                      </m:e>
                      <m:sup>
                        <m:r>
                          <a:rPr lang="en-US" altLang="zh-CN" sz="2400" b="0" i="1" smtClean="0">
                            <a:latin typeface="Cambria Math" panose="02040503050406030204" pitchFamily="18" charset="0"/>
                          </a:rPr>
                          <m:t>′</m:t>
                        </m:r>
                      </m:sup>
                    </m:sSup>
                  </m:oMath>
                </a14:m>
                <a:r>
                  <a:rPr lang="en-US" altLang="zh-CN" sz="2400" dirty="0"/>
                  <a:t> we get:  </a:t>
                </a:r>
              </a:p>
              <a:p>
                <a:endParaRPr lang="en-US" altLang="zh-CN" sz="2400" dirty="0"/>
              </a:p>
              <a:p>
                <a:endParaRPr lang="en-US" altLang="zh-CN" sz="2400" dirty="0"/>
              </a:p>
              <a:p>
                <a:endParaRPr lang="en-US" altLang="zh-CN" sz="2400" dirty="0"/>
              </a:p>
              <a:p>
                <a:r>
                  <a:rPr lang="en-US" altLang="zh-CN" sz="2400" dirty="0"/>
                  <a:t>If we add in some zero terms,</a:t>
                </a:r>
              </a:p>
              <a:p>
                <a:r>
                  <a:rPr lang="en-US" altLang="zh-CN" sz="2400" dirty="0"/>
                  <a:t>         </a:t>
                </a:r>
              </a:p>
              <a:p>
                <a:endParaRPr lang="en-US" altLang="zh-CN" sz="2400" dirty="0"/>
              </a:p>
              <a:p>
                <a:endParaRPr lang="en-US" altLang="zh-CN" sz="2400" dirty="0"/>
              </a:p>
              <a:p>
                <a:r>
                  <a:rPr lang="en-US" altLang="zh-CN" sz="2400" dirty="0"/>
                  <a:t>Then it becomes the product of a matrix and a vector, </a:t>
                </a:r>
              </a:p>
              <a:p>
                <a:endParaRPr lang="en-US" altLang="zh-CN" sz="2400" dirty="0"/>
              </a:p>
              <a:p>
                <a:r>
                  <a:rPr lang="en-US" altLang="zh-CN" sz="2400" dirty="0"/>
                  <a:t>                    </a:t>
                </a:r>
                <a14:m>
                  <m:oMath xmlns:m="http://schemas.openxmlformats.org/officeDocument/2006/math">
                    <m:d>
                      <m:dPr>
                        <m:begChr m:val="["/>
                        <m:endChr m:val="]"/>
                        <m:ctrlPr>
                          <a:rPr lang="en-US" altLang="zh-CN" sz="1600" i="1" dirty="0" smtClean="0">
                            <a:latin typeface="Cambria Math" panose="02040503050406030204" pitchFamily="18" charset="0"/>
                          </a:rPr>
                        </m:ctrlPr>
                      </m:dPr>
                      <m:e>
                        <m:m>
                          <m:mPr>
                            <m:plcHide m:val="on"/>
                            <m:mcs>
                              <m:mc>
                                <m:mcPr>
                                  <m:count m:val="8"/>
                                  <m:mcJc m:val="center"/>
                                </m:mcPr>
                              </m:mc>
                            </m:mcs>
                            <m:ctrlPr>
                              <a:rPr lang="en-US" altLang="zh-CN" sz="1600" i="1" dirty="0" smtClean="0">
                                <a:latin typeface="Cambria Math" panose="02040503050406030204" pitchFamily="18" charset="0"/>
                              </a:rPr>
                            </m:ctrlPr>
                          </m:mPr>
                          <m:mr>
                            <m:e>
                              <m:r>
                                <m:rPr>
                                  <m:sty m:val="p"/>
                                </m:rPr>
                                <a:rPr lang="en-US" altLang="zh-CN" sz="1600" b="0" i="0" dirty="0" smtClean="0">
                                  <a:latin typeface="Cambria Math" panose="02040503050406030204" pitchFamily="18" charset="0"/>
                                </a:rPr>
                                <m:t>x</m:t>
                              </m:r>
                            </m:e>
                            <m:e>
                              <m:r>
                                <m:rPr>
                                  <m:sty m:val="p"/>
                                </m:rPr>
                                <a:rPr lang="en-US" altLang="zh-CN" sz="1600" b="0" i="0" dirty="0" smtClean="0">
                                  <a:latin typeface="Cambria Math" panose="02040503050406030204" pitchFamily="18" charset="0"/>
                                </a:rPr>
                                <m:t>y</m:t>
                              </m:r>
                            </m:e>
                            <m:e>
                              <m:r>
                                <a:rPr lang="en-US" altLang="zh-CN" sz="1600" i="0" dirty="0" smtClean="0">
                                  <a:latin typeface="Cambria Math" panose="02040503050406030204" pitchFamily="18" charset="0"/>
                                </a:rPr>
                                <m:t>1</m:t>
                              </m:r>
                            </m:e>
                            <m:e>
                              <m:r>
                                <a:rPr lang="en-US" altLang="zh-CN" sz="1600" b="0" i="1" dirty="0" smtClean="0">
                                  <a:latin typeface="Cambria Math" panose="02040503050406030204" pitchFamily="18" charset="0"/>
                                </a:rPr>
                                <m:t>0</m:t>
                              </m:r>
                            </m:e>
                            <m:e>
                              <m:r>
                                <a:rPr lang="en-US" altLang="zh-CN" sz="1600" b="0" i="1" dirty="0" smtClean="0">
                                  <a:latin typeface="Cambria Math" panose="02040503050406030204" pitchFamily="18" charset="0"/>
                                </a:rPr>
                                <m:t>0</m:t>
                              </m:r>
                            </m:e>
                            <m:e>
                              <m:r>
                                <a:rPr lang="en-US" altLang="zh-CN" sz="1600" b="0" i="0" dirty="0" smtClean="0">
                                  <a:latin typeface="Cambria Math" panose="02040503050406030204" pitchFamily="18" charset="0"/>
                                </a:rPr>
                                <m:t>0</m:t>
                              </m:r>
                            </m:e>
                            <m:e>
                              <m:sSup>
                                <m:sSupPr>
                                  <m:ctrlPr>
                                    <a:rPr lang="en-US" altLang="zh-CN" sz="1600" b="0" i="1" dirty="0" smtClean="0">
                                      <a:latin typeface="Cambria Math" panose="02040503050406030204" pitchFamily="18" charset="0"/>
                                    </a:rPr>
                                  </m:ctrlPr>
                                </m:sSupPr>
                                <m:e>
                                  <m:r>
                                    <a:rPr lang="en-US" altLang="zh-CN" sz="1600" b="0" i="0" dirty="0" smtClean="0">
                                      <a:latin typeface="Cambria Math" panose="02040503050406030204" pitchFamily="18" charset="0"/>
                                    </a:rPr>
                                    <m:t>−</m:t>
                                  </m:r>
                                  <m:r>
                                    <m:rPr>
                                      <m:sty m:val="p"/>
                                    </m:rPr>
                                    <a:rPr lang="en-US" altLang="zh-CN" sz="1600" b="0" i="0" dirty="0" smtClean="0">
                                      <a:latin typeface="Cambria Math" panose="02040503050406030204" pitchFamily="18" charset="0"/>
                                    </a:rPr>
                                    <m:t>x</m:t>
                                  </m:r>
                                </m:e>
                                <m:sup>
                                  <m:r>
                                    <a:rPr lang="en-US" altLang="zh-CN" sz="1600" b="0" i="0" dirty="0" smtClean="0">
                                      <a:latin typeface="Cambria Math" panose="02040503050406030204" pitchFamily="18" charset="0"/>
                                    </a:rPr>
                                    <m:t>′</m:t>
                                  </m:r>
                                </m:sup>
                              </m:sSup>
                              <m:r>
                                <m:rPr>
                                  <m:sty m:val="p"/>
                                </m:rPr>
                                <a:rPr lang="en-US" altLang="zh-CN" sz="1600" b="0" i="0" dirty="0" smtClean="0">
                                  <a:latin typeface="Cambria Math" panose="02040503050406030204" pitchFamily="18" charset="0"/>
                                </a:rPr>
                                <m:t>x</m:t>
                              </m:r>
                            </m:e>
                            <m:e>
                              <m:r>
                                <a:rPr lang="en-US" altLang="zh-CN" sz="1600" b="0" i="0" dirty="0" smtClean="0">
                                  <a:latin typeface="Cambria Math" panose="02040503050406030204" pitchFamily="18" charset="0"/>
                                </a:rPr>
                                <m:t>−</m:t>
                              </m:r>
                              <m:sSup>
                                <m:sSupPr>
                                  <m:ctrlPr>
                                    <a:rPr lang="en-US" altLang="zh-CN" sz="1600" b="0" i="1" dirty="0" smtClean="0">
                                      <a:latin typeface="Cambria Math" panose="02040503050406030204" pitchFamily="18" charset="0"/>
                                    </a:rPr>
                                  </m:ctrlPr>
                                </m:sSupPr>
                                <m:e>
                                  <m:r>
                                    <m:rPr>
                                      <m:sty m:val="p"/>
                                    </m:rPr>
                                    <a:rPr lang="en-US" altLang="zh-CN" sz="1600" b="0" i="0" dirty="0" smtClean="0">
                                      <a:latin typeface="Cambria Math" panose="02040503050406030204" pitchFamily="18" charset="0"/>
                                    </a:rPr>
                                    <m:t>x</m:t>
                                  </m:r>
                                </m:e>
                                <m:sup>
                                  <m:r>
                                    <a:rPr lang="en-US" altLang="zh-CN" sz="1600" b="0" i="0" dirty="0" smtClean="0">
                                      <a:latin typeface="Cambria Math" panose="02040503050406030204" pitchFamily="18" charset="0"/>
                                    </a:rPr>
                                    <m:t>′</m:t>
                                  </m:r>
                                </m:sup>
                              </m:sSup>
                              <m:r>
                                <m:rPr>
                                  <m:sty m:val="p"/>
                                </m:rPr>
                                <a:rPr lang="en-US" altLang="zh-CN" sz="1600" b="0" i="0" dirty="0" smtClean="0">
                                  <a:latin typeface="Cambria Math" panose="02040503050406030204" pitchFamily="18" charset="0"/>
                                </a:rPr>
                                <m:t>y</m:t>
                              </m:r>
                            </m:e>
                          </m:mr>
                          <m:mr>
                            <m:e>
                              <m:r>
                                <a:rPr lang="en-US" altLang="zh-CN" sz="1600" b="0" i="0" dirty="0" smtClean="0">
                                  <a:latin typeface="Cambria Math" panose="02040503050406030204" pitchFamily="18" charset="0"/>
                                </a:rPr>
                                <m:t>0</m:t>
                              </m:r>
                            </m:e>
                            <m:e>
                              <m:r>
                                <a:rPr lang="en-US" altLang="zh-CN" sz="1600" b="0" i="1" dirty="0" smtClean="0">
                                  <a:latin typeface="Cambria Math" panose="02040503050406030204" pitchFamily="18" charset="0"/>
                                </a:rPr>
                                <m:t>0</m:t>
                              </m:r>
                            </m:e>
                            <m:e>
                              <m:r>
                                <a:rPr lang="en-US" altLang="zh-CN" sz="1600" b="0" i="1" dirty="0" smtClean="0">
                                  <a:latin typeface="Cambria Math" panose="02040503050406030204" pitchFamily="18" charset="0"/>
                                </a:rPr>
                                <m:t>0</m:t>
                              </m:r>
                            </m:e>
                            <m:e>
                              <m:r>
                                <m:rPr>
                                  <m:sty m:val="p"/>
                                </m:rPr>
                                <a:rPr lang="en-US" altLang="zh-CN" sz="1600" b="0" i="0" dirty="0" smtClean="0">
                                  <a:latin typeface="Cambria Math" panose="02040503050406030204" pitchFamily="18" charset="0"/>
                                </a:rPr>
                                <m:t>x</m:t>
                              </m:r>
                            </m:e>
                            <m:e>
                              <m:r>
                                <m:rPr>
                                  <m:sty m:val="p"/>
                                </m:rPr>
                                <a:rPr lang="en-US" altLang="zh-CN" sz="1600" b="0" i="0" dirty="0" smtClean="0">
                                  <a:latin typeface="Cambria Math" panose="02040503050406030204" pitchFamily="18" charset="0"/>
                                </a:rPr>
                                <m:t>y</m:t>
                              </m:r>
                            </m:e>
                            <m:e>
                              <m:r>
                                <a:rPr lang="en-US" altLang="zh-CN" sz="1600" b="0" i="1" dirty="0" smtClean="0">
                                  <a:latin typeface="Cambria Math" panose="02040503050406030204" pitchFamily="18" charset="0"/>
                                </a:rPr>
                                <m:t>1</m:t>
                              </m:r>
                            </m:e>
                            <m:e>
                              <m:r>
                                <a:rPr lang="en-US" altLang="zh-CN" sz="1600" b="0" i="0" dirty="0" smtClean="0">
                                  <a:latin typeface="Cambria Math" panose="02040503050406030204" pitchFamily="18" charset="0"/>
                                </a:rPr>
                                <m:t>−</m:t>
                              </m:r>
                              <m:sSup>
                                <m:sSupPr>
                                  <m:ctrlPr>
                                    <a:rPr lang="en-US" altLang="zh-CN" sz="1600" b="0" i="1" dirty="0" smtClean="0">
                                      <a:latin typeface="Cambria Math" panose="02040503050406030204" pitchFamily="18" charset="0"/>
                                    </a:rPr>
                                  </m:ctrlPr>
                                </m:sSupPr>
                                <m:e>
                                  <m:r>
                                    <m:rPr>
                                      <m:sty m:val="p"/>
                                    </m:rPr>
                                    <a:rPr lang="en-US" altLang="zh-CN" sz="1600" b="0" i="0" dirty="0" smtClean="0">
                                      <a:latin typeface="Cambria Math" panose="02040503050406030204" pitchFamily="18" charset="0"/>
                                    </a:rPr>
                                    <m:t>y</m:t>
                                  </m:r>
                                </m:e>
                                <m:sup>
                                  <m:r>
                                    <a:rPr lang="en-US" altLang="zh-CN" sz="1600" b="0" i="0" dirty="0" smtClean="0">
                                      <a:latin typeface="Cambria Math" panose="02040503050406030204" pitchFamily="18" charset="0"/>
                                    </a:rPr>
                                    <m:t>′</m:t>
                                  </m:r>
                                </m:sup>
                              </m:sSup>
                              <m:r>
                                <m:rPr>
                                  <m:sty m:val="p"/>
                                </m:rPr>
                                <a:rPr lang="en-US" altLang="zh-CN" sz="1600" b="0" i="0" dirty="0" smtClean="0">
                                  <a:latin typeface="Cambria Math" panose="02040503050406030204" pitchFamily="18" charset="0"/>
                                </a:rPr>
                                <m:t>x</m:t>
                              </m:r>
                            </m:e>
                            <m:e>
                              <m:r>
                                <a:rPr lang="en-US" altLang="zh-CN" sz="1600" b="0" i="0" dirty="0" smtClean="0">
                                  <a:latin typeface="Cambria Math" panose="02040503050406030204" pitchFamily="18" charset="0"/>
                                </a:rPr>
                                <m:t>−</m:t>
                              </m:r>
                              <m:sSup>
                                <m:sSupPr>
                                  <m:ctrlPr>
                                    <a:rPr lang="en-US" altLang="zh-CN" sz="1600" b="0" i="1" dirty="0" smtClean="0">
                                      <a:latin typeface="Cambria Math" panose="02040503050406030204" pitchFamily="18" charset="0"/>
                                    </a:rPr>
                                  </m:ctrlPr>
                                </m:sSupPr>
                                <m:e>
                                  <m:r>
                                    <a:rPr lang="en-US" altLang="zh-CN" sz="1600" b="0" i="1" dirty="0" smtClean="0">
                                      <a:latin typeface="Cambria Math" panose="02040503050406030204" pitchFamily="18" charset="0"/>
                                    </a:rPr>
                                    <m:t>𝑦</m:t>
                                  </m:r>
                                </m:e>
                                <m:sup>
                                  <m:r>
                                    <a:rPr lang="en-US" altLang="zh-CN" sz="1600" b="0" i="1" dirty="0" smtClean="0">
                                      <a:latin typeface="Cambria Math" panose="02040503050406030204" pitchFamily="18" charset="0"/>
                                    </a:rPr>
                                    <m:t>′</m:t>
                                  </m:r>
                                </m:sup>
                              </m:sSup>
                              <m:r>
                                <a:rPr lang="en-US" altLang="zh-CN" sz="1600" b="0" i="1" dirty="0" smtClean="0">
                                  <a:latin typeface="Cambria Math" panose="02040503050406030204" pitchFamily="18" charset="0"/>
                                </a:rPr>
                                <m:t>𝑦</m:t>
                              </m:r>
                            </m:e>
                          </m:mr>
                        </m:m>
                      </m:e>
                    </m:d>
                    <m:d>
                      <m:dPr>
                        <m:begChr m:val="["/>
                        <m:endChr m:val="]"/>
                        <m:ctrlPr>
                          <a:rPr lang="en-US" altLang="zh-CN" sz="1600" i="1" dirty="0" smtClean="0">
                            <a:latin typeface="Cambria Math" panose="02040503050406030204" pitchFamily="18" charset="0"/>
                          </a:rPr>
                        </m:ctrlPr>
                      </m:dPr>
                      <m:e>
                        <m:m>
                          <m:mPr>
                            <m:plcHide m:val="on"/>
                            <m:mcs>
                              <m:mc>
                                <m:mcPr>
                                  <m:count m:val="1"/>
                                  <m:mcJc m:val="center"/>
                                </m:mcPr>
                              </m:mc>
                            </m:mcs>
                            <m:ctrlPr>
                              <a:rPr lang="en-US" altLang="zh-CN" sz="1600" i="1" dirty="0" smtClean="0">
                                <a:latin typeface="Cambria Math" panose="02040503050406030204" pitchFamily="18" charset="0"/>
                              </a:rPr>
                            </m:ctrlPr>
                          </m:mPr>
                          <m:mr>
                            <m:e>
                              <m:r>
                                <m:rPr>
                                  <m:sty m:val="p"/>
                                </m:rPr>
                                <a:rPr lang="en-US" altLang="zh-CN" sz="1600" b="0" i="0" dirty="0" smtClean="0">
                                  <a:latin typeface="Cambria Math" panose="02040503050406030204" pitchFamily="18" charset="0"/>
                                </a:rPr>
                                <m:t>a</m:t>
                              </m:r>
                            </m:e>
                          </m:mr>
                          <m:mr>
                            <m:e>
                              <m:r>
                                <a:rPr lang="en-US" altLang="zh-CN" sz="1600" b="0" i="1" dirty="0" smtClean="0">
                                  <a:latin typeface="Cambria Math" panose="02040503050406030204" pitchFamily="18" charset="0"/>
                                </a:rPr>
                                <m:t>𝑏</m:t>
                              </m:r>
                            </m:e>
                          </m:mr>
                          <m:mr>
                            <m:e>
                              <m:r>
                                <a:rPr lang="en-US" altLang="zh-CN" sz="1600" b="0" i="1" dirty="0" smtClean="0">
                                  <a:latin typeface="Cambria Math" panose="02040503050406030204" pitchFamily="18" charset="0"/>
                                </a:rPr>
                                <m:t>𝑐</m:t>
                              </m:r>
                            </m:e>
                          </m:mr>
                          <m:mr>
                            <m:e>
                              <m:r>
                                <a:rPr lang="en-US" altLang="zh-CN" sz="1600" b="0" i="1" dirty="0" smtClean="0">
                                  <a:latin typeface="Cambria Math" panose="02040503050406030204" pitchFamily="18" charset="0"/>
                                </a:rPr>
                                <m:t>𝑑</m:t>
                              </m:r>
                            </m:e>
                          </m:mr>
                          <m:mr>
                            <m:e>
                              <m:r>
                                <a:rPr lang="en-US" altLang="zh-CN" sz="1600" b="0" i="1" dirty="0" smtClean="0">
                                  <a:latin typeface="Cambria Math" panose="02040503050406030204" pitchFamily="18" charset="0"/>
                                </a:rPr>
                                <m:t>𝑒</m:t>
                              </m:r>
                            </m:e>
                          </m:mr>
                          <m:mr>
                            <m:e>
                              <m:r>
                                <a:rPr lang="en-US" altLang="zh-CN" sz="1600" b="0" i="1" dirty="0" smtClean="0">
                                  <a:latin typeface="Cambria Math" panose="02040503050406030204" pitchFamily="18" charset="0"/>
                                </a:rPr>
                                <m:t>𝑓</m:t>
                              </m:r>
                            </m:e>
                          </m:mr>
                          <m:mr>
                            <m:e>
                              <m:r>
                                <a:rPr lang="en-US" altLang="zh-CN" sz="1600" b="0" i="1" dirty="0" smtClean="0">
                                  <a:latin typeface="Cambria Math" panose="02040503050406030204" pitchFamily="18" charset="0"/>
                                </a:rPr>
                                <m:t>𝑔</m:t>
                              </m:r>
                            </m:e>
                          </m:mr>
                          <m:mr>
                            <m:e>
                              <m:eqArr>
                                <m:eqArrPr>
                                  <m:ctrlPr>
                                    <a:rPr lang="en-US" altLang="zh-CN" sz="1600" b="0" i="1" dirty="0" smtClean="0">
                                      <a:latin typeface="Cambria Math" panose="02040503050406030204" pitchFamily="18" charset="0"/>
                                    </a:rPr>
                                  </m:ctrlPr>
                                </m:eqArrPr>
                                <m:e>
                                  <m:r>
                                    <a:rPr lang="en-US" altLang="zh-CN" sz="1600" b="0" i="1" dirty="0" smtClean="0">
                                      <a:latin typeface="Cambria Math" panose="02040503050406030204" pitchFamily="18" charset="0"/>
                                    </a:rPr>
                                    <m:t>h</m:t>
                                  </m:r>
                                </m:e>
                                <m:e>
                                  <m:r>
                                    <a:rPr lang="en-US" altLang="zh-CN" sz="1600" b="0" i="1" dirty="0" smtClean="0">
                                      <a:latin typeface="Cambria Math" panose="02040503050406030204" pitchFamily="18" charset="0"/>
                                    </a:rPr>
                                    <m:t>1</m:t>
                                  </m:r>
                                </m:e>
                              </m:eqArr>
                            </m:e>
                          </m:mr>
                        </m:m>
                      </m:e>
                    </m:d>
                    <m:r>
                      <a:rPr lang="en-US" altLang="zh-CN" sz="1600" i="1" dirty="0" smtClean="0">
                        <a:latin typeface="Cambria Math" panose="02040503050406030204" pitchFamily="18" charset="0"/>
                        <a:ea typeface="Cambria Math" panose="02040503050406030204" pitchFamily="18" charset="0"/>
                      </a:rPr>
                      <m:t>=</m:t>
                    </m:r>
                    <m:d>
                      <m:dPr>
                        <m:begChr m:val="["/>
                        <m:endChr m:val="]"/>
                        <m:ctrlPr>
                          <a:rPr lang="en-US" altLang="zh-CN" i="1" dirty="0">
                            <a:solidFill>
                              <a:prstClr val="black"/>
                            </a:solidFill>
                            <a:latin typeface="Cambria Math" panose="02040503050406030204" pitchFamily="18" charset="0"/>
                          </a:rPr>
                        </m:ctrlPr>
                      </m:dPr>
                      <m:e>
                        <m:m>
                          <m:mPr>
                            <m:plcHide m:val="on"/>
                            <m:mcs>
                              <m:mc>
                                <m:mcPr>
                                  <m:count m:val="1"/>
                                  <m:mcJc m:val="center"/>
                                </m:mcPr>
                              </m:mc>
                            </m:mcs>
                            <m:ctrlPr>
                              <a:rPr lang="en-US" altLang="zh-CN" i="1" dirty="0">
                                <a:solidFill>
                                  <a:prstClr val="black"/>
                                </a:solidFill>
                                <a:latin typeface="Cambria Math" panose="02040503050406030204" pitchFamily="18" charset="0"/>
                              </a:rPr>
                            </m:ctrlPr>
                          </m:mPr>
                          <m:mr>
                            <m:e>
                              <m:sSup>
                                <m:sSupPr>
                                  <m:ctrlPr>
                                    <a:rPr lang="en-US" altLang="zh-CN" i="1" dirty="0">
                                      <a:solidFill>
                                        <a:prstClr val="black"/>
                                      </a:solidFill>
                                      <a:latin typeface="Cambria Math" panose="02040503050406030204" pitchFamily="18" charset="0"/>
                                    </a:rPr>
                                  </m:ctrlPr>
                                </m:sSupPr>
                                <m:e>
                                  <m:r>
                                    <a:rPr lang="en-US" altLang="zh-CN" i="1" dirty="0">
                                      <a:solidFill>
                                        <a:prstClr val="black"/>
                                      </a:solidFill>
                                      <a:latin typeface="Cambria Math" panose="02040503050406030204" pitchFamily="18" charset="0"/>
                                    </a:rPr>
                                    <m:t>𝑥</m:t>
                                  </m:r>
                                </m:e>
                                <m:sup>
                                  <m:r>
                                    <a:rPr lang="en-US" altLang="zh-CN" dirty="0">
                                      <a:solidFill>
                                        <a:prstClr val="black"/>
                                      </a:solidFill>
                                      <a:latin typeface="Cambria Math" panose="02040503050406030204" pitchFamily="18" charset="0"/>
                                    </a:rPr>
                                    <m:t>′</m:t>
                                  </m:r>
                                </m:sup>
                              </m:sSup>
                            </m:e>
                          </m:mr>
                          <m:mr>
                            <m:e>
                              <m:sSup>
                                <m:sSupPr>
                                  <m:ctrlPr>
                                    <a:rPr lang="en-US" altLang="zh-CN" i="1" dirty="0">
                                      <a:solidFill>
                                        <a:prstClr val="black"/>
                                      </a:solidFill>
                                      <a:latin typeface="Cambria Math" panose="02040503050406030204" pitchFamily="18" charset="0"/>
                                    </a:rPr>
                                  </m:ctrlPr>
                                </m:sSupPr>
                                <m:e>
                                  <m:r>
                                    <a:rPr lang="en-US" altLang="zh-CN" i="1" dirty="0">
                                      <a:solidFill>
                                        <a:prstClr val="black"/>
                                      </a:solidFill>
                                      <a:latin typeface="Cambria Math" panose="02040503050406030204" pitchFamily="18" charset="0"/>
                                    </a:rPr>
                                    <m:t>𝑦</m:t>
                                  </m:r>
                                </m:e>
                                <m:sup>
                                  <m:r>
                                    <a:rPr lang="en-US" altLang="zh-CN" dirty="0">
                                      <a:solidFill>
                                        <a:prstClr val="black"/>
                                      </a:solidFill>
                                      <a:latin typeface="Cambria Math" panose="02040503050406030204" pitchFamily="18" charset="0"/>
                                    </a:rPr>
                                    <m:t>′</m:t>
                                  </m:r>
                                </m:sup>
                              </m:sSup>
                            </m:e>
                          </m:mr>
                        </m:m>
                      </m:e>
                    </m:d>
                  </m:oMath>
                </a14:m>
                <a:endParaRPr lang="en-US" altLang="zh-CN" sz="2400" dirty="0"/>
              </a:p>
              <a:p>
                <a:endParaRPr lang="en-US" altLang="zh-CN" sz="2400" dirty="0"/>
              </a:p>
              <a:p>
                <a:endParaRPr lang="en-US" altLang="zh-CN" sz="2400" dirty="0"/>
              </a:p>
              <a:p>
                <a:endParaRPr lang="en-US" altLang="zh-CN" sz="2400" dirty="0"/>
              </a:p>
              <a:p>
                <a:endParaRPr lang="zh-CN" altLang="zh-CN" sz="2400" dirty="0"/>
              </a:p>
              <a:p>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711200" y="424641"/>
                <a:ext cx="10477500" cy="7974427"/>
              </a:xfrm>
              <a:prstGeom prst="rect">
                <a:avLst/>
              </a:prstGeom>
              <a:blipFill>
                <a:blip r:embed="rId2"/>
                <a:stretch>
                  <a:fillRect l="-931" t="-5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p:cNvSpPr txBox="1"/>
              <p:nvPr/>
            </p:nvSpPr>
            <p:spPr>
              <a:xfrm>
                <a:off x="2045698" y="1411263"/>
                <a:ext cx="4354910" cy="738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0" i="1" smtClean="0">
                              <a:latin typeface="Cambria Math" panose="02040503050406030204" pitchFamily="18" charset="0"/>
                            </a:rPr>
                          </m:ctrlPr>
                        </m:sSupPr>
                        <m:e>
                          <m:r>
                            <a:rPr lang="zh-CN" altLang="en-US" sz="2400" i="1" smtClean="0">
                              <a:latin typeface="Cambria Math" panose="02040503050406030204" pitchFamily="18" charset="0"/>
                            </a:rPr>
                            <m:t>𝑥</m:t>
                          </m:r>
                        </m:e>
                        <m:sup>
                          <m:r>
                            <a:rPr lang="en-US" altLang="zh-CN" sz="2400" b="0" i="1" smtClean="0">
                              <a:latin typeface="Cambria Math" panose="02040503050406030204" pitchFamily="18" charset="0"/>
                            </a:rPr>
                            <m:t>′</m:t>
                          </m:r>
                        </m:sup>
                      </m:sSup>
                      <m:r>
                        <a:rPr lang="zh-CN" altLang="en-US" sz="2400" i="0">
                          <a:latin typeface="Cambria Math" panose="02040503050406030204" pitchFamily="18" charset="0"/>
                        </a:rPr>
                        <m:t>=</m:t>
                      </m:r>
                      <m:r>
                        <a:rPr lang="en-US" altLang="zh-CN" sz="2400" b="0" i="1" smtClean="0">
                          <a:latin typeface="Cambria Math" panose="02040503050406030204" pitchFamily="18" charset="0"/>
                        </a:rPr>
                        <m:t>𝑎𝑥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𝑏𝑦</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𝑔</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𝑥</m:t>
                          </m:r>
                        </m:e>
                        <m:sup>
                          <m:r>
                            <a:rPr lang="en-US" altLang="zh-CN" sz="2400" b="0" i="1" smtClean="0">
                              <a:latin typeface="Cambria Math" panose="02040503050406030204" pitchFamily="18" charset="0"/>
                            </a:rPr>
                            <m:t>′</m:t>
                          </m:r>
                        </m:sup>
                      </m:sSup>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h𝑥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m:t>
                      </m:r>
                    </m:oMath>
                  </m:oMathPara>
                </a14:m>
                <a:endParaRPr lang="en-US" altLang="zh-CN" sz="2400" dirty="0"/>
              </a:p>
              <a:p>
                <a:endParaRPr lang="zh-CN" altLang="en-US" sz="2400" dirty="0"/>
              </a:p>
            </p:txBody>
          </p:sp>
        </mc:Choice>
        <mc:Fallback xmlns="">
          <p:sp>
            <p:nvSpPr>
              <p:cNvPr id="20" name="文本框 19"/>
              <p:cNvSpPr txBox="1">
                <a:spLocks noRot="1" noChangeAspect="1" noMove="1" noResize="1" noEditPoints="1" noAdjustHandles="1" noChangeArrowheads="1" noChangeShapeType="1" noTextEdit="1"/>
              </p:cNvSpPr>
              <p:nvPr/>
            </p:nvSpPr>
            <p:spPr>
              <a:xfrm>
                <a:off x="2045698" y="1411263"/>
                <a:ext cx="4354910" cy="738664"/>
              </a:xfrm>
              <a:prstGeom prst="rect">
                <a:avLst/>
              </a:prstGeom>
              <a:blipFill>
                <a:blip r:embed="rId3"/>
                <a:stretch>
                  <a:fillRect t="-3306" r="-14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2045698" y="1940095"/>
                <a:ext cx="4354910" cy="738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m:t>
                      </m:r>
                      <m:r>
                        <a:rPr lang="zh-CN" altLang="en-US" sz="2400" i="0">
                          <a:latin typeface="Cambria Math" panose="02040503050406030204" pitchFamily="18" charset="0"/>
                        </a:rPr>
                        <m:t>=</m:t>
                      </m:r>
                      <m:r>
                        <a:rPr lang="en-US" altLang="zh-CN" sz="2400" b="0" i="1" smtClean="0">
                          <a:latin typeface="Cambria Math" panose="02040503050406030204" pitchFamily="18" charset="0"/>
                        </a:rPr>
                        <m:t>𝑑𝑥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𝑒𝑦</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𝑓</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𝑔𝑦</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h𝑦</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m:t>
                      </m:r>
                    </m:oMath>
                  </m:oMathPara>
                </a14:m>
                <a:endParaRPr lang="en-US" altLang="zh-CN" sz="2400" dirty="0"/>
              </a:p>
              <a:p>
                <a:endParaRPr lang="zh-CN" alt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2045698" y="1940095"/>
                <a:ext cx="4354910" cy="738664"/>
              </a:xfrm>
              <a:prstGeom prst="rect">
                <a:avLst/>
              </a:prstGeom>
              <a:blipFill>
                <a:blip r:embed="rId4"/>
                <a:stretch>
                  <a:fillRect l="-1120" t="-2479" r="-112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2045698" y="2838259"/>
                <a:ext cx="6425605" cy="738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0" i="1" smtClean="0">
                              <a:latin typeface="Cambria Math" panose="02040503050406030204" pitchFamily="18" charset="0"/>
                            </a:rPr>
                          </m:ctrlPr>
                        </m:sSupPr>
                        <m:e>
                          <m:r>
                            <a:rPr lang="zh-CN" altLang="en-US" sz="2400" i="1" smtClean="0">
                              <a:latin typeface="Cambria Math" panose="02040503050406030204" pitchFamily="18" charset="0"/>
                            </a:rPr>
                            <m:t>𝑥</m:t>
                          </m:r>
                        </m:e>
                        <m:sup>
                          <m:r>
                            <a:rPr lang="en-US" altLang="zh-CN" sz="2400" b="0" i="1" smtClean="0">
                              <a:latin typeface="Cambria Math" panose="02040503050406030204" pitchFamily="18" charset="0"/>
                            </a:rPr>
                            <m:t>′</m:t>
                          </m:r>
                        </m:sup>
                      </m:sSup>
                      <m:r>
                        <a:rPr lang="zh-CN" altLang="en-US" sz="2400" i="0">
                          <a:latin typeface="Cambria Math" panose="02040503050406030204" pitchFamily="18" charset="0"/>
                        </a:rPr>
                        <m:t>=</m:t>
                      </m:r>
                      <m:r>
                        <a:rPr lang="en-US" altLang="zh-CN" sz="2400" b="0" i="1" smtClean="0">
                          <a:latin typeface="Cambria Math" panose="02040503050406030204" pitchFamily="18" charset="0"/>
                        </a:rPr>
                        <m:t>𝑎𝑥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𝑏𝑦</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+0</m:t>
                      </m:r>
                      <m:r>
                        <a:rPr lang="en-US" altLang="zh-CN" sz="2400" b="0" i="1" smtClean="0">
                          <a:latin typeface="Cambria Math" panose="02040503050406030204" pitchFamily="18" charset="0"/>
                        </a:rPr>
                        <m:t>𝑑</m:t>
                      </m:r>
                      <m:r>
                        <a:rPr lang="en-US" altLang="zh-CN" sz="2400" b="0" i="1" smtClean="0">
                          <a:latin typeface="Cambria Math" panose="02040503050406030204" pitchFamily="18" charset="0"/>
                        </a:rPr>
                        <m:t>+0</m:t>
                      </m:r>
                      <m:r>
                        <a:rPr lang="en-US" altLang="zh-CN" sz="2400" b="0" i="1" smtClean="0">
                          <a:latin typeface="Cambria Math" panose="02040503050406030204" pitchFamily="18" charset="0"/>
                        </a:rPr>
                        <m:t>𝑒</m:t>
                      </m:r>
                      <m:r>
                        <a:rPr lang="en-US" altLang="zh-CN" sz="2400" b="0" i="1" smtClean="0">
                          <a:latin typeface="Cambria Math" panose="02040503050406030204" pitchFamily="18" charset="0"/>
                        </a:rPr>
                        <m:t>+0</m:t>
                      </m:r>
                      <m:r>
                        <a:rPr lang="en-US" altLang="zh-CN" sz="2400" b="0" i="1" smtClean="0">
                          <a:latin typeface="Cambria Math" panose="02040503050406030204" pitchFamily="18" charset="0"/>
                        </a:rPr>
                        <m:t>𝑓</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𝑔</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𝑥</m:t>
                          </m:r>
                        </m:e>
                        <m:sup>
                          <m:r>
                            <a:rPr lang="en-US" altLang="zh-CN" sz="2400" b="0" i="1" smtClean="0">
                              <a:latin typeface="Cambria Math" panose="02040503050406030204" pitchFamily="18" charset="0"/>
                            </a:rPr>
                            <m:t>′</m:t>
                          </m:r>
                        </m:sup>
                      </m:sSup>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h𝑥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m:t>
                      </m:r>
                    </m:oMath>
                  </m:oMathPara>
                </a14:m>
                <a:endParaRPr lang="en-US" altLang="zh-CN" sz="2400" dirty="0"/>
              </a:p>
              <a:p>
                <a:endParaRPr lang="zh-CN" altLang="en-US" sz="2400" dirty="0"/>
              </a:p>
            </p:txBody>
          </p:sp>
        </mc:Choice>
        <mc:Fallback xmlns="">
          <p:sp>
            <p:nvSpPr>
              <p:cNvPr id="9" name="文本框 8"/>
              <p:cNvSpPr txBox="1">
                <a:spLocks noRot="1" noChangeAspect="1" noMove="1" noResize="1" noEditPoints="1" noAdjustHandles="1" noChangeArrowheads="1" noChangeShapeType="1" noTextEdit="1"/>
              </p:cNvSpPr>
              <p:nvPr/>
            </p:nvSpPr>
            <p:spPr>
              <a:xfrm>
                <a:off x="2045698" y="2838259"/>
                <a:ext cx="6425605" cy="738664"/>
              </a:xfrm>
              <a:prstGeom prst="rect">
                <a:avLst/>
              </a:prstGeom>
              <a:blipFill>
                <a:blip r:embed="rId5"/>
                <a:stretch>
                  <a:fillRect l="-95" t="-3306" r="-12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2045698" y="3318609"/>
                <a:ext cx="6410794" cy="738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𝑦</m:t>
                          </m:r>
                        </m:e>
                        <m:sup>
                          <m:r>
                            <a:rPr lang="en-US" altLang="zh-CN" sz="2400" b="0" i="1" smtClean="0">
                              <a:latin typeface="Cambria Math" panose="02040503050406030204" pitchFamily="18" charset="0"/>
                            </a:rPr>
                            <m:t>′</m:t>
                          </m:r>
                        </m:sup>
                      </m:sSup>
                      <m:r>
                        <a:rPr lang="zh-CN" altLang="en-US" sz="2400" i="0">
                          <a:latin typeface="Cambria Math" panose="02040503050406030204" pitchFamily="18" charset="0"/>
                        </a:rPr>
                        <m:t>=</m:t>
                      </m:r>
                      <m:r>
                        <a:rPr lang="en-US" altLang="zh-CN" sz="2400" b="0" i="1" smtClean="0">
                          <a:latin typeface="Cambria Math" panose="02040503050406030204" pitchFamily="18" charset="0"/>
                        </a:rPr>
                        <m:t>0</m:t>
                      </m:r>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+0</m:t>
                      </m:r>
                      <m:r>
                        <a:rPr lang="en-US" altLang="zh-CN" sz="2400" b="0" i="1" smtClean="0">
                          <a:latin typeface="Cambria Math" panose="02040503050406030204" pitchFamily="18" charset="0"/>
                        </a:rPr>
                        <m:t>𝑏</m:t>
                      </m:r>
                      <m:r>
                        <a:rPr lang="en-US" altLang="zh-CN" sz="2400" b="0" i="1" smtClean="0">
                          <a:latin typeface="Cambria Math" panose="02040503050406030204" pitchFamily="18" charset="0"/>
                        </a:rPr>
                        <m:t>+0</m:t>
                      </m:r>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𝑑𝑥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𝑒𝑦</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𝑓</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𝑔𝑦</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h𝑦</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m:t>
                      </m:r>
                    </m:oMath>
                  </m:oMathPara>
                </a14:m>
                <a:endParaRPr lang="en-US" altLang="zh-CN" sz="2400" dirty="0"/>
              </a:p>
              <a:p>
                <a:endParaRPr lang="zh-CN" altLang="en-US" sz="2400" dirty="0"/>
              </a:p>
            </p:txBody>
          </p:sp>
        </mc:Choice>
        <mc:Fallback xmlns="">
          <p:sp>
            <p:nvSpPr>
              <p:cNvPr id="10" name="文本框 9"/>
              <p:cNvSpPr txBox="1">
                <a:spLocks noRot="1" noChangeAspect="1" noMove="1" noResize="1" noEditPoints="1" noAdjustHandles="1" noChangeArrowheads="1" noChangeShapeType="1" noTextEdit="1"/>
              </p:cNvSpPr>
              <p:nvPr/>
            </p:nvSpPr>
            <p:spPr>
              <a:xfrm>
                <a:off x="2045698" y="3318609"/>
                <a:ext cx="6410794" cy="738664"/>
              </a:xfrm>
              <a:prstGeom prst="rect">
                <a:avLst/>
              </a:prstGeom>
              <a:blipFill>
                <a:blip r:embed="rId6"/>
                <a:stretch>
                  <a:fillRect l="-571" t="-2459" r="-12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32552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ChangeArrowheads="1"/>
          </p:cNvSpPr>
          <p:nvPr/>
        </p:nvSpPr>
        <p:spPr bwMode="auto">
          <a:xfrm>
            <a:off x="174171" y="152400"/>
            <a:ext cx="11858171" cy="6553200"/>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mc:AlternateContent xmlns:mc="http://schemas.openxmlformats.org/markup-compatibility/2006" xmlns:a14="http://schemas.microsoft.com/office/drawing/2010/main">
        <mc:Choice Requires="a14">
          <p:sp>
            <p:nvSpPr>
              <p:cNvPr id="15" name="文本框 14"/>
              <p:cNvSpPr txBox="1"/>
              <p:nvPr/>
            </p:nvSpPr>
            <p:spPr>
              <a:xfrm>
                <a:off x="711200" y="424641"/>
                <a:ext cx="10477500" cy="8971174"/>
              </a:xfrm>
              <a:prstGeom prst="rect">
                <a:avLst/>
              </a:prstGeom>
              <a:noFill/>
            </p:spPr>
            <p:txBody>
              <a:bodyPr wrap="square" rtlCol="0">
                <a:spAutoFit/>
              </a:bodyPr>
              <a:lstStyle/>
              <a:p>
                <a:pPr marL="457200" indent="-457200">
                  <a:buAutoNum type="arabicPeriod"/>
                </a:pPr>
                <a:r>
                  <a:rPr lang="en-US" altLang="zh-CN" sz="2400" dirty="0"/>
                  <a:t>Get four points of the original image (x1,y1), (x2,y2), (x3,y3), (x4,y4). </a:t>
                </a:r>
              </a:p>
              <a:p>
                <a:pPr marL="457200" indent="-457200">
                  <a:buAutoNum type="arabicPeriod"/>
                </a:pPr>
                <a:r>
                  <a:rPr lang="en-US" altLang="zh-CN" sz="2400" dirty="0"/>
                  <a:t>Calculate the corresponding points’ coordinate after transformation (</a:t>
                </a:r>
                <a14:m>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1</m:t>
                        </m:r>
                      </m:e>
                      <m:sup>
                        <m:r>
                          <a:rPr lang="en-US" altLang="zh-CN" sz="2400" b="0" i="1" smtClean="0">
                            <a:latin typeface="Cambria Math" panose="02040503050406030204" pitchFamily="18" charset="0"/>
                          </a:rPr>
                          <m:t>′</m:t>
                        </m:r>
                      </m:sup>
                    </m:sSup>
                    <m:r>
                      <a:rPr lang="en-US" altLang="zh-CN" sz="2400" b="0" i="0" smtClean="0">
                        <a:latin typeface="Cambria Math" panose="02040503050406030204" pitchFamily="18" charset="0"/>
                      </a:rPr>
                      <m:t>,</m:t>
                    </m:r>
                    <m:r>
                      <m:rPr>
                        <m:sty m:val="p"/>
                      </m:rPr>
                      <a:rPr lang="en-US" altLang="zh-CN" sz="2400" b="0" i="0" smtClean="0">
                        <a:latin typeface="Cambria Math" panose="02040503050406030204" pitchFamily="18" charset="0"/>
                      </a:rPr>
                      <m:t>y</m:t>
                    </m:r>
                    <m:r>
                      <a:rPr lang="en-US" altLang="zh-CN" sz="2400" b="0" i="0" smtClean="0">
                        <a:latin typeface="Cambria Math" panose="02040503050406030204" pitchFamily="18" charset="0"/>
                      </a:rPr>
                      <m:t>1′</m:t>
                    </m:r>
                  </m:oMath>
                </a14:m>
                <a:r>
                  <a:rPr lang="en-US" altLang="zh-CN" sz="2400" dirty="0"/>
                  <a:t>), (</a:t>
                </a:r>
                <a14:m>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2</m:t>
                        </m:r>
                      </m:e>
                      <m:sup>
                        <m:r>
                          <a:rPr lang="en-US" altLang="zh-CN" sz="2400" b="0" i="1" smtClean="0">
                            <a:latin typeface="Cambria Math" panose="02040503050406030204" pitchFamily="18" charset="0"/>
                          </a:rPr>
                          <m:t>′</m:t>
                        </m:r>
                      </m:sup>
                    </m:sSup>
                    <m:r>
                      <a:rPr lang="en-US" altLang="zh-CN" sz="2400" b="0" i="0" smtClean="0">
                        <a:latin typeface="Cambria Math" panose="02040503050406030204" pitchFamily="18" charset="0"/>
                      </a:rPr>
                      <m:t>,</m:t>
                    </m:r>
                    <m:r>
                      <m:rPr>
                        <m:sty m:val="p"/>
                      </m:rPr>
                      <a:rPr lang="en-US" altLang="zh-CN" sz="2400" b="0" i="0" smtClean="0">
                        <a:latin typeface="Cambria Math" panose="02040503050406030204" pitchFamily="18" charset="0"/>
                      </a:rPr>
                      <m:t>y</m:t>
                    </m:r>
                    <m:r>
                      <a:rPr lang="en-US" altLang="zh-CN" sz="2400" b="0" i="0" smtClean="0">
                        <a:latin typeface="Cambria Math" panose="02040503050406030204" pitchFamily="18" charset="0"/>
                      </a:rPr>
                      <m:t>2′</m:t>
                    </m:r>
                  </m:oMath>
                </a14:m>
                <a:r>
                  <a:rPr lang="en-US" altLang="zh-CN" sz="2400" dirty="0"/>
                  <a:t>), (</a:t>
                </a:r>
                <a14:m>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3</m:t>
                        </m:r>
                      </m:e>
                      <m:sup>
                        <m:r>
                          <a:rPr lang="en-US" altLang="zh-CN" sz="2400" b="0" i="1" smtClean="0">
                            <a:latin typeface="Cambria Math" panose="02040503050406030204" pitchFamily="18" charset="0"/>
                          </a:rPr>
                          <m:t>′</m:t>
                        </m:r>
                      </m:sup>
                    </m:sSup>
                    <m:r>
                      <a:rPr lang="en-US" altLang="zh-CN" sz="2400" b="0" i="0" smtClean="0">
                        <a:latin typeface="Cambria Math" panose="02040503050406030204" pitchFamily="18" charset="0"/>
                      </a:rPr>
                      <m:t>,</m:t>
                    </m:r>
                    <m:r>
                      <m:rPr>
                        <m:sty m:val="p"/>
                      </m:rPr>
                      <a:rPr lang="en-US" altLang="zh-CN" sz="2400" b="0" i="0" smtClean="0">
                        <a:latin typeface="Cambria Math" panose="02040503050406030204" pitchFamily="18" charset="0"/>
                      </a:rPr>
                      <m:t>y</m:t>
                    </m:r>
                    <m:r>
                      <a:rPr lang="en-US" altLang="zh-CN" sz="2400" b="0" i="0" smtClean="0">
                        <a:latin typeface="Cambria Math" panose="02040503050406030204" pitchFamily="18" charset="0"/>
                      </a:rPr>
                      <m:t>3′</m:t>
                    </m:r>
                  </m:oMath>
                </a14:m>
                <a:r>
                  <a:rPr lang="en-US" altLang="zh-CN" sz="2400" dirty="0"/>
                  <a:t>), (</a:t>
                </a:r>
                <a14:m>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4</m:t>
                        </m:r>
                      </m:e>
                      <m:sup>
                        <m:r>
                          <a:rPr lang="en-US" altLang="zh-CN" sz="2400" b="0" i="1" smtClean="0">
                            <a:latin typeface="Cambria Math" panose="02040503050406030204" pitchFamily="18" charset="0"/>
                          </a:rPr>
                          <m:t>′</m:t>
                        </m:r>
                      </m:sup>
                    </m:sSup>
                    <m:r>
                      <a:rPr lang="en-US" altLang="zh-CN" sz="2400" b="0" i="0" smtClean="0">
                        <a:latin typeface="Cambria Math" panose="02040503050406030204" pitchFamily="18" charset="0"/>
                      </a:rPr>
                      <m:t>,</m:t>
                    </m:r>
                    <m:r>
                      <m:rPr>
                        <m:sty m:val="p"/>
                      </m:rPr>
                      <a:rPr lang="en-US" altLang="zh-CN" sz="2400" b="0" i="0" smtClean="0">
                        <a:latin typeface="Cambria Math" panose="02040503050406030204" pitchFamily="18" charset="0"/>
                      </a:rPr>
                      <m:t>y</m:t>
                    </m:r>
                    <m:r>
                      <a:rPr lang="en-US" altLang="zh-CN" sz="2400" b="0" i="0" smtClean="0">
                        <a:latin typeface="Cambria Math" panose="02040503050406030204" pitchFamily="18" charset="0"/>
                      </a:rPr>
                      <m:t>4′</m:t>
                    </m:r>
                  </m:oMath>
                </a14:m>
                <a:r>
                  <a:rPr lang="en-US" altLang="zh-CN" sz="2400" dirty="0"/>
                  <a:t>).Here I use the rectangular shape.</a:t>
                </a:r>
              </a:p>
              <a:p>
                <a:pPr marL="457200" indent="-457200">
                  <a:buAutoNum type="arabicPeriod"/>
                </a:pPr>
                <a:r>
                  <a:rPr lang="en-US" altLang="zh-CN" sz="2400" dirty="0"/>
                  <a:t>Substitute the sixteen numbers into the matrix equation and we can get the value of the vector</a:t>
                </a:r>
                <a14:m>
                  <m:oMath xmlns:m="http://schemas.openxmlformats.org/officeDocument/2006/math">
                    <m:d>
                      <m:dPr>
                        <m:begChr m:val="["/>
                        <m:endChr m:val="]"/>
                        <m:ctrlPr>
                          <a:rPr lang="en-US" altLang="zh-CN" i="1" dirty="0" smtClean="0">
                            <a:latin typeface="Cambria Math" panose="02040503050406030204" pitchFamily="18" charset="0"/>
                          </a:rPr>
                        </m:ctrlPr>
                      </m:dPr>
                      <m:e>
                        <m:m>
                          <m:mPr>
                            <m:plcHide m:val="on"/>
                            <m:mcs>
                              <m:mc>
                                <m:mcPr>
                                  <m:count m:val="1"/>
                                  <m:mcJc m:val="center"/>
                                </m:mcPr>
                              </m:mc>
                            </m:mcs>
                            <m:ctrlPr>
                              <a:rPr lang="en-US" altLang="zh-CN" i="1" dirty="0" smtClean="0">
                                <a:latin typeface="Cambria Math" panose="02040503050406030204" pitchFamily="18" charset="0"/>
                              </a:rPr>
                            </m:ctrlPr>
                          </m:mPr>
                          <m:mr>
                            <m:e>
                              <m:r>
                                <m:rPr>
                                  <m:sty m:val="p"/>
                                </m:rPr>
                                <a:rPr lang="en-US" altLang="zh-CN" b="0" i="0" dirty="0" smtClean="0">
                                  <a:latin typeface="Cambria Math" panose="02040503050406030204" pitchFamily="18" charset="0"/>
                                </a:rPr>
                                <m:t>a</m:t>
                              </m:r>
                            </m:e>
                          </m:mr>
                          <m:mr>
                            <m:e>
                              <m:r>
                                <a:rPr lang="en-US" altLang="zh-CN" b="0" i="1" dirty="0" smtClean="0">
                                  <a:latin typeface="Cambria Math" panose="02040503050406030204" pitchFamily="18" charset="0"/>
                                </a:rPr>
                                <m:t>𝑏</m:t>
                              </m:r>
                            </m:e>
                          </m:mr>
                          <m:mr>
                            <m:e>
                              <m:r>
                                <a:rPr lang="en-US" altLang="zh-CN" b="0" i="1" dirty="0" smtClean="0">
                                  <a:latin typeface="Cambria Math" panose="02040503050406030204" pitchFamily="18" charset="0"/>
                                </a:rPr>
                                <m:t>𝑐</m:t>
                              </m:r>
                            </m:e>
                          </m:mr>
                          <m:mr>
                            <m:e>
                              <m:r>
                                <a:rPr lang="en-US" altLang="zh-CN" b="0" i="1" dirty="0" smtClean="0">
                                  <a:latin typeface="Cambria Math" panose="02040503050406030204" pitchFamily="18" charset="0"/>
                                </a:rPr>
                                <m:t>𝑑</m:t>
                              </m:r>
                            </m:e>
                          </m:mr>
                          <m:mr>
                            <m:e>
                              <m:r>
                                <a:rPr lang="en-US" altLang="zh-CN" b="0" i="1" dirty="0" smtClean="0">
                                  <a:latin typeface="Cambria Math" panose="02040503050406030204" pitchFamily="18" charset="0"/>
                                </a:rPr>
                                <m:t>𝑒</m:t>
                              </m:r>
                            </m:e>
                          </m:mr>
                          <m:mr>
                            <m:e>
                              <m:r>
                                <a:rPr lang="en-US" altLang="zh-CN" b="0" i="1" dirty="0" smtClean="0">
                                  <a:latin typeface="Cambria Math" panose="02040503050406030204" pitchFamily="18" charset="0"/>
                                </a:rPr>
                                <m:t>𝑓</m:t>
                              </m:r>
                            </m:e>
                          </m:mr>
                          <m:mr>
                            <m:e>
                              <m:r>
                                <a:rPr lang="en-US" altLang="zh-CN" b="0" i="1" dirty="0" smtClean="0">
                                  <a:latin typeface="Cambria Math" panose="02040503050406030204" pitchFamily="18" charset="0"/>
                                </a:rPr>
                                <m:t>𝑔</m:t>
                              </m:r>
                            </m:e>
                          </m:mr>
                          <m:mr>
                            <m:e>
                              <m:eqArr>
                                <m:eqArrPr>
                                  <m:ctrlPr>
                                    <a:rPr lang="en-US" altLang="zh-CN" b="0" i="1" dirty="0" smtClean="0">
                                      <a:latin typeface="Cambria Math" panose="02040503050406030204" pitchFamily="18" charset="0"/>
                                    </a:rPr>
                                  </m:ctrlPr>
                                </m:eqArrPr>
                                <m:e>
                                  <m:r>
                                    <a:rPr lang="en-US" altLang="zh-CN" b="0" i="1" dirty="0" smtClean="0">
                                      <a:latin typeface="Cambria Math" panose="02040503050406030204" pitchFamily="18" charset="0"/>
                                    </a:rPr>
                                    <m:t>h</m:t>
                                  </m:r>
                                </m:e>
                                <m:e>
                                  <m:r>
                                    <a:rPr lang="en-US" altLang="zh-CN" b="0" i="1" dirty="0" smtClean="0">
                                      <a:latin typeface="Cambria Math" panose="02040503050406030204" pitchFamily="18" charset="0"/>
                                    </a:rPr>
                                    <m:t>1</m:t>
                                  </m:r>
                                </m:e>
                              </m:eqArr>
                            </m:e>
                          </m:mr>
                        </m:m>
                      </m:e>
                    </m:d>
                  </m:oMath>
                </a14:m>
                <a:r>
                  <a:rPr lang="en-US" altLang="zh-CN" sz="2400" dirty="0"/>
                  <a:t> , then we can get the transform matrix</a:t>
                </a:r>
              </a:p>
              <a:p>
                <a:pPr marL="457200" indent="-457200">
                  <a:buAutoNum type="arabicPeriod"/>
                </a:pPr>
                <a:endParaRPr lang="en-US" altLang="zh-CN" sz="2400" dirty="0"/>
              </a:p>
              <a:p>
                <a:pPr marL="457200" indent="-457200">
                  <a:buFontTx/>
                  <a:buAutoNum type="arabicPeriod"/>
                </a:pPr>
                <a:r>
                  <a:rPr lang="en-US" altLang="zh-CN" sz="2400" dirty="0"/>
                  <a:t>Loop through the whole image, by multiplying</a:t>
                </a:r>
              </a:p>
              <a:p>
                <a:r>
                  <a:rPr lang="en-US" altLang="zh-CN" sz="2400" dirty="0"/>
                  <a:t>     the pixels coordinate with the transform matrix,</a:t>
                </a:r>
              </a:p>
              <a:p>
                <a:r>
                  <a:rPr lang="en-US" altLang="zh-CN" sz="2400" dirty="0"/>
                  <a:t>     we get the perspective coordinate of every pixel.  </a:t>
                </a:r>
              </a:p>
              <a:p>
                <a:endParaRPr lang="en-US" altLang="zh-CN" sz="2400" dirty="0"/>
              </a:p>
              <a:p>
                <a:pPr marL="457200" indent="-457200">
                  <a:buAutoNum type="arabicPeriod"/>
                </a:pPr>
                <a:endParaRPr lang="en-US" altLang="zh-CN" sz="2400" dirty="0"/>
              </a:p>
              <a:p>
                <a:pPr marL="457200" indent="-457200">
                  <a:buAutoNum type="arabicPeriod"/>
                </a:pPr>
                <a:endParaRPr lang="en-US" altLang="zh-CN" sz="2400" dirty="0"/>
              </a:p>
              <a:p>
                <a:r>
                  <a:rPr lang="en-US" altLang="zh-CN" sz="2400" dirty="0"/>
                  <a:t> </a:t>
                </a:r>
              </a:p>
              <a:p>
                <a:endParaRPr lang="en-US" altLang="zh-CN" sz="2400" dirty="0"/>
              </a:p>
              <a:p>
                <a:endParaRPr lang="en-US" altLang="zh-CN" sz="2400" dirty="0"/>
              </a:p>
              <a:p>
                <a:endParaRPr lang="en-US" altLang="zh-CN" sz="2400" dirty="0"/>
              </a:p>
              <a:p>
                <a:endParaRPr lang="en-US" altLang="zh-CN" sz="2400" dirty="0"/>
              </a:p>
              <a:p>
                <a:endParaRPr lang="zh-CN" altLang="zh-CN" sz="2400" dirty="0"/>
              </a:p>
              <a:p>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711200" y="424641"/>
                <a:ext cx="10477500" cy="8971174"/>
              </a:xfrm>
              <a:prstGeom prst="rect">
                <a:avLst/>
              </a:prstGeom>
              <a:blipFill>
                <a:blip r:embed="rId2"/>
                <a:stretch>
                  <a:fillRect l="-698" t="-476"/>
                </a:stretch>
              </a:blipFill>
            </p:spPr>
            <p:txBody>
              <a:bodyPr/>
              <a:lstStyle/>
              <a:p>
                <a:r>
                  <a:rPr lang="zh-CN" altLang="en-US">
                    <a:noFill/>
                  </a:rPr>
                  <a:t> </a:t>
                </a:r>
              </a:p>
            </p:txBody>
          </p:sp>
        </mc:Fallback>
      </mc:AlternateContent>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3242" y="3761535"/>
            <a:ext cx="4180032" cy="2733741"/>
          </a:xfrm>
          <a:prstGeom prst="rect">
            <a:avLst/>
          </a:prstGeom>
        </p:spPr>
      </p:pic>
      <p:pic>
        <p:nvPicPr>
          <p:cNvPr id="3" name="图片 2"/>
          <p:cNvPicPr>
            <a:picLocks noChangeAspect="1"/>
          </p:cNvPicPr>
          <p:nvPr/>
        </p:nvPicPr>
        <p:blipFill>
          <a:blip r:embed="rId4"/>
          <a:stretch>
            <a:fillRect/>
          </a:stretch>
        </p:blipFill>
        <p:spPr>
          <a:xfrm>
            <a:off x="9704532" y="2460729"/>
            <a:ext cx="1291030" cy="1090482"/>
          </a:xfrm>
          <a:prstGeom prst="rect">
            <a:avLst/>
          </a:prstGeom>
        </p:spPr>
      </p:pic>
    </p:spTree>
    <p:extLst>
      <p:ext uri="{BB962C8B-B14F-4D97-AF65-F5344CB8AC3E}">
        <p14:creationId xmlns:p14="http://schemas.microsoft.com/office/powerpoint/2010/main" val="2378053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ChangeArrowheads="1"/>
          </p:cNvSpPr>
          <p:nvPr/>
        </p:nvSpPr>
        <p:spPr bwMode="auto">
          <a:xfrm>
            <a:off x="174171" y="152400"/>
            <a:ext cx="11858171" cy="6553200"/>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4096" y="1003816"/>
            <a:ext cx="2343150" cy="5219700"/>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075" y="1790841"/>
            <a:ext cx="5218465" cy="3276318"/>
          </a:xfrm>
          <a:prstGeom prst="rect">
            <a:avLst/>
          </a:prstGeom>
        </p:spPr>
      </p:pic>
      <p:sp>
        <p:nvSpPr>
          <p:cNvPr id="5" name="箭头: 右 4"/>
          <p:cNvSpPr/>
          <p:nvPr/>
        </p:nvSpPr>
        <p:spPr>
          <a:xfrm>
            <a:off x="6499968" y="3124200"/>
            <a:ext cx="1221632" cy="355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23990" y="710011"/>
            <a:ext cx="6665607" cy="523220"/>
          </a:xfrm>
          <a:prstGeom prst="rect">
            <a:avLst/>
          </a:prstGeom>
        </p:spPr>
        <p:txBody>
          <a:bodyPr wrap="none">
            <a:spAutoFit/>
          </a:bodyPr>
          <a:lstStyle/>
          <a:p>
            <a:pPr algn="just">
              <a:spcAft>
                <a:spcPts val="0"/>
              </a:spcAft>
            </a:pPr>
            <a:r>
              <a:rPr lang="en-US" altLang="zh-CN" sz="2800" kern="100" dirty="0">
                <a:latin typeface="等线" panose="02010600030101010101" pitchFamily="2" charset="-122"/>
                <a:cs typeface="Times New Roman" panose="02020603050405020304" pitchFamily="18" charset="0"/>
              </a:rPr>
              <a:t>Obtaining a Top-Down View of the Image</a:t>
            </a:r>
            <a:endParaRPr lang="zh-CN" altLang="zh-CN" sz="28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43100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ChangeArrowheads="1"/>
          </p:cNvSpPr>
          <p:nvPr/>
        </p:nvSpPr>
        <p:spPr bwMode="auto">
          <a:xfrm>
            <a:off x="174171" y="152400"/>
            <a:ext cx="11858171" cy="6553200"/>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文本框 14"/>
          <p:cNvSpPr txBox="1"/>
          <p:nvPr/>
        </p:nvSpPr>
        <p:spPr>
          <a:xfrm>
            <a:off x="41651" y="424641"/>
            <a:ext cx="11074400" cy="769441"/>
          </a:xfrm>
          <a:prstGeom prst="rect">
            <a:avLst/>
          </a:prstGeom>
          <a:noFill/>
        </p:spPr>
        <p:txBody>
          <a:bodyPr wrap="square" rtlCol="0">
            <a:spAutoFit/>
          </a:bodyPr>
          <a:lstStyle/>
          <a:p>
            <a:r>
              <a:rPr lang="en-US" altLang="zh-CN" sz="4400" b="1" dirty="0">
                <a:latin typeface="+mj-lt"/>
                <a:ea typeface="宋体" panose="02010600030101010101" pitchFamily="2" charset="-122"/>
                <a:cs typeface="+mj-cs"/>
              </a:rPr>
              <a:t>  Laplacian of Gaussian (</a:t>
            </a:r>
            <a:r>
              <a:rPr lang="en-US" altLang="zh-CN" sz="4400" b="1" dirty="0" err="1">
                <a:latin typeface="+mj-lt"/>
                <a:ea typeface="宋体" panose="02010600030101010101" pitchFamily="2" charset="-122"/>
                <a:cs typeface="+mj-cs"/>
              </a:rPr>
              <a:t>LoG</a:t>
            </a:r>
            <a:r>
              <a:rPr lang="en-US" altLang="zh-CN" sz="4400" b="1" dirty="0">
                <a:latin typeface="+mj-lt"/>
                <a:ea typeface="宋体" panose="02010600030101010101" pitchFamily="2" charset="-122"/>
                <a:cs typeface="+mj-cs"/>
              </a:rPr>
              <a:t>) Edge Detection</a:t>
            </a:r>
          </a:p>
        </p:txBody>
      </p:sp>
      <p:sp>
        <p:nvSpPr>
          <p:cNvPr id="2" name="矩形 1"/>
          <p:cNvSpPr/>
          <p:nvPr/>
        </p:nvSpPr>
        <p:spPr>
          <a:xfrm>
            <a:off x="339656" y="3076965"/>
            <a:ext cx="10727871" cy="1200329"/>
          </a:xfrm>
          <a:prstGeom prst="rect">
            <a:avLst/>
          </a:prstGeom>
        </p:spPr>
        <p:txBody>
          <a:bodyPr wrap="square">
            <a:spAutoFit/>
          </a:bodyPr>
          <a:lstStyle/>
          <a:p>
            <a:r>
              <a:rPr lang="zh-CN" altLang="en-US" sz="2400" dirty="0"/>
              <a:t>Laplacian of Gaussian (LoG) edge detection method requires the following steps:</a:t>
            </a:r>
          </a:p>
          <a:p>
            <a:r>
              <a:rPr lang="zh-CN" altLang="en-US" sz="2400" dirty="0"/>
              <a:t>1.     Convolve the image with a Gaussian Smoothing filter</a:t>
            </a:r>
          </a:p>
          <a:p>
            <a:r>
              <a:rPr lang="zh-CN" altLang="en-US" sz="2400" dirty="0"/>
              <a:t>2.     Convolve the image with a Laplacian mask</a:t>
            </a:r>
          </a:p>
        </p:txBody>
      </p:sp>
      <p:pic>
        <p:nvPicPr>
          <p:cNvPr id="3" name="图片 2"/>
          <p:cNvPicPr>
            <a:picLocks noChangeAspect="1"/>
          </p:cNvPicPr>
          <p:nvPr/>
        </p:nvPicPr>
        <p:blipFill>
          <a:blip r:embed="rId2"/>
          <a:stretch>
            <a:fillRect/>
          </a:stretch>
        </p:blipFill>
        <p:spPr>
          <a:xfrm>
            <a:off x="3919242" y="2068353"/>
            <a:ext cx="2786358" cy="980965"/>
          </a:xfrm>
          <a:prstGeom prst="rect">
            <a:avLst/>
          </a:prstGeom>
        </p:spPr>
      </p:pic>
      <p:sp>
        <p:nvSpPr>
          <p:cNvPr id="4" name="矩形 3"/>
          <p:cNvSpPr/>
          <p:nvPr/>
        </p:nvSpPr>
        <p:spPr>
          <a:xfrm>
            <a:off x="339656" y="1517154"/>
            <a:ext cx="11293543" cy="830997"/>
          </a:xfrm>
          <a:prstGeom prst="rect">
            <a:avLst/>
          </a:prstGeom>
        </p:spPr>
        <p:txBody>
          <a:bodyPr wrap="square">
            <a:spAutoFit/>
          </a:bodyPr>
          <a:lstStyle/>
          <a:p>
            <a:r>
              <a:rPr lang="zh-CN" altLang="en-US" sz="2400" dirty="0"/>
              <a:t>The Laplacian method searches for zero crossings in the second derivative of the image to find edges.</a:t>
            </a:r>
          </a:p>
        </p:txBody>
      </p:sp>
      <mc:AlternateContent xmlns:mc="http://schemas.openxmlformats.org/markup-compatibility/2006" xmlns:a14="http://schemas.microsoft.com/office/drawing/2010/main">
        <mc:Choice Requires="a14">
          <p:sp>
            <p:nvSpPr>
              <p:cNvPr id="5" name="文本框 4"/>
              <p:cNvSpPr txBox="1"/>
              <p:nvPr/>
            </p:nvSpPr>
            <p:spPr>
              <a:xfrm>
                <a:off x="7297442" y="4405926"/>
                <a:ext cx="2159000" cy="14151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2000" i="1" smtClean="0">
                              <a:latin typeface="Cambria Math" panose="02040503050406030204" pitchFamily="18" charset="0"/>
                            </a:rPr>
                          </m:ctrlPr>
                        </m:dPr>
                        <m:e>
                          <m:m>
                            <m:mPr>
                              <m:plcHide m:val="on"/>
                              <m:mcs>
                                <m:mc>
                                  <m:mcPr>
                                    <m:count m:val="5"/>
                                    <m:mcJc m:val="center"/>
                                  </m:mcPr>
                                </m:mc>
                              </m:mcs>
                              <m:ctrlPr>
                                <a:rPr lang="zh-CN" altLang="en-US" sz="2000" i="1">
                                  <a:latin typeface="Cambria Math" panose="02040503050406030204" pitchFamily="18" charset="0"/>
                                </a:rPr>
                              </m:ctrlPr>
                            </m:mPr>
                            <m:mr>
                              <m:e>
                                <m:r>
                                  <a:rPr lang="zh-CN" altLang="en-US" sz="2000">
                                    <a:latin typeface="Cambria Math" panose="02040503050406030204" pitchFamily="18" charset="0"/>
                                  </a:rPr>
                                  <m:t>0</m:t>
                                </m:r>
                              </m:e>
                              <m:e>
                                <m:r>
                                  <a:rPr lang="zh-CN" altLang="en-US" sz="2000" i="0">
                                    <a:latin typeface="Cambria Math" panose="02040503050406030204" pitchFamily="18" charset="0"/>
                                  </a:rPr>
                                  <m:t>0</m:t>
                                </m:r>
                              </m:e>
                              <m:e>
                                <m:r>
                                  <a:rPr lang="en-US" altLang="zh-CN" sz="2000" b="0" i="1" smtClean="0">
                                    <a:latin typeface="Cambria Math" panose="02040503050406030204" pitchFamily="18" charset="0"/>
                                  </a:rPr>
                                  <m:t>1</m:t>
                                </m:r>
                              </m:e>
                              <m:e>
                                <m:r>
                                  <a:rPr lang="zh-CN" altLang="en-US" sz="2000" i="0">
                                    <a:latin typeface="Cambria Math" panose="02040503050406030204" pitchFamily="18" charset="0"/>
                                  </a:rPr>
                                  <m:t>0</m:t>
                                </m:r>
                              </m:e>
                              <m:e>
                                <m:r>
                                  <a:rPr lang="zh-CN" altLang="en-US" sz="2000" i="0">
                                    <a:latin typeface="Cambria Math" panose="02040503050406030204" pitchFamily="18" charset="0"/>
                                  </a:rPr>
                                  <m:t>0</m:t>
                                </m:r>
                              </m:e>
                            </m:mr>
                            <m:mr>
                              <m:e>
                                <m:r>
                                  <a:rPr lang="zh-CN" altLang="en-US" sz="2000" i="0">
                                    <a:latin typeface="Cambria Math" panose="02040503050406030204" pitchFamily="18" charset="0"/>
                                  </a:rPr>
                                  <m:t>0</m:t>
                                </m:r>
                              </m:e>
                              <m:e>
                                <m:r>
                                  <a:rPr lang="en-US" altLang="zh-CN" sz="2000" b="0" i="1" smtClean="0">
                                    <a:latin typeface="Cambria Math" panose="02040503050406030204" pitchFamily="18" charset="0"/>
                                  </a:rPr>
                                  <m:t>1</m:t>
                                </m:r>
                              </m:e>
                              <m:e>
                                <m:r>
                                  <a:rPr lang="en-US" altLang="zh-CN" sz="2000" b="0" i="1" smtClean="0">
                                    <a:latin typeface="Cambria Math" panose="02040503050406030204" pitchFamily="18" charset="0"/>
                                  </a:rPr>
                                  <m:t>2</m:t>
                                </m:r>
                              </m:e>
                              <m:e>
                                <m:r>
                                  <a:rPr lang="en-US" altLang="zh-CN" sz="2000" b="0" i="1" smtClean="0">
                                    <a:latin typeface="Cambria Math" panose="02040503050406030204" pitchFamily="18" charset="0"/>
                                  </a:rPr>
                                  <m:t>1</m:t>
                                </m:r>
                              </m:e>
                              <m:e>
                                <m:r>
                                  <a:rPr lang="zh-CN" altLang="en-US" sz="2000" i="0">
                                    <a:latin typeface="Cambria Math" panose="02040503050406030204" pitchFamily="18" charset="0"/>
                                  </a:rPr>
                                  <m:t>0</m:t>
                                </m:r>
                              </m:e>
                            </m:mr>
                            <m:mr>
                              <m:e>
                                <m:r>
                                  <a:rPr lang="en-US" altLang="zh-CN" sz="2000" b="0" i="1" smtClean="0">
                                    <a:latin typeface="Cambria Math" panose="02040503050406030204" pitchFamily="18" charset="0"/>
                                  </a:rPr>
                                  <m:t>1</m:t>
                                </m:r>
                              </m:e>
                              <m:e>
                                <m:r>
                                  <a:rPr lang="en-US" altLang="zh-CN" sz="2000" b="0" i="0" smtClean="0">
                                    <a:latin typeface="Cambria Math" panose="02040503050406030204" pitchFamily="18" charset="0"/>
                                  </a:rPr>
                                  <m:t>2</m:t>
                                </m:r>
                              </m:e>
                              <m:e>
                                <m:r>
                                  <a:rPr lang="en-US" altLang="zh-CN" sz="2000" b="0" i="1" smtClean="0">
                                    <a:latin typeface="Cambria Math" panose="02040503050406030204" pitchFamily="18" charset="0"/>
                                  </a:rPr>
                                  <m:t>−16</m:t>
                                </m:r>
                              </m:e>
                              <m:e>
                                <m:r>
                                  <a:rPr lang="en-US" altLang="zh-CN" sz="2000" b="0" i="1" smtClean="0">
                                    <a:latin typeface="Cambria Math" panose="02040503050406030204" pitchFamily="18" charset="0"/>
                                  </a:rPr>
                                  <m:t>2</m:t>
                                </m:r>
                              </m:e>
                              <m:e>
                                <m:r>
                                  <a:rPr lang="zh-CN" altLang="en-US" sz="2000" i="0">
                                    <a:latin typeface="Cambria Math" panose="02040503050406030204" pitchFamily="18" charset="0"/>
                                  </a:rPr>
                                  <m:t>1</m:t>
                                </m:r>
                              </m:e>
                            </m:mr>
                            <m:mr>
                              <m:e>
                                <m:r>
                                  <a:rPr lang="zh-CN" altLang="en-US" sz="2000" i="0">
                                    <a:latin typeface="Cambria Math" panose="02040503050406030204" pitchFamily="18" charset="0"/>
                                  </a:rPr>
                                  <m:t>0</m:t>
                                </m:r>
                              </m:e>
                              <m:e>
                                <m:r>
                                  <a:rPr lang="zh-CN" altLang="en-US" sz="2000" i="0">
                                    <a:latin typeface="Cambria Math" panose="02040503050406030204" pitchFamily="18" charset="0"/>
                                  </a:rPr>
                                  <m:t>1</m:t>
                                </m:r>
                              </m:e>
                              <m:e>
                                <m:r>
                                  <a:rPr lang="en-US" altLang="zh-CN" sz="2000" b="0" i="1" smtClean="0">
                                    <a:latin typeface="Cambria Math" panose="02040503050406030204" pitchFamily="18" charset="0"/>
                                  </a:rPr>
                                  <m:t>2</m:t>
                                </m:r>
                              </m:e>
                              <m:e>
                                <m:r>
                                  <a:rPr lang="zh-CN" altLang="en-US" sz="2000" i="0">
                                    <a:latin typeface="Cambria Math" panose="02040503050406030204" pitchFamily="18" charset="0"/>
                                  </a:rPr>
                                  <m:t>1</m:t>
                                </m:r>
                              </m:e>
                              <m:e>
                                <m:r>
                                  <a:rPr lang="en-US" altLang="zh-CN" sz="2000" b="0" i="0" smtClean="0">
                                    <a:latin typeface="Cambria Math" panose="02040503050406030204" pitchFamily="18" charset="0"/>
                                  </a:rPr>
                                  <m:t>0</m:t>
                                </m:r>
                              </m:e>
                            </m:mr>
                            <m:mr>
                              <m:e>
                                <m:r>
                                  <a:rPr lang="zh-CN" altLang="en-US" sz="2000" i="0">
                                    <a:latin typeface="Cambria Math" panose="02040503050406030204" pitchFamily="18" charset="0"/>
                                  </a:rPr>
                                  <m:t>0</m:t>
                                </m:r>
                              </m:e>
                              <m:e>
                                <m:r>
                                  <a:rPr lang="en-US" altLang="zh-CN" sz="2000" b="0" i="1" smtClean="0">
                                    <a:latin typeface="Cambria Math" panose="02040503050406030204" pitchFamily="18" charset="0"/>
                                  </a:rPr>
                                  <m:t>0</m:t>
                                </m:r>
                              </m:e>
                              <m:e>
                                <m:r>
                                  <a:rPr lang="zh-CN" altLang="en-US" sz="2000" i="0">
                                    <a:latin typeface="Cambria Math" panose="02040503050406030204" pitchFamily="18" charset="0"/>
                                  </a:rPr>
                                  <m:t>1</m:t>
                                </m:r>
                              </m:e>
                              <m:e>
                                <m:r>
                                  <a:rPr lang="en-US" altLang="zh-CN" sz="2000" b="0" i="1" smtClean="0">
                                    <a:latin typeface="Cambria Math" panose="02040503050406030204" pitchFamily="18" charset="0"/>
                                  </a:rPr>
                                  <m:t>0</m:t>
                                </m:r>
                              </m:e>
                              <m:e>
                                <m:r>
                                  <a:rPr lang="en-US" altLang="zh-CN" sz="2000" b="0" i="0" smtClean="0">
                                    <a:latin typeface="Cambria Math" panose="02040503050406030204" pitchFamily="18" charset="0"/>
                                  </a:rPr>
                                  <m:t>0</m:t>
                                </m:r>
                              </m:e>
                            </m:mr>
                          </m:m>
                        </m:e>
                      </m:d>
                    </m:oMath>
                  </m:oMathPara>
                </a14:m>
                <a:endParaRPr lang="zh-CN" altLang="en-US" sz="2400" dirty="0"/>
              </a:p>
            </p:txBody>
          </p:sp>
        </mc:Choice>
        <mc:Fallback xmlns="">
          <p:sp>
            <p:nvSpPr>
              <p:cNvPr id="5" name="文本框 4"/>
              <p:cNvSpPr txBox="1">
                <a:spLocks noRot="1" noChangeAspect="1" noMove="1" noResize="1" noEditPoints="1" noAdjustHandles="1" noChangeArrowheads="1" noChangeShapeType="1" noTextEdit="1"/>
              </p:cNvSpPr>
              <p:nvPr/>
            </p:nvSpPr>
            <p:spPr>
              <a:xfrm>
                <a:off x="7297442" y="4405926"/>
                <a:ext cx="2159000" cy="1415196"/>
              </a:xfrm>
              <a:prstGeom prst="rect">
                <a:avLst/>
              </a:prstGeom>
              <a:blipFill>
                <a:blip r:embed="rId3"/>
                <a:stretch>
                  <a:fillRect r="-3390"/>
                </a:stretch>
              </a:blipFill>
            </p:spPr>
            <p:txBody>
              <a:bodyPr/>
              <a:lstStyle/>
              <a:p>
                <a:r>
                  <a:rPr lang="zh-CN" altLang="en-US">
                    <a:noFill/>
                  </a:rPr>
                  <a:t> </a:t>
                </a:r>
              </a:p>
            </p:txBody>
          </p:sp>
        </mc:Fallback>
      </mc:AlternateContent>
      <p:pic>
        <p:nvPicPr>
          <p:cNvPr id="6" name="图片 5"/>
          <p:cNvPicPr>
            <a:picLocks noChangeAspect="1"/>
          </p:cNvPicPr>
          <p:nvPr/>
        </p:nvPicPr>
        <p:blipFill>
          <a:blip r:embed="rId4"/>
          <a:stretch>
            <a:fillRect/>
          </a:stretch>
        </p:blipFill>
        <p:spPr>
          <a:xfrm>
            <a:off x="1408141" y="4648328"/>
            <a:ext cx="4840259" cy="1172794"/>
          </a:xfrm>
          <a:prstGeom prst="rect">
            <a:avLst/>
          </a:prstGeom>
        </p:spPr>
      </p:pic>
    </p:spTree>
    <p:extLst>
      <p:ext uri="{BB962C8B-B14F-4D97-AF65-F5344CB8AC3E}">
        <p14:creationId xmlns:p14="http://schemas.microsoft.com/office/powerpoint/2010/main" val="1110820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ChangeArrowheads="1"/>
          </p:cNvSpPr>
          <p:nvPr/>
        </p:nvSpPr>
        <p:spPr bwMode="auto">
          <a:xfrm>
            <a:off x="174171" y="152400"/>
            <a:ext cx="11858171" cy="6553200"/>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 name="图片 3"/>
          <p:cNvPicPr/>
          <p:nvPr/>
        </p:nvPicPr>
        <p:blipFill>
          <a:blip r:embed="rId2"/>
          <a:stretch>
            <a:fillRect/>
          </a:stretch>
        </p:blipFill>
        <p:spPr>
          <a:xfrm>
            <a:off x="4675746" y="562610"/>
            <a:ext cx="3240000" cy="5732780"/>
          </a:xfrm>
          <a:prstGeom prst="rect">
            <a:avLst/>
          </a:prstGeom>
        </p:spPr>
      </p:pic>
      <p:pic>
        <p:nvPicPr>
          <p:cNvPr id="5" name="图片 4"/>
          <p:cNvPicPr/>
          <p:nvPr/>
        </p:nvPicPr>
        <p:blipFill>
          <a:blip r:embed="rId3"/>
          <a:stretch>
            <a:fillRect/>
          </a:stretch>
        </p:blipFill>
        <p:spPr>
          <a:xfrm>
            <a:off x="423768" y="562610"/>
            <a:ext cx="3379608" cy="5685155"/>
          </a:xfrm>
          <a:prstGeom prst="rect">
            <a:avLst/>
          </a:prstGeom>
        </p:spPr>
      </p:pic>
      <p:sp>
        <p:nvSpPr>
          <p:cNvPr id="2" name="箭头: 右 1"/>
          <p:cNvSpPr/>
          <p:nvPr/>
        </p:nvSpPr>
        <p:spPr>
          <a:xfrm>
            <a:off x="3916563" y="2849217"/>
            <a:ext cx="598985" cy="1987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p:nvPr/>
        </p:nvPicPr>
        <p:blipFill>
          <a:blip r:embed="rId4"/>
          <a:stretch>
            <a:fillRect/>
          </a:stretch>
        </p:blipFill>
        <p:spPr>
          <a:xfrm>
            <a:off x="8686326" y="562610"/>
            <a:ext cx="3240000" cy="5723255"/>
          </a:xfrm>
          <a:prstGeom prst="rect">
            <a:avLst/>
          </a:prstGeom>
        </p:spPr>
      </p:pic>
      <p:sp>
        <p:nvSpPr>
          <p:cNvPr id="3" name="箭头: 右 2"/>
          <p:cNvSpPr/>
          <p:nvPr/>
        </p:nvSpPr>
        <p:spPr>
          <a:xfrm>
            <a:off x="8049440" y="2849217"/>
            <a:ext cx="537970" cy="1987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1284358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912</TotalTime>
  <Words>757</Words>
  <Application>Microsoft Office PowerPoint</Application>
  <PresentationFormat>宽屏</PresentationFormat>
  <Paragraphs>85</Paragraphs>
  <Slides>12</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等线</vt:lpstr>
      <vt:lpstr>等线 Light</vt:lpstr>
      <vt:lpstr>宋体</vt:lpstr>
      <vt:lpstr>Arial</vt:lpstr>
      <vt:lpstr>Cambria Math</vt:lpstr>
      <vt:lpstr>Garamond</vt:lpstr>
      <vt:lpstr>Times New Roman</vt:lpstr>
      <vt:lpstr>Wingdings</vt:lpstr>
      <vt:lpstr>Office 主题​​</vt:lpstr>
      <vt:lpstr>Lane Detection</vt:lpstr>
      <vt:lpstr>Outline</vt:lpstr>
      <vt:lpstr>Perspective  transformation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Lane Detection by  Matlab</dc:title>
  <dc:creator>Administrator</dc:creator>
  <cp:lastModifiedBy>Administrator</cp:lastModifiedBy>
  <cp:revision>43</cp:revision>
  <dcterms:created xsi:type="dcterms:W3CDTF">2016-10-22T06:11:21Z</dcterms:created>
  <dcterms:modified xsi:type="dcterms:W3CDTF">2016-10-25T01:27:15Z</dcterms:modified>
</cp:coreProperties>
</file>