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7" r:id="rId2"/>
    <p:sldId id="300" r:id="rId3"/>
    <p:sldId id="259" r:id="rId4"/>
    <p:sldId id="260" r:id="rId5"/>
    <p:sldId id="268" r:id="rId6"/>
    <p:sldId id="270" r:id="rId7"/>
    <p:sldId id="302" r:id="rId8"/>
    <p:sldId id="271" r:id="rId9"/>
    <p:sldId id="303" r:id="rId10"/>
    <p:sldId id="304" r:id="rId11"/>
    <p:sldId id="305" r:id="rId12"/>
    <p:sldId id="306" r:id="rId13"/>
    <p:sldId id="307" r:id="rId14"/>
    <p:sldId id="308" r:id="rId15"/>
    <p:sldId id="309" r:id="rId16"/>
    <p:sldId id="310" r:id="rId17"/>
    <p:sldId id="311" r:id="rId18"/>
    <p:sldId id="312" r:id="rId19"/>
    <p:sldId id="272" r:id="rId20"/>
    <p:sldId id="273" r:id="rId21"/>
    <p:sldId id="318" r:id="rId22"/>
    <p:sldId id="313" r:id="rId23"/>
    <p:sldId id="319" r:id="rId24"/>
    <p:sldId id="317" r:id="rId25"/>
    <p:sldId id="320" r:id="rId26"/>
    <p:sldId id="314" r:id="rId27"/>
    <p:sldId id="322" r:id="rId28"/>
    <p:sldId id="324" r:id="rId29"/>
    <p:sldId id="265" r:id="rId30"/>
  </p:sldIdLst>
  <p:sldSz cx="9144000" cy="5143500" type="screen16x9"/>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99C0"/>
    <a:srgbClr val="37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38" y="35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901A72F-606F-42D4-8B3C-068C6CEDEA78}" type="datetimeFigureOut">
              <a:rPr lang="zh-CN" altLang="en-US" smtClean="0"/>
              <a:pPr/>
              <a:t>2017-9-25</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B83E970C-004E-401B-9C7D-6D5C57FA077A}" type="slidenum">
              <a:rPr lang="zh-CN" altLang="en-US" smtClean="0"/>
              <a:pPr/>
              <a:t>‹#›</a:t>
            </a:fld>
            <a:endParaRPr lang="zh-CN" altLang="en-US"/>
          </a:p>
        </p:txBody>
      </p:sp>
    </p:spTree>
    <p:extLst>
      <p:ext uri="{BB962C8B-B14F-4D97-AF65-F5344CB8AC3E}">
        <p14:creationId xmlns:p14="http://schemas.microsoft.com/office/powerpoint/2010/main" val="25960968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02EFBA-A63F-4CEA-BF99-48251D6C445B}" type="datetimeFigureOut">
              <a:rPr lang="zh-CN" altLang="en-US" smtClean="0"/>
              <a:pPr/>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2AD158-DCB1-4992-B721-D0BD512A702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02EFBA-A63F-4CEA-BF99-48251D6C445B}" type="datetimeFigureOut">
              <a:rPr lang="zh-CN" altLang="en-US" smtClean="0"/>
              <a:pPr/>
              <a:t>2017-9-25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2AD158-DCB1-4992-B721-D0BD512A702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occfc-xk\Desktop\封面.jpg"/>
          <p:cNvPicPr>
            <a:picLocks noChangeAspect="1" noChangeArrowheads="1"/>
          </p:cNvPicPr>
          <p:nvPr/>
        </p:nvPicPr>
        <p:blipFill>
          <a:blip r:embed="rId2"/>
          <a:srcRect/>
          <a:stretch>
            <a:fillRect/>
          </a:stretch>
        </p:blipFill>
        <p:spPr bwMode="auto">
          <a:xfrm>
            <a:off x="-1" y="0"/>
            <a:ext cx="9145399" cy="5143500"/>
          </a:xfrm>
          <a:prstGeom prst="rect">
            <a:avLst/>
          </a:prstGeom>
          <a:noFill/>
        </p:spPr>
      </p:pic>
      <p:grpSp>
        <p:nvGrpSpPr>
          <p:cNvPr id="22" name="组合 21"/>
          <p:cNvGrpSpPr/>
          <p:nvPr/>
        </p:nvGrpSpPr>
        <p:grpSpPr>
          <a:xfrm>
            <a:off x="520355" y="1778182"/>
            <a:ext cx="5724644" cy="1401371"/>
            <a:chOff x="500034" y="1527569"/>
            <a:chExt cx="5724644" cy="1401371"/>
          </a:xfrm>
        </p:grpSpPr>
        <p:sp>
          <p:nvSpPr>
            <p:cNvPr id="5" name="TextBox 4"/>
            <p:cNvSpPr txBox="1"/>
            <p:nvPr/>
          </p:nvSpPr>
          <p:spPr>
            <a:xfrm>
              <a:off x="500034" y="1527569"/>
              <a:ext cx="5724644" cy="461665"/>
            </a:xfrm>
            <a:prstGeom prst="rect">
              <a:avLst/>
            </a:prstGeom>
            <a:noFill/>
          </p:spPr>
          <p:txBody>
            <a:bodyPr wrap="none" rtlCol="0">
              <a:spAutoFit/>
            </a:bodyPr>
            <a:lstStyle/>
            <a:p>
              <a:r>
                <a:rPr lang="zh-CN" altLang="en-US" sz="2400" dirty="0" smtClean="0">
                  <a:solidFill>
                    <a:srgbClr val="0070C0"/>
                  </a:solidFill>
                  <a:latin typeface="微软雅黑" pitchFamily="34" charset="-122"/>
                  <a:ea typeface="微软雅黑" pitchFamily="34" charset="-122"/>
                </a:rPr>
                <a:t>中银消费</a:t>
              </a:r>
              <a:r>
                <a:rPr lang="zh-CN" altLang="en-US" sz="2400" dirty="0" smtClean="0">
                  <a:solidFill>
                    <a:srgbClr val="0070C0"/>
                  </a:solidFill>
                  <a:latin typeface="微软雅黑" pitchFamily="34" charset="-122"/>
                  <a:ea typeface="微软雅黑" pitchFamily="34" charset="-122"/>
                </a:rPr>
                <a:t>金融</a:t>
              </a:r>
              <a:r>
                <a:rPr lang="zh-CN" altLang="en-US" sz="2400" dirty="0" smtClean="0">
                  <a:solidFill>
                    <a:srgbClr val="0070C0"/>
                  </a:solidFill>
                  <a:latin typeface="微软雅黑" pitchFamily="34" charset="-122"/>
                  <a:ea typeface="微软雅黑" pitchFamily="34" charset="-122"/>
                </a:rPr>
                <a:t>个人贷款相关</a:t>
              </a:r>
              <a:r>
                <a:rPr lang="zh-CN" altLang="en-US" sz="2400" dirty="0" smtClean="0">
                  <a:solidFill>
                    <a:srgbClr val="0070C0"/>
                  </a:solidFill>
                  <a:latin typeface="微软雅黑" pitchFamily="34" charset="-122"/>
                  <a:ea typeface="微软雅黑" pitchFamily="34" charset="-122"/>
                </a:rPr>
                <a:t>监管制度培训</a:t>
              </a:r>
              <a:endParaRPr lang="zh-CN" altLang="en-US" sz="2400" dirty="0">
                <a:solidFill>
                  <a:srgbClr val="0070C0"/>
                </a:solidFill>
                <a:latin typeface="微软雅黑" pitchFamily="34" charset="-122"/>
                <a:ea typeface="微软雅黑" pitchFamily="34" charset="-122"/>
              </a:endParaRPr>
            </a:p>
          </p:txBody>
        </p:sp>
        <p:sp>
          <p:nvSpPr>
            <p:cNvPr id="6" name="TextBox 5"/>
            <p:cNvSpPr txBox="1"/>
            <p:nvPr/>
          </p:nvSpPr>
          <p:spPr>
            <a:xfrm>
              <a:off x="598670" y="2621163"/>
              <a:ext cx="1813317" cy="307777"/>
            </a:xfrm>
            <a:prstGeom prst="rect">
              <a:avLst/>
            </a:prstGeom>
            <a:noFill/>
          </p:spPr>
          <p:txBody>
            <a:bodyPr wrap="none" rtlCol="0">
              <a:spAutoFit/>
            </a:bodyPr>
            <a:lstStyle/>
            <a:p>
              <a:r>
                <a:rPr lang="zh-CN" altLang="en-US" sz="1400" dirty="0" smtClean="0">
                  <a:solidFill>
                    <a:schemeClr val="accent5"/>
                  </a:solidFill>
                  <a:latin typeface="微软雅黑" pitchFamily="34" charset="-122"/>
                  <a:ea typeface="微软雅黑" pitchFamily="34" charset="-122"/>
                </a:rPr>
                <a:t>信息科技部 </a:t>
              </a:r>
              <a:r>
                <a:rPr lang="en-US" altLang="zh-CN" sz="1400" dirty="0" smtClean="0">
                  <a:solidFill>
                    <a:schemeClr val="accent5"/>
                  </a:solidFill>
                  <a:latin typeface="微软雅黑" pitchFamily="34" charset="-122"/>
                  <a:ea typeface="微软雅黑" pitchFamily="34" charset="-122"/>
                </a:rPr>
                <a:t>2017.10</a:t>
              </a:r>
              <a:endParaRPr lang="zh-CN" altLang="en-US" sz="1400" dirty="0">
                <a:solidFill>
                  <a:schemeClr val="accent5"/>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监督管理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53533" y="1128484"/>
            <a:ext cx="7484533" cy="3647152"/>
          </a:xfrm>
          <a:prstGeom prst="rect">
            <a:avLst/>
          </a:prstGeom>
          <a:noFill/>
        </p:spPr>
        <p:txBody>
          <a:bodyPr wrap="square" rtlCol="0">
            <a:spAutoFit/>
          </a:bodyPr>
          <a:lstStyle/>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消费金融公司应当接受依法进行的监督检查，不得拒绝、阻碍。银行业监督管理机构在必要时可以委托会计师事务所对消费金融公司的经营状况、财务状况、风险状况、内部控制制度及执行情况等进行审计。</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endParaRPr lang="zh-CN" altLang="en-US"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消费金融公司对借款人所提供的个人信息负有保密义务，不得随意对外泄露。</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endParaRPr lang="zh-CN" altLang="en-US"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借款人未按合同约定归还贷款本息的，消费金融公司应当采取合法的方式进行催收，不得采用威胁、恐吓、骚扰等不正当手段。</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监督管理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94267" y="828522"/>
            <a:ext cx="7730065" cy="3831818"/>
          </a:xfrm>
          <a:prstGeom prst="rect">
            <a:avLst/>
          </a:prstGeom>
          <a:noFill/>
        </p:spPr>
        <p:txBody>
          <a:bodyPr wrap="square" rtlCol="0">
            <a:spAutoFit/>
          </a:bodyPr>
          <a:lstStyle/>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按照法律法规和银监会有关监管要求做好金融消费者权益保护工作，业务办理应当遵循公开透明原则，充分履行告知义务，使借款人明确了解贷款金额、期限、价格、还款方式等内容，并在合同中载明。</a:t>
            </a:r>
            <a:endParaRPr lang="en-US" altLang="zh-CN" sz="1400" dirty="0" smtClean="0">
              <a:latin typeface="微软雅黑" pitchFamily="34" charset="-122"/>
              <a:ea typeface="微软雅黑" pitchFamily="34" charset="-122"/>
            </a:endParaRPr>
          </a:p>
          <a:p>
            <a:pPr>
              <a:lnSpc>
                <a:spcPct val="150000"/>
              </a:lnSpc>
            </a:pPr>
            <a:endParaRPr lang="zh-CN" altLang="en-US" sz="8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消费金融公司违反本办法规定的，银行业监督管理机构可以责令限期整改；逾期未整改的，或者其行为严重危及消费金融公司的稳健运行、损害客户合法权益的，银行业监督管理机构可以区别情形，依照</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中华人民共和国银行业监督管理法</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等法律法规，采取暂停业务、限制股东权利等监管措施。</a:t>
            </a: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endParaRPr lang="zh-CN" altLang="en-US" sz="8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已经或者可能发生信用危机、严重影响客户合法权益的，银监会可以依法对其实行接管或者促成机构重组。消费金融公司有违法经营、经营管理不善等情形，不予撤销将严重危害金融秩序、损害公众利益的，银监会有权予以撤销。</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45698" cy="369332"/>
            </a:xfrm>
            <a:prstGeom prst="rect">
              <a:avLst/>
            </a:prstGeom>
            <a:noFill/>
          </p:spPr>
          <p:txBody>
            <a:bodyPr wrap="none" rtlCol="0">
              <a:spAutoFit/>
            </a:bodyPr>
            <a:lstStyle/>
            <a:p>
              <a:r>
                <a:rPr lang="en-US" altLang="zh-CN" dirty="0" smtClean="0">
                  <a:solidFill>
                    <a:schemeClr val="tx1">
                      <a:lumMod val="65000"/>
                      <a:lumOff val="35000"/>
                    </a:schemeClr>
                  </a:solidFill>
                  <a:latin typeface="微软雅黑" pitchFamily="34" charset="-122"/>
                  <a:ea typeface="微软雅黑" pitchFamily="34" charset="-122"/>
                </a:rPr>
                <a:t>Part Two</a:t>
              </a: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86668" y="1730828"/>
            <a:ext cx="5029200" cy="584775"/>
          </a:xfrm>
          <a:prstGeom prst="rect">
            <a:avLst/>
          </a:prstGeom>
          <a:noFill/>
        </p:spPr>
        <p:txBody>
          <a:bodyPr wrap="square" rtlCol="0">
            <a:spAutoFit/>
          </a:bodyPr>
          <a:lstStyle/>
          <a:p>
            <a:r>
              <a:rPr lang="en-US" altLang="zh-CN" sz="3200" b="1" dirty="0" smtClean="0">
                <a:latin typeface="华文新魏" pitchFamily="2" charset="-122"/>
                <a:ea typeface="华文新魏" pitchFamily="2" charset="-122"/>
                <a:cs typeface="Times New Roman" pitchFamily="18" charset="0"/>
              </a:rPr>
              <a:t>《</a:t>
            </a:r>
            <a:r>
              <a:rPr lang="zh-CN" altLang="en-US" sz="3200" b="1" dirty="0" smtClean="0">
                <a:latin typeface="华文新魏" pitchFamily="2" charset="-122"/>
                <a:ea typeface="华文新魏" pitchFamily="2" charset="-122"/>
                <a:cs typeface="Times New Roman" pitchFamily="18" charset="0"/>
              </a:rPr>
              <a:t>个人贷款管理暂行办法</a:t>
            </a:r>
            <a:r>
              <a:rPr lang="en-US" altLang="zh-CN" sz="3200" b="1" dirty="0" smtClean="0">
                <a:latin typeface="华文新魏" pitchFamily="2" charset="-122"/>
                <a:ea typeface="华文新魏" pitchFamily="2" charset="-122"/>
                <a:cs typeface="Times New Roman" pitchFamily="18" charset="0"/>
              </a:rPr>
              <a:t>》</a:t>
            </a:r>
            <a:endParaRPr lang="zh-CN" altLang="en-US" sz="3200" b="1" dirty="0" smtClean="0">
              <a:latin typeface="华文新魏" pitchFamily="2" charset="-122"/>
              <a:ea typeface="华文新魏" pitchFamily="2" charset="-122"/>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45055" y="1300692"/>
            <a:ext cx="2638425" cy="2609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总则</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60401" y="1017212"/>
            <a:ext cx="7704666" cy="3693319"/>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cs typeface="Times New Roman" pitchFamily="18" charset="0"/>
              </a:rPr>
              <a:t>中华人民共和国境内经中国银行业监督管理委员会批准设立的银行业金融机构（以下简称贷款人）经营个人贷款业务，应遵守本办法。</a:t>
            </a:r>
            <a:endParaRPr lang="en-US" altLang="zh-CN" dirty="0" smtClean="0">
              <a:latin typeface="华文新魏" pitchFamily="2" charset="-122"/>
              <a:ea typeface="华文新魏" pitchFamily="2" charset="-122"/>
              <a:cs typeface="Times New Roman" pitchFamily="18" charset="0"/>
            </a:endParaRPr>
          </a:p>
          <a:p>
            <a:pPr>
              <a:buFont typeface="Wingdings" pitchFamily="2" charset="2"/>
              <a:buChar char="p"/>
            </a:pPr>
            <a:endParaRPr lang="zh-CN" altLang="en-US" dirty="0" smtClean="0">
              <a:latin typeface="华文新魏" pitchFamily="2" charset="-122"/>
              <a:ea typeface="华文新魏" pitchFamily="2" charset="-122"/>
              <a:cs typeface="Times New Roman" pitchFamily="18" charset="0"/>
            </a:endParaRPr>
          </a:p>
          <a:p>
            <a:pPr>
              <a:buFont typeface="Wingdings" pitchFamily="2" charset="2"/>
              <a:buChar char="p"/>
            </a:pPr>
            <a:r>
              <a:rPr lang="zh-CN" altLang="en-US" dirty="0" smtClean="0">
                <a:latin typeface="华文新魏" pitchFamily="2" charset="-122"/>
                <a:ea typeface="华文新魏" pitchFamily="2" charset="-122"/>
                <a:cs typeface="Times New Roman" pitchFamily="18" charset="0"/>
              </a:rPr>
              <a:t>本办法所称个人贷款，是指贷款人向符合条件的自然人发放的用于个人消费、生产经营等用途的本外币贷款。</a:t>
            </a:r>
            <a:endParaRPr lang="en-US" altLang="zh-CN" dirty="0" smtClean="0">
              <a:latin typeface="华文新魏" pitchFamily="2" charset="-122"/>
              <a:ea typeface="华文新魏" pitchFamily="2" charset="-122"/>
              <a:cs typeface="Times New Roman" pitchFamily="18" charset="0"/>
            </a:endParaRPr>
          </a:p>
          <a:p>
            <a:pPr>
              <a:buFont typeface="Wingdings" pitchFamily="2" charset="2"/>
              <a:buChar char="p"/>
            </a:pPr>
            <a:endParaRPr lang="en-US" altLang="zh-CN" dirty="0" smtClean="0">
              <a:latin typeface="华文新魏" pitchFamily="2" charset="-122"/>
              <a:ea typeface="华文新魏" pitchFamily="2" charset="-122"/>
              <a:cs typeface="Times New Roman" pitchFamily="18" charset="0"/>
            </a:endParaRPr>
          </a:p>
          <a:p>
            <a:pPr>
              <a:buFont typeface="Wingdings" pitchFamily="2" charset="2"/>
              <a:buChar char="p"/>
            </a:pPr>
            <a:r>
              <a:rPr lang="zh-CN" altLang="en-US" dirty="0" smtClean="0">
                <a:latin typeface="华文新魏" pitchFamily="2" charset="-122"/>
                <a:ea typeface="华文新魏" pitchFamily="2" charset="-122"/>
                <a:cs typeface="Times New Roman" pitchFamily="18" charset="0"/>
              </a:rPr>
              <a:t>个人贷款应当遵循依法合规、审慎经营、平等自愿、公平诚信的原则。</a:t>
            </a:r>
            <a:endParaRPr lang="en-US" altLang="zh-CN" dirty="0" smtClean="0">
              <a:latin typeface="华文新魏" pitchFamily="2" charset="-122"/>
              <a:ea typeface="华文新魏" pitchFamily="2" charset="-122"/>
              <a:cs typeface="Times New Roman" pitchFamily="18" charset="0"/>
            </a:endParaRPr>
          </a:p>
          <a:p>
            <a:pPr>
              <a:buFont typeface="Wingdings" pitchFamily="2" charset="2"/>
              <a:buChar char="p"/>
            </a:pPr>
            <a:endParaRPr lang="zh-CN" altLang="en-US" dirty="0" smtClean="0">
              <a:latin typeface="华文新魏" pitchFamily="2" charset="-122"/>
              <a:ea typeface="华文新魏" pitchFamily="2" charset="-122"/>
              <a:cs typeface="Times New Roman" pitchFamily="18" charset="0"/>
            </a:endParaRPr>
          </a:p>
          <a:p>
            <a:pPr>
              <a:buFont typeface="Wingdings" pitchFamily="2" charset="2"/>
              <a:buChar char="p"/>
            </a:pPr>
            <a:r>
              <a:rPr lang="zh-CN" altLang="en-US" dirty="0" smtClean="0">
                <a:latin typeface="华文新魏" pitchFamily="2" charset="-122"/>
                <a:ea typeface="华文新魏" pitchFamily="2" charset="-122"/>
                <a:cs typeface="Times New Roman" pitchFamily="18" charset="0"/>
              </a:rPr>
              <a:t>贷款人应建立有效的个人贷款全流程管理机制，制订贷款管理制度及每一贷款品种的操作规程，明确相应贷款对象和范围，实施差别风险管理，建立贷款各操作环节的考核和问责机制。</a:t>
            </a:r>
            <a:endParaRPr lang="en-US" altLang="zh-CN" dirty="0" smtClean="0">
              <a:latin typeface="华文新魏" pitchFamily="2" charset="-122"/>
              <a:ea typeface="华文新魏" pitchFamily="2" charset="-122"/>
              <a:cs typeface="Times New Roman" pitchFamily="18" charset="0"/>
            </a:endParaRPr>
          </a:p>
          <a:p>
            <a:pPr>
              <a:buFont typeface="Wingdings" pitchFamily="2" charset="2"/>
              <a:buChar char="p"/>
            </a:pPr>
            <a:endParaRPr lang="en-US" altLang="zh-CN" dirty="0" smtClean="0">
              <a:latin typeface="华文新魏" pitchFamily="2" charset="-122"/>
              <a:ea typeface="华文新魏" pitchFamily="2" charset="-122"/>
              <a:cs typeface="Times New Roman" pitchFamily="18" charset="0"/>
            </a:endParaRPr>
          </a:p>
          <a:p>
            <a:pPr>
              <a:buFont typeface="Wingdings" pitchFamily="2" charset="2"/>
              <a:buChar char="p"/>
            </a:pPr>
            <a:r>
              <a:rPr lang="zh-CN" altLang="en-US" dirty="0" smtClean="0">
                <a:latin typeface="华文新魏" pitchFamily="2" charset="-122"/>
                <a:ea typeface="华文新魏" pitchFamily="2" charset="-122"/>
                <a:cs typeface="Times New Roman" pitchFamily="18" charset="0"/>
              </a:rPr>
              <a:t>贷款人应按区域、品种、客户群等维度建立个人贷款风险限额管理制度。</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总则</a:t>
              </a:r>
              <a:endParaRPr lang="en-US" altLang="zh-CN" dirty="0" smtClean="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20879" y="1019631"/>
            <a:ext cx="7855853" cy="3416320"/>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个人贷款用途应符合法律法规规定和国家有关政策，贷款人不得发放无指定用途的个人贷款。</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贷款人应加强贷款资金支付管理，有效防范个人贷款业务风险。</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个人贷款的期限和利率应符合国家相关规定。</a:t>
            </a:r>
            <a:endParaRPr lang="en-US" altLang="zh-CN" dirty="0" smtClean="0">
              <a:latin typeface="华文新魏" pitchFamily="2" charset="-122"/>
              <a:ea typeface="华文新魏" pitchFamily="2" charset="-122"/>
            </a:endParaRPr>
          </a:p>
          <a:p>
            <a:pPr>
              <a:buFont typeface="Wingdings" pitchFamily="2" charset="2"/>
              <a:buChar char="p"/>
            </a:pPr>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贷款人应建立借款人合理的收入偿债比例控制机制，结合借款人收入、负债、支出、贷款用途、担保情况等因素，合理确定贷款金额和期限，控制借款人每期还款额不超过其还款能力。</a:t>
            </a:r>
            <a:endParaRPr lang="en-US" altLang="zh-CN"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中国银行业监督管理委员会依照本办法对个人贷款业务实施监督管理。</a:t>
            </a:r>
          </a:p>
          <a:p>
            <a:pPr>
              <a:buFont typeface="Wingdings" pitchFamily="2" charset="2"/>
              <a:buChar char="p"/>
            </a:pPr>
            <a:endParaRPr lang="zh-CN" altLang="en-US" dirty="0" smtClean="0">
              <a:latin typeface="华文新魏" pitchFamily="2" charset="-122"/>
              <a:ea typeface="华文新魏"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338828"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受理与调查</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20879" y="1036564"/>
            <a:ext cx="7678054" cy="4524315"/>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 个人贷款申请应具备以下条件：</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    （一）借款人为具有完全民事行为能力的中华人民共和国公民或符合国     家有关规定的境外自然人；</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（二）贷款用途明确合法； </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（三）贷款申请数额、期限和币种合理；</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（四）借款人具备还款意愿和还款能力；</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（五）借款人信用状况良好，无重大不良信用记录；</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（六）贷款人要求的其他条件。</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贷款人受理借款人贷款申请后，应履行尽职调查职责，对个人贷款申请内容和相关情况的真实性、准确性、完整性进行调查核实，形成调查评价意见。</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endParaRPr lang="zh-CN" altLang="en-US" dirty="0" smtClean="0">
              <a:latin typeface="华文新魏" pitchFamily="2" charset="-122"/>
              <a:ea typeface="华文新魏"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338828"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受理与调查</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38630" y="890211"/>
            <a:ext cx="7785703" cy="3416320"/>
          </a:xfrm>
          <a:prstGeom prst="rect">
            <a:avLst/>
          </a:prstGeom>
          <a:noFill/>
        </p:spPr>
        <p:txBody>
          <a:bodyPr wrap="square" rtlCol="0">
            <a:spAutoFit/>
          </a:bodyPr>
          <a:lstStyle/>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贷款调查包括但不限于以下内容：</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    （一）借款人基本情况；</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（二）借款人收入情况；</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（三）借款用途；</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（四）借款人还款来源、还款能力及还款方式；</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（五）保证人担保意愿、担保能力或抵（质）押物价值及变现能力。</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贷款调查应以实地调查为主、间接调查为辅，采取现场核实、电话查问以及信息咨询等途径和方法。</a:t>
            </a:r>
          </a:p>
          <a:p>
            <a:endParaRPr lang="zh-CN" altLang="en-US" dirty="0" smtClean="0">
              <a:latin typeface="华文新魏" pitchFamily="2" charset="-122"/>
              <a:ea typeface="华文新魏" pitchFamily="2" charset="-122"/>
            </a:endParaRPr>
          </a:p>
          <a:p>
            <a:pPr>
              <a:buFont typeface="Wingdings" pitchFamily="2" charset="2"/>
              <a:buChar char="p"/>
            </a:pP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338828"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受理与调查</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64029" y="1127279"/>
            <a:ext cx="7734903" cy="2031325"/>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贷款人在不损害借款人合法权益和风险可控的前提下，可将贷款调查中的部分特定事项审慎委托第三方代为办理，但必须明确第三方的资质条件。</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贷款人不得将贷款调查的全部事项委托第三方完成。</a:t>
            </a:r>
            <a:endParaRPr lang="en-US" altLang="zh-CN" dirty="0" smtClean="0">
              <a:latin typeface="华文新魏" pitchFamily="2" charset="-122"/>
              <a:ea typeface="华文新魏" pitchFamily="2" charset="-122"/>
            </a:endParaRPr>
          </a:p>
          <a:p>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贷款人应建立并严格执行贷款面谈制度。</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通过电子银行渠道发放低风险质押贷款的，贷款人至少应当采取有效措施确定借款人真实身份。</a:t>
            </a:r>
            <a:r>
              <a:rPr lang="en-US" dirty="0" smtClean="0"/>
              <a:t>    </a:t>
            </a:r>
            <a:endParaRPr lang="zh-CN" altLang="en-US" dirty="0"/>
          </a:p>
        </p:txBody>
      </p:sp>
      <p:pic>
        <p:nvPicPr>
          <p:cNvPr id="22" name="图片 21" descr="1.jpg"/>
          <p:cNvPicPr>
            <a:picLocks noChangeAspect="1"/>
          </p:cNvPicPr>
          <p:nvPr/>
        </p:nvPicPr>
        <p:blipFill>
          <a:blip r:embed="rId2" cstate="print"/>
          <a:srcRect l="3042" t="1587" r="10714" b="11111"/>
          <a:stretch>
            <a:fillRect/>
          </a:stretch>
        </p:blipFill>
        <p:spPr>
          <a:xfrm flipH="1">
            <a:off x="5213047" y="2999619"/>
            <a:ext cx="1774372" cy="179614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800493"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风险评价与审批</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97898" y="1110345"/>
            <a:ext cx="7828036" cy="3139321"/>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贷款审查应对贷款调查内容的合法性、合理性、准确性进行全面审查，重点关注调查人的尽职情况和借款人的偿还能力、诚信状况、担保情况、抵（质）押比率、风险程度等。</a:t>
            </a:r>
            <a:endParaRPr lang="en-US" altLang="zh-CN"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贷款风险评价应以分析借款人现金收入为基础，采取定量和定性分析方法，全面、动态地进行贷款审查和风险评估。</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贷款人应建立和完善借款人信用记录和评价体系。</a:t>
            </a:r>
            <a:endParaRPr lang="en-US" altLang="zh-CN" dirty="0" smtClean="0">
              <a:latin typeface="华文新魏" pitchFamily="2" charset="-122"/>
              <a:ea typeface="华文新魏" pitchFamily="2" charset="-122"/>
            </a:endParaRPr>
          </a:p>
          <a:p>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贷款人应根据审慎性原则，完善授权管理制度，规范审批操作流程，明确贷款审批权限，实行审贷分离和授权审批，确保贷款审批人员按照授权独立审批贷款。</a:t>
            </a:r>
            <a:endParaRPr lang="zh-CN" altLang="en-US"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800493"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风险评价与审批</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22086" y="1242180"/>
            <a:ext cx="4528457" cy="2031325"/>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对未获批准的个人贷款申请，贷款人应告知借款人。</a:t>
            </a:r>
            <a:endParaRPr lang="en-US" altLang="zh-CN"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贷款人应根据重大经济形势变化、违约率明显上升等异常情况，对贷款审批环节进行评价分析，及时、有针对性地调整审批政策，加强相关贷款的管理。</a:t>
            </a:r>
            <a:r>
              <a:rPr lang="en-US" dirty="0" smtClean="0">
                <a:latin typeface="华文新魏" pitchFamily="2" charset="-122"/>
                <a:ea typeface="华文新魏" pitchFamily="2" charset="-122"/>
              </a:rPr>
              <a:t>   </a:t>
            </a:r>
            <a:endParaRPr lang="zh-CN" altLang="en-US" dirty="0">
              <a:solidFill>
                <a:schemeClr val="tx1">
                  <a:lumMod val="65000"/>
                  <a:lumOff val="35000"/>
                </a:schemeClr>
              </a:solidFill>
              <a:latin typeface="华文新魏" pitchFamily="2" charset="-122"/>
              <a:ea typeface="华文新魏" pitchFamily="2" charset="-122"/>
            </a:endParaRPr>
          </a:p>
        </p:txBody>
      </p:sp>
      <p:pic>
        <p:nvPicPr>
          <p:cNvPr id="21" name="图片 20" descr="3.jpg"/>
          <p:cNvPicPr>
            <a:picLocks noChangeAspect="1"/>
          </p:cNvPicPr>
          <p:nvPr/>
        </p:nvPicPr>
        <p:blipFill>
          <a:blip r:embed="rId2"/>
          <a:stretch>
            <a:fillRect/>
          </a:stretch>
        </p:blipFill>
        <p:spPr>
          <a:xfrm>
            <a:off x="5654298" y="2362201"/>
            <a:ext cx="2693160" cy="175259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1849" y="357172"/>
            <a:ext cx="8025491" cy="4792080"/>
            <a:chOff x="611849" y="357172"/>
            <a:chExt cx="8025491" cy="4792080"/>
          </a:xfrm>
        </p:grpSpPr>
        <p:sp>
          <p:nvSpPr>
            <p:cNvPr id="4" name="矩形 3"/>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10800000">
              <a:off x="2685562" y="569897"/>
              <a:ext cx="378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1849" y="357172"/>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目录</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0" name="等腰三角形 9"/>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684566" y="2074543"/>
            <a:ext cx="1797377" cy="3638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主要内容</a:t>
            </a:r>
            <a:endParaRPr lang="zh-CN" altLang="en-US" sz="2000" b="1" dirty="0">
              <a:solidFill>
                <a:schemeClr val="tx1"/>
              </a:solidFill>
            </a:endParaRPr>
          </a:p>
        </p:txBody>
      </p:sp>
      <p:cxnSp>
        <p:nvCxnSpPr>
          <p:cNvPr id="57" name="直接连接符 56"/>
          <p:cNvCxnSpPr/>
          <p:nvPr/>
        </p:nvCxnSpPr>
        <p:spPr>
          <a:xfrm rot="5400000" flipH="1" flipV="1">
            <a:off x="1477572" y="2419097"/>
            <a:ext cx="2520000" cy="28501"/>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78617" y="1573671"/>
            <a:ext cx="5159828" cy="1200329"/>
          </a:xfrm>
          <a:prstGeom prst="rect">
            <a:avLst/>
          </a:prstGeom>
        </p:spPr>
        <p:txBody>
          <a:bodyPr wrap="square">
            <a:spAutoFit/>
          </a:bodyPr>
          <a:lstStyle/>
          <a:p>
            <a:r>
              <a:rPr lang="en-US" altLang="zh-CN" sz="2400" b="1" dirty="0" smtClean="0">
                <a:latin typeface="华文新魏" pitchFamily="2" charset="-122"/>
                <a:ea typeface="华文新魏" pitchFamily="2" charset="-122"/>
                <a:cs typeface="Times New Roman" pitchFamily="18" charset="0"/>
              </a:rPr>
              <a:t>《</a:t>
            </a:r>
            <a:r>
              <a:rPr lang="zh-CN" altLang="en-US" sz="2400" b="1" dirty="0" smtClean="0">
                <a:latin typeface="华文新魏" pitchFamily="2" charset="-122"/>
                <a:ea typeface="华文新魏" pitchFamily="2" charset="-122"/>
                <a:cs typeface="Times New Roman" pitchFamily="18" charset="0"/>
              </a:rPr>
              <a:t>消费金融公司试点管理办法</a:t>
            </a:r>
            <a:r>
              <a:rPr lang="en-US" altLang="zh-CN" sz="2400" b="1" dirty="0" smtClean="0">
                <a:latin typeface="华文新魏" pitchFamily="2" charset="-122"/>
                <a:ea typeface="华文新魏" pitchFamily="2" charset="-122"/>
                <a:cs typeface="Times New Roman" pitchFamily="18" charset="0"/>
              </a:rPr>
              <a:t>》</a:t>
            </a:r>
          </a:p>
          <a:p>
            <a:endParaRPr lang="en-US" altLang="zh-CN" sz="2400" b="1" dirty="0" smtClean="0">
              <a:latin typeface="华文新魏" pitchFamily="2" charset="-122"/>
              <a:ea typeface="华文新魏" pitchFamily="2" charset="-122"/>
              <a:cs typeface="Times New Roman" pitchFamily="18" charset="0"/>
            </a:endParaRPr>
          </a:p>
          <a:p>
            <a:r>
              <a:rPr lang="en-US" altLang="zh-CN" sz="2400" b="1" dirty="0" smtClean="0">
                <a:latin typeface="华文新魏" pitchFamily="2" charset="-122"/>
                <a:ea typeface="华文新魏" pitchFamily="2" charset="-122"/>
                <a:cs typeface="Times New Roman" pitchFamily="18" charset="0"/>
              </a:rPr>
              <a:t> 《</a:t>
            </a:r>
            <a:r>
              <a:rPr lang="zh-CN" altLang="en-US" sz="2400" b="1" dirty="0" smtClean="0">
                <a:latin typeface="华文新魏" pitchFamily="2" charset="-122"/>
                <a:ea typeface="华文新魏" pitchFamily="2" charset="-122"/>
                <a:cs typeface="Times New Roman" pitchFamily="18" charset="0"/>
              </a:rPr>
              <a:t>个人贷款管理暂行办法</a:t>
            </a:r>
            <a:r>
              <a:rPr lang="en-US" altLang="zh-CN" sz="2400" b="1" dirty="0" smtClean="0">
                <a:latin typeface="华文新魏" pitchFamily="2" charset="-122"/>
                <a:ea typeface="华文新魏" pitchFamily="2" charset="-122"/>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338828"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协议与发放</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94267" y="1030513"/>
            <a:ext cx="7772400" cy="3693319"/>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贷款人应与借款人签订书面借款合同，需担保的应同时签订担保合同。贷款人应要求借款人当面签订借款合同及其他相关文件，但电子银行渠道办理的贷款除外。</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 </a:t>
            </a:r>
          </a:p>
          <a:p>
            <a:pPr>
              <a:buFont typeface="Wingdings" pitchFamily="2" charset="2"/>
              <a:buChar char="p"/>
            </a:pPr>
            <a:r>
              <a:rPr lang="zh-CN" altLang="en-US" dirty="0" smtClean="0">
                <a:latin typeface="华文新魏" pitchFamily="2" charset="-122"/>
                <a:ea typeface="华文新魏" pitchFamily="2" charset="-122"/>
              </a:rPr>
              <a:t>借款合同应符合</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中华人民共和国合同法</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的规定，明确约定各方当事人的诚信承诺和贷款资金的用途、支付对象（范围）、支付金额、支付条件、支付方式等。</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借款合同应设立相关条款，明确借款人不履行合同或怠于履行合同时应当承担的违约责任。</a:t>
            </a:r>
            <a:endParaRPr lang="en-US" altLang="zh-CN" dirty="0" smtClean="0">
              <a:latin typeface="华文新魏" pitchFamily="2" charset="-122"/>
              <a:ea typeface="华文新魏" pitchFamily="2" charset="-122"/>
            </a:endParaRPr>
          </a:p>
          <a:p>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贷款人应建立健全合同管理制度，有效防范个人贷款法律风险。</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借款合同采用格式条款的，应当维护借款人的合法权益，并予以公示。</a:t>
            </a:r>
          </a:p>
          <a:p>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338828"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协议与发放</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51933" y="1055913"/>
            <a:ext cx="7874000" cy="3416320"/>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贷款人应依照</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中华人民共和国物权法</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中华人民共和国担保法</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等法律法规的相关规定，规范担保流程与操作。</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按合同约定办理抵押物登记的，贷款人应当参与。贷款人委托第三方办理的，应对抵押物登记情况予以核实。</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以保证方式担保的个人贷款，贷款人应由不少于两名信贷人员完成。</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贷款人应加强对贷款的发放管理，遵循审贷与放贷分离的原则，设立独立的放款管理部门或岗位，负责落实放款条件、发放满足约定条件的个人贷款。</a:t>
            </a:r>
            <a:endParaRPr lang="en-US" altLang="zh-CN"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借款合同生效后，贷款人应按合同约定及时发放贷款。</a:t>
            </a:r>
          </a:p>
          <a:p>
            <a:endParaRPr lang="zh-CN" altLang="en-US" dirty="0" smtClean="0">
              <a:latin typeface="华文新魏" pitchFamily="2" charset="-122"/>
              <a:ea typeface="华文新魏" pitchFamily="2" charset="-122"/>
            </a:endParaRPr>
          </a:p>
          <a:p>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支付管理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276600" y="1253067"/>
            <a:ext cx="5388428" cy="2862322"/>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贷款人应按照借款合同约定，通过贷款人受托支付或借款人自主支付的方式对贷款资金的支付进行管理与控制。</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贷款人受托支付是指贷款人根据借款人的提款申请和支付委托，将贷款资金支付给符合合同约定用途的借款人交易对象。</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借款人自主支付是指贷款人根据借款人的提款申请将贷款资金直接发放至借款人账户，并由借款人自主支付给符合合同约定用途的借款人交易对象。</a:t>
            </a:r>
          </a:p>
          <a:p>
            <a:endParaRPr lang="zh-CN" altLang="en-US" dirty="0" smtClean="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srcRect/>
          <a:stretch>
            <a:fillRect/>
          </a:stretch>
        </p:blipFill>
        <p:spPr bwMode="auto">
          <a:xfrm>
            <a:off x="608542" y="1318684"/>
            <a:ext cx="2491037" cy="2618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支付管理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78934" y="973667"/>
            <a:ext cx="7670800" cy="3139321"/>
          </a:xfrm>
          <a:prstGeom prst="rect">
            <a:avLst/>
          </a:prstGeom>
          <a:noFill/>
        </p:spPr>
        <p:txBody>
          <a:bodyPr wrap="square" rtlCol="0">
            <a:spAutoFit/>
          </a:bodyPr>
          <a:lstStyle/>
          <a:p>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个人贷款资金应当采用贷款人受托支付方式向借款人交易对象支付</a:t>
            </a:r>
            <a:r>
              <a:rPr lang="en-US"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但本办法第三十三条规定的情形除外。</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采用贷款人受托支付的，贷款人应要求借款人在使用贷款时提出支付申请，并授权贷款人按合同约定方式支付贷款资金。</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贷款人应在贷款资金发放前审核借款人相关交易资料和凭证是否符合合同约定条件，支付后做好有关细节的认定记录。</a:t>
            </a:r>
            <a:endParaRPr lang="en-US" altLang="zh-CN" dirty="0" smtClean="0">
              <a:latin typeface="华文新魏" pitchFamily="2" charset="-122"/>
              <a:ea typeface="华文新魏" pitchFamily="2" charset="-122"/>
            </a:endParaRPr>
          </a:p>
          <a:p>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贷款人受托支付完成后，应详细记录资金流向，归集保存相关凭证。</a:t>
            </a:r>
          </a:p>
          <a:p>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支付管理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19667" y="1018419"/>
            <a:ext cx="7286168" cy="3970318"/>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有下列情形之一的个人贷款，经贷款人同意可以采取借款人自主支付方式：</a:t>
            </a:r>
            <a:endParaRPr lang="en-US" altLang="zh-CN" dirty="0" smtClean="0">
              <a:latin typeface="华文新魏" pitchFamily="2" charset="-122"/>
              <a:ea typeface="华文新魏" pitchFamily="2" charset="-122"/>
            </a:endParaRPr>
          </a:p>
          <a:p>
            <a:r>
              <a:rPr lang="zh-CN" altLang="en-US" dirty="0" smtClean="0">
                <a:latin typeface="华文新魏" pitchFamily="2" charset="-122"/>
                <a:ea typeface="华文新魏" pitchFamily="2" charset="-122"/>
              </a:rPr>
              <a:t>    （一）借款人无法事先确定具体交易对象且金额不超过三十万元人民币的；</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（二）借款人交易对象不具备条件有效使用非现金结算方式的；</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（三）贷款资金用于生产经营且金额不超过五十万元人民币的；</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（四）法律法规规定的其他情形的。</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采用借款人自主支付的，贷款人应与借款人在借款合同中事先约定，要求借款人定期报告或告知贷款人贷款资金支付情况。</a:t>
            </a:r>
          </a:p>
          <a:p>
            <a:r>
              <a:rPr lang="en-US" alt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贷款人应当通过账户分析、凭证查验或现场调查等方式，核查贷款支付是否符合约定用途。</a:t>
            </a:r>
            <a:r>
              <a:rPr lang="en-US" altLang="en-US" dirty="0" smtClean="0">
                <a:latin typeface="华文新魏" pitchFamily="2" charset="-122"/>
                <a:ea typeface="华文新魏" pitchFamily="2" charset="-122"/>
              </a:rPr>
              <a:t> </a:t>
            </a:r>
            <a:r>
              <a:rPr lang="en-US" dirty="0" smtClean="0"/>
              <a:t>  </a:t>
            </a:r>
            <a:endParaRPr lang="zh-CN" altLang="en-US"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贷后管理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45067" y="1034141"/>
            <a:ext cx="7506304" cy="2862322"/>
          </a:xfrm>
          <a:prstGeom prst="rect">
            <a:avLst/>
          </a:prstGeom>
          <a:noFill/>
        </p:spPr>
        <p:txBody>
          <a:bodyPr wrap="square" rtlCol="0">
            <a:spAutoFit/>
          </a:bodyPr>
          <a:lstStyle/>
          <a:p>
            <a:pPr>
              <a:buFont typeface="Wingdings" pitchFamily="2" charset="2"/>
              <a:buChar char="p"/>
            </a:pPr>
            <a:r>
              <a:rPr lang="zh-CN" altLang="en-US" dirty="0" smtClean="0">
                <a:latin typeface="华文新魏" pitchFamily="2" charset="-122"/>
                <a:ea typeface="华文新魏" pitchFamily="2" charset="-122"/>
              </a:rPr>
              <a:t>个人贷款支付后，贷款人应采取有效方式对贷款资金使用、借款人的信用及担保情况变化等进行跟踪检查和监控分析，确保贷款资产安全。</a:t>
            </a:r>
            <a:endParaRPr lang="en-US" altLang="zh-CN"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贷款人应区分个人贷款的品种、对象、金额等，确定贷款检查的相应方式、内容和频度。贷款人内部审计等部门应对贷款检查职能部门的工作质量进行抽查和评价。</a:t>
            </a:r>
            <a:endParaRPr lang="en-US" altLang="zh-CN" dirty="0" smtClean="0">
              <a:latin typeface="华文新魏" pitchFamily="2" charset="-122"/>
              <a:ea typeface="华文新魏" pitchFamily="2" charset="-122"/>
            </a:endParaRPr>
          </a:p>
          <a:p>
            <a:pPr>
              <a:buFont typeface="Wingdings" pitchFamily="2" charset="2"/>
              <a:buChar char="p"/>
            </a:pPr>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贷款人应定期跟踪分析评估借款人履行借款合同约定内容的情况，并作为与借款人后续合作的信用评价基础。</a:t>
            </a:r>
          </a:p>
          <a:p>
            <a:pPr>
              <a:buFont typeface="Wingdings" pitchFamily="2" charset="2"/>
              <a:buChar char="Ø"/>
            </a:pP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贷后管理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11200" y="862389"/>
            <a:ext cx="7645400" cy="3416320"/>
          </a:xfrm>
          <a:prstGeom prst="rect">
            <a:avLst/>
          </a:prstGeom>
          <a:noFill/>
        </p:spPr>
        <p:txBody>
          <a:bodyPr wrap="square" rtlCol="0">
            <a:spAutoFit/>
          </a:bodyPr>
          <a:lstStyle/>
          <a:p>
            <a:endParaRPr lang="zh-CN" altLang="en-US" dirty="0" smtClean="0">
              <a:latin typeface="微软雅黑" pitchFamily="34" charset="-122"/>
              <a:ea typeface="微软雅黑" pitchFamily="34" charset="-122"/>
            </a:endParaRPr>
          </a:p>
          <a:p>
            <a:pPr>
              <a:buFont typeface="Wingdings" pitchFamily="2" charset="2"/>
              <a:buChar char="p"/>
            </a:pPr>
            <a:r>
              <a:rPr lang="zh-CN" altLang="en-US" dirty="0" smtClean="0">
                <a:latin typeface="华文新魏" pitchFamily="2" charset="-122"/>
                <a:ea typeface="华文新魏" pitchFamily="2" charset="-122"/>
              </a:rPr>
              <a:t>贷款人应当按照法律法规规定和借款合同的约定，对借款人未按合同承诺提供真实、完整信息和未按合同约定用途使用、支付贷款等行为追究违约责任。</a:t>
            </a:r>
          </a:p>
          <a:p>
            <a:pPr>
              <a:buFont typeface="Wingdings" pitchFamily="2" charset="2"/>
              <a:buChar char="p"/>
            </a:pPr>
            <a:r>
              <a:rPr lang="zh-CN" altLang="en-US" dirty="0" smtClean="0">
                <a:latin typeface="华文新魏" pitchFamily="2" charset="-122"/>
                <a:ea typeface="华文新魏" pitchFamily="2" charset="-122"/>
              </a:rPr>
              <a:t>经贷款人同意，个人贷款可以展期。</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一年以内（含）的个人贷款，展期期限累计不得超过原贷款期限；一年以上的个人贷款，展期期限累计与原贷款期限相加，不得超过该贷款品种规定的最长贷款期限。</a:t>
            </a:r>
          </a:p>
          <a:p>
            <a:pPr>
              <a:buFont typeface="Wingdings" pitchFamily="2" charset="2"/>
              <a:buChar char="p"/>
            </a:pPr>
            <a:r>
              <a:rPr lang="zh-CN" altLang="en-US" dirty="0" smtClean="0">
                <a:latin typeface="华文新魏" pitchFamily="2" charset="-122"/>
                <a:ea typeface="华文新魏" pitchFamily="2" charset="-122"/>
              </a:rPr>
              <a:t>贷款人应按照借款合同约定，收回贷款本息。</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对于未按照借款合同约定偿还的贷款，贷款人应采取措施进行清收，或者协议重组。</a:t>
            </a:r>
          </a:p>
          <a:p>
            <a:pPr>
              <a:buFont typeface="Wingdings" pitchFamily="2" charset="2"/>
              <a:buChar char="Ø"/>
            </a:pPr>
            <a:endParaRPr lang="zh-CN" altLang="en-US" dirty="0" smtClean="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法律责任</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11200" y="862389"/>
            <a:ext cx="7645400" cy="3139321"/>
          </a:xfrm>
          <a:prstGeom prst="rect">
            <a:avLst/>
          </a:prstGeom>
          <a:noFill/>
        </p:spPr>
        <p:txBody>
          <a:bodyPr wrap="square" rtlCol="0">
            <a:spAutoFit/>
          </a:bodyPr>
          <a:lstStyle/>
          <a:p>
            <a:endParaRPr lang="zh-CN" altLang="en-US" dirty="0" smtClean="0">
              <a:latin typeface="华文新魏" pitchFamily="2" charset="-122"/>
              <a:ea typeface="华文新魏" pitchFamily="2" charset="-122"/>
            </a:endParaRPr>
          </a:p>
          <a:p>
            <a:pPr>
              <a:buFont typeface="Wingdings" pitchFamily="2" charset="2"/>
              <a:buChar char="p"/>
            </a:pPr>
            <a:r>
              <a:rPr lang="zh-CN" altLang="en-US" dirty="0" smtClean="0">
                <a:latin typeface="华文新魏" pitchFamily="2" charset="-122"/>
                <a:ea typeface="华文新魏" pitchFamily="2" charset="-122"/>
              </a:rPr>
              <a:t>贷款人违反本办法规定办理个人贷款业务的，中国银行业监督管理委员会应当责令其限期改正。贷款人有下列情形之一的，中国银行业监督管理委员会可采取</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中华人民共和国银行业监督管理法</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第三十七条规定的监管措施：</a:t>
            </a:r>
          </a:p>
          <a:p>
            <a:r>
              <a:rPr lang="zh-CN" altLang="en-US" dirty="0" smtClean="0">
                <a:latin typeface="华文新魏" pitchFamily="2" charset="-122"/>
                <a:ea typeface="华文新魏" pitchFamily="2" charset="-122"/>
              </a:rPr>
              <a:t>    （一）贷款调查、审查未尽职的；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（二）未按规定建立、执行贷款面谈、借款合同面签制度的；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（三）借款合同采用格式条款未公示的；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（四）违反本办法第二十七条规定的；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（五）支付管理不符合本办法要求的。</a:t>
            </a:r>
          </a:p>
          <a:p>
            <a:endParaRPr lang="zh-CN" altLang="en-US" dirty="0" smtClean="0">
              <a:solidFill>
                <a:schemeClr val="tx1">
                  <a:lumMod val="65000"/>
                  <a:lumOff val="35000"/>
                </a:schemeClr>
              </a:solidFill>
              <a:latin typeface="微软雅黑" pitchFamily="34" charset="-122"/>
              <a:ea typeface="微软雅黑" pitchFamily="34" charset="-122"/>
            </a:endParaRPr>
          </a:p>
        </p:txBody>
      </p:sp>
      <p:pic>
        <p:nvPicPr>
          <p:cNvPr id="20" name="图片 19" descr="4.jpg"/>
          <p:cNvPicPr>
            <a:picLocks noChangeAspect="1"/>
          </p:cNvPicPr>
          <p:nvPr/>
        </p:nvPicPr>
        <p:blipFill>
          <a:blip r:embed="rId2" cstate="print"/>
          <a:stretch>
            <a:fillRect/>
          </a:stretch>
        </p:blipFill>
        <p:spPr>
          <a:xfrm>
            <a:off x="5956615" y="2904080"/>
            <a:ext cx="1821833" cy="182183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法律责任</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11200" y="862389"/>
            <a:ext cx="7645400" cy="3970318"/>
          </a:xfrm>
          <a:prstGeom prst="rect">
            <a:avLst/>
          </a:prstGeom>
          <a:noFill/>
        </p:spPr>
        <p:txBody>
          <a:bodyPr wrap="square" rtlCol="0">
            <a:spAutoFit/>
          </a:bodyPr>
          <a:lstStyle/>
          <a:p>
            <a:endParaRPr lang="zh-CN" altLang="en-US" dirty="0" smtClean="0">
              <a:latin typeface="微软雅黑" pitchFamily="34" charset="-122"/>
              <a:ea typeface="微软雅黑" pitchFamily="34" charset="-122"/>
            </a:endParaRPr>
          </a:p>
          <a:p>
            <a:pPr>
              <a:buFont typeface="Wingdings" pitchFamily="2" charset="2"/>
              <a:buChar char="p"/>
            </a:pPr>
            <a:r>
              <a:rPr lang="zh-CN" altLang="en-US" dirty="0" smtClean="0">
                <a:latin typeface="华文新魏" pitchFamily="2" charset="-122"/>
                <a:ea typeface="华文新魏" pitchFamily="2" charset="-122"/>
              </a:rPr>
              <a:t>贷款人有下列情形之一的，中国银行业监督管理委员会除按本办法第四十一条采取监管措施外，还可根据</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中华人民共和国银行业监督管理法</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第四十六条、第四十八条规定对其进行处罚：</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（一）发放不符合条件的个人贷款的；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（二）签订的借款合同不符合本办法规定的；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（三）违反本办法第七条规定的；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（四）将贷款调查的全部事项委托第三方完成的；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（五）超越或变相超越贷款权限审批贷款的；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（六）授意借款人虚构情节获得贷款的；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（七）对借款人违背借款合同约定的行为应发现而未发现，或虽发现但未采取有效措施的；</a:t>
            </a:r>
          </a:p>
          <a:p>
            <a:r>
              <a:rPr lang="en-US"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（八）严重违反本办法规定的审慎经营规则的其他情形的。</a:t>
            </a:r>
          </a:p>
          <a:p>
            <a:pPr>
              <a:buFont typeface="Wingdings" pitchFamily="2" charset="2"/>
              <a:buChar char="p"/>
            </a:pPr>
            <a:endParaRPr lang="zh-CN" altLang="en-US" dirty="0" smtClean="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cstate="print"/>
          <a:srcRect l="4974" r="22173" b="23333"/>
          <a:stretch>
            <a:fillRect/>
          </a:stretch>
        </p:blipFill>
        <p:spPr bwMode="auto">
          <a:xfrm>
            <a:off x="0" y="0"/>
            <a:ext cx="9144000" cy="5143500"/>
          </a:xfrm>
          <a:prstGeom prst="rect">
            <a:avLst/>
          </a:prstGeom>
          <a:noFill/>
          <a:ln w="9525">
            <a:noFill/>
            <a:miter lim="800000"/>
            <a:headEnd/>
            <a:tailEnd/>
          </a:ln>
          <a:effectLst/>
        </p:spPr>
      </p:pic>
      <p:sp>
        <p:nvSpPr>
          <p:cNvPr id="5" name="TextBox 4"/>
          <p:cNvSpPr txBox="1"/>
          <p:nvPr/>
        </p:nvSpPr>
        <p:spPr>
          <a:xfrm>
            <a:off x="2918556" y="1421551"/>
            <a:ext cx="3320140" cy="1015663"/>
          </a:xfrm>
          <a:prstGeom prst="rect">
            <a:avLst/>
          </a:prstGeom>
          <a:noFill/>
        </p:spPr>
        <p:txBody>
          <a:bodyPr wrap="none" rtlCol="0">
            <a:spAutoFit/>
          </a:bodyPr>
          <a:lstStyle/>
          <a:p>
            <a:r>
              <a:rPr lang="en-US" altLang="zh-CN" sz="6000" dirty="0" smtClean="0">
                <a:solidFill>
                  <a:srgbClr val="0070C0"/>
                </a:solidFill>
                <a:latin typeface="微软雅黑" pitchFamily="34" charset="-122"/>
                <a:ea typeface="微软雅黑" pitchFamily="34" charset="-122"/>
              </a:rPr>
              <a:t>THANKS</a:t>
            </a:r>
            <a:endParaRPr lang="zh-CN" altLang="en-US" sz="6000" dirty="0">
              <a:solidFill>
                <a:srgbClr val="0070C0"/>
              </a:solidFill>
              <a:latin typeface="微软雅黑" pitchFamily="34" charset="-122"/>
              <a:ea typeface="微软雅黑" pitchFamily="34" charset="-122"/>
            </a:endParaRPr>
          </a:p>
        </p:txBody>
      </p:sp>
      <p:pic>
        <p:nvPicPr>
          <p:cNvPr id="7172" name="Picture 4" descr="C:\Users\boccfc-xk\Desktop\横条.jpg"/>
          <p:cNvPicPr>
            <a:picLocks noChangeAspect="1" noChangeArrowheads="1"/>
          </p:cNvPicPr>
          <p:nvPr/>
        </p:nvPicPr>
        <p:blipFill>
          <a:blip r:embed="rId3" cstate="print"/>
          <a:srcRect/>
          <a:stretch>
            <a:fillRect/>
          </a:stretch>
        </p:blipFill>
        <p:spPr bwMode="auto">
          <a:xfrm>
            <a:off x="3030626" y="2348878"/>
            <a:ext cx="3060000" cy="228669"/>
          </a:xfrm>
          <a:prstGeom prst="rect">
            <a:avLst/>
          </a:prstGeom>
          <a:noFill/>
        </p:spPr>
      </p:pic>
      <p:sp>
        <p:nvSpPr>
          <p:cNvPr id="10" name="矩形 9"/>
          <p:cNvSpPr/>
          <p:nvPr/>
        </p:nvSpPr>
        <p:spPr>
          <a:xfrm>
            <a:off x="3396251" y="2340701"/>
            <a:ext cx="2364750" cy="246221"/>
          </a:xfrm>
          <a:prstGeom prst="rect">
            <a:avLst/>
          </a:prstGeom>
        </p:spPr>
        <p:txBody>
          <a:bodyPr wrap="none">
            <a:spAutoFit/>
          </a:bodyPr>
          <a:lstStyle/>
          <a:p>
            <a:r>
              <a:rPr lang="zh-CN" altLang="en-US" sz="1000" dirty="0" smtClean="0">
                <a:solidFill>
                  <a:schemeClr val="bg1"/>
                </a:solidFill>
                <a:latin typeface="微软雅黑" pitchFamily="34" charset="-122"/>
                <a:ea typeface="微软雅黑" pitchFamily="34" charset="-122"/>
              </a:rPr>
              <a:t>担当社会责任，做最好的消费金融公司</a:t>
            </a:r>
            <a:endParaRPr lang="zh-CN" alt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611849" y="357172"/>
            <a:ext cx="8025491" cy="4792080"/>
            <a:chOff x="611849" y="357172"/>
            <a:chExt cx="8025491" cy="4792080"/>
          </a:xfrm>
        </p:grpSpPr>
        <p:sp>
          <p:nvSpPr>
            <p:cNvPr id="8" name="矩形 7"/>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rot="10800000">
              <a:off x="2685562" y="569897"/>
              <a:ext cx="378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1849" y="357172"/>
              <a:ext cx="184731" cy="369332"/>
            </a:xfrm>
            <a:prstGeom prst="rect">
              <a:avLst/>
            </a:prstGeom>
            <a:noFill/>
          </p:spPr>
          <p:txBody>
            <a:bodyPr wrap="none" rtlCol="0">
              <a:spAutoFit/>
            </a:bodyPr>
            <a:lstStyle/>
            <a:p>
              <a:endParaRPr lang="zh-CN" altLang="en-US" dirty="0">
                <a:solidFill>
                  <a:schemeClr val="tx1">
                    <a:lumMod val="65000"/>
                    <a:lumOff val="35000"/>
                  </a:schemeClr>
                </a:solidFill>
                <a:latin typeface="微软雅黑" pitchFamily="34" charset="-122"/>
                <a:ea typeface="微软雅黑" pitchFamily="34" charset="-122"/>
              </a:endParaRPr>
            </a:p>
          </p:txBody>
        </p:sp>
        <p:sp>
          <p:nvSpPr>
            <p:cNvPr id="27" name="等腰三角形 2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标题 1"/>
          <p:cNvSpPr>
            <a:spLocks noGrp="1"/>
          </p:cNvSpPr>
          <p:nvPr>
            <p:ph type="title"/>
          </p:nvPr>
        </p:nvSpPr>
        <p:spPr>
          <a:xfrm>
            <a:off x="446314" y="1381644"/>
            <a:ext cx="8229600" cy="857250"/>
          </a:xfrm>
        </p:spPr>
        <p:txBody>
          <a:bodyPr>
            <a:normAutofit/>
          </a:bodyPr>
          <a:lstStyle/>
          <a:p>
            <a:r>
              <a:rPr lang="en-US" altLang="zh-CN" sz="3200" b="1" dirty="0" smtClean="0">
                <a:latin typeface="华文新魏" pitchFamily="2" charset="-122"/>
                <a:ea typeface="华文新魏" pitchFamily="2" charset="-122"/>
                <a:cs typeface="Times New Roman" pitchFamily="18" charset="0"/>
              </a:rPr>
              <a:t>《</a:t>
            </a:r>
            <a:r>
              <a:rPr lang="zh-CN" altLang="en-US" sz="3200" b="1" dirty="0" smtClean="0">
                <a:latin typeface="华文新魏" pitchFamily="2" charset="-122"/>
                <a:ea typeface="华文新魏" pitchFamily="2" charset="-122"/>
                <a:cs typeface="Times New Roman" pitchFamily="18" charset="0"/>
              </a:rPr>
              <a:t>消费金融公司试点管理办法</a:t>
            </a:r>
            <a:r>
              <a:rPr lang="en-US" altLang="zh-CN" sz="3200" b="1" dirty="0" smtClean="0">
                <a:latin typeface="华文新魏" pitchFamily="2" charset="-122"/>
                <a:ea typeface="华文新魏" pitchFamily="2" charset="-122"/>
                <a:cs typeface="Times New Roman" pitchFamily="18" charset="0"/>
              </a:rPr>
              <a:t>》</a:t>
            </a:r>
            <a:endParaRPr lang="zh-CN" altLang="en-US" sz="3200" dirty="0"/>
          </a:p>
        </p:txBody>
      </p:sp>
      <p:pic>
        <p:nvPicPr>
          <p:cNvPr id="1026" name="Picture 2"/>
          <p:cNvPicPr>
            <a:picLocks noChangeAspect="1" noChangeArrowheads="1"/>
          </p:cNvPicPr>
          <p:nvPr/>
        </p:nvPicPr>
        <p:blipFill>
          <a:blip r:embed="rId2"/>
          <a:srcRect/>
          <a:stretch>
            <a:fillRect/>
          </a:stretch>
        </p:blipFill>
        <p:spPr bwMode="auto">
          <a:xfrm>
            <a:off x="5254098" y="2120373"/>
            <a:ext cx="2391302" cy="2514838"/>
          </a:xfrm>
          <a:prstGeom prst="rect">
            <a:avLst/>
          </a:prstGeom>
          <a:noFill/>
          <a:ln w="9525">
            <a:noFill/>
            <a:miter lim="800000"/>
            <a:headEnd/>
            <a:tailEnd/>
          </a:ln>
          <a:effectLst/>
        </p:spPr>
      </p:pic>
      <p:sp>
        <p:nvSpPr>
          <p:cNvPr id="18" name="TextBox 17"/>
          <p:cNvSpPr txBox="1"/>
          <p:nvPr/>
        </p:nvSpPr>
        <p:spPr>
          <a:xfrm>
            <a:off x="643469" y="364067"/>
            <a:ext cx="1583266" cy="369332"/>
          </a:xfrm>
          <a:prstGeom prst="rect">
            <a:avLst/>
          </a:prstGeom>
          <a:noFill/>
        </p:spPr>
        <p:txBody>
          <a:bodyPr wrap="square" rtlCol="0">
            <a:spAutoFit/>
          </a:bodyPr>
          <a:lstStyle/>
          <a:p>
            <a:r>
              <a:rPr lang="en-US" altLang="zh-CN" dirty="0" smtClean="0">
                <a:solidFill>
                  <a:schemeClr val="tx1">
                    <a:lumMod val="65000"/>
                    <a:lumOff val="35000"/>
                  </a:schemeClr>
                </a:solidFill>
                <a:latin typeface="微软雅黑" pitchFamily="34" charset="-122"/>
                <a:ea typeface="微软雅黑" pitchFamily="34" charset="-122"/>
              </a:rPr>
              <a:t>Part</a:t>
            </a:r>
            <a:r>
              <a:rPr lang="en-US" altLang="zh-CN" b="1" dirty="0" smtClean="0">
                <a:latin typeface="华文新魏" pitchFamily="2" charset="-122"/>
                <a:ea typeface="华文新魏" pitchFamily="2" charset="-122"/>
              </a:rPr>
              <a:t>  </a:t>
            </a:r>
            <a:r>
              <a:rPr lang="en-US" altLang="zh-CN" dirty="0" smtClean="0">
                <a:solidFill>
                  <a:schemeClr val="tx1">
                    <a:lumMod val="65000"/>
                    <a:lumOff val="35000"/>
                  </a:schemeClr>
                </a:solidFill>
                <a:latin typeface="微软雅黑" pitchFamily="34" charset="-122"/>
                <a:ea typeface="微软雅黑" pitchFamily="34" charset="-122"/>
              </a:rPr>
              <a:t>One</a:t>
            </a:r>
            <a:endParaRPr lang="zh-CN" altLang="en-US" dirty="0" smtClean="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302687" y="1560427"/>
            <a:ext cx="522324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eaLnBrk="0" fontAlgn="base" hangingPunct="0">
              <a:lnSpc>
                <a:spcPct val="150000"/>
              </a:lnSpc>
              <a:spcBef>
                <a:spcPts val="600"/>
              </a:spcBef>
              <a:spcAft>
                <a:spcPct val="0"/>
              </a:spcAf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rPr>
              <a:t>指经银监会批准，在中华人民共和国境内设立的，不吸收公众存款，以小额、分散为原则，为中国境内居民个人提供以消费为目的的贷款的非银行金融机构。</a:t>
            </a:r>
          </a:p>
        </p:txBody>
      </p:sp>
      <p:grpSp>
        <p:nvGrpSpPr>
          <p:cNvPr id="3" name="组合 2"/>
          <p:cNvGrpSpPr/>
          <p:nvPr/>
        </p:nvGrpSpPr>
        <p:grpSpPr>
          <a:xfrm>
            <a:off x="611849" y="357172"/>
            <a:ext cx="8025491" cy="4792080"/>
            <a:chOff x="611849" y="357172"/>
            <a:chExt cx="8025491" cy="4792080"/>
          </a:xfrm>
        </p:grpSpPr>
        <p:sp>
          <p:nvSpPr>
            <p:cNvPr id="4" name="矩形 3"/>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10800000">
              <a:off x="2685562" y="569897"/>
              <a:ext cx="378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1849" y="357172"/>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定义</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0" name="等腰三角形 9"/>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Picture 2" descr="G:\zkuhh8frtpkm.jpg"/>
          <p:cNvPicPr>
            <a:picLocks noChangeAspect="1" noChangeArrowheads="1"/>
          </p:cNvPicPr>
          <p:nvPr/>
        </p:nvPicPr>
        <p:blipFill>
          <a:blip r:embed="rId2" cstate="print"/>
          <a:stretch>
            <a:fillRect/>
          </a:stretch>
        </p:blipFill>
        <p:spPr bwMode="auto">
          <a:xfrm>
            <a:off x="738585" y="2082786"/>
            <a:ext cx="1764000" cy="1375919"/>
          </a:xfrm>
          <a:prstGeom prst="rect">
            <a:avLst/>
          </a:prstGeom>
          <a:noFill/>
          <a:ln>
            <a:noFill/>
          </a:ln>
        </p:spPr>
      </p:pic>
      <p:cxnSp>
        <p:nvCxnSpPr>
          <p:cNvPr id="14" name="直接连接符 13"/>
          <p:cNvCxnSpPr/>
          <p:nvPr/>
        </p:nvCxnSpPr>
        <p:spPr>
          <a:xfrm rot="5400000" flipH="1" flipV="1">
            <a:off x="1477573" y="2756552"/>
            <a:ext cx="2520000" cy="28501"/>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73028" y="1209760"/>
            <a:ext cx="2031325" cy="338554"/>
          </a:xfrm>
          <a:prstGeom prst="rect">
            <a:avLst/>
          </a:prstGeom>
          <a:noFill/>
        </p:spPr>
        <p:txBody>
          <a:bodyPr wrap="none" rtlCol="0">
            <a:spAutoFit/>
          </a:bodyPr>
          <a:lstStyle/>
          <a:p>
            <a:r>
              <a:rPr lang="zh-CN" altLang="en-US" sz="1600" dirty="0" smtClean="0">
                <a:solidFill>
                  <a:srgbClr val="0070C0"/>
                </a:solidFill>
                <a:latin typeface="微软雅黑" pitchFamily="34" charset="-122"/>
                <a:ea typeface="微软雅黑" pitchFamily="34" charset="-122"/>
              </a:rPr>
              <a:t>消费金融公司定义：</a:t>
            </a:r>
            <a:endParaRPr lang="zh-CN" altLang="en-US" sz="1600" dirty="0">
              <a:solidFill>
                <a:srgbClr val="0070C0"/>
              </a:solidFill>
              <a:latin typeface="微软雅黑" pitchFamily="34" charset="-122"/>
              <a:ea typeface="微软雅黑" pitchFamily="34" charset="-122"/>
            </a:endParaRPr>
          </a:p>
        </p:txBody>
      </p:sp>
      <p:sp>
        <p:nvSpPr>
          <p:cNvPr id="17" name="TextBox 16"/>
          <p:cNvSpPr txBox="1"/>
          <p:nvPr/>
        </p:nvSpPr>
        <p:spPr>
          <a:xfrm>
            <a:off x="3332294" y="2818427"/>
            <a:ext cx="1620957" cy="338554"/>
          </a:xfrm>
          <a:prstGeom prst="rect">
            <a:avLst/>
          </a:prstGeom>
          <a:noFill/>
        </p:spPr>
        <p:txBody>
          <a:bodyPr wrap="none" rtlCol="0">
            <a:spAutoFit/>
          </a:bodyPr>
          <a:lstStyle/>
          <a:p>
            <a:r>
              <a:rPr lang="zh-CN" altLang="en-US" sz="1600" dirty="0" smtClean="0">
                <a:solidFill>
                  <a:srgbClr val="0070C0"/>
                </a:solidFill>
                <a:latin typeface="微软雅黑" pitchFamily="34" charset="-122"/>
                <a:ea typeface="微软雅黑" pitchFamily="34" charset="-122"/>
              </a:rPr>
              <a:t>消费贷款定义：</a:t>
            </a:r>
            <a:endParaRPr lang="zh-CN" altLang="en-US" sz="1600" dirty="0">
              <a:solidFill>
                <a:srgbClr val="0070C0"/>
              </a:solidFill>
              <a:latin typeface="微软雅黑" pitchFamily="34" charset="-122"/>
              <a:ea typeface="微软雅黑" pitchFamily="34" charset="-122"/>
            </a:endParaRPr>
          </a:p>
        </p:txBody>
      </p:sp>
      <p:sp>
        <p:nvSpPr>
          <p:cNvPr id="18" name="Rectangle 3"/>
          <p:cNvSpPr>
            <a:spLocks noChangeArrowheads="1"/>
          </p:cNvSpPr>
          <p:nvPr/>
        </p:nvSpPr>
        <p:spPr bwMode="auto">
          <a:xfrm>
            <a:off x="3302686" y="3152161"/>
            <a:ext cx="522324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eaLnBrk="0" fontAlgn="base" hangingPunct="0">
              <a:lnSpc>
                <a:spcPct val="150000"/>
              </a:lnSpc>
              <a:spcBef>
                <a:spcPts val="600"/>
              </a:spcBef>
              <a:spcAft>
                <a:spcPct val="0"/>
              </a:spcAf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rPr>
              <a:t>指消费金融公司向借款人发放的以消费（不包括购买房屋和汽车）为目的的贷款。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1849" y="357172"/>
            <a:ext cx="8025491" cy="4792080"/>
            <a:chOff x="611849" y="357172"/>
            <a:chExt cx="8025491" cy="4792080"/>
          </a:xfrm>
        </p:grpSpPr>
        <p:sp>
          <p:nvSpPr>
            <p:cNvPr id="4" name="矩形 3"/>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10800000">
              <a:off x="2685562" y="569897"/>
              <a:ext cx="378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1849" y="357172"/>
              <a:ext cx="2031325" cy="646331"/>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消费金融公司试点</a:t>
              </a:r>
              <a:endParaRPr lang="en-US" altLang="zh-CN" dirty="0" smtClean="0">
                <a:solidFill>
                  <a:schemeClr val="tx1">
                    <a:lumMod val="65000"/>
                    <a:lumOff val="35000"/>
                  </a:schemeClr>
                </a:solidFill>
                <a:latin typeface="微软雅黑" pitchFamily="34" charset="-122"/>
                <a:ea typeface="微软雅黑" pitchFamily="34" charset="-122"/>
              </a:endParaRPr>
            </a:p>
            <a:p>
              <a:r>
                <a:rPr lang="zh-CN" altLang="en-US" dirty="0" smtClean="0">
                  <a:solidFill>
                    <a:schemeClr val="tx1">
                      <a:lumMod val="65000"/>
                      <a:lumOff val="35000"/>
                    </a:schemeClr>
                  </a:solidFill>
                  <a:latin typeface="微软雅黑" pitchFamily="34" charset="-122"/>
                  <a:ea typeface="微软雅黑" pitchFamily="34" charset="-122"/>
                </a:rPr>
                <a:t>管理办法</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0" name="等腰三角形 9"/>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rot="5400000" flipH="1" flipV="1">
            <a:off x="1477572" y="2419097"/>
            <a:ext cx="2520000" cy="28501"/>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27400" y="1387404"/>
            <a:ext cx="4806648" cy="2264851"/>
          </a:xfrm>
          <a:prstGeom prst="rect">
            <a:avLst/>
          </a:prstGeom>
        </p:spPr>
        <p:txBody>
          <a:bodyPr wrap="square">
            <a:spAutoFit/>
          </a:bodyPr>
          <a:lstStyle/>
          <a:p>
            <a:pPr>
              <a:lnSpc>
                <a:spcPct val="150000"/>
              </a:lnSpc>
            </a:pPr>
            <a:r>
              <a:rPr lang="zh-CN" altLang="en-US" sz="1600" dirty="0" smtClean="0">
                <a:latin typeface="微软雅黑" pitchFamily="34" charset="-122"/>
                <a:ea typeface="微软雅黑" pitchFamily="34" charset="-122"/>
                <a:cs typeface="宋体" pitchFamily="2" charset="-122"/>
              </a:rPr>
              <a:t>     消费金融公司名称中应当标明“消费金融”字样。未经银监会批准，任何机构不得在名称中使用“消费金融”字样。</a:t>
            </a:r>
            <a:endParaRPr lang="en-US" altLang="zh-CN" sz="1600" dirty="0" smtClean="0">
              <a:latin typeface="微软雅黑" pitchFamily="34" charset="-122"/>
              <a:ea typeface="微软雅黑" pitchFamily="34" charset="-122"/>
              <a:cs typeface="宋体" pitchFamily="2" charset="-122"/>
            </a:endParaRPr>
          </a:p>
          <a:p>
            <a:pPr>
              <a:lnSpc>
                <a:spcPct val="150000"/>
              </a:lnSpc>
            </a:pPr>
            <a:endParaRPr lang="en-US" altLang="zh-CN" sz="1600" dirty="0" smtClean="0">
              <a:latin typeface="微软雅黑" pitchFamily="34" charset="-122"/>
              <a:ea typeface="微软雅黑" pitchFamily="34" charset="-122"/>
              <a:cs typeface="宋体" pitchFamily="2" charset="-122"/>
            </a:endParaRPr>
          </a:p>
          <a:p>
            <a:pPr>
              <a:lnSpc>
                <a:spcPct val="150000"/>
              </a:lnSpc>
            </a:pPr>
            <a:r>
              <a:rPr lang="zh-CN" altLang="en-US" sz="1600" dirty="0" smtClean="0">
                <a:latin typeface="微软雅黑" pitchFamily="34" charset="-122"/>
                <a:ea typeface="微软雅黑" pitchFamily="34" charset="-122"/>
                <a:cs typeface="宋体" pitchFamily="2" charset="-122"/>
              </a:rPr>
              <a:t>     银行业监督管理机构依法对消费金融公司及其业务活动实施监督管理。</a:t>
            </a:r>
          </a:p>
        </p:txBody>
      </p:sp>
      <p:pic>
        <p:nvPicPr>
          <p:cNvPr id="15" name="Picture 2" descr="G:\zkuhh8frtpkm.jpg"/>
          <p:cNvPicPr>
            <a:picLocks noChangeAspect="1" noChangeArrowheads="1"/>
          </p:cNvPicPr>
          <p:nvPr/>
        </p:nvPicPr>
        <p:blipFill>
          <a:blip r:embed="rId2" cstate="print"/>
          <a:stretch>
            <a:fillRect/>
          </a:stretch>
        </p:blipFill>
        <p:spPr bwMode="auto">
          <a:xfrm>
            <a:off x="738585" y="2082786"/>
            <a:ext cx="1764000" cy="137591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1849" y="357172"/>
            <a:ext cx="8025491" cy="4792080"/>
            <a:chOff x="611849" y="357172"/>
            <a:chExt cx="8025491" cy="4792080"/>
          </a:xfrm>
        </p:grpSpPr>
        <p:sp>
          <p:nvSpPr>
            <p:cNvPr id="4" name="矩形 3"/>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10800000">
              <a:off x="2685562" y="569897"/>
              <a:ext cx="378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1849" y="357172"/>
              <a:ext cx="2031325" cy="646331"/>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消费金融公司业务</a:t>
              </a:r>
              <a:endParaRPr lang="en-US" altLang="zh-CN" dirty="0" smtClean="0">
                <a:solidFill>
                  <a:schemeClr val="tx1">
                    <a:lumMod val="65000"/>
                    <a:lumOff val="35000"/>
                  </a:schemeClr>
                </a:solidFill>
                <a:latin typeface="微软雅黑" pitchFamily="34" charset="-122"/>
                <a:ea typeface="微软雅黑" pitchFamily="34" charset="-122"/>
              </a:endParaRPr>
            </a:p>
            <a:p>
              <a:r>
                <a:rPr lang="zh-CN" altLang="en-US" dirty="0" smtClean="0">
                  <a:solidFill>
                    <a:schemeClr val="tx1">
                      <a:lumMod val="65000"/>
                      <a:lumOff val="35000"/>
                    </a:schemeClr>
                  </a:solidFill>
                  <a:latin typeface="微软雅黑" pitchFamily="34" charset="-122"/>
                  <a:ea typeface="微软雅黑" pitchFamily="34" charset="-122"/>
                </a:rPr>
                <a:t>范围及经营规则</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0" name="等腰三角形 9"/>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圆角矩形 49"/>
          <p:cNvSpPr/>
          <p:nvPr/>
        </p:nvSpPr>
        <p:spPr>
          <a:xfrm>
            <a:off x="6127421" y="1747972"/>
            <a:ext cx="2472292" cy="240069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消费金融公司向个人发放消费贷款不应超过客户风险承受能力且借款人贷款余额最高不得超过人民币</a:t>
            </a:r>
            <a:r>
              <a:rPr lang="en-US" dirty="0" smtClean="0"/>
              <a:t>20</a:t>
            </a:r>
            <a:r>
              <a:rPr lang="zh-CN" altLang="en-US" dirty="0" smtClean="0"/>
              <a:t>万元。</a:t>
            </a:r>
            <a:endParaRPr lang="zh-CN" altLang="en-US" b="1" dirty="0">
              <a:solidFill>
                <a:schemeClr val="bg1">
                  <a:lumMod val="95000"/>
                </a:schemeClr>
              </a:solidFill>
              <a:latin typeface="+mn-ea"/>
            </a:endParaRPr>
          </a:p>
        </p:txBody>
      </p:sp>
      <p:sp>
        <p:nvSpPr>
          <p:cNvPr id="17" name="TextBox 16"/>
          <p:cNvSpPr txBox="1"/>
          <p:nvPr/>
        </p:nvSpPr>
        <p:spPr>
          <a:xfrm>
            <a:off x="6509657" y="1220410"/>
            <a:ext cx="1524000" cy="338554"/>
          </a:xfrm>
          <a:prstGeom prst="rect">
            <a:avLst/>
          </a:prstGeom>
          <a:noFill/>
        </p:spPr>
        <p:txBody>
          <a:bodyPr wrap="square" rtlCol="0">
            <a:spAutoFit/>
          </a:bodyPr>
          <a:lstStyle/>
          <a:p>
            <a:pPr algn="ctr"/>
            <a:r>
              <a:rPr lang="zh-CN" altLang="en-US" sz="1600" dirty="0" smtClean="0">
                <a:solidFill>
                  <a:srgbClr val="0070C0"/>
                </a:solidFill>
                <a:latin typeface="微软雅黑" pitchFamily="34" charset="-122"/>
                <a:ea typeface="微软雅黑" pitchFamily="34" charset="-122"/>
              </a:rPr>
              <a:t>经营规则</a:t>
            </a:r>
            <a:endParaRPr lang="zh-CN" altLang="en-US" sz="1600" dirty="0">
              <a:solidFill>
                <a:srgbClr val="0070C0"/>
              </a:solidFill>
              <a:latin typeface="微软雅黑" pitchFamily="34" charset="-122"/>
              <a:ea typeface="微软雅黑" pitchFamily="34" charset="-122"/>
            </a:endParaRPr>
          </a:p>
        </p:txBody>
      </p:sp>
      <p:sp>
        <p:nvSpPr>
          <p:cNvPr id="20" name="TextBox 19"/>
          <p:cNvSpPr txBox="1"/>
          <p:nvPr/>
        </p:nvSpPr>
        <p:spPr>
          <a:xfrm>
            <a:off x="699160" y="1218227"/>
            <a:ext cx="4493538" cy="584775"/>
          </a:xfrm>
          <a:prstGeom prst="rect">
            <a:avLst/>
          </a:prstGeom>
          <a:noFill/>
        </p:spPr>
        <p:txBody>
          <a:bodyPr wrap="none" rtlCol="0">
            <a:spAutoFit/>
          </a:bodyPr>
          <a:lstStyle/>
          <a:p>
            <a:r>
              <a:rPr lang="zh-CN" altLang="en-US" sz="1600" dirty="0" smtClean="0">
                <a:solidFill>
                  <a:srgbClr val="0070C0"/>
                </a:solidFill>
                <a:latin typeface="微软雅黑" pitchFamily="34" charset="-122"/>
                <a:ea typeface="微软雅黑" pitchFamily="34" charset="-122"/>
              </a:rPr>
              <a:t>经银监会批准，消费金融公司可以经营下列部分</a:t>
            </a:r>
            <a:endParaRPr lang="en-US" altLang="zh-CN" sz="1600" dirty="0" smtClean="0">
              <a:solidFill>
                <a:srgbClr val="0070C0"/>
              </a:solidFill>
              <a:latin typeface="微软雅黑" pitchFamily="34" charset="-122"/>
              <a:ea typeface="微软雅黑" pitchFamily="34" charset="-122"/>
            </a:endParaRPr>
          </a:p>
          <a:p>
            <a:r>
              <a:rPr lang="zh-CN" altLang="en-US" sz="1600" dirty="0" smtClean="0">
                <a:solidFill>
                  <a:srgbClr val="0070C0"/>
                </a:solidFill>
                <a:latin typeface="微软雅黑" pitchFamily="34" charset="-122"/>
                <a:ea typeface="微软雅黑" pitchFamily="34" charset="-122"/>
              </a:rPr>
              <a:t>或全部人民币业务：</a:t>
            </a:r>
            <a:endParaRPr lang="zh-CN" altLang="en-US" sz="1600" dirty="0">
              <a:solidFill>
                <a:srgbClr val="0070C0"/>
              </a:solidFill>
              <a:latin typeface="微软雅黑" pitchFamily="34" charset="-122"/>
              <a:ea typeface="微软雅黑" pitchFamily="34" charset="-122"/>
            </a:endParaRPr>
          </a:p>
        </p:txBody>
      </p:sp>
      <p:sp>
        <p:nvSpPr>
          <p:cNvPr id="21" name="TextBox 20"/>
          <p:cNvSpPr txBox="1"/>
          <p:nvPr/>
        </p:nvSpPr>
        <p:spPr>
          <a:xfrm>
            <a:off x="716094" y="1887093"/>
            <a:ext cx="4465507" cy="2369880"/>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（一）发放个人消费贷款；</a:t>
            </a:r>
          </a:p>
          <a:p>
            <a:r>
              <a:rPr lang="zh-CN" altLang="en-US" sz="1600" dirty="0" smtClean="0">
                <a:latin typeface="微软雅黑" pitchFamily="34" charset="-122"/>
                <a:ea typeface="微软雅黑" pitchFamily="34" charset="-122"/>
              </a:rPr>
              <a:t>（二）接受股东境内子公司及境内股东的存款；</a:t>
            </a:r>
          </a:p>
          <a:p>
            <a:r>
              <a:rPr lang="zh-CN" altLang="en-US" sz="1600" dirty="0" smtClean="0">
                <a:latin typeface="微软雅黑" pitchFamily="34" charset="-122"/>
                <a:ea typeface="微软雅黑" pitchFamily="34" charset="-122"/>
              </a:rPr>
              <a:t>（三）向境内金融机构借款；</a:t>
            </a:r>
          </a:p>
          <a:p>
            <a:r>
              <a:rPr lang="zh-CN" altLang="en-US" sz="1600" dirty="0" smtClean="0">
                <a:latin typeface="微软雅黑" pitchFamily="34" charset="-122"/>
                <a:ea typeface="微软雅黑" pitchFamily="34" charset="-122"/>
              </a:rPr>
              <a:t>（四）经批准发行金融债券；</a:t>
            </a:r>
          </a:p>
          <a:p>
            <a:r>
              <a:rPr lang="zh-CN" altLang="en-US" sz="1600" dirty="0" smtClean="0">
                <a:latin typeface="微软雅黑" pitchFamily="34" charset="-122"/>
                <a:ea typeface="微软雅黑" pitchFamily="34" charset="-122"/>
              </a:rPr>
              <a:t>（五）境内同业拆借；</a:t>
            </a:r>
          </a:p>
          <a:p>
            <a:r>
              <a:rPr lang="zh-CN" altLang="en-US" sz="1600" dirty="0" smtClean="0">
                <a:latin typeface="微软雅黑" pitchFamily="34" charset="-122"/>
                <a:ea typeface="微软雅黑" pitchFamily="34" charset="-122"/>
              </a:rPr>
              <a:t>（六）与消费金融相关的咨询、代理业务；</a:t>
            </a:r>
          </a:p>
          <a:p>
            <a:r>
              <a:rPr lang="zh-CN" altLang="en-US" sz="1600" dirty="0" smtClean="0">
                <a:latin typeface="微软雅黑" pitchFamily="34" charset="-122"/>
                <a:ea typeface="微软雅黑" pitchFamily="34" charset="-122"/>
              </a:rPr>
              <a:t>（七）代理销售与消费贷款相关的保险产品；</a:t>
            </a:r>
          </a:p>
          <a:p>
            <a:r>
              <a:rPr lang="zh-CN" altLang="en-US" sz="1600" dirty="0" smtClean="0">
                <a:latin typeface="微软雅黑" pitchFamily="34" charset="-122"/>
                <a:ea typeface="微软雅黑" pitchFamily="34" charset="-122"/>
              </a:rPr>
              <a:t>（八）固定收益类证券投资业务；</a:t>
            </a:r>
          </a:p>
          <a:p>
            <a:r>
              <a:rPr lang="zh-CN" altLang="en-US" sz="1600" dirty="0" smtClean="0">
                <a:latin typeface="微软雅黑" pitchFamily="34" charset="-122"/>
                <a:ea typeface="微软雅黑" pitchFamily="34" charset="-122"/>
              </a:rPr>
              <a:t>（九）经银监会批准的其他业务。</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594916" y="370424"/>
            <a:ext cx="8042424" cy="4778828"/>
            <a:chOff x="594916" y="370424"/>
            <a:chExt cx="8042424" cy="4778828"/>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4916" y="3825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监督管理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02733" y="1024466"/>
            <a:ext cx="7653867" cy="3877985"/>
          </a:xfrm>
          <a:prstGeom prst="rect">
            <a:avLst/>
          </a:prstGeom>
          <a:noFill/>
        </p:spPr>
        <p:txBody>
          <a:bodyPr wrap="square" rtlCol="0">
            <a:spAutoFit/>
          </a:bodyPr>
          <a:lstStyle/>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消费金融公司应当按照银监会有关规定，建立健全公司治理架构和内部控制制度，制定业务经营规则，建立全面有效的风险管理体系。</a:t>
            </a:r>
            <a:endParaRPr lang="en-US" altLang="zh-CN" sz="1400" dirty="0" smtClean="0">
              <a:latin typeface="微软雅黑" pitchFamily="34" charset="-122"/>
              <a:ea typeface="微软雅黑" pitchFamily="34" charset="-122"/>
            </a:endParaRPr>
          </a:p>
          <a:p>
            <a:pPr>
              <a:lnSpc>
                <a:spcPct val="150000"/>
              </a:lnSpc>
            </a:pP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消费金融公司应当遵守下列监管指标要求：</a:t>
            </a:r>
          </a:p>
          <a:p>
            <a:pPr>
              <a:lnSpc>
                <a:spcPct val="150000"/>
              </a:lnSpc>
            </a:pPr>
            <a:r>
              <a:rPr lang="zh-CN" altLang="en-US" sz="1400" dirty="0" smtClean="0">
                <a:latin typeface="微软雅黑" pitchFamily="34" charset="-122"/>
                <a:ea typeface="微软雅黑" pitchFamily="34" charset="-122"/>
              </a:rPr>
              <a:t>（一）资本充足率不低于银监会有关监管要求；</a:t>
            </a:r>
          </a:p>
          <a:p>
            <a:pPr>
              <a:lnSpc>
                <a:spcPct val="150000"/>
              </a:lnSpc>
            </a:pPr>
            <a:r>
              <a:rPr lang="zh-CN" altLang="en-US" sz="1400" dirty="0" smtClean="0">
                <a:latin typeface="微软雅黑" pitchFamily="34" charset="-122"/>
                <a:ea typeface="微软雅黑" pitchFamily="34" charset="-122"/>
              </a:rPr>
              <a:t>（二）同业拆入资金余额不高于资本净额的</a:t>
            </a:r>
            <a:r>
              <a:rPr lang="en-US"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a:t>
            </a:r>
          </a:p>
          <a:p>
            <a:pPr>
              <a:lnSpc>
                <a:spcPct val="150000"/>
              </a:lnSpc>
            </a:pPr>
            <a:r>
              <a:rPr lang="zh-CN" altLang="en-US" sz="1400" dirty="0" smtClean="0">
                <a:latin typeface="微软雅黑" pitchFamily="34" charset="-122"/>
                <a:ea typeface="微软雅黑" pitchFamily="34" charset="-122"/>
              </a:rPr>
              <a:t>（三）资产损失准备充足率不低于</a:t>
            </a:r>
            <a:r>
              <a:rPr lang="en-US"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a:t>
            </a:r>
          </a:p>
          <a:p>
            <a:pPr>
              <a:lnSpc>
                <a:spcPct val="150000"/>
              </a:lnSpc>
            </a:pPr>
            <a:r>
              <a:rPr lang="zh-CN" altLang="en-US" sz="1400" dirty="0" smtClean="0">
                <a:latin typeface="微软雅黑" pitchFamily="34" charset="-122"/>
                <a:ea typeface="微软雅黑" pitchFamily="34" charset="-122"/>
              </a:rPr>
              <a:t>（四）投资余额不高于资本净额的</a:t>
            </a:r>
            <a:r>
              <a:rPr lang="en-US" sz="1400" dirty="0" smtClean="0">
                <a:latin typeface="微软雅黑" pitchFamily="34" charset="-122"/>
                <a:ea typeface="微软雅黑" pitchFamily="34" charset="-122"/>
              </a:rPr>
              <a:t>20</a:t>
            </a:r>
            <a:r>
              <a:rPr lang="zh-CN" altLang="en-US" sz="1400" dirty="0" smtClean="0">
                <a:latin typeface="微软雅黑" pitchFamily="34" charset="-122"/>
                <a:ea typeface="微软雅黑" pitchFamily="34" charset="-122"/>
              </a:rPr>
              <a:t>％。</a:t>
            </a:r>
          </a:p>
          <a:p>
            <a:pPr>
              <a:lnSpc>
                <a:spcPct val="150000"/>
              </a:lnSpc>
            </a:pPr>
            <a:r>
              <a:rPr lang="zh-CN" altLang="en-US" sz="1400" dirty="0" smtClean="0">
                <a:latin typeface="微软雅黑" pitchFamily="34" charset="-122"/>
                <a:ea typeface="微软雅黑" pitchFamily="34" charset="-122"/>
              </a:rPr>
              <a:t>有关监管指标的计算方法遵照银监会非现场监管报表指标体系的有关规定。银监会视审慎监管需要可以对上述指标做出适当调整。</a:t>
            </a:r>
            <a:endParaRPr lang="en-US" altLang="zh-CN" sz="1400" dirty="0" smtClean="0">
              <a:latin typeface="微软雅黑" pitchFamily="34" charset="-122"/>
              <a:ea typeface="微软雅黑" pitchFamily="34" charset="-122"/>
            </a:endParaRPr>
          </a:p>
          <a:p>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监督管理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762001" y="1117600"/>
            <a:ext cx="7543798" cy="3277820"/>
          </a:xfrm>
          <a:prstGeom prst="rect">
            <a:avLst/>
          </a:prstGeom>
          <a:noFill/>
        </p:spPr>
        <p:txBody>
          <a:bodyPr wrap="square" rtlCol="0">
            <a:spAutoFit/>
          </a:bodyPr>
          <a:lstStyle/>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消费金融公司应当按照有关规定建立审慎的资产损失准备制度，及时足额计提资产损失准备。未提足准备的，不得进行利润分配。</a:t>
            </a:r>
            <a:endParaRPr lang="en-US" altLang="zh-CN" sz="1400" dirty="0" smtClean="0">
              <a:latin typeface="微软雅黑" pitchFamily="34" charset="-122"/>
              <a:ea typeface="微软雅黑" pitchFamily="34" charset="-122"/>
            </a:endParaRPr>
          </a:p>
          <a:p>
            <a:pPr>
              <a:lnSpc>
                <a:spcPct val="150000"/>
              </a:lnSpc>
            </a:pPr>
            <a:endParaRPr lang="zh-CN" altLang="en-US"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消费金融公司应当建立消费贷款利率的风险定价机制，根据资金成本、风险成本、资本回报要求及市场价格等因素，在法律法规允许的范围内，制定消费贷款的利率水平，确保定价能够全面覆盖风险。</a:t>
            </a:r>
            <a:endParaRPr lang="en-US" altLang="zh-CN" sz="1400" dirty="0" smtClean="0">
              <a:latin typeface="微软雅黑" pitchFamily="34" charset="-122"/>
              <a:ea typeface="微软雅黑" pitchFamily="34" charset="-122"/>
            </a:endParaRPr>
          </a:p>
          <a:p>
            <a:pPr>
              <a:lnSpc>
                <a:spcPct val="150000"/>
              </a:lnSpc>
            </a:pPr>
            <a:endParaRPr lang="zh-CN" altLang="en-US"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消费金融公司应当建立有效的风险管理体系和可靠的业务操作流程，充分识别虚假的申请信息，防止欺诈行为。</a:t>
            </a:r>
            <a:endParaRPr lang="en-US" altLang="zh-CN" sz="1400" dirty="0" smtClean="0">
              <a:latin typeface="微软雅黑" pitchFamily="34" charset="-122"/>
              <a:ea typeface="微软雅黑" pitchFamily="34" charset="-122"/>
            </a:endParaRPr>
          </a:p>
          <a:p>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611849" y="357172"/>
            <a:ext cx="8025491" cy="4792080"/>
            <a:chOff x="611849" y="357172"/>
            <a:chExt cx="8025491" cy="4792080"/>
          </a:xfrm>
        </p:grpSpPr>
        <p:sp>
          <p:nvSpPr>
            <p:cNvPr id="11" name="矩形 10"/>
            <p:cNvSpPr/>
            <p:nvPr/>
          </p:nvSpPr>
          <p:spPr>
            <a:xfrm rot="18900000">
              <a:off x="7689259" y="4704689"/>
              <a:ext cx="342000" cy="34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8900000">
              <a:off x="8212478" y="4695691"/>
              <a:ext cx="360000" cy="36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475770" y="370424"/>
              <a:ext cx="1143008" cy="214314"/>
            </a:xfrm>
            <a:prstGeom prst="parallelogram">
              <a:avLst>
                <a:gd name="adj" fmla="val 6828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7494332" y="370424"/>
              <a:ext cx="1143008" cy="214314"/>
            </a:xfrm>
            <a:prstGeom prst="parallelogram">
              <a:avLst>
                <a:gd name="adj" fmla="val 682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rot="10800000">
              <a:off x="2505562" y="569897"/>
              <a:ext cx="3960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1849" y="357172"/>
              <a:ext cx="1107996"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itchFamily="34" charset="-122"/>
                  <a:ea typeface="微软雅黑" pitchFamily="34" charset="-122"/>
                </a:rPr>
                <a:t>监督管理</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17" name="等腰三角形 16"/>
            <p:cNvSpPr/>
            <p:nvPr/>
          </p:nvSpPr>
          <p:spPr>
            <a:xfrm>
              <a:off x="7348331" y="4890052"/>
              <a:ext cx="516834" cy="25920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65166" y="4890052"/>
              <a:ext cx="516834" cy="259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6838123" y="4890052"/>
              <a:ext cx="516834" cy="259200"/>
            </a:xfrm>
            <a:prstGeom prst="triangle">
              <a:avLst/>
            </a:prstGeom>
            <a:solidFill>
              <a:srgbClr val="00B05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694268" y="1049868"/>
            <a:ext cx="7577666" cy="3924151"/>
          </a:xfrm>
          <a:prstGeom prst="rect">
            <a:avLst/>
          </a:prstGeom>
          <a:noFill/>
        </p:spPr>
        <p:txBody>
          <a:bodyPr wrap="square" rtlCol="0">
            <a:spAutoFit/>
          </a:bodyPr>
          <a:lstStyle/>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消费金融公司如有业务外包需要，应当制定与业务外包相关的政策和管理制度，包括业务外包的决策程序、对外包方的评价和管理、控制业务信息保密性和安全性的措施和应急计划等。</a:t>
            </a:r>
          </a:p>
          <a:p>
            <a:pPr>
              <a:lnSpc>
                <a:spcPct val="150000"/>
              </a:lnSpc>
            </a:pPr>
            <a:r>
              <a:rPr lang="zh-CN" altLang="en-US" sz="1400" dirty="0" smtClean="0">
                <a:latin typeface="微软雅黑" pitchFamily="34" charset="-122"/>
                <a:ea typeface="微软雅黑" pitchFamily="34" charset="-122"/>
              </a:rPr>
              <a:t>    消费金融公司签署业务外包协议前应当向银行业监督管理机构报告业务外包的主要风险及相应的风险规避措施等。</a:t>
            </a:r>
          </a:p>
          <a:p>
            <a:pPr>
              <a:lnSpc>
                <a:spcPct val="150000"/>
              </a:lnSpc>
            </a:pPr>
            <a:r>
              <a:rPr lang="zh-CN" altLang="en-US" sz="1400" dirty="0" smtClean="0">
                <a:latin typeface="微软雅黑" pitchFamily="34" charset="-122"/>
                <a:ea typeface="微软雅黑" pitchFamily="34" charset="-122"/>
              </a:rPr>
              <a:t>    消费金融公司不得将与贷款决策和风险控制核心技术密切相关的业务外包。</a:t>
            </a:r>
            <a:endParaRPr lang="en-US" altLang="zh-CN" sz="1400" dirty="0" smtClean="0">
              <a:latin typeface="微软雅黑" pitchFamily="34" charset="-122"/>
              <a:ea typeface="微软雅黑" pitchFamily="34" charset="-122"/>
            </a:endParaRPr>
          </a:p>
          <a:p>
            <a:pPr>
              <a:lnSpc>
                <a:spcPct val="150000"/>
              </a:lnSpc>
            </a:pPr>
            <a:endParaRPr lang="zh-CN" altLang="en-US"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消费金融公司应当按规定编制并报送会计报表及银行业监督管理机构要求的其他报表。</a:t>
            </a:r>
            <a:endParaRPr lang="en-US" altLang="zh-CN" sz="1400" dirty="0" smtClean="0">
              <a:latin typeface="微软雅黑" pitchFamily="34" charset="-122"/>
              <a:ea typeface="微软雅黑" pitchFamily="34" charset="-122"/>
            </a:endParaRPr>
          </a:p>
          <a:p>
            <a:pPr>
              <a:lnSpc>
                <a:spcPct val="150000"/>
              </a:lnSpc>
            </a:pPr>
            <a:endParaRPr lang="en-US" altLang="zh-CN" sz="1400" dirty="0" smtClean="0">
              <a:latin typeface="微软雅黑" pitchFamily="34" charset="-122"/>
              <a:ea typeface="微软雅黑" pitchFamily="34" charset="-122"/>
            </a:endParaRPr>
          </a:p>
          <a:p>
            <a:pPr>
              <a:lnSpc>
                <a:spcPct val="150000"/>
              </a:lnSpc>
              <a:buFont typeface="Wingdings" pitchFamily="2" charset="2"/>
              <a:buChar char="Ø"/>
            </a:pPr>
            <a:r>
              <a:rPr lang="zh-CN" altLang="en-US" sz="1400" dirty="0" smtClean="0">
                <a:latin typeface="微软雅黑" pitchFamily="34" charset="-122"/>
                <a:ea typeface="微软雅黑" pitchFamily="34" charset="-122"/>
              </a:rPr>
              <a:t>消费金融公司应当建立定期外部审计制度，并在每个会计年度结束后的</a:t>
            </a:r>
            <a:r>
              <a:rPr lang="en-US" sz="1400" dirty="0" smtClean="0">
                <a:latin typeface="微软雅黑" pitchFamily="34" charset="-122"/>
                <a:ea typeface="微软雅黑" pitchFamily="34" charset="-122"/>
              </a:rPr>
              <a:t>4</a:t>
            </a:r>
            <a:r>
              <a:rPr lang="zh-CN" altLang="en-US" sz="1400" dirty="0" smtClean="0">
                <a:latin typeface="微软雅黑" pitchFamily="34" charset="-122"/>
                <a:ea typeface="微软雅黑" pitchFamily="34" charset="-122"/>
              </a:rPr>
              <a:t>个月内，将经法定代表人签名确认的年度审计报告报送银行业监督管理机构。</a:t>
            </a:r>
          </a:p>
          <a:p>
            <a:pPr>
              <a:lnSpc>
                <a:spcPct val="150000"/>
              </a:lnSpc>
              <a:buFont typeface="Wingdings" pitchFamily="2" charset="2"/>
              <a:buChar char="Ø"/>
            </a:pPr>
            <a:endParaRPr lang="zh-CN" altLang="en-US" sz="1400" dirty="0" smtClean="0">
              <a:latin typeface="微软雅黑" pitchFamily="34" charset="-122"/>
              <a:ea typeface="微软雅黑" pitchFamily="34" charset="-122"/>
            </a:endParaRPr>
          </a:p>
          <a:p>
            <a:endParaRPr lang="zh-CN" altLang="en-US" dirty="0" smtClean="0">
              <a:latin typeface="华文新魏" pitchFamily="2" charset="-122"/>
              <a:ea typeface="华文新魏" pitchFamily="2" charset="-122"/>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2051</Words>
  <Application>Microsoft Office PowerPoint</Application>
  <PresentationFormat>全屏显示(16:9)</PresentationFormat>
  <Paragraphs>201</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华文新魏</vt:lpstr>
      <vt:lpstr>宋体</vt:lpstr>
      <vt:lpstr>微软雅黑</vt:lpstr>
      <vt:lpstr>Arial</vt:lpstr>
      <vt:lpstr>Calibri</vt:lpstr>
      <vt:lpstr>Times New Roman</vt:lpstr>
      <vt:lpstr>Wingdings</vt:lpstr>
      <vt:lpstr>Office 主题</vt:lpstr>
      <vt:lpstr>PowerPoint 演示文稿</vt:lpstr>
      <vt:lpstr>PowerPoint 演示文稿</vt:lpstr>
      <vt:lpstr>《消费金融公司试点管理办法》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malan</dc:creator>
  <cp:lastModifiedBy>李云涛</cp:lastModifiedBy>
  <cp:revision>265</cp:revision>
  <dcterms:created xsi:type="dcterms:W3CDTF">2016-02-02T10:06:40Z</dcterms:created>
  <dcterms:modified xsi:type="dcterms:W3CDTF">2017-09-25T03:52:55Z</dcterms:modified>
</cp:coreProperties>
</file>