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34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82" r:id="rId15"/>
    <p:sldId id="283" r:id="rId16"/>
    <p:sldId id="300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301" r:id="rId33"/>
  </p:sldIdLst>
  <p:sldSz cx="9144000" cy="6858000" type="screen4x3"/>
  <p:notesSz cx="6858000" cy="9144000"/>
  <p:embeddedFontLst>
    <p:embeddedFont>
      <p:font typeface="Comic Sans MS" panose="030F0702030302020204" pitchFamily="66" charset="0"/>
      <p:regular r:id="rId35"/>
      <p:bold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D7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-732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6B30DF1B-D3A6-4404-86BB-846117A9F7E1}" type="datetimeFigureOut">
              <a:rPr lang="en-US"/>
              <a:pPr>
                <a:defRPr/>
              </a:pPr>
              <a:t>2/25/2015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7BD77803-07D1-40C7-B819-D92FDF4B4A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07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209799"/>
          </a:xfrm>
        </p:spPr>
        <p:txBody>
          <a:bodyPr/>
          <a:lstStyle>
            <a:lvl1pPr algn="ctr">
              <a:defRPr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B6D1F-EB91-4C0A-976A-3F806D3EE7D3}" type="datetime1">
              <a:rPr lang="en-US" smtClean="0"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 Sutherland, Sutherland-HDL &amp; Tom Fitzpatrick, Mentor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3A85C-B66D-4D6E-9DA8-FB77A66FB6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64940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40" y="274320"/>
            <a:ext cx="7315200" cy="1143000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 sz="2600"/>
            </a:lvl2pPr>
            <a:lvl3pPr>
              <a:buClr>
                <a:schemeClr val="tx1"/>
              </a:buClr>
              <a:defRPr sz="2400"/>
            </a:lvl3pPr>
            <a:lvl4pPr>
              <a:buClr>
                <a:schemeClr val="tx1"/>
              </a:buClr>
              <a:defRPr sz="2200"/>
            </a:lvl4pPr>
            <a:lvl5pPr>
              <a:buClr>
                <a:schemeClr val="tx1"/>
              </a:buCl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6442A-FF06-44B5-83B5-5DD9E632D6AE}" type="datetime1">
              <a:rPr lang="en-US" smtClean="0"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 Sutherland, Sutherland-HDL &amp; Tom Fitzpatrick, Mentor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EF481-C7AC-4F98-A0D6-D8C31E7E58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65921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688" y="274638"/>
            <a:ext cx="73152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178B8-E33B-461B-800C-C7FBE69DE918}" type="datetime1">
              <a:rPr lang="en-US" smtClean="0"/>
              <a:t>2/25/2015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 Sutherland, Sutherland-HDL &amp; Tom Fitzpatrick, Mentor Graphics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09DE1-BCAC-496E-8393-2A435B5207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77379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51059-445B-424A-9D7B-AF653CC32802}" type="datetime1">
              <a:rPr lang="en-US" smtClean="0"/>
              <a:t>2/25/2015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 Sutherland, Sutherland-HDL &amp; Tom Fitzpatrick, Mentor Graphics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8A06C-2033-4DBE-AC9A-3385DFA488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07770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38A2C-FD04-4978-AE5F-B9EDF0FF72A4}" type="datetime1">
              <a:rPr lang="en-US" smtClean="0"/>
              <a:t>2/25/2015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 Sutherland, Sutherland-HDL &amp; Tom Fitzpatrick, Mentor Graphics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361AE-EA11-4F39-A903-3C0CAB1B7F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05003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 userDrawn="1"/>
        </p:nvGrpSpPr>
        <p:grpSpPr bwMode="auto">
          <a:xfrm>
            <a:off x="0" y="0"/>
            <a:ext cx="9144000" cy="285750"/>
            <a:chOff x="0" y="0"/>
            <a:chExt cx="9144000" cy="285176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169522"/>
            </a:xfrm>
            <a:prstGeom prst="rect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69522"/>
              <a:ext cx="9144000" cy="11565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27" name="Group 9"/>
          <p:cNvGrpSpPr>
            <a:grpSpLocks/>
          </p:cNvGrpSpPr>
          <p:nvPr userDrawn="1"/>
        </p:nvGrpSpPr>
        <p:grpSpPr bwMode="auto">
          <a:xfrm>
            <a:off x="4763" y="0"/>
            <a:ext cx="1685925" cy="990600"/>
            <a:chOff x="143568" y="0"/>
            <a:chExt cx="1686031" cy="990606"/>
          </a:xfrm>
        </p:grpSpPr>
        <p:sp>
          <p:nvSpPr>
            <p:cNvPr id="11" name="Rectangle 10"/>
            <p:cNvSpPr/>
            <p:nvPr/>
          </p:nvSpPr>
          <p:spPr>
            <a:xfrm>
              <a:off x="143568" y="0"/>
              <a:ext cx="1686031" cy="9906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</a:endParaRPr>
            </a:p>
          </p:txBody>
        </p:sp>
        <p:pic>
          <p:nvPicPr>
            <p:cNvPr id="1037" name="Picture 2" descr="http://dvcon.org/sites/dvcon.org/files/2015DVCon_united_states_transparent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568" y="0"/>
              <a:ext cx="1686031" cy="990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8" name="Group 12"/>
          <p:cNvGrpSpPr>
            <a:grpSpLocks/>
          </p:cNvGrpSpPr>
          <p:nvPr userDrawn="1"/>
        </p:nvGrpSpPr>
        <p:grpSpPr bwMode="auto">
          <a:xfrm flipV="1">
            <a:off x="0" y="6572250"/>
            <a:ext cx="9144000" cy="285750"/>
            <a:chOff x="0" y="0"/>
            <a:chExt cx="9144000" cy="285176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169521"/>
            </a:xfrm>
            <a:prstGeom prst="rect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169521"/>
              <a:ext cx="9144000" cy="11565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1775638" y="274638"/>
            <a:ext cx="729393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8602" y="1509824"/>
            <a:ext cx="8970338" cy="501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63" y="6688138"/>
            <a:ext cx="1062037" cy="158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AC087898-0B5F-4CC4-978D-E610FDE045BD}" type="datetime1">
              <a:rPr lang="en-US" smtClean="0"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688138"/>
            <a:ext cx="6934200" cy="158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Stu Sutherland, Sutherland-HDL &amp; Tom Fitzpatrick, Mentor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6688138"/>
            <a:ext cx="912813" cy="158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4670396E-A649-4F0A-8675-2E7149D940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</p:sldLayoutIdLst>
  <p:transition spd="slow">
    <p:strips dir="rd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000" b="1" kern="1200" dirty="0">
          <a:solidFill>
            <a:srgbClr val="00007F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0000"/>
        <a:buFont typeface="Arial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8975" indent="-2905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indent="-2254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0000"/>
        <a:buFont typeface="Arial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04913" indent="-2905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484313" indent="-2794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4.wmf"/><Relationship Id="rId10" Type="http://schemas.openxmlformats.org/officeDocument/2006/relationships/image" Target="../media/image10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1267691"/>
            <a:ext cx="7772400" cy="2209800"/>
          </a:xfrm>
        </p:spPr>
        <p:txBody>
          <a:bodyPr/>
          <a:lstStyle/>
          <a:p>
            <a:pPr eaLnBrk="1" hangingPunct="1"/>
            <a:r>
              <a:rPr altLang="en-US" dirty="0" smtClean="0">
                <a:solidFill>
                  <a:srgbClr val="00007F"/>
                </a:solidFill>
                <a:latin typeface="Arial" charset="0"/>
              </a:rPr>
              <a:t>UVM Rapid Adoption:</a:t>
            </a:r>
            <a:br>
              <a:rPr altLang="en-US" dirty="0" smtClean="0">
                <a:solidFill>
                  <a:srgbClr val="00007F"/>
                </a:solidFill>
                <a:latin typeface="Arial" charset="0"/>
              </a:rPr>
            </a:br>
            <a:r>
              <a:rPr altLang="en-US" sz="3600" dirty="0" smtClean="0">
                <a:solidFill>
                  <a:srgbClr val="00007F"/>
                </a:solidFill>
                <a:latin typeface="Arial" charset="0"/>
              </a:rPr>
              <a:t>A Practical Subset of UVM</a:t>
            </a:r>
            <a:endParaRPr altLang="en-US" dirty="0" smtClean="0">
              <a:solidFill>
                <a:srgbClr val="00007F"/>
              </a:solidFill>
              <a:latin typeface="Arial" charset="0"/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685800" y="3245081"/>
            <a:ext cx="7772400" cy="1170709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accent2"/>
                </a:solidFill>
                <a:latin typeface="Arial" charset="0"/>
              </a:rPr>
              <a:t>Stuart Sutherland, Sutherland-HDL, Inc.</a:t>
            </a:r>
          </a:p>
          <a:p>
            <a:pPr eaLnBrk="1" hangingPunct="1"/>
            <a:r>
              <a:rPr lang="en-US" altLang="en-US" dirty="0" smtClean="0">
                <a:solidFill>
                  <a:srgbClr val="C00000"/>
                </a:solidFill>
                <a:latin typeface="Arial" charset="0"/>
              </a:rPr>
              <a:t>Tom Fitzpatrick, Mentor Graphics Corp.</a:t>
            </a:r>
          </a:p>
        </p:txBody>
      </p:sp>
      <p:pic>
        <p:nvPicPr>
          <p:cNvPr id="1028" name="Picture 4" descr="D:\1-Business\Flyers\SHDL_logo\logo_20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25" y="4829033"/>
            <a:ext cx="3451114" cy="112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ages.mentor.com.s3.amazonaws.com/logos/mentor_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40" y="4882198"/>
            <a:ext cx="3270778" cy="113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9883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Agent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An agent </a:t>
            </a:r>
            <a:r>
              <a:rPr lang="en-US" dirty="0" smtClean="0">
                <a:solidFill>
                  <a:schemeClr val="accent3"/>
                </a:solidFill>
              </a:rPr>
              <a:t>encapsulates low-level components</a:t>
            </a:r>
            <a:r>
              <a:rPr lang="en-US" dirty="0" smtClean="0">
                <a:solidFill>
                  <a:schemeClr val="accent2"/>
                </a:solidFill>
              </a:rPr>
              <a:t> needed to drive and monitor a specific interface to the DUT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 Sutherland, Sutherland-HDL &amp; Tom Fitzpatrick, Mentor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F481-C7AC-4F98-A0D6-D8C31E7E589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blackWhite">
          <a:xfrm>
            <a:off x="146684" y="2455518"/>
            <a:ext cx="8883016" cy="407803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tIns="9144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my_agent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uvm_component_utils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my_agent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9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new(string name,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uvm_component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parent);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(name, parent);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new</a:t>
            </a:r>
          </a:p>
          <a:p>
            <a:pPr>
              <a:spcBef>
                <a:spcPts val="9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handles for agent’s components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my_sequencer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my_driver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6704" y="5307623"/>
            <a:ext cx="8631556" cy="921727"/>
          </a:xfrm>
          <a:prstGeom prst="roundRect">
            <a:avLst>
              <a:gd name="adj" fmla="val 11913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spcBef>
                <a:spcPts val="9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handles to the monitor's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uvm_analysis_port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dut_inputs_port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uvm_analysis_port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dut_outputs_port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946628"/>
              </p:ext>
            </p:extLst>
          </p:nvPr>
        </p:nvGraphicFramePr>
        <p:xfrm>
          <a:off x="5326380" y="2951487"/>
          <a:ext cx="3611880" cy="16916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37310"/>
                <a:gridCol w="1234440"/>
                <a:gridCol w="10401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UVM Constructs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Time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Seen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Running Total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Macros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2255812" y="2508500"/>
            <a:ext cx="2556217" cy="35815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uvm_agent</a:t>
            </a:r>
            <a:endParaRPr lang="pt-BR" altLang="en-US" b="1" dirty="0" smtClean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blackWhite">
          <a:xfrm>
            <a:off x="1023382" y="6289678"/>
            <a:ext cx="3039544" cy="36933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</a:rPr>
              <a:t>(continued on next page)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800350" y="4891464"/>
            <a:ext cx="6137910" cy="808442"/>
            <a:chOff x="2889341" y="2740047"/>
            <a:chExt cx="6137910" cy="808442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2889341" y="2891790"/>
              <a:ext cx="2711360" cy="65669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 bwMode="blackWhite">
            <a:xfrm>
              <a:off x="5198200" y="2740047"/>
              <a:ext cx="3829051" cy="64633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</a:rPr>
                <a:t>Add ports to the monitor (classes defined in the UVM library)</a:t>
              </a:r>
              <a:endParaRPr lang="en-US" b="1" dirty="0" smtClean="0">
                <a:latin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21873" y="2500017"/>
            <a:ext cx="3916386" cy="369332"/>
            <a:chOff x="5021873" y="2500017"/>
            <a:chExt cx="3916386" cy="369332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5021873" y="2685477"/>
              <a:ext cx="108585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 bwMode="blackWhite">
            <a:xfrm>
              <a:off x="5310070" y="2500017"/>
              <a:ext cx="3628189" cy="36933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</a:rPr>
                <a:t>Extend agent’s UVM base 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533900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Agent Component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agent’s </a:t>
            </a:r>
            <a:r>
              <a:rPr lang="en-US" dirty="0" smtClean="0">
                <a:solidFill>
                  <a:srgbClr val="7030A0"/>
                </a:solidFill>
              </a:rPr>
              <a:t>build phase</a:t>
            </a:r>
            <a:r>
              <a:rPr lang="en-US" dirty="0" smtClean="0"/>
              <a:t> “creates” 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 smtClean="0">
                <a:solidFill>
                  <a:schemeClr val="accent3"/>
                </a:solidFill>
              </a:rPr>
              <a:t>sequencer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r>
              <a:rPr lang="en-US" dirty="0" smtClean="0">
                <a:solidFill>
                  <a:schemeClr val="accent3"/>
                </a:solidFill>
              </a:rPr>
              <a:t>driver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r>
              <a:rPr lang="en-US" dirty="0" smtClean="0">
                <a:solidFill>
                  <a:schemeClr val="accent3"/>
                </a:solidFill>
              </a:rPr>
              <a:t>monitor</a:t>
            </a:r>
            <a:r>
              <a:rPr lang="en-US" dirty="0" smtClean="0"/>
              <a:t>, etc.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 Sutherland, Sutherland-HDL &amp; Tom Fitzpatrick, Mentor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F481-C7AC-4F98-A0D6-D8C31E7E589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blackWhite">
          <a:xfrm>
            <a:off x="146684" y="2478378"/>
            <a:ext cx="8883016" cy="41165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tIns="4572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void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build_phase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uvm_phase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phase);</a:t>
            </a:r>
          </a:p>
          <a:p>
            <a:pPr>
              <a:spcBef>
                <a:spcPts val="0"/>
              </a:spcBef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5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my_monitor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type_id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::create(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"mon", this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m_config.is_active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UVM_ACTIVE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spcBef>
                <a:spcPts val="6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my_sequencer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type_id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::create(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", this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my_driver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type_id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::create(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", this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m_config.enable_coverage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my_cover_collector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type_id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::create(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", this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build_phase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6704" y="3141757"/>
            <a:ext cx="8631556" cy="624547"/>
          </a:xfrm>
          <a:prstGeom prst="roundRect">
            <a:avLst>
              <a:gd name="adj" fmla="val 19234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spcBef>
                <a:spcPts val="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uvm_config_db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my_cfg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::get(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"",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t_cfg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m_cfg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uvm_warning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"NOCFG", Failed to access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config_db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.\n"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59229"/>
              </p:ext>
            </p:extLst>
          </p:nvPr>
        </p:nvGraphicFramePr>
        <p:xfrm>
          <a:off x="5326380" y="4815231"/>
          <a:ext cx="3611880" cy="16916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37310"/>
                <a:gridCol w="1234440"/>
                <a:gridCol w="10401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UVM Constructs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Time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Seen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Running Total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Macros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 bwMode="blackWhite">
          <a:xfrm>
            <a:off x="1023382" y="6278248"/>
            <a:ext cx="3039544" cy="36933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</a:rPr>
              <a:t>(continued on next page)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891402" y="1134517"/>
            <a:ext cx="6088085" cy="2100069"/>
            <a:chOff x="2891402" y="1134517"/>
            <a:chExt cx="6088085" cy="2100069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2891402" y="1943100"/>
              <a:ext cx="3475108" cy="129148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 bwMode="blackWhite">
            <a:xfrm>
              <a:off x="5955030" y="1134517"/>
              <a:ext cx="3024457" cy="120032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</a:rPr>
                <a:t>The </a:t>
              </a:r>
              <a:r>
                <a:rPr lang="en-US" b="1" dirty="0" smtClean="0">
                  <a:solidFill>
                    <a:srgbClr val="C00000"/>
                  </a:solidFill>
                  <a:latin typeface="Arial" panose="020B0604020202020204" pitchFamily="34" charset="0"/>
                </a:rPr>
                <a:t>Test Writer</a:t>
              </a:r>
              <a:r>
                <a:rPr lang="en-US" b="1" dirty="0" smtClean="0">
                  <a:latin typeface="Arial" panose="020B0604020202020204" pitchFamily="34" charset="0"/>
                </a:rPr>
                <a:t> </a:t>
              </a:r>
              <a:r>
                <a:rPr lang="en-US" b="1" dirty="0" smtClean="0">
                  <a:solidFill>
                    <a:srgbClr val="7030A0"/>
                  </a:solidFill>
                  <a:latin typeface="Arial" panose="020B0604020202020204" pitchFamily="34" charset="0"/>
                </a:rPr>
                <a:t>“sets”</a:t>
              </a:r>
              <a:r>
                <a:rPr lang="en-US" b="1" dirty="0" smtClean="0">
                  <a:latin typeface="Arial" panose="020B0604020202020204" pitchFamily="34" charset="0"/>
                </a:rPr>
                <a:t> a configuration object handle into UVM’s </a:t>
              </a:r>
              <a:r>
                <a:rPr lang="en-US" b="1" dirty="0" smtClean="0">
                  <a:solidFill>
                    <a:srgbClr val="7030A0"/>
                  </a:solidFill>
                  <a:latin typeface="Arial" panose="020B0604020202020204" pitchFamily="34" charset="0"/>
                </a:rPr>
                <a:t>configuration data base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903082" y="2413184"/>
            <a:ext cx="4076405" cy="819470"/>
            <a:chOff x="4903082" y="2413184"/>
            <a:chExt cx="4076405" cy="819470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4903082" y="2759209"/>
              <a:ext cx="1211968" cy="4734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 bwMode="blackWhite">
            <a:xfrm>
              <a:off x="5955030" y="2413184"/>
              <a:ext cx="3024457" cy="64633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</a:rPr>
                <a:t>The agent </a:t>
              </a:r>
              <a:r>
                <a:rPr lang="en-US" b="1" dirty="0" smtClean="0">
                  <a:solidFill>
                    <a:srgbClr val="7030A0"/>
                  </a:solidFill>
                  <a:latin typeface="Arial" panose="020B0604020202020204" pitchFamily="34" charset="0"/>
                </a:rPr>
                <a:t>“gets”</a:t>
              </a:r>
              <a:r>
                <a:rPr lang="en-US" b="1" dirty="0" smtClean="0">
                  <a:latin typeface="Arial" panose="020B0604020202020204" pitchFamily="34" charset="0"/>
                </a:rPr>
                <a:t> this handle from the data base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463144" y="3703320"/>
            <a:ext cx="5789316" cy="543617"/>
            <a:chOff x="5000604" y="2325732"/>
            <a:chExt cx="5789316" cy="543617"/>
          </a:xfrm>
        </p:grpSpPr>
        <p:cxnSp>
          <p:nvCxnSpPr>
            <p:cNvPr id="21" name="Straight Arrow Connector 20"/>
            <p:cNvCxnSpPr/>
            <p:nvPr/>
          </p:nvCxnSpPr>
          <p:spPr>
            <a:xfrm flipH="1" flipV="1">
              <a:off x="5000604" y="2325732"/>
              <a:ext cx="451508" cy="34531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 bwMode="blackWhite">
            <a:xfrm>
              <a:off x="5097780" y="2500017"/>
              <a:ext cx="5692140" cy="36933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</a:rPr>
                <a:t>Warning messages can provide debug information</a:t>
              </a:r>
              <a:endParaRPr lang="en-US" b="1" dirty="0" smtClean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2009042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Agent Component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agent’s </a:t>
            </a:r>
            <a:r>
              <a:rPr lang="en-US" dirty="0" err="1" smtClean="0">
                <a:solidFill>
                  <a:schemeClr val="accent2"/>
                </a:solidFill>
              </a:rPr>
              <a:t>connect_phase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connects the agent’s components together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 Sutherland, Sutherland-HDL &amp; Tom Fitzpatrick, Mentor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F481-C7AC-4F98-A0D6-D8C31E7E589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blackWhite">
          <a:xfrm>
            <a:off x="146684" y="2489808"/>
            <a:ext cx="8883016" cy="400109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tIns="4572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function void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connect_phase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uvm_phase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phase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set agent's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 point to the monitor's ports</a:t>
            </a:r>
          </a:p>
          <a:p>
            <a:pPr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dut_inputs_port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mon.dut_inputs_port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dut_outputs_port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mon.dut_outputs_port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is_active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UVM_ACTIVE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//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connect driver to sequencer</a:t>
            </a:r>
          </a:p>
          <a:p>
            <a:pPr>
              <a:spcBef>
                <a:spcPts val="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drv.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seq_item_port.connect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sqr.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seq_item_export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enable_coverage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connect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 to coverage collector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mon.dut_inputs_port.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cov.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analysis_export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connect_phase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endclass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my_agent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39621"/>
              </p:ext>
            </p:extLst>
          </p:nvPr>
        </p:nvGraphicFramePr>
        <p:xfrm>
          <a:off x="5314950" y="2850865"/>
          <a:ext cx="3611880" cy="16916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37310"/>
                <a:gridCol w="1234440"/>
                <a:gridCol w="10401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UVM Constructs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Time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Seen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Running Total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Macros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 bwMode="blackWhite">
          <a:xfrm>
            <a:off x="5739457" y="2077593"/>
            <a:ext cx="2913529" cy="646331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</a:rPr>
              <a:t>No additional UVM constructs needed!</a:t>
            </a:r>
          </a:p>
        </p:txBody>
      </p:sp>
    </p:spTree>
    <p:extLst>
      <p:ext uri="{BB962C8B-B14F-4D97-AF65-F5344CB8AC3E}">
        <p14:creationId xmlns:p14="http://schemas.microsoft.com/office/powerpoint/2010/main" val="1199273694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Driver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The </a:t>
            </a:r>
            <a:r>
              <a:rPr lang="en-US" dirty="0" smtClean="0">
                <a:solidFill>
                  <a:schemeClr val="accent3"/>
                </a:solidFill>
              </a:rPr>
              <a:t>driver</a:t>
            </a:r>
            <a:r>
              <a:rPr lang="en-US" dirty="0" smtClean="0">
                <a:solidFill>
                  <a:schemeClr val="accent2"/>
                </a:solidFill>
              </a:rPr>
              <a:t> receives transactions from a </a:t>
            </a:r>
            <a:r>
              <a:rPr lang="en-US" dirty="0" smtClean="0">
                <a:solidFill>
                  <a:schemeClr val="accent3"/>
                </a:solidFill>
              </a:rPr>
              <a:t>sequencer</a:t>
            </a:r>
            <a:r>
              <a:rPr lang="en-US" dirty="0" smtClean="0">
                <a:solidFill>
                  <a:schemeClr val="accent2"/>
                </a:solidFill>
              </a:rPr>
              <a:t> and drives values to the DUT via a </a:t>
            </a:r>
            <a:r>
              <a:rPr lang="en-US" dirty="0" smtClean="0">
                <a:solidFill>
                  <a:schemeClr val="accent3"/>
                </a:solidFill>
              </a:rPr>
              <a:t>virtual interface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 Sutherland, Sutherland-HDL &amp; Tom Fitzpatrick, Mentor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F481-C7AC-4F98-A0D6-D8C31E7E589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blackWhite">
          <a:xfrm>
            <a:off x="146684" y="2478378"/>
            <a:ext cx="8883016" cy="400109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tIns="9144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my_driver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uvm_component_utils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my_driver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new(string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name,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uvm_component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(name, parent);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tb_if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tb_vif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// virtual interface pointer</a:t>
            </a:r>
          </a:p>
          <a:p>
            <a:pPr>
              <a:spcBef>
                <a:spcPts val="6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build_phase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uvm_phase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phase);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(!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uvm_config_db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#(virtual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my_dut_interface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::get(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"", "DUT_IF",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tb_vif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build_phase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392972" y="2526868"/>
            <a:ext cx="3859237" cy="35815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uvm_driver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altLang="en-US" b="1" dirty="0" smtClean="0">
              <a:solidFill>
                <a:schemeClr val="accent2"/>
              </a:solidFill>
              <a:latin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67145" y="2860918"/>
            <a:ext cx="4171114" cy="423483"/>
            <a:chOff x="4767145" y="2445866"/>
            <a:chExt cx="4171114" cy="423483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4767145" y="2445866"/>
              <a:ext cx="879275" cy="25947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 bwMode="blackWhite">
            <a:xfrm>
              <a:off x="5310070" y="2500017"/>
              <a:ext cx="3628189" cy="36933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</a:rPr>
                <a:t>Extend driver’s UVM base class</a:t>
              </a:r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871628" y="5416328"/>
            <a:ext cx="7791034" cy="372208"/>
          </a:xfrm>
          <a:prstGeom prst="roundRect">
            <a:avLst>
              <a:gd name="adj" fmla="val 19234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uvm_fatal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"NOVIF", Failed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virtutal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interface from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692725" y="5811396"/>
            <a:ext cx="5245534" cy="457773"/>
            <a:chOff x="4572835" y="2411576"/>
            <a:chExt cx="5245534" cy="457773"/>
          </a:xfrm>
        </p:grpSpPr>
        <p:cxnSp>
          <p:nvCxnSpPr>
            <p:cNvPr id="20" name="Straight Arrow Connector 19"/>
            <p:cNvCxnSpPr/>
            <p:nvPr/>
          </p:nvCxnSpPr>
          <p:spPr>
            <a:xfrm flipH="1" flipV="1">
              <a:off x="4572835" y="2411576"/>
              <a:ext cx="879275" cy="25947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 bwMode="blackWhite">
            <a:xfrm>
              <a:off x="5097780" y="2500017"/>
              <a:ext cx="4720589" cy="36933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</a:rPr>
                <a:t>A fatal error report terminates simulation</a:t>
              </a:r>
            </a:p>
          </p:txBody>
        </p:sp>
      </p:grp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30895"/>
              </p:ext>
            </p:extLst>
          </p:nvPr>
        </p:nvGraphicFramePr>
        <p:xfrm>
          <a:off x="5310070" y="3592221"/>
          <a:ext cx="3611880" cy="16916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37310"/>
                <a:gridCol w="1234440"/>
                <a:gridCol w="10401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UVM Constructs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Time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Seen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Running Total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Macros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553078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Driver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The </a:t>
            </a:r>
            <a:r>
              <a:rPr lang="en-US" dirty="0" smtClean="0">
                <a:solidFill>
                  <a:schemeClr val="accent3"/>
                </a:solidFill>
              </a:rPr>
              <a:t>driver</a:t>
            </a:r>
            <a:r>
              <a:rPr lang="en-US" dirty="0" smtClean="0">
                <a:solidFill>
                  <a:schemeClr val="accent2"/>
                </a:solidFill>
              </a:rPr>
              <a:t> receives transactions from a </a:t>
            </a:r>
            <a:r>
              <a:rPr lang="en-US" dirty="0" smtClean="0">
                <a:solidFill>
                  <a:schemeClr val="accent3"/>
                </a:solidFill>
              </a:rPr>
              <a:t>sequencer</a:t>
            </a:r>
            <a:r>
              <a:rPr lang="en-US" dirty="0" smtClean="0">
                <a:solidFill>
                  <a:schemeClr val="accent2"/>
                </a:solidFill>
              </a:rPr>
              <a:t> and drives values to the DUT via a </a:t>
            </a:r>
            <a:r>
              <a:rPr lang="en-US" dirty="0" smtClean="0">
                <a:solidFill>
                  <a:schemeClr val="accent3"/>
                </a:solidFill>
              </a:rPr>
              <a:t>virtual interface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 Sutherland, Sutherland-HDL &amp; Tom Fitzpatrick, Mentor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F481-C7AC-4F98-A0D6-D8C31E7E589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blackWhite">
          <a:xfrm>
            <a:off x="146684" y="2512668"/>
            <a:ext cx="8791576" cy="397031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tIns="9144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b="1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forever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tb_vif.clk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synchronize to interface clock</a:t>
            </a:r>
          </a:p>
          <a:p>
            <a:pPr>
              <a:spcBef>
                <a:spcPts val="0"/>
              </a:spcBef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tb_vif.operand_a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tx.operand_a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 // drive values</a:t>
            </a:r>
          </a:p>
          <a:p>
            <a:pPr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tb_vif.operand_b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tx.operand_b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tb_vif.opcode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tx.opcode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>
              <a:spcBef>
                <a:spcPts val="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endtask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run_phase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my_driver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2808" y="2890172"/>
            <a:ext cx="4685821" cy="372208"/>
          </a:xfrm>
          <a:prstGeom prst="roundRect">
            <a:avLst>
              <a:gd name="adj" fmla="val 19234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run_phase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uvm_phase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phase);</a:t>
            </a:r>
            <a:endParaRPr lang="en-US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50804" y="4064287"/>
            <a:ext cx="7791034" cy="372208"/>
          </a:xfrm>
          <a:prstGeom prst="roundRect">
            <a:avLst>
              <a:gd name="adj" fmla="val 19234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spcBef>
                <a:spcPts val="0"/>
              </a:spcBef>
            </a:pP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seq_item_port.get_next_item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get a transaction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50804" y="5258108"/>
            <a:ext cx="3895517" cy="372208"/>
          </a:xfrm>
          <a:prstGeom prst="roundRect">
            <a:avLst>
              <a:gd name="adj" fmla="val 19234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spcBef>
                <a:spcPts val="0"/>
              </a:spcBef>
            </a:pP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seq_item_port.item_done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914901" y="2429308"/>
            <a:ext cx="4112350" cy="646331"/>
            <a:chOff x="4914901" y="2557167"/>
            <a:chExt cx="4112350" cy="646331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914901" y="2880332"/>
              <a:ext cx="685800" cy="27539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blackWhite">
            <a:xfrm>
              <a:off x="5257800" y="2557167"/>
              <a:ext cx="3769451" cy="64633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</a:rPr>
                <a:t>The </a:t>
              </a:r>
              <a:r>
                <a:rPr lang="en-US" b="1" dirty="0" smtClean="0">
                  <a:solidFill>
                    <a:srgbClr val="7030A0"/>
                  </a:solidFill>
                  <a:latin typeface="Arial" panose="020B0604020202020204" pitchFamily="34" charset="0"/>
                </a:rPr>
                <a:t>“run phase”</a:t>
              </a:r>
              <a:r>
                <a:rPr lang="en-US" b="1" dirty="0" smtClean="0">
                  <a:latin typeface="Arial" panose="020B0604020202020204" pitchFamily="34" charset="0"/>
                </a:rPr>
                <a:t> is a task that can take clock cycles to execute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48196" y="4425854"/>
            <a:ext cx="5481504" cy="2000428"/>
            <a:chOff x="3945798" y="1734208"/>
            <a:chExt cx="5481504" cy="2000428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3945798" y="1734208"/>
              <a:ext cx="1629594" cy="111769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4840606" y="2788390"/>
              <a:ext cx="734786" cy="28068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 bwMode="blackWhite">
            <a:xfrm>
              <a:off x="5223510" y="2534307"/>
              <a:ext cx="4203792" cy="120032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7030A0"/>
                  </a:solidFill>
                  <a:latin typeface="Arial" panose="020B0604020202020204" pitchFamily="34" charset="0"/>
                </a:rPr>
                <a:t>Port methods</a:t>
              </a:r>
              <a:r>
                <a:rPr lang="en-US" b="1" dirty="0" smtClean="0">
                  <a:latin typeface="Arial" panose="020B0604020202020204" pitchFamily="34" charset="0"/>
                </a:rPr>
                <a:t> “block” execution flow as part of a handshake process with a sequence stimulus generator written by the </a:t>
              </a:r>
              <a:r>
                <a:rPr lang="en-US" b="1" dirty="0" smtClean="0">
                  <a:solidFill>
                    <a:srgbClr val="C00000"/>
                  </a:solidFill>
                  <a:latin typeface="Arial" panose="020B0604020202020204" pitchFamily="34" charset="0"/>
                </a:rPr>
                <a:t>Sequence Writer</a:t>
              </a:r>
            </a:p>
          </p:txBody>
        </p: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731286"/>
              </p:ext>
            </p:extLst>
          </p:nvPr>
        </p:nvGraphicFramePr>
        <p:xfrm>
          <a:off x="5367220" y="3315922"/>
          <a:ext cx="3611880" cy="16916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37310"/>
                <a:gridCol w="1234440"/>
                <a:gridCol w="10401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UVM Constructs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Time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Seen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Running Total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Macros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135395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</a:t>
            </a:r>
            <a:br>
              <a:rPr lang="en-US" dirty="0" smtClean="0"/>
            </a:b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02" y="1371600"/>
            <a:ext cx="8970338" cy="515679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dirty="0" smtClean="0">
                <a:solidFill>
                  <a:schemeClr val="accent2"/>
                </a:solidFill>
              </a:rPr>
              <a:t>A </a:t>
            </a:r>
            <a:r>
              <a:rPr lang="en-US" dirty="0" smtClean="0">
                <a:solidFill>
                  <a:schemeClr val="accent3"/>
                </a:solidFill>
              </a:rPr>
              <a:t>sequencer</a:t>
            </a:r>
            <a:r>
              <a:rPr lang="en-US" dirty="0" smtClean="0">
                <a:solidFill>
                  <a:schemeClr val="accent2"/>
                </a:solidFill>
              </a:rPr>
              <a:t> routes stimulus to the driver</a:t>
            </a:r>
          </a:p>
          <a:p>
            <a:pPr lvl="1">
              <a:spcBef>
                <a:spcPts val="100"/>
              </a:spcBef>
            </a:pPr>
            <a:r>
              <a:rPr lang="en-US" sz="2400" dirty="0" smtClean="0"/>
              <a:t>Specializes the </a:t>
            </a:r>
            <a:r>
              <a:rPr lang="en-US" sz="2400" dirty="0" smtClean="0">
                <a:solidFill>
                  <a:schemeClr val="accent3"/>
                </a:solidFill>
              </a:rPr>
              <a:t>uvm_sequencer</a:t>
            </a:r>
            <a:r>
              <a:rPr lang="en-US" sz="2400" dirty="0" smtClean="0"/>
              <a:t> base class</a:t>
            </a:r>
          </a:p>
          <a:p>
            <a:pPr lvl="1">
              <a:spcBef>
                <a:spcPts val="100"/>
              </a:spcBef>
            </a:pPr>
            <a:r>
              <a:rPr lang="en-US" sz="2400" dirty="0" smtClean="0">
                <a:solidFill>
                  <a:srgbClr val="7030A0"/>
                </a:solidFill>
              </a:rPr>
              <a:t>No additional UVM constructs are needed</a:t>
            </a: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chemeClr val="accent2"/>
                </a:solidFill>
              </a:rPr>
              <a:t>A </a:t>
            </a:r>
            <a:r>
              <a:rPr lang="en-US" dirty="0">
                <a:solidFill>
                  <a:schemeClr val="accent3"/>
                </a:solidFill>
              </a:rPr>
              <a:t>monitor</a:t>
            </a:r>
            <a:r>
              <a:rPr lang="en-US" dirty="0">
                <a:solidFill>
                  <a:schemeClr val="accent2"/>
                </a:solidFill>
              </a:rPr>
              <a:t> observes DUT ports via a </a:t>
            </a:r>
            <a:r>
              <a:rPr lang="en-US" dirty="0">
                <a:solidFill>
                  <a:schemeClr val="accent3"/>
                </a:solidFill>
              </a:rPr>
              <a:t>virtual </a:t>
            </a:r>
            <a:r>
              <a:rPr lang="en-US" dirty="0" smtClean="0">
                <a:solidFill>
                  <a:schemeClr val="accent3"/>
                </a:solidFill>
              </a:rPr>
              <a:t>interface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spcBef>
                <a:spcPts val="100"/>
              </a:spcBef>
            </a:pPr>
            <a:r>
              <a:rPr lang="en-US" sz="2400" dirty="0"/>
              <a:t>Extends the </a:t>
            </a:r>
            <a:r>
              <a:rPr lang="en-US" sz="2400" dirty="0" err="1">
                <a:solidFill>
                  <a:schemeClr val="accent3"/>
                </a:solidFill>
              </a:rPr>
              <a:t>uvm_monitor</a:t>
            </a:r>
            <a:r>
              <a:rPr lang="en-US" sz="2400" dirty="0"/>
              <a:t> base class</a:t>
            </a:r>
          </a:p>
          <a:p>
            <a:pPr lvl="1">
              <a:spcBef>
                <a:spcPts val="100"/>
              </a:spcBef>
            </a:pPr>
            <a:r>
              <a:rPr lang="en-US" sz="2400" dirty="0" smtClean="0">
                <a:solidFill>
                  <a:srgbClr val="7030A0"/>
                </a:solidFill>
              </a:rPr>
              <a:t>Only additional </a:t>
            </a:r>
            <a:r>
              <a:rPr lang="en-US" sz="2400" dirty="0">
                <a:solidFill>
                  <a:srgbClr val="7030A0"/>
                </a:solidFill>
              </a:rPr>
              <a:t>UVM </a:t>
            </a:r>
            <a:r>
              <a:rPr lang="en-US" sz="2400" dirty="0" smtClean="0">
                <a:solidFill>
                  <a:srgbClr val="7030A0"/>
                </a:solidFill>
              </a:rPr>
              <a:t>construct needed that has not already been shown is an analysis port </a:t>
            </a:r>
            <a:r>
              <a:rPr lang="en-US" sz="2400" dirty="0" smtClean="0">
                <a:solidFill>
                  <a:schemeClr val="accent3"/>
                </a:solidFill>
              </a:rPr>
              <a:t>write()</a:t>
            </a:r>
            <a:r>
              <a:rPr lang="en-US" sz="2400" dirty="0" smtClean="0">
                <a:solidFill>
                  <a:srgbClr val="7030A0"/>
                </a:solidFill>
              </a:rPr>
              <a:t> method</a:t>
            </a:r>
            <a:endParaRPr lang="en-US" sz="2400" dirty="0">
              <a:solidFill>
                <a:srgbClr val="7030A0"/>
              </a:solidFill>
            </a:endParaRPr>
          </a:p>
          <a:p>
            <a:pPr>
              <a:spcBef>
                <a:spcPts val="200"/>
              </a:spcBef>
            </a:pPr>
            <a:r>
              <a:rPr lang="en-US" dirty="0">
                <a:solidFill>
                  <a:schemeClr val="accent2"/>
                </a:solidFill>
              </a:rPr>
              <a:t>A </a:t>
            </a:r>
            <a:r>
              <a:rPr lang="en-US" dirty="0" smtClean="0">
                <a:solidFill>
                  <a:schemeClr val="accent3"/>
                </a:solidFill>
              </a:rPr>
              <a:t>scoreboard</a:t>
            </a:r>
            <a:r>
              <a:rPr lang="en-US" dirty="0" smtClean="0">
                <a:solidFill>
                  <a:schemeClr val="accent2"/>
                </a:solidFill>
              </a:rPr>
              <a:t> verifies DUT output value correctness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spcBef>
                <a:spcPts val="100"/>
              </a:spcBef>
            </a:pPr>
            <a:r>
              <a:rPr lang="en-US" sz="2400" dirty="0"/>
              <a:t>Extends </a:t>
            </a:r>
            <a:r>
              <a:rPr lang="en-US" sz="2400" dirty="0" err="1" smtClean="0">
                <a:solidFill>
                  <a:schemeClr val="accent3"/>
                </a:solidFill>
              </a:rPr>
              <a:t>uvm_subscriber</a:t>
            </a:r>
            <a:r>
              <a:rPr lang="en-US" sz="2400" dirty="0" smtClean="0"/>
              <a:t> or </a:t>
            </a:r>
            <a:r>
              <a:rPr lang="en-US" sz="2400" dirty="0" err="1" smtClean="0">
                <a:solidFill>
                  <a:schemeClr val="accent3"/>
                </a:solidFill>
              </a:rPr>
              <a:t>uvm_component</a:t>
            </a:r>
            <a:r>
              <a:rPr lang="en-US" sz="2400" dirty="0" smtClean="0"/>
              <a:t> </a:t>
            </a:r>
            <a:endParaRPr lang="en-US" sz="2400" dirty="0"/>
          </a:p>
          <a:p>
            <a:pPr lvl="1">
              <a:spcBef>
                <a:spcPts val="100"/>
              </a:spcBef>
            </a:pPr>
            <a:r>
              <a:rPr lang="en-US" sz="2400" dirty="0" smtClean="0">
                <a:solidFill>
                  <a:srgbClr val="7030A0"/>
                </a:solidFill>
              </a:rPr>
              <a:t>Only additional </a:t>
            </a:r>
            <a:r>
              <a:rPr lang="en-US" sz="2400" dirty="0">
                <a:solidFill>
                  <a:srgbClr val="7030A0"/>
                </a:solidFill>
              </a:rPr>
              <a:t>UVM constructs </a:t>
            </a:r>
            <a:r>
              <a:rPr lang="en-US" sz="2400" dirty="0" smtClean="0">
                <a:solidFill>
                  <a:srgbClr val="7030A0"/>
                </a:solidFill>
              </a:rPr>
              <a:t>that might be needed are: </a:t>
            </a:r>
            <a:r>
              <a:rPr lang="en-US" sz="2400" dirty="0" err="1" smtClean="0">
                <a:solidFill>
                  <a:schemeClr val="accent3"/>
                </a:solidFill>
              </a:rPr>
              <a:t>report_phase</a:t>
            </a:r>
            <a:r>
              <a:rPr lang="en-US" sz="2400" dirty="0" smtClean="0">
                <a:solidFill>
                  <a:schemeClr val="accent3"/>
                </a:solidFill>
              </a:rPr>
              <a:t>()</a:t>
            </a:r>
            <a:r>
              <a:rPr lang="en-US" sz="2400" dirty="0" smtClean="0">
                <a:solidFill>
                  <a:srgbClr val="7030A0"/>
                </a:solidFill>
              </a:rPr>
              <a:t>, </a:t>
            </a:r>
            <a:r>
              <a:rPr lang="en-US" sz="2400" dirty="0" smtClean="0">
                <a:solidFill>
                  <a:schemeClr val="accent3"/>
                </a:solidFill>
              </a:rPr>
              <a:t>`</a:t>
            </a:r>
            <a:r>
              <a:rPr lang="en-US" sz="2400" dirty="0" err="1" smtClean="0">
                <a:solidFill>
                  <a:schemeClr val="accent3"/>
                </a:solidFill>
              </a:rPr>
              <a:t>uvm_info</a:t>
            </a:r>
            <a:r>
              <a:rPr lang="en-US" sz="2400" dirty="0" smtClean="0">
                <a:solidFill>
                  <a:schemeClr val="accent3"/>
                </a:solidFill>
              </a:rPr>
              <a:t>() </a:t>
            </a:r>
            <a:r>
              <a:rPr lang="en-US" sz="2400" dirty="0" smtClean="0">
                <a:solidFill>
                  <a:srgbClr val="7030A0"/>
                </a:solidFill>
              </a:rPr>
              <a:t>and </a:t>
            </a:r>
            <a:r>
              <a:rPr lang="en-US" sz="2400" dirty="0" smtClean="0">
                <a:solidFill>
                  <a:schemeClr val="accent3"/>
                </a:solidFill>
              </a:rPr>
              <a:t>`</a:t>
            </a:r>
            <a:r>
              <a:rPr lang="en-US" sz="2400" dirty="0" err="1" smtClean="0">
                <a:solidFill>
                  <a:schemeClr val="accent3"/>
                </a:solidFill>
              </a:rPr>
              <a:t>uvm_analysis_imp_decl</a:t>
            </a:r>
            <a:r>
              <a:rPr lang="en-US" sz="2400" dirty="0" smtClean="0">
                <a:solidFill>
                  <a:schemeClr val="accent3"/>
                </a:solidFill>
              </a:rPr>
              <a:t>()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endParaRPr lang="en-US" sz="2400" dirty="0">
              <a:solidFill>
                <a:srgbClr val="7030A0"/>
              </a:solidFill>
            </a:endParaRPr>
          </a:p>
          <a:p>
            <a:pPr>
              <a:spcBef>
                <a:spcPts val="200"/>
              </a:spcBef>
            </a:pPr>
            <a:r>
              <a:rPr lang="en-US" dirty="0" smtClean="0">
                <a:solidFill>
                  <a:schemeClr val="accent2"/>
                </a:solidFill>
              </a:rPr>
              <a:t>A </a:t>
            </a:r>
            <a:r>
              <a:rPr lang="en-US" dirty="0" smtClean="0">
                <a:solidFill>
                  <a:schemeClr val="accent3"/>
                </a:solidFill>
              </a:rPr>
              <a:t>coverage collector</a:t>
            </a:r>
            <a:r>
              <a:rPr lang="en-US" dirty="0" smtClean="0">
                <a:solidFill>
                  <a:schemeClr val="accent2"/>
                </a:solidFill>
              </a:rPr>
              <a:t> performs functional coverage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spcBef>
                <a:spcPts val="100"/>
              </a:spcBef>
            </a:pPr>
            <a:r>
              <a:rPr lang="en-US" sz="2400" dirty="0" smtClean="0">
                <a:solidFill>
                  <a:srgbClr val="7030A0"/>
                </a:solidFill>
              </a:rPr>
              <a:t>No </a:t>
            </a:r>
            <a:r>
              <a:rPr lang="en-US" sz="2400" dirty="0">
                <a:solidFill>
                  <a:srgbClr val="7030A0"/>
                </a:solidFill>
              </a:rPr>
              <a:t>additional UVM </a:t>
            </a:r>
            <a:r>
              <a:rPr lang="en-US" sz="2400" dirty="0" smtClean="0">
                <a:solidFill>
                  <a:srgbClr val="7030A0"/>
                </a:solidFill>
              </a:rPr>
              <a:t>constructs are needed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 Sutherland, Sutherland-HDL &amp; Tom Fitzpatrick, Mentor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F481-C7AC-4F98-A0D6-D8C31E7E5894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029083"/>
              </p:ext>
            </p:extLst>
          </p:nvPr>
        </p:nvGraphicFramePr>
        <p:xfrm>
          <a:off x="5424370" y="400050"/>
          <a:ext cx="3611880" cy="16916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37310"/>
                <a:gridCol w="1234440"/>
                <a:gridCol w="10401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UVM Constructs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Time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Seen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Running Total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Macros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254941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 anchor="ctr" anchorCtr="1"/>
          <a:lstStyle/>
          <a:p>
            <a:pPr>
              <a:lnSpc>
                <a:spcPts val="6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dirty="0"/>
              <a:t>UVM Constructs Used By The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800" dirty="0" smtClean="0">
                <a:solidFill>
                  <a:srgbClr val="C00000"/>
                </a:solidFill>
              </a:rPr>
              <a:t>Test Writer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843036"/>
              </p:ext>
            </p:extLst>
          </p:nvPr>
        </p:nvGraphicFramePr>
        <p:xfrm>
          <a:off x="3070542" y="3726180"/>
          <a:ext cx="3330257" cy="2463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Clip" r:id="rId3" imgW="4716463" imgH="3543300" progId="MS_ClipArt_Gallery.5">
                  <p:embed/>
                </p:oleObj>
              </mc:Choice>
              <mc:Fallback>
                <p:oleObj name="Clip" r:id="rId3" imgW="4716463" imgH="3543300" progId="MS_ClipArt_Gallery.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542" y="3726180"/>
                        <a:ext cx="3330257" cy="24634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0291452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the UVM </a:t>
            </a:r>
            <a:br>
              <a:rPr lang="en-US" dirty="0" smtClean="0"/>
            </a:br>
            <a:r>
              <a:rPr lang="en-US" dirty="0" smtClean="0"/>
              <a:t>Test 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6061" y="1546410"/>
            <a:ext cx="8971878" cy="4961966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Test Writer</a:t>
            </a:r>
            <a:r>
              <a:rPr lang="en-US" dirty="0" smtClean="0"/>
              <a:t> defines the specifics of a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 Sutherland, Sutherland-HDL &amp; Tom Fitzpatrick, Mentor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EF481-C7AC-4F98-A0D6-D8C31E7E589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 bwMode="blackWhite">
          <a:xfrm>
            <a:off x="5520689" y="3369356"/>
            <a:ext cx="3463291" cy="923330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</a:rPr>
              <a:t>The test defines the particulars of the given </a:t>
            </a:r>
            <a:r>
              <a:rPr lang="en-US" b="1" dirty="0" err="1" smtClean="0">
                <a:latin typeface="Arial" panose="020B0604020202020204" pitchFamily="34" charset="0"/>
              </a:rPr>
              <a:t>testcase</a:t>
            </a:r>
            <a:endParaRPr lang="en-US" b="1" dirty="0" smtClean="0">
              <a:latin typeface="Arial" panose="020B0604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3819" y="2055085"/>
            <a:ext cx="5870931" cy="138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905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8975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49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484313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300"/>
              </a:spcBef>
            </a:pPr>
            <a:r>
              <a:rPr lang="en-US" sz="2400" dirty="0">
                <a:solidFill>
                  <a:schemeClr val="accent2"/>
                </a:solidFill>
              </a:rPr>
              <a:t>Connects the testbench to the DUT</a:t>
            </a:r>
          </a:p>
          <a:p>
            <a:pPr lvl="1">
              <a:spcBef>
                <a:spcPts val="300"/>
              </a:spcBef>
            </a:pPr>
            <a:r>
              <a:rPr lang="en-US" sz="2400" dirty="0">
                <a:solidFill>
                  <a:schemeClr val="accent2"/>
                </a:solidFill>
              </a:rPr>
              <a:t>Selects the </a:t>
            </a:r>
            <a:r>
              <a:rPr lang="en-US" sz="2400" dirty="0" smtClean="0">
                <a:solidFill>
                  <a:schemeClr val="accent2"/>
                </a:solidFill>
              </a:rPr>
              <a:t>sequences</a:t>
            </a:r>
            <a:endParaRPr lang="en-US" sz="2400" dirty="0">
              <a:solidFill>
                <a:schemeClr val="accent2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2400" dirty="0">
                <a:solidFill>
                  <a:schemeClr val="accent2"/>
                </a:solidFill>
              </a:rPr>
              <a:t>Configures the environment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077869" y="4492505"/>
            <a:ext cx="1144938" cy="2003615"/>
          </a:xfrm>
          <a:prstGeom prst="rect">
            <a:avLst/>
          </a:prstGeom>
          <a:gradFill>
            <a:gsLst>
              <a:gs pos="100000">
                <a:srgbClr val="FFE17D"/>
              </a:gs>
              <a:gs pos="28000">
                <a:schemeClr val="dk2">
                  <a:tint val="45000"/>
                  <a:shade val="99000"/>
                  <a:satMod val="350000"/>
                </a:schemeClr>
              </a:gs>
              <a:gs pos="100000">
                <a:schemeClr val="dk2">
                  <a:shade val="20000"/>
                  <a:satMod val="255000"/>
                </a:schemeClr>
              </a:gs>
            </a:gsLst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03860" y="4696024"/>
            <a:ext cx="492955" cy="255544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r>
              <a:rPr lang="en-US" sz="1800" dirty="0" smtClean="0"/>
              <a:t>DUT</a:t>
            </a:r>
            <a:endParaRPr lang="en-US" sz="1500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6516982" y="5263868"/>
            <a:ext cx="56088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>
            <a:off x="6516982" y="5444337"/>
            <a:ext cx="56088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6516982" y="5623634"/>
            <a:ext cx="56088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>
            <a:off x="6516982" y="5796910"/>
            <a:ext cx="56088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6516982" y="5978861"/>
            <a:ext cx="56088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6516982" y="6160814"/>
            <a:ext cx="56088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654292" y="3594969"/>
            <a:ext cx="4684605" cy="2883567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0148" y="3695325"/>
            <a:ext cx="361509" cy="249299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r>
              <a:rPr lang="en-US" sz="1500" dirty="0" smtClean="0"/>
              <a:t>test</a:t>
            </a:r>
            <a:endParaRPr lang="en-US" sz="15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762342" y="5092899"/>
            <a:ext cx="4478792" cy="128016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70344" y="5131666"/>
            <a:ext cx="1172630" cy="249299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r>
              <a:rPr lang="en-US" sz="1500" dirty="0" smtClean="0"/>
              <a:t>environment</a:t>
            </a:r>
            <a:endParaRPr lang="en-US" sz="1500" dirty="0"/>
          </a:p>
        </p:txBody>
      </p:sp>
      <p:sp>
        <p:nvSpPr>
          <p:cNvPr id="22" name="Right Arrow 21"/>
          <p:cNvSpPr/>
          <p:nvPr/>
        </p:nvSpPr>
        <p:spPr bwMode="auto">
          <a:xfrm>
            <a:off x="5016766" y="5678182"/>
            <a:ext cx="1060269" cy="736898"/>
          </a:xfrm>
          <a:prstGeom prst="rightArrow">
            <a:avLst>
              <a:gd name="adj1" fmla="val 50000"/>
              <a:gd name="adj2" fmla="val 452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68387" y="5892196"/>
            <a:ext cx="658065" cy="326243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200" dirty="0" smtClean="0"/>
              <a:t>interface</a:t>
            </a:r>
          </a:p>
          <a:p>
            <a:pPr>
              <a:lnSpc>
                <a:spcPts val="1200"/>
              </a:lnSpc>
            </a:pPr>
            <a:r>
              <a:rPr lang="en-US" sz="1200" dirty="0" smtClean="0"/>
              <a:t>signals</a:t>
            </a:r>
            <a:endParaRPr lang="en-US" sz="1200" dirty="0"/>
          </a:p>
        </p:txBody>
      </p:sp>
      <p:sp>
        <p:nvSpPr>
          <p:cNvPr id="24" name="Right Arrow 23"/>
          <p:cNvSpPr/>
          <p:nvPr/>
        </p:nvSpPr>
        <p:spPr bwMode="auto">
          <a:xfrm flipH="1">
            <a:off x="5016766" y="5041694"/>
            <a:ext cx="1060269" cy="736898"/>
          </a:xfrm>
          <a:prstGeom prst="rightArrow">
            <a:avLst>
              <a:gd name="adj1" fmla="val 50000"/>
              <a:gd name="adj2" fmla="val 452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69987" y="5256221"/>
            <a:ext cx="658065" cy="326243"/>
          </a:xfrm>
          <a:prstGeom prst="rect">
            <a:avLst/>
          </a:prstGeom>
          <a:noFill/>
        </p:spPr>
        <p:txBody>
          <a:bodyPr wrap="none" lIns="9144" tIns="9144" rIns="9144" bIns="9144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200" dirty="0" smtClean="0"/>
              <a:t>interface</a:t>
            </a:r>
          </a:p>
          <a:p>
            <a:pPr>
              <a:lnSpc>
                <a:spcPts val="1200"/>
              </a:lnSpc>
            </a:pPr>
            <a:r>
              <a:rPr lang="en-US" sz="1200" dirty="0" smtClean="0"/>
              <a:t>signals</a:t>
            </a:r>
            <a:endParaRPr lang="en-US" sz="12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6077036" y="5070785"/>
            <a:ext cx="439946" cy="1221031"/>
            <a:chOff x="6927012" y="4540370"/>
            <a:chExt cx="439946" cy="141178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7" name="Rectangle 26"/>
            <p:cNvSpPr/>
            <p:nvPr/>
          </p:nvSpPr>
          <p:spPr bwMode="auto">
            <a:xfrm>
              <a:off x="6927012" y="4540370"/>
              <a:ext cx="439946" cy="1411786"/>
            </a:xfrm>
            <a:prstGeom prst="rect">
              <a:avLst/>
            </a:prstGeom>
            <a:solidFill>
              <a:srgbClr val="E6D7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6736199" y="5121614"/>
              <a:ext cx="821572" cy="249299"/>
            </a:xfrm>
            <a:prstGeom prst="rect">
              <a:avLst/>
            </a:prstGeom>
            <a:noFill/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1500" dirty="0" smtClean="0"/>
                <a:t>interface</a:t>
              </a:r>
              <a:endParaRPr lang="en-US" sz="15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253737" y="3704656"/>
            <a:ext cx="3624164" cy="264688"/>
          </a:xfrm>
          <a:prstGeom prst="rect">
            <a:avLst/>
          </a:prstGeom>
          <a:solidFill>
            <a:srgbClr val="FFD7D7"/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64008" tIns="18288" rIns="64008" bIns="45720" rtlCol="0">
            <a:spAutoFit/>
          </a:bodyPr>
          <a:lstStyle/>
          <a:p>
            <a:r>
              <a:rPr lang="en-US" sz="1300" dirty="0" smtClean="0"/>
              <a:t>configuration and factory settings</a:t>
            </a:r>
            <a:endParaRPr lang="en-US" sz="13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3326964" y="4059347"/>
            <a:ext cx="1545840" cy="967573"/>
            <a:chOff x="4011194" y="2790967"/>
            <a:chExt cx="1545840" cy="967573"/>
          </a:xfrm>
        </p:grpSpPr>
        <p:sp>
          <p:nvSpPr>
            <p:cNvPr id="31" name="Flowchart: Document 30"/>
            <p:cNvSpPr/>
            <p:nvPr/>
          </p:nvSpPr>
          <p:spPr bwMode="auto">
            <a:xfrm>
              <a:off x="4011194" y="2790967"/>
              <a:ext cx="1545840" cy="967573"/>
            </a:xfrm>
            <a:prstGeom prst="flowChartDocument">
              <a:avLst/>
            </a:prstGeom>
            <a:solidFill>
              <a:srgbClr val="FFE17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25841" y="2850731"/>
              <a:ext cx="1330480" cy="710964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1500" dirty="0" smtClean="0"/>
                <a:t>transaction generator</a:t>
              </a:r>
            </a:p>
            <a:p>
              <a:r>
                <a:rPr lang="en-US" sz="1500" dirty="0" smtClean="0"/>
                <a:t>(sequence)</a:t>
              </a:r>
              <a:endParaRPr lang="en-US" sz="15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61591" y="4047352"/>
            <a:ext cx="1545840" cy="967573"/>
            <a:chOff x="4011194" y="2790967"/>
            <a:chExt cx="1545840" cy="967573"/>
          </a:xfrm>
        </p:grpSpPr>
        <p:sp>
          <p:nvSpPr>
            <p:cNvPr id="34" name="Flowchart: Document 33"/>
            <p:cNvSpPr/>
            <p:nvPr/>
          </p:nvSpPr>
          <p:spPr bwMode="auto">
            <a:xfrm>
              <a:off x="4011194" y="2790967"/>
              <a:ext cx="1545840" cy="967573"/>
            </a:xfrm>
            <a:prstGeom prst="flowChartDocument">
              <a:avLst/>
            </a:prstGeom>
            <a:solidFill>
              <a:srgbClr val="FFE17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25841" y="2850731"/>
              <a:ext cx="1330480" cy="710964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1500" dirty="0" smtClean="0"/>
                <a:t>transaction generator</a:t>
              </a:r>
            </a:p>
            <a:p>
              <a:r>
                <a:rPr lang="en-US" sz="1500" dirty="0" smtClean="0"/>
                <a:t>(sequence)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7900219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Top-Level Module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 Sutherland, Sutherland-HDL &amp; Tom Fitzpatrick, Mentor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F481-C7AC-4F98-A0D6-D8C31E7E589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46225"/>
            <a:ext cx="8972550" cy="4962525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Top-level module </a:t>
            </a:r>
            <a:r>
              <a:rPr lang="en-US" dirty="0" smtClean="0">
                <a:solidFill>
                  <a:srgbClr val="F93338"/>
                </a:solidFill>
              </a:rPr>
              <a:t>connects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rgbClr val="F93338"/>
                </a:solidFill>
              </a:rPr>
              <a:t>DUT</a:t>
            </a:r>
            <a:r>
              <a:rPr lang="en-US" dirty="0" smtClean="0">
                <a:solidFill>
                  <a:schemeClr val="accent2"/>
                </a:solidFill>
              </a:rPr>
              <a:t> and </a:t>
            </a:r>
            <a:r>
              <a:rPr lang="en-US" dirty="0" smtClean="0">
                <a:solidFill>
                  <a:srgbClr val="F93338"/>
                </a:solidFill>
              </a:rPr>
              <a:t>starts test</a:t>
            </a:r>
            <a:endParaRPr lang="en-US" dirty="0">
              <a:solidFill>
                <a:srgbClr val="F93338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blackWhite">
          <a:xfrm>
            <a:off x="146684" y="2478378"/>
            <a:ext cx="8883016" cy="369331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test_top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my_test_pkg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::*;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my_dut_interface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my_dut_if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my_dut_rtl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my_dut_if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initial begin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6189" y="2779272"/>
            <a:ext cx="3109064" cy="348915"/>
          </a:xfrm>
          <a:prstGeom prst="roundRect">
            <a:avLst>
              <a:gd name="adj" fmla="val 11913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uvm_pkg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::*;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61734" y="4704827"/>
            <a:ext cx="7519737" cy="841732"/>
          </a:xfrm>
          <a:prstGeom prst="roundRect">
            <a:avLst>
              <a:gd name="adj" fmla="val 10962"/>
            </a:avLst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uvm_config_db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#(virtual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my_dut_interface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)::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(null, 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uvm_test_top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"DUT_IF",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my_dut_if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run_test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746150"/>
              </p:ext>
            </p:extLst>
          </p:nvPr>
        </p:nvGraphicFramePr>
        <p:xfrm>
          <a:off x="5280660" y="1797711"/>
          <a:ext cx="3611880" cy="16916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37310"/>
                <a:gridCol w="1234440"/>
                <a:gridCol w="10401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UVM Constructs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Time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Seen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Running Total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Macros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264949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Base Test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 Sutherland, Sutherland-HDL &amp; Tom Fitzpatrick, Mentor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F481-C7AC-4F98-A0D6-D8C31E7E589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46225"/>
            <a:ext cx="8972550" cy="4962525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Test </a:t>
            </a:r>
            <a:r>
              <a:rPr lang="en-US" dirty="0" smtClean="0">
                <a:solidFill>
                  <a:schemeClr val="accent3"/>
                </a:solidFill>
              </a:rPr>
              <a:t>instantiates</a:t>
            </a:r>
            <a:r>
              <a:rPr lang="en-US" dirty="0" smtClean="0">
                <a:solidFill>
                  <a:schemeClr val="accent2"/>
                </a:solidFill>
              </a:rPr>
              <a:t> &amp; </a:t>
            </a:r>
            <a:r>
              <a:rPr lang="en-US" dirty="0" smtClean="0">
                <a:solidFill>
                  <a:schemeClr val="accent3"/>
                </a:solidFill>
              </a:rPr>
              <a:t>configures </a:t>
            </a:r>
            <a:r>
              <a:rPr lang="en-US" dirty="0" smtClean="0">
                <a:solidFill>
                  <a:schemeClr val="accent2"/>
                </a:solidFill>
              </a:rPr>
              <a:t>the </a:t>
            </a:r>
            <a:r>
              <a:rPr lang="en-US" dirty="0" smtClean="0">
                <a:solidFill>
                  <a:schemeClr val="accent3"/>
                </a:solidFill>
              </a:rPr>
              <a:t>environment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blackWhite">
          <a:xfrm>
            <a:off x="146684" y="2074460"/>
            <a:ext cx="8901782" cy="446281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uvm_test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uvm_component_utils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my_env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m_env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my_env_config_obj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m_env_cfg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function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build_phase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uvm_phase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phase);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m_env_cfg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my_env_config_obj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type_id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::create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m_env_cfg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m_env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my_env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type_id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::create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my_env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", this);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if(!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uvm_config_db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#(virtual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my_dut_interface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)::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(this,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"" ,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DUT_IF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m_env_cfg.dut_if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other aspects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m_env_cfg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uvm_config_db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my_env_config_obj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)::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(this,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my_env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m_env_cfg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m_env_cfg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733639"/>
              </p:ext>
            </p:extLst>
          </p:nvPr>
        </p:nvGraphicFramePr>
        <p:xfrm>
          <a:off x="5307955" y="2047164"/>
          <a:ext cx="3611880" cy="16916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37310"/>
                <a:gridCol w="1234440"/>
                <a:gridCol w="10401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UVM Constructs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Time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Seen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Running Total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Macros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677221" y="5126688"/>
            <a:ext cx="7758820" cy="277826"/>
          </a:xfrm>
          <a:prstGeom prst="roundRect">
            <a:avLst>
              <a:gd name="adj" fmla="val 11913"/>
            </a:avLst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("TEST", "Failed to get virtual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test")</a:t>
            </a:r>
          </a:p>
        </p:txBody>
      </p:sp>
    </p:spTree>
    <p:extLst>
      <p:ext uri="{BB962C8B-B14F-4D97-AF65-F5344CB8AC3E}">
        <p14:creationId xmlns:p14="http://schemas.microsoft.com/office/powerpoint/2010/main" val="880832877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2377142" y="2531991"/>
            <a:ext cx="4164363" cy="2156497"/>
            <a:chOff x="5432053" y="1864752"/>
            <a:chExt cx="4164363" cy="2156497"/>
          </a:xfrm>
        </p:grpSpPr>
        <p:grpSp>
          <p:nvGrpSpPr>
            <p:cNvPr id="62" name="Group 61"/>
            <p:cNvGrpSpPr/>
            <p:nvPr/>
          </p:nvGrpSpPr>
          <p:grpSpPr>
            <a:xfrm>
              <a:off x="6892055" y="1864752"/>
              <a:ext cx="2704361" cy="1026692"/>
              <a:chOff x="6892055" y="1864752"/>
              <a:chExt cx="2704361" cy="1026692"/>
            </a:xfrm>
          </p:grpSpPr>
          <p:pic>
            <p:nvPicPr>
              <p:cNvPr id="16" name="Picture 12" descr="C:\Users\stuart\AppData\Local\Temp\wzab90\freecallouts\square3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892055" y="1864752"/>
                <a:ext cx="2671160" cy="10266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 bwMode="blackWhite">
              <a:xfrm>
                <a:off x="7502677" y="1867442"/>
                <a:ext cx="2093739" cy="1015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C00000"/>
                    </a:solidFill>
                    <a:latin typeface="Comic Sans MS" panose="030F0702030302020204" pitchFamily="66" charset="0"/>
                  </a:rPr>
                  <a:t>If it’s in the library, you have to use it!</a:t>
                </a:r>
              </a:p>
            </p:txBody>
          </p:sp>
        </p:grpSp>
        <p:graphicFrame>
          <p:nvGraphicFramePr>
            <p:cNvPr id="2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0522466"/>
                </p:ext>
              </p:extLst>
            </p:nvPr>
          </p:nvGraphicFramePr>
          <p:xfrm>
            <a:off x="5432053" y="2381683"/>
            <a:ext cx="1978532" cy="1639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" name="Clip" r:id="rId4" imgW="4046538" imgH="3352800" progId="MS_ClipArt_Gallery.2">
                    <p:embed/>
                  </p:oleObj>
                </mc:Choice>
                <mc:Fallback>
                  <p:oleObj name="Clip" r:id="rId4" imgW="4046538" imgH="3352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ltGray">
                        <a:xfrm>
                          <a:off x="5432053" y="2381683"/>
                          <a:ext cx="1978532" cy="16395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Problem…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UVM 1.2 Library has </a:t>
            </a:r>
            <a:r>
              <a:rPr lang="en-US" dirty="0">
                <a:solidFill>
                  <a:schemeClr val="accent3"/>
                </a:solidFill>
              </a:rPr>
              <a:t>357 </a:t>
            </a:r>
            <a:r>
              <a:rPr lang="en-US" dirty="0" smtClean="0">
                <a:solidFill>
                  <a:schemeClr val="accent3"/>
                </a:solidFill>
              </a:rPr>
              <a:t>classes</a:t>
            </a:r>
            <a:r>
              <a:rPr lang="en-US" dirty="0"/>
              <a:t>, </a:t>
            </a:r>
            <a:r>
              <a:rPr lang="en-US" dirty="0">
                <a:solidFill>
                  <a:schemeClr val="accent3"/>
                </a:solidFill>
              </a:rPr>
              <a:t>938 </a:t>
            </a:r>
            <a:r>
              <a:rPr lang="en-US" dirty="0" smtClean="0">
                <a:solidFill>
                  <a:schemeClr val="accent3"/>
                </a:solidFill>
              </a:rPr>
              <a:t>functions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3"/>
                </a:solidFill>
              </a:rPr>
              <a:t>99 </a:t>
            </a:r>
            <a:r>
              <a:rPr lang="en-US" dirty="0">
                <a:solidFill>
                  <a:schemeClr val="accent3"/>
                </a:solidFill>
              </a:rPr>
              <a:t>tasks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3"/>
                </a:solidFill>
              </a:rPr>
              <a:t>374 macros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 Sutherland, Sutherland-HDL &amp; Tom Fitzpatrick, Mentor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EF481-C7AC-4F98-A0D6-D8C31E7E589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6641568" y="2218457"/>
            <a:ext cx="2453270" cy="3169066"/>
            <a:chOff x="178983" y="2664566"/>
            <a:chExt cx="2453270" cy="3169066"/>
          </a:xfrm>
        </p:grpSpPr>
        <p:pic>
          <p:nvPicPr>
            <p:cNvPr id="58" name="Picture 104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32" y="4315982"/>
              <a:ext cx="1676400" cy="151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7" descr="C:\Users\stuart\AppData\Local\Temp\wzab90\freecallouts\round2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1842" y="2664566"/>
              <a:ext cx="2369907" cy="1671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 bwMode="blackWhite">
            <a:xfrm>
              <a:off x="178983" y="2712303"/>
              <a:ext cx="2453270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accent5">
                      <a:lumMod val="25000"/>
                    </a:schemeClr>
                  </a:solidFill>
                  <a:latin typeface="Comic Sans MS" panose="030F0702030302020204" pitchFamily="66" charset="0"/>
                </a:rPr>
                <a:t>How do I find what I need in this huge library?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615910" y="3988027"/>
            <a:ext cx="2482363" cy="2604779"/>
            <a:chOff x="6673360" y="4243133"/>
            <a:chExt cx="2482363" cy="2604779"/>
          </a:xfrm>
        </p:grpSpPr>
        <p:grpSp>
          <p:nvGrpSpPr>
            <p:cNvPr id="18" name="Group 17"/>
            <p:cNvGrpSpPr/>
            <p:nvPr/>
          </p:nvGrpSpPr>
          <p:grpSpPr>
            <a:xfrm>
              <a:off x="6673360" y="4243133"/>
              <a:ext cx="1792089" cy="1492362"/>
              <a:chOff x="9596417" y="4982206"/>
              <a:chExt cx="1792089" cy="1492362"/>
            </a:xfrm>
          </p:grpSpPr>
          <p:pic>
            <p:nvPicPr>
              <p:cNvPr id="17" name="Picture 3" descr="C:\Users\stuart\AppData\Local\Temp\wz9d1f\thought-clouds2\thought-clouds10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596417" y="4982206"/>
                <a:ext cx="1792089" cy="14923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 bwMode="blackWhite">
              <a:xfrm>
                <a:off x="9844574" y="5210013"/>
                <a:ext cx="1407866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7030A0"/>
                    </a:solidFill>
                    <a:latin typeface="Comic Sans MS" panose="030F0702030302020204" pitchFamily="66" charset="0"/>
                  </a:rPr>
                  <a:t>I’m so confused!</a:t>
                </a:r>
              </a:p>
            </p:txBody>
          </p:sp>
        </p:grpSp>
        <p:pic>
          <p:nvPicPr>
            <p:cNvPr id="26" name="Picture 68" descr="D:\My Pictures\tmp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4560" y="5616046"/>
              <a:ext cx="1241163" cy="1231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-1" y="2808315"/>
            <a:ext cx="4720590" cy="3522208"/>
            <a:chOff x="-1" y="2808315"/>
            <a:chExt cx="4720590" cy="3522208"/>
          </a:xfrm>
        </p:grpSpPr>
        <p:grpSp>
          <p:nvGrpSpPr>
            <p:cNvPr id="10" name="Group 9"/>
            <p:cNvGrpSpPr/>
            <p:nvPr/>
          </p:nvGrpSpPr>
          <p:grpSpPr>
            <a:xfrm>
              <a:off x="-1" y="2808315"/>
              <a:ext cx="2571751" cy="2269466"/>
              <a:chOff x="-1" y="2808315"/>
              <a:chExt cx="2571751" cy="2269466"/>
            </a:xfrm>
          </p:grpSpPr>
          <p:pic>
            <p:nvPicPr>
              <p:cNvPr id="31" name="Picture 3" descr="C:\Users\stuart\AppData\Local\Temp\wzab90\freecallouts\oval2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" y="2808315"/>
                <a:ext cx="2571751" cy="22694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 bwMode="blackWhite">
              <a:xfrm>
                <a:off x="129643" y="3004490"/>
                <a:ext cx="2407817" cy="1323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Comic Sans MS" panose="030F0702030302020204" pitchFamily="66" charset="0"/>
                  </a:rPr>
                  <a:t>Why are there</a:t>
                </a:r>
                <a:br>
                  <a:rPr lang="en-US" sz="2000" b="1" dirty="0" smtClean="0">
                    <a:latin typeface="Comic Sans MS" panose="030F0702030302020204" pitchFamily="66" charset="0"/>
                  </a:rPr>
                </a:br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Comic Sans MS" panose="030F0702030302020204" pitchFamily="66" charset="0"/>
                  </a:rPr>
                  <a:t>so many different ways</a:t>
                </a:r>
                <a:r>
                  <a:rPr lang="en-US" sz="2000" b="1" dirty="0" smtClean="0">
                    <a:latin typeface="Comic Sans MS" panose="030F0702030302020204" pitchFamily="66" charset="0"/>
                  </a:rPr>
                  <a:t> to print a message? </a:t>
                </a:r>
              </a:p>
            </p:txBody>
          </p:sp>
        </p:grpSp>
        <p:pic>
          <p:nvPicPr>
            <p:cNvPr id="21" name="Picture 30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300" y="5012898"/>
              <a:ext cx="1447800" cy="131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" name="Group 2"/>
            <p:cNvGrpSpPr/>
            <p:nvPr/>
          </p:nvGrpSpPr>
          <p:grpSpPr>
            <a:xfrm>
              <a:off x="2066635" y="4864308"/>
              <a:ext cx="2653954" cy="978534"/>
              <a:chOff x="2043775" y="4978608"/>
              <a:chExt cx="2653954" cy="978534"/>
            </a:xfrm>
          </p:grpSpPr>
          <p:pic>
            <p:nvPicPr>
              <p:cNvPr id="30" name="Picture 4" descr="C:\Users\stuart\AppData\Local\Temp\wzab90\freecallouts\oval3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043775" y="4978608"/>
                <a:ext cx="2653954" cy="9785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/>
              <p:cNvSpPr txBox="1"/>
              <p:nvPr/>
            </p:nvSpPr>
            <p:spPr bwMode="blackWhite">
              <a:xfrm>
                <a:off x="2777193" y="5086102"/>
                <a:ext cx="1907298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Comic Sans MS" panose="030F0702030302020204" pitchFamily="66" charset="0"/>
                  </a:rPr>
                  <a:t>Which way should I use?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0282172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Extended Test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 Sutherland, Sutherland-HDL &amp; Tom Fitzpatrick, Mentor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F481-C7AC-4F98-A0D6-D8C31E7E589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46225"/>
            <a:ext cx="8972550" cy="4962525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The </a:t>
            </a:r>
            <a:r>
              <a:rPr lang="en-US" dirty="0" smtClean="0">
                <a:solidFill>
                  <a:schemeClr val="accent3"/>
                </a:solidFill>
              </a:rPr>
              <a:t>extended test </a:t>
            </a:r>
            <a:r>
              <a:rPr lang="en-US" dirty="0" smtClean="0">
                <a:solidFill>
                  <a:schemeClr val="accent2"/>
                </a:solidFill>
              </a:rPr>
              <a:t>specializes the </a:t>
            </a:r>
            <a:r>
              <a:rPr lang="en-US" dirty="0" smtClean="0">
                <a:solidFill>
                  <a:schemeClr val="accent3"/>
                </a:solidFill>
              </a:rPr>
              <a:t>base test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blackWhite">
          <a:xfrm>
            <a:off x="146684" y="2074460"/>
            <a:ext cx="8901782" cy="446281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my_ext_test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my_test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`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uvm_component_utils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my_ext_test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function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build_phase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uvm_phase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phase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optionally override type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my_env_cfg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object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optionally make additional changes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my_env_cfg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object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004464"/>
              </p:ext>
            </p:extLst>
          </p:nvPr>
        </p:nvGraphicFramePr>
        <p:xfrm>
          <a:off x="5436586" y="4845638"/>
          <a:ext cx="3611880" cy="16916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37310"/>
                <a:gridCol w="1234440"/>
                <a:gridCol w="10401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UVM Constructs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Time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Seen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Running Total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Macros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664767" y="3469943"/>
            <a:ext cx="7933309" cy="844830"/>
          </a:xfrm>
          <a:prstGeom prst="roundRect">
            <a:avLst>
              <a:gd name="adj" fmla="val 10962"/>
            </a:avLst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my_env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set_type_override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(my_env2::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get_type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my_comp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set_inst_override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(my_comp2::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get_type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top.env.c2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78415" y="4580777"/>
            <a:ext cx="3580880" cy="277826"/>
          </a:xfrm>
          <a:prstGeom prst="roundRect">
            <a:avLst>
              <a:gd name="adj" fmla="val 11913"/>
            </a:avLst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super.build_phase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(phase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27729337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Extended Test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 Sutherland, Sutherland-HDL &amp; Tom Fitzpatrick, Mentor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F481-C7AC-4F98-A0D6-D8C31E7E589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46225"/>
            <a:ext cx="8972550" cy="4962525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The test</a:t>
            </a:r>
            <a:r>
              <a:rPr lang="en-US" dirty="0" smtClean="0">
                <a:solidFill>
                  <a:schemeClr val="accent3"/>
                </a:solidFill>
              </a:rPr>
              <a:t> starts</a:t>
            </a:r>
            <a:r>
              <a:rPr lang="en-US" dirty="0" smtClean="0">
                <a:solidFill>
                  <a:schemeClr val="accent2"/>
                </a:solidFill>
              </a:rPr>
              <a:t> sequences and manages </a:t>
            </a:r>
            <a:r>
              <a:rPr lang="en-US" dirty="0" smtClean="0">
                <a:solidFill>
                  <a:schemeClr val="accent3"/>
                </a:solidFill>
              </a:rPr>
              <a:t>objections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blackWhite">
          <a:xfrm>
            <a:off x="146684" y="2074460"/>
            <a:ext cx="8901782" cy="446281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my_ext_test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my_test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`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uvm_component_utils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my_ext_test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run_phase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uvm_phase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phase);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type_id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::create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//optionally randomize sequence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seq.randomize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with 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src_addr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32’h0100_0800;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xfer_size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128;});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endtask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3814" y="3780677"/>
            <a:ext cx="5442985" cy="277826"/>
          </a:xfrm>
          <a:prstGeom prst="roundRect">
            <a:avLst>
              <a:gd name="adj" fmla="val 11913"/>
            </a:avLst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phase.raise_objection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("Starting test");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91115" y="5153064"/>
            <a:ext cx="5214386" cy="277826"/>
          </a:xfrm>
          <a:prstGeom prst="roundRect">
            <a:avLst>
              <a:gd name="adj" fmla="val 11913"/>
            </a:avLst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m_env.m_agent.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m_sequencer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91114" y="5418541"/>
            <a:ext cx="5214386" cy="277826"/>
          </a:xfrm>
          <a:prstGeom prst="roundRect">
            <a:avLst>
              <a:gd name="adj" fmla="val 11913"/>
            </a:avLst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phase.drop_objection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("Ending test");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074313"/>
              </p:ext>
            </p:extLst>
          </p:nvPr>
        </p:nvGraphicFramePr>
        <p:xfrm>
          <a:off x="5436586" y="1996214"/>
          <a:ext cx="3611880" cy="16916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37310"/>
                <a:gridCol w="1234440"/>
                <a:gridCol w="10401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UVM Constructs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Time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Seen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Running Total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Macros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535610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 anchor="ctr" anchorCtr="1"/>
          <a:lstStyle/>
          <a:p>
            <a:pPr>
              <a:lnSpc>
                <a:spcPts val="6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/>
              <a:t>UVM Constructs Used By The</a:t>
            </a:r>
            <a:br>
              <a:rPr lang="en-US" sz="3600" dirty="0" smtClean="0"/>
            </a:br>
            <a:r>
              <a:rPr lang="en-US" sz="4800" dirty="0" smtClean="0">
                <a:solidFill>
                  <a:srgbClr val="C00000"/>
                </a:solidFill>
              </a:rPr>
              <a:t>Sequence Writer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3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6566188"/>
              </p:ext>
            </p:extLst>
          </p:nvPr>
        </p:nvGraphicFramePr>
        <p:xfrm>
          <a:off x="3253105" y="3761423"/>
          <a:ext cx="2736850" cy="243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ClipArt" r:id="rId3" imgW="3954463" imgH="3497263" progId="MS_ClipArt_Gallery.2">
                  <p:embed/>
                </p:oleObj>
              </mc:Choice>
              <mc:Fallback>
                <p:oleObj name="ClipArt" r:id="rId3" imgW="3954463" imgH="349726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3105" y="3761423"/>
                        <a:ext cx="2736850" cy="243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9692357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en-US" dirty="0" smtClean="0">
                <a:solidFill>
                  <a:srgbClr val="00007F"/>
                </a:solidFill>
                <a:latin typeface="Arial" charset="0"/>
              </a:rPr>
              <a:t>The Sequence Writer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</a:rPr>
              <a:t>Each sequence defines stimulus and/or response functionality</a:t>
            </a:r>
          </a:p>
          <a:p>
            <a:pPr eaLnBrk="1" hangingPunct="1"/>
            <a:r>
              <a:rPr lang="en-US" altLang="en-US" dirty="0" smtClean="0">
                <a:latin typeface="Arial" charset="0"/>
              </a:rPr>
              <a:t>Provide list of sequence types and sequencer types to start them on</a:t>
            </a:r>
          </a:p>
          <a:p>
            <a:pPr eaLnBrk="1" hangingPunct="1"/>
            <a:r>
              <a:rPr lang="en-US" altLang="en-US" dirty="0" smtClean="0">
                <a:latin typeface="Arial" charset="0"/>
              </a:rPr>
              <a:t>Inheritance hierarchy and other details irrelevant to Test Writer</a:t>
            </a:r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/>
              <a:t>Stu Sutherland, Sutherland-HDL &amp; Tom Fitzpatrick, Mentor Graphics</a:t>
            </a:r>
            <a:endParaRPr lang="en-US" altLang="en-US" dirty="0" smtClean="0"/>
          </a:p>
        </p:txBody>
      </p:sp>
      <p:sp>
        <p:nvSpPr>
          <p:cNvPr id="3078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C5C15B-413E-4A08-9946-11F48B4E4C18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87600371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en-US" dirty="0" smtClean="0">
                <a:solidFill>
                  <a:srgbClr val="00007F"/>
                </a:solidFill>
                <a:latin typeface="Arial" charset="0"/>
              </a:rPr>
              <a:t>Designing a Sequence Item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/>
              <a:t>Stu Sutherland, Sutherland-HDL &amp; Tom Fitzpatrick, Mentor Graphics</a:t>
            </a:r>
            <a:endParaRPr lang="en-US" altLang="en-US" dirty="0" smtClean="0"/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D08304-CF15-4231-9ED4-7439BE982D59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en-US" smtClean="0"/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blackWhite">
          <a:xfrm>
            <a:off x="2705100" y="1220258"/>
            <a:ext cx="5486400" cy="480131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b="1" dirty="0" smtClean="0">
                <a:latin typeface="Courier New" pitchFamily="49" charset="0"/>
              </a:rPr>
              <a:t>class </a:t>
            </a:r>
            <a:r>
              <a:rPr lang="en-US" altLang="en-US" b="1" dirty="0" err="1" smtClean="0">
                <a:latin typeface="Courier New" pitchFamily="49" charset="0"/>
              </a:rPr>
              <a:t>my_tx</a:t>
            </a:r>
            <a:r>
              <a:rPr lang="en-US" altLang="en-US" b="1" dirty="0" smtClean="0">
                <a:latin typeface="Courier New" pitchFamily="49" charset="0"/>
              </a:rPr>
              <a:t> extends</a:t>
            </a:r>
          </a:p>
          <a:p>
            <a:r>
              <a:rPr lang="en-US" altLang="en-US" b="1" dirty="0" smtClean="0">
                <a:latin typeface="Courier New" pitchFamily="49" charset="0"/>
              </a:rPr>
              <a:t>                   (</a:t>
            </a:r>
            <a:r>
              <a:rPr lang="en-US" altLang="en-US" b="1" dirty="0" err="1" smtClean="0">
                <a:latin typeface="Courier New" pitchFamily="49" charset="0"/>
              </a:rPr>
              <a:t>my_tx</a:t>
            </a:r>
            <a:r>
              <a:rPr lang="en-US" altLang="en-US" b="1" dirty="0" smtClean="0">
                <a:latin typeface="Courier New" pitchFamily="49" charset="0"/>
              </a:rPr>
              <a:t>)</a:t>
            </a:r>
          </a:p>
          <a:p>
            <a:r>
              <a:rPr lang="en-US" altLang="en-US" b="1" dirty="0" smtClean="0">
                <a:latin typeface="Courier New" pitchFamily="49" charset="0"/>
              </a:rPr>
              <a:t>  rand   bit   [23:0] </a:t>
            </a:r>
            <a:r>
              <a:rPr lang="en-US" altLang="en-US" b="1" dirty="0" err="1" smtClean="0">
                <a:latin typeface="Courier New" pitchFamily="49" charset="0"/>
              </a:rPr>
              <a:t>operand_a</a:t>
            </a:r>
            <a:r>
              <a:rPr lang="en-US" altLang="en-US" b="1" dirty="0" smtClean="0">
                <a:latin typeface="Courier New" pitchFamily="49" charset="0"/>
              </a:rPr>
              <a:t>;</a:t>
            </a:r>
          </a:p>
          <a:p>
            <a:r>
              <a:rPr lang="en-US" altLang="en-US" b="1" dirty="0" smtClean="0">
                <a:latin typeface="Courier New" pitchFamily="49" charset="0"/>
              </a:rPr>
              <a:t>  rand   bit   [23:0] </a:t>
            </a:r>
            <a:r>
              <a:rPr lang="en-US" altLang="en-US" b="1" dirty="0" err="1" smtClean="0">
                <a:latin typeface="Courier New" pitchFamily="49" charset="0"/>
              </a:rPr>
              <a:t>operand_b</a:t>
            </a:r>
            <a:r>
              <a:rPr lang="en-US" altLang="en-US" b="1" dirty="0" smtClean="0">
                <a:latin typeface="Courier New" pitchFamily="49" charset="0"/>
              </a:rPr>
              <a:t>;</a:t>
            </a:r>
          </a:p>
          <a:p>
            <a:r>
              <a:rPr lang="en-US" altLang="en-US" b="1" dirty="0" smtClean="0">
                <a:latin typeface="Courier New" pitchFamily="49" charset="0"/>
              </a:rPr>
              <a:t>  </a:t>
            </a:r>
            <a:r>
              <a:rPr lang="en-US" altLang="en-US" b="1" dirty="0" err="1" smtClean="0">
                <a:latin typeface="Courier New" pitchFamily="49" charset="0"/>
              </a:rPr>
              <a:t>randc</a:t>
            </a:r>
            <a:r>
              <a:rPr lang="en-US" altLang="en-US" b="1" dirty="0" smtClean="0">
                <a:latin typeface="Courier New" pitchFamily="49" charset="0"/>
              </a:rPr>
              <a:t>  </a:t>
            </a:r>
            <a:r>
              <a:rPr lang="en-US" altLang="en-US" b="1" dirty="0" err="1" smtClean="0">
                <a:latin typeface="Courier New" pitchFamily="49" charset="0"/>
              </a:rPr>
              <a:t>opcode_t</a:t>
            </a:r>
            <a:r>
              <a:rPr lang="en-US" altLang="en-US" b="1" dirty="0" smtClean="0">
                <a:latin typeface="Courier New" pitchFamily="49" charset="0"/>
              </a:rPr>
              <a:t>     </a:t>
            </a:r>
            <a:r>
              <a:rPr lang="en-US" altLang="en-US" b="1" dirty="0" err="1" smtClean="0">
                <a:latin typeface="Courier New" pitchFamily="49" charset="0"/>
              </a:rPr>
              <a:t>opcode</a:t>
            </a:r>
            <a:r>
              <a:rPr lang="en-US" altLang="en-US" b="1" dirty="0" smtClean="0">
                <a:latin typeface="Courier New" pitchFamily="49" charset="0"/>
              </a:rPr>
              <a:t>;</a:t>
            </a:r>
          </a:p>
          <a:p>
            <a:r>
              <a:rPr lang="en-US" altLang="en-US" b="1" dirty="0" smtClean="0">
                <a:latin typeface="Courier New" pitchFamily="49" charset="0"/>
              </a:rPr>
              <a:t>         logic [23:0] result;</a:t>
            </a:r>
          </a:p>
          <a:p>
            <a:endParaRPr lang="en-US" altLang="en-US" b="1" dirty="0" smtClean="0">
              <a:latin typeface="Courier New" pitchFamily="49" charset="0"/>
            </a:endParaRPr>
          </a:p>
          <a:p>
            <a:r>
              <a:rPr lang="en-US" altLang="en-US" b="1" dirty="0" smtClean="0">
                <a:latin typeface="Courier New" pitchFamily="49" charset="0"/>
              </a:rPr>
              <a:t>  function new(string name = "</a:t>
            </a:r>
            <a:r>
              <a:rPr lang="en-US" altLang="en-US" b="1" dirty="0" err="1" smtClean="0">
                <a:latin typeface="Courier New" pitchFamily="49" charset="0"/>
              </a:rPr>
              <a:t>my_tx</a:t>
            </a:r>
            <a:r>
              <a:rPr lang="en-US" altLang="en-US" b="1" dirty="0" smtClean="0">
                <a:latin typeface="Courier New" pitchFamily="49" charset="0"/>
              </a:rPr>
              <a:t>");</a:t>
            </a:r>
          </a:p>
          <a:p>
            <a:r>
              <a:rPr lang="en-US" altLang="en-US" b="1" dirty="0" smtClean="0">
                <a:latin typeface="Courier New" pitchFamily="49" charset="0"/>
              </a:rPr>
              <a:t>    </a:t>
            </a:r>
            <a:r>
              <a:rPr lang="en-US" altLang="en-US" b="1" dirty="0" err="1" smtClean="0">
                <a:latin typeface="Courier New" pitchFamily="49" charset="0"/>
              </a:rPr>
              <a:t>super.new</a:t>
            </a:r>
            <a:r>
              <a:rPr lang="en-US" altLang="en-US" b="1" dirty="0" smtClean="0">
                <a:latin typeface="Courier New" pitchFamily="49" charset="0"/>
              </a:rPr>
              <a:t>(name);</a:t>
            </a:r>
          </a:p>
          <a:p>
            <a:r>
              <a:rPr lang="en-US" altLang="en-US" b="1" dirty="0" smtClean="0">
                <a:latin typeface="Courier New" pitchFamily="49" charset="0"/>
              </a:rPr>
              <a:t>  </a:t>
            </a:r>
            <a:r>
              <a:rPr lang="en-US" altLang="en-US" b="1" dirty="0" err="1" smtClean="0">
                <a:latin typeface="Courier New" pitchFamily="49" charset="0"/>
              </a:rPr>
              <a:t>endfunction</a:t>
            </a:r>
            <a:endParaRPr lang="en-US" altLang="en-US" b="1" dirty="0" smtClean="0">
              <a:latin typeface="Courier New" pitchFamily="49" charset="0"/>
            </a:endParaRPr>
          </a:p>
          <a:p>
            <a:endParaRPr lang="en-US" altLang="en-US" b="1" dirty="0" smtClean="0">
              <a:latin typeface="Courier New" pitchFamily="49" charset="0"/>
            </a:endParaRPr>
          </a:p>
          <a:p>
            <a:endParaRPr lang="en-US" altLang="en-US" b="1" dirty="0">
              <a:latin typeface="Courier New" pitchFamily="49" charset="0"/>
            </a:endParaRPr>
          </a:p>
          <a:p>
            <a:endParaRPr lang="en-US" altLang="en-US" b="1" dirty="0" smtClean="0">
              <a:latin typeface="Courier New" pitchFamily="49" charset="0"/>
            </a:endParaRPr>
          </a:p>
          <a:p>
            <a:endParaRPr lang="en-US" altLang="en-US" b="1" dirty="0">
              <a:latin typeface="Courier New" pitchFamily="49" charset="0"/>
            </a:endParaRPr>
          </a:p>
          <a:p>
            <a:endParaRPr lang="en-US" altLang="en-US" b="1" dirty="0" smtClean="0">
              <a:latin typeface="Courier New" pitchFamily="49" charset="0"/>
            </a:endParaRPr>
          </a:p>
          <a:p>
            <a:endParaRPr lang="en-US" altLang="en-US" b="1" dirty="0" smtClean="0">
              <a:latin typeface="Courier New" pitchFamily="49" charset="0"/>
            </a:endParaRPr>
          </a:p>
          <a:p>
            <a:r>
              <a:rPr lang="en-US" altLang="en-US" b="1" dirty="0" err="1" smtClean="0">
                <a:latin typeface="Courier New" pitchFamily="49" charset="0"/>
              </a:rPr>
              <a:t>endclass</a:t>
            </a:r>
            <a:r>
              <a:rPr lang="en-US" altLang="en-US" b="1" dirty="0" smtClean="0">
                <a:latin typeface="Courier New" pitchFamily="49" charset="0"/>
              </a:rPr>
              <a:t>: </a:t>
            </a:r>
            <a:r>
              <a:rPr lang="en-US" altLang="en-US" b="1" dirty="0" err="1" smtClean="0">
                <a:latin typeface="Courier New" pitchFamily="49" charset="0"/>
              </a:rPr>
              <a:t>my_tx</a:t>
            </a:r>
            <a:endParaRPr lang="en-US" altLang="en-US" b="1" dirty="0" smtClean="0">
              <a:latin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blackWhite">
          <a:xfrm>
            <a:off x="228600" y="6096000"/>
            <a:ext cx="8696855" cy="36933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latin typeface="Arial" panose="020B0604020202020204" pitchFamily="34" charset="0"/>
                <a:cs typeface="+mn-cs"/>
              </a:rPr>
              <a:t>Alternately use `</a:t>
            </a:r>
            <a:r>
              <a:rPr lang="en-US" b="1" dirty="0" err="1" smtClean="0">
                <a:latin typeface="Arial" panose="020B0604020202020204" pitchFamily="34" charset="0"/>
                <a:cs typeface="+mn-cs"/>
              </a:rPr>
              <a:t>uvm_field_xxx</a:t>
            </a:r>
            <a:r>
              <a:rPr lang="en-US" b="1" dirty="0" smtClean="0">
                <a:latin typeface="Arial" panose="020B0604020202020204" pitchFamily="34" charset="0"/>
                <a:cs typeface="+mn-cs"/>
              </a:rPr>
              <a:t> macros (73) to auto-generate the do_ methods</a:t>
            </a:r>
            <a:endParaRPr lang="en-US" b="1" dirty="0">
              <a:latin typeface="Arial" panose="020B0604020202020204" pitchFamily="34" charset="0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8600" y="1464184"/>
            <a:ext cx="2743201" cy="646331"/>
            <a:chOff x="228600" y="1210184"/>
            <a:chExt cx="2743201" cy="646331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974849" y="1548675"/>
              <a:ext cx="996952" cy="12772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Box 22"/>
            <p:cNvSpPr txBox="1">
              <a:spLocks noChangeArrowheads="1"/>
            </p:cNvSpPr>
            <p:nvPr/>
          </p:nvSpPr>
          <p:spPr bwMode="blackWhite">
            <a:xfrm>
              <a:off x="228600" y="1210184"/>
              <a:ext cx="2297689" cy="646331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 smtClean="0">
                  <a:latin typeface="Arial" panose="020B0604020202020204" pitchFamily="34" charset="0"/>
                  <a:cs typeface="+mn-cs"/>
                </a:rPr>
                <a:t>“Input” variables should be 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rand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2933700" y="4038600"/>
            <a:ext cx="2654300" cy="1651000"/>
          </a:xfrm>
          <a:prstGeom prst="roundRect">
            <a:avLst>
              <a:gd name="adj" fmla="val 9744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pt-BR" altLang="en-US" b="1" dirty="0" smtClean="0">
                <a:solidFill>
                  <a:schemeClr val="accent2"/>
                </a:solidFill>
                <a:latin typeface="Courier New" pitchFamily="49" charset="0"/>
              </a:rPr>
              <a:t>do_copy</a:t>
            </a:r>
            <a:r>
              <a:rPr lang="pt-BR" altLang="en-US" b="1" dirty="0" smtClean="0">
                <a:latin typeface="Courier New" pitchFamily="49" charset="0"/>
              </a:rPr>
              <a:t>()</a:t>
            </a:r>
          </a:p>
          <a:p>
            <a:r>
              <a:rPr lang="pt-BR" altLang="en-US" b="1" dirty="0" smtClean="0">
                <a:solidFill>
                  <a:schemeClr val="accent2"/>
                </a:solidFill>
                <a:latin typeface="Courier New" pitchFamily="49" charset="0"/>
              </a:rPr>
              <a:t>do_compare</a:t>
            </a:r>
            <a:r>
              <a:rPr lang="pt-BR" altLang="en-US" b="1" dirty="0" smtClean="0">
                <a:latin typeface="Courier New" pitchFamily="49" charset="0"/>
              </a:rPr>
              <a:t>()</a:t>
            </a:r>
          </a:p>
          <a:p>
            <a:r>
              <a:rPr lang="pt-BR" altLang="en-US" b="1" dirty="0" smtClean="0">
                <a:solidFill>
                  <a:schemeClr val="accent2"/>
                </a:solidFill>
                <a:latin typeface="Courier New" pitchFamily="49" charset="0"/>
              </a:rPr>
              <a:t>convert2string</a:t>
            </a:r>
            <a:r>
              <a:rPr lang="pt-BR" altLang="en-US" b="1" dirty="0" smtClean="0">
                <a:latin typeface="Courier New" pitchFamily="49" charset="0"/>
              </a:rPr>
              <a:t>() </a:t>
            </a:r>
          </a:p>
          <a:p>
            <a:r>
              <a:rPr lang="pt-BR" altLang="en-US" b="1" dirty="0" smtClean="0">
                <a:solidFill>
                  <a:schemeClr val="accent2"/>
                </a:solidFill>
                <a:latin typeface="Courier New" pitchFamily="49" charset="0"/>
              </a:rPr>
              <a:t>do_record</a:t>
            </a:r>
            <a:r>
              <a:rPr lang="pt-BR" altLang="en-US" b="1" dirty="0" smtClean="0">
                <a:latin typeface="Courier New" pitchFamily="49" charset="0"/>
              </a:rPr>
              <a:t>()</a:t>
            </a:r>
          </a:p>
          <a:p>
            <a:r>
              <a:rPr lang="pt-BR" altLang="en-US" b="1" dirty="0" smtClean="0">
                <a:solidFill>
                  <a:schemeClr val="accent2"/>
                </a:solidFill>
                <a:latin typeface="Courier New" pitchFamily="49" charset="0"/>
              </a:rPr>
              <a:t>do_pack</a:t>
            </a:r>
            <a:r>
              <a:rPr lang="pt-BR" altLang="en-US" b="1" dirty="0" smtClean="0">
                <a:latin typeface="Courier New" pitchFamily="49" charset="0"/>
              </a:rPr>
              <a:t>()</a:t>
            </a:r>
          </a:p>
          <a:p>
            <a:r>
              <a:rPr lang="pt-BR" altLang="en-US" b="1" dirty="0" smtClean="0">
                <a:solidFill>
                  <a:schemeClr val="accent2"/>
                </a:solidFill>
                <a:latin typeface="Courier New" pitchFamily="49" charset="0"/>
              </a:rPr>
              <a:t>do_unpack</a:t>
            </a:r>
            <a:r>
              <a:rPr lang="pt-BR" altLang="en-US" b="1" dirty="0" smtClean="0">
                <a:latin typeface="Courier New" pitchFamily="49" charset="0"/>
              </a:rPr>
              <a:t>()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28600" y="2332080"/>
            <a:ext cx="3797300" cy="646331"/>
            <a:chOff x="237067" y="1210184"/>
            <a:chExt cx="3797300" cy="646331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974849" y="1548675"/>
              <a:ext cx="2059518" cy="12772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Box 22"/>
            <p:cNvSpPr txBox="1">
              <a:spLocks noChangeArrowheads="1"/>
            </p:cNvSpPr>
            <p:nvPr/>
          </p:nvSpPr>
          <p:spPr bwMode="blackWhite">
            <a:xfrm>
              <a:off x="237067" y="1210184"/>
              <a:ext cx="2289222" cy="646331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 smtClean="0">
                  <a:latin typeface="Arial" panose="020B0604020202020204" pitchFamily="34" charset="0"/>
                  <a:cs typeface="+mn-cs"/>
                </a:rPr>
                <a:t>“Output” variables should not be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8600" y="3046268"/>
            <a:ext cx="2767541" cy="646331"/>
            <a:chOff x="237067" y="1210184"/>
            <a:chExt cx="2767541" cy="646331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1974849" y="1499606"/>
              <a:ext cx="1029759" cy="4907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blackWhite">
            <a:xfrm>
              <a:off x="237067" y="1210184"/>
              <a:ext cx="2289222" cy="646331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 smtClean="0">
                  <a:latin typeface="Arial" panose="020B0604020202020204" pitchFamily="34" charset="0"/>
                  <a:cs typeface="+mn-cs"/>
                </a:rPr>
                <a:t>Standard Object constructor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28600" y="4038600"/>
            <a:ext cx="2767541" cy="923330"/>
            <a:chOff x="237067" y="1210184"/>
            <a:chExt cx="2767541" cy="923330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1974849" y="1450538"/>
              <a:ext cx="1029759" cy="9813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22"/>
            <p:cNvSpPr txBox="1">
              <a:spLocks noChangeArrowheads="1"/>
            </p:cNvSpPr>
            <p:nvPr/>
          </p:nvSpPr>
          <p:spPr bwMode="blackWhite">
            <a:xfrm>
              <a:off x="237067" y="1210184"/>
              <a:ext cx="2289222" cy="92333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 smtClean="0">
                  <a:latin typeface="Arial" panose="020B0604020202020204" pitchFamily="34" charset="0"/>
                  <a:cs typeface="+mn-cs"/>
                </a:rPr>
                <a:t>User calls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 smtClean="0">
                  <a:latin typeface="Arial" panose="020B0604020202020204" pitchFamily="34" charset="0"/>
                  <a:cs typeface="+mn-cs"/>
                </a:rPr>
                <a:t>copy(), compare(),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 smtClean="0">
                  <a:latin typeface="Arial" panose="020B0604020202020204" pitchFamily="34" charset="0"/>
                  <a:cs typeface="+mn-cs"/>
                </a:rPr>
                <a:t>etc.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5435600" y="1275426"/>
            <a:ext cx="2648986" cy="257923"/>
          </a:xfrm>
          <a:prstGeom prst="roundRect">
            <a:avLst>
              <a:gd name="adj" fmla="val 11913"/>
            </a:avLst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en-US" b="1" dirty="0" err="1">
                <a:solidFill>
                  <a:schemeClr val="accent2"/>
                </a:solidFill>
                <a:latin typeface="Courier New" pitchFamily="49" charset="0"/>
              </a:rPr>
              <a:t>uvm_sequence_item</a:t>
            </a:r>
            <a:r>
              <a:rPr lang="en-US" altLang="en-US" b="1" dirty="0">
                <a:latin typeface="Courier New" pitchFamily="49" charset="0"/>
              </a:rPr>
              <a:t>;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971801" y="1555991"/>
            <a:ext cx="2476499" cy="257923"/>
          </a:xfrm>
          <a:prstGeom prst="roundRect">
            <a:avLst>
              <a:gd name="adj" fmla="val 11913"/>
            </a:avLst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`</a:t>
            </a:r>
            <a:r>
              <a:rPr lang="en-US" alt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uvm_object_utils</a:t>
            </a:r>
            <a:endParaRPr lang="en-US" altLang="en-US" b="1" dirty="0">
              <a:latin typeface="Courier New" pitchFamily="49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368868"/>
              </p:ext>
            </p:extLst>
          </p:nvPr>
        </p:nvGraphicFramePr>
        <p:xfrm>
          <a:off x="5373253" y="4278954"/>
          <a:ext cx="3611880" cy="16916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37310"/>
                <a:gridCol w="1234440"/>
                <a:gridCol w="10401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UVM Constructs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Time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Seen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Running Total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Macros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80801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Sequence Body Method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 Sutherland, Sutherland-HDL &amp; Tom Fitzpatrick, Mentor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F481-C7AC-4F98-A0D6-D8C31E7E589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46225"/>
            <a:ext cx="9144000" cy="4962525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The </a:t>
            </a:r>
            <a:r>
              <a:rPr lang="en-US" dirty="0" smtClean="0">
                <a:solidFill>
                  <a:schemeClr val="accent3"/>
                </a:solidFill>
              </a:rPr>
              <a:t>body </a:t>
            </a:r>
            <a:r>
              <a:rPr lang="en-US" dirty="0" smtClean="0">
                <a:solidFill>
                  <a:schemeClr val="accent2"/>
                </a:solidFill>
              </a:rPr>
              <a:t>method defines the </a:t>
            </a:r>
            <a:r>
              <a:rPr lang="en-US" dirty="0" smtClean="0">
                <a:solidFill>
                  <a:schemeClr val="accent3"/>
                </a:solidFill>
              </a:rPr>
              <a:t>transactions </a:t>
            </a:r>
            <a:r>
              <a:rPr lang="en-US" dirty="0" smtClean="0">
                <a:solidFill>
                  <a:schemeClr val="accent2"/>
                </a:solidFill>
              </a:rPr>
              <a:t>to generate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blackWhite">
          <a:xfrm>
            <a:off x="146684" y="2074460"/>
            <a:ext cx="6965316" cy="353894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tx_sequence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`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uvm_object_utils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tx_sequence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repeat(50) begin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my_seq_item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type_id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::create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endtask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endclass:tx_sequence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693853" y="2114628"/>
            <a:ext cx="3280293" cy="277826"/>
          </a:xfrm>
          <a:prstGeom prst="roundRect">
            <a:avLst>
              <a:gd name="adj" fmla="val 11913"/>
            </a:avLst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uvm_sequence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985928"/>
              </p:ext>
            </p:extLst>
          </p:nvPr>
        </p:nvGraphicFramePr>
        <p:xfrm>
          <a:off x="5168206" y="4320712"/>
          <a:ext cx="3611880" cy="16916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37310"/>
                <a:gridCol w="1234440"/>
                <a:gridCol w="10401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UVM Constructs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Time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Seen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Running Total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Macros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1103053" y="2945769"/>
            <a:ext cx="1132148" cy="277826"/>
          </a:xfrm>
          <a:prstGeom prst="roundRect">
            <a:avLst>
              <a:gd name="adj" fmla="val 11913"/>
            </a:avLst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body();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63350" y="3751004"/>
            <a:ext cx="2148149" cy="277826"/>
          </a:xfrm>
          <a:prstGeom prst="roundRect">
            <a:avLst>
              <a:gd name="adj" fmla="val 11913"/>
            </a:avLst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start_item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70624" y="4320712"/>
            <a:ext cx="2305976" cy="277826"/>
          </a:xfrm>
          <a:prstGeom prst="roundRect">
            <a:avLst>
              <a:gd name="adj" fmla="val 11913"/>
            </a:avLst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finish_item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16074762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Virtual Sequence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 Sutherland, Sutherland-HDL &amp; Tom Fitzpatrick, Mentor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F481-C7AC-4F98-A0D6-D8C31E7E589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46225"/>
            <a:ext cx="9144000" cy="528235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The </a:t>
            </a:r>
            <a:r>
              <a:rPr lang="en-US" dirty="0" smtClean="0">
                <a:solidFill>
                  <a:schemeClr val="accent3"/>
                </a:solidFill>
              </a:rPr>
              <a:t>virtual sequence </a:t>
            </a:r>
            <a:r>
              <a:rPr lang="en-US" dirty="0" smtClean="0">
                <a:solidFill>
                  <a:schemeClr val="accent2"/>
                </a:solidFill>
              </a:rPr>
              <a:t>starts </a:t>
            </a:r>
            <a:r>
              <a:rPr lang="en-US" dirty="0" smtClean="0">
                <a:solidFill>
                  <a:schemeClr val="accent3"/>
                </a:solidFill>
              </a:rPr>
              <a:t>subsequences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blackWhite">
          <a:xfrm>
            <a:off x="146684" y="2074460"/>
            <a:ext cx="7714616" cy="446604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my_vseq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uvm_sequence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uvm_sequence_item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bus_sequencer_t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bus_sequencer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gpio_sequencer_t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gpio_sequencer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function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uvm_sequencer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bus_seqr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uvm_sequencer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gpio_seqr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bus_sequencer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bus_seqr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gpio_sequencer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gpio_seqr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task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aseq.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bus_sequencer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bseq.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gpio_sequencer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endtask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endclass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895795"/>
              </p:ext>
            </p:extLst>
          </p:nvPr>
        </p:nvGraphicFramePr>
        <p:xfrm>
          <a:off x="5435601" y="3856055"/>
          <a:ext cx="3611880" cy="16916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37310"/>
                <a:gridCol w="1234440"/>
                <a:gridCol w="10401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UVM Constructs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Time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Seen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Running Total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Macros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66543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 anchor="ctr" anchorCtr="1"/>
          <a:lstStyle/>
          <a:p>
            <a:pPr>
              <a:lnSpc>
                <a:spcPts val="6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/>
              <a:t>UVM Constructs Used For</a:t>
            </a:r>
            <a:br>
              <a:rPr lang="en-US" sz="3600" dirty="0" smtClean="0"/>
            </a:br>
            <a:r>
              <a:rPr lang="en-US" sz="4800" dirty="0" smtClean="0">
                <a:solidFill>
                  <a:srgbClr val="C00000"/>
                </a:solidFill>
              </a:rPr>
              <a:t>Advanced Examples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715748"/>
              </p:ext>
            </p:extLst>
          </p:nvPr>
        </p:nvGraphicFramePr>
        <p:xfrm>
          <a:off x="3097213" y="3738563"/>
          <a:ext cx="2886075" cy="258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ClipArt" r:id="rId3" imgW="3597275" imgH="3390900" progId="MS_ClipArt_Gallery.2">
                  <p:embed/>
                </p:oleObj>
              </mc:Choice>
              <mc:Fallback>
                <p:oleObj name="ClipArt" r:id="rId3" imgW="3597275" imgH="3390900" progId="MS_ClipArt_Gallery.2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3097213" y="3738563"/>
                        <a:ext cx="2886075" cy="2582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2609304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phase_ready_to_end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 Sutherland, Sutherland-HDL &amp; Tom Fitzpatrick, Mentor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F481-C7AC-4F98-A0D6-D8C31E7E589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46225"/>
            <a:ext cx="9144000" cy="528235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Delay</a:t>
            </a:r>
            <a:r>
              <a:rPr lang="en-US" dirty="0" smtClean="0">
                <a:solidFill>
                  <a:schemeClr val="accent2"/>
                </a:solidFill>
              </a:rPr>
              <a:t> the end of a </a:t>
            </a:r>
            <a:r>
              <a:rPr lang="en-US" dirty="0" smtClean="0">
                <a:solidFill>
                  <a:schemeClr val="accent3"/>
                </a:solidFill>
              </a:rPr>
              <a:t>phase</a:t>
            </a:r>
            <a:r>
              <a:rPr lang="en-US" dirty="0" smtClean="0">
                <a:solidFill>
                  <a:schemeClr val="accent2"/>
                </a:solidFill>
              </a:rPr>
              <a:t> when necessary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blackWhite">
          <a:xfrm>
            <a:off x="146684" y="2074460"/>
            <a:ext cx="8616316" cy="291664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void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my_comp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if( !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is_ok_to_end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) begin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phase.raise_objection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this , "not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 end phase" 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fork begin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wait_for_ok_end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phase.drop_objection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this , "ok to end phase" 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join_none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phase_ready_to_end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829563"/>
              </p:ext>
            </p:extLst>
          </p:nvPr>
        </p:nvGraphicFramePr>
        <p:xfrm>
          <a:off x="5435601" y="3856055"/>
          <a:ext cx="3611880" cy="16916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37310"/>
                <a:gridCol w="1234440"/>
                <a:gridCol w="10401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UVM Constructs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Time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Seen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Running Total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Macros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3376354" y="2125260"/>
            <a:ext cx="5234246" cy="274320"/>
          </a:xfrm>
          <a:prstGeom prst="roundRect">
            <a:avLst>
              <a:gd name="adj" fmla="val 11913"/>
            </a:avLst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rtlCol="0" anchor="ctr"/>
          <a:lstStyle/>
          <a:p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phase_ready_to_end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uvm_phase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phase );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394863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Pipelined Protocols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 Sutherland, Sutherland-HDL &amp; Tom Fitzpatrick, Mentor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F481-C7AC-4F98-A0D6-D8C31E7E589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46225"/>
            <a:ext cx="9144000" cy="528235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Use the </a:t>
            </a:r>
            <a:r>
              <a:rPr lang="en-US" dirty="0" smtClean="0">
                <a:solidFill>
                  <a:schemeClr val="accent3"/>
                </a:solidFill>
              </a:rPr>
              <a:t>Response Handler </a:t>
            </a:r>
            <a:r>
              <a:rPr lang="en-US" dirty="0" smtClean="0">
                <a:solidFill>
                  <a:schemeClr val="accent2"/>
                </a:solidFill>
              </a:rPr>
              <a:t>in the </a:t>
            </a:r>
            <a:r>
              <a:rPr lang="en-US" dirty="0" smtClean="0">
                <a:solidFill>
                  <a:schemeClr val="accent3"/>
                </a:solidFill>
              </a:rPr>
              <a:t>sequence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blackWhite">
          <a:xfrm>
            <a:off x="146684" y="2074460"/>
            <a:ext cx="8616316" cy="446604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my_pipelined_seq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uvm_sequence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my_seq_item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uvm_object_utils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my_pipelined_seq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task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my_seq_item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my_seq_item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type_id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::create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</a:p>
          <a:p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finish_item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endtask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function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my_pipelined_seq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99246"/>
              </p:ext>
            </p:extLst>
          </p:nvPr>
        </p:nvGraphicFramePr>
        <p:xfrm>
          <a:off x="5435601" y="3631413"/>
          <a:ext cx="3611880" cy="16916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37310"/>
                <a:gridCol w="1234440"/>
                <a:gridCol w="10401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UVM Constructs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Time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Seen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Running Total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Macros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698501" y="3492500"/>
            <a:ext cx="3451542" cy="277826"/>
          </a:xfrm>
          <a:prstGeom prst="roundRect">
            <a:avLst>
              <a:gd name="adj" fmla="val 11913"/>
            </a:avLst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use_response_handler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36800" y="5410200"/>
            <a:ext cx="6286499" cy="277826"/>
          </a:xfrm>
          <a:prstGeom prst="roundRect">
            <a:avLst>
              <a:gd name="adj" fmla="val 11913"/>
            </a:avLst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response_handler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uvm_sequence_item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response);</a:t>
            </a:r>
          </a:p>
        </p:txBody>
      </p:sp>
    </p:spTree>
    <p:extLst>
      <p:ext uri="{BB962C8B-B14F-4D97-AF65-F5344CB8AC3E}">
        <p14:creationId xmlns:p14="http://schemas.microsoft.com/office/powerpoint/2010/main" val="499234625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Goals of this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Understand why the UVM library is so complex</a:t>
            </a:r>
          </a:p>
          <a:p>
            <a:r>
              <a:rPr lang="en-US" dirty="0" smtClean="0"/>
              <a:t>Examine UVM from three different perspectives</a:t>
            </a:r>
          </a:p>
          <a:p>
            <a:pPr marL="3543300" lvl="1" indent="-457200"/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Environment Writer</a:t>
            </a:r>
          </a:p>
          <a:p>
            <a:pPr marL="3543300" lvl="1" indent="-457200"/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Test Writer</a:t>
            </a:r>
          </a:p>
          <a:p>
            <a:pPr marL="3543300" lvl="1" indent="-457200"/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Sequence Writer</a:t>
            </a:r>
          </a:p>
          <a:p>
            <a:r>
              <a:rPr lang="en-US" dirty="0" smtClean="0"/>
              <a:t>Define a </a:t>
            </a:r>
            <a:r>
              <a:rPr lang="en-US" i="1" dirty="0" smtClean="0">
                <a:solidFill>
                  <a:schemeClr val="accent2"/>
                </a:solidFill>
              </a:rPr>
              <a:t>practical subset of UVM</a:t>
            </a:r>
            <a:r>
              <a:rPr lang="en-US" dirty="0" smtClean="0"/>
              <a:t> that meets the needs of nearly all verification projects</a:t>
            </a:r>
          </a:p>
          <a:p>
            <a:pPr lvl="1"/>
            <a:r>
              <a:rPr lang="en-US" dirty="0" smtClean="0"/>
              <a:t>A subset makes UVM easier to learn, use &amp; maintain!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 Sutherland, Sutherland-HDL &amp; Tom Fitzpatrick, Mentor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EF481-C7AC-4F98-A0D6-D8C31E7E589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256" y="2574448"/>
            <a:ext cx="1943100" cy="141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1209266" y="5483170"/>
            <a:ext cx="6736807" cy="1219200"/>
            <a:chOff x="1209266" y="5437450"/>
            <a:chExt cx="6736807" cy="1219200"/>
          </a:xfrm>
        </p:grpSpPr>
        <p:sp>
          <p:nvSpPr>
            <p:cNvPr id="6" name="TextBox 5"/>
            <p:cNvSpPr txBox="1"/>
            <p:nvPr/>
          </p:nvSpPr>
          <p:spPr bwMode="blackWhite">
            <a:xfrm>
              <a:off x="1209266" y="5531368"/>
              <a:ext cx="5580154" cy="913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200"/>
                </a:lnSpc>
              </a:pPr>
              <a:r>
                <a:rPr lang="en-US" sz="2400" b="1" dirty="0" smtClean="0">
                  <a:solidFill>
                    <a:srgbClr val="C00000"/>
                  </a:solidFill>
                  <a:latin typeface="Comic Sans MS" panose="030F0702030302020204" pitchFamily="66" charset="0"/>
                </a:rPr>
                <a:t>You will be amazed at how small of a subset of UVM you really need!</a:t>
              </a:r>
            </a:p>
          </p:txBody>
        </p:sp>
        <p:pic>
          <p:nvPicPr>
            <p:cNvPr id="8" name="Picture 3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760" y="5437450"/>
              <a:ext cx="1103313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7115833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Pipelined Protocols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 Sutherland, Sutherland-HDL &amp; Tom Fitzpatrick, Mentor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F481-C7AC-4F98-A0D6-D8C31E7E589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46225"/>
            <a:ext cx="9144000" cy="528235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Driver uses one thread per pipeline stage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blackWhite">
          <a:xfrm>
            <a:off x="146684" y="2074460"/>
            <a:ext cx="8616316" cy="446604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my_pipelined_driver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uvm_driver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my_seq_item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uvm_component_utils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my_pipelined_driver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task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do_pipelined_transfer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my_seq_item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forever begin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pipeline_lock.get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...// execute first pipeline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pipeline_lock.put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...// execute second pipeline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endtask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my_pipelined_seq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100891"/>
              </p:ext>
            </p:extLst>
          </p:nvPr>
        </p:nvGraphicFramePr>
        <p:xfrm>
          <a:off x="5295901" y="2695850"/>
          <a:ext cx="3611880" cy="16916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37310"/>
                <a:gridCol w="1234440"/>
                <a:gridCol w="10401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UVM Constructs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Time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Seen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Running Total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Macros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965200" y="4031228"/>
            <a:ext cx="3276599" cy="277826"/>
          </a:xfrm>
          <a:prstGeom prst="roundRect">
            <a:avLst>
              <a:gd name="adj" fmla="val 11913"/>
            </a:avLst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seq_item_port.get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62342" y="5132374"/>
            <a:ext cx="3276599" cy="277826"/>
          </a:xfrm>
          <a:prstGeom prst="roundRect">
            <a:avLst>
              <a:gd name="adj" fmla="val 11913"/>
            </a:avLst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seq_item_port.put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36263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UVM Features to Avoid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Jumping</a:t>
            </a:r>
          </a:p>
          <a:p>
            <a:r>
              <a:rPr lang="en-US" dirty="0" smtClean="0"/>
              <a:t>Callbacks</a:t>
            </a:r>
          </a:p>
          <a:p>
            <a:r>
              <a:rPr lang="en-US" dirty="0" smtClean="0"/>
              <a:t>UVM 1.2 features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 Sutherland, Sutherland-HDL &amp; Tom Fitzpatrick, Mentor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EF481-C7AC-4F98-A0D6-D8C31E7E589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753" y="2823210"/>
            <a:ext cx="305911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495998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Solution…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UVM 1.2 Library has </a:t>
            </a:r>
            <a:r>
              <a:rPr lang="en-US" dirty="0">
                <a:solidFill>
                  <a:schemeClr val="accent3"/>
                </a:solidFill>
              </a:rPr>
              <a:t>357 </a:t>
            </a:r>
            <a:r>
              <a:rPr lang="en-US" dirty="0" smtClean="0">
                <a:solidFill>
                  <a:schemeClr val="accent3"/>
                </a:solidFill>
              </a:rPr>
              <a:t>classes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3"/>
                </a:solidFill>
              </a:rPr>
              <a:t>938 functions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3"/>
                </a:solidFill>
              </a:rPr>
              <a:t>99 </a:t>
            </a:r>
            <a:r>
              <a:rPr lang="en-US" dirty="0">
                <a:solidFill>
                  <a:schemeClr val="accent3"/>
                </a:solidFill>
              </a:rPr>
              <a:t>tasks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3"/>
                </a:solidFill>
              </a:rPr>
              <a:t>374 macros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Our recommended subset in the paper uses</a:t>
            </a:r>
            <a:br>
              <a:rPr lang="en-US" dirty="0" smtClean="0"/>
            </a:br>
            <a:r>
              <a:rPr lang="en-US" dirty="0" smtClean="0">
                <a:solidFill>
                  <a:schemeClr val="accent3"/>
                </a:solidFill>
              </a:rPr>
              <a:t>10 classes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3"/>
                </a:solidFill>
              </a:rPr>
              <a:t>30 </a:t>
            </a:r>
            <a:r>
              <a:rPr lang="en-US" dirty="0" smtClean="0">
                <a:solidFill>
                  <a:schemeClr val="accent3"/>
                </a:solidFill>
              </a:rPr>
              <a:t>tasks/functions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3"/>
                </a:solidFill>
              </a:rPr>
              <a:t>6 macros</a:t>
            </a:r>
            <a:endParaRPr lang="en-US" dirty="0" smtClean="0"/>
          </a:p>
          <a:p>
            <a:r>
              <a:rPr lang="en-US" dirty="0" smtClean="0"/>
              <a:t>You really only need to learn 3% of UVM </a:t>
            </a:r>
            <a:br>
              <a:rPr lang="en-US" dirty="0" smtClean="0"/>
            </a:br>
            <a:r>
              <a:rPr lang="en-US" dirty="0" smtClean="0"/>
              <a:t>to be productive!</a:t>
            </a:r>
          </a:p>
          <a:p>
            <a:pPr lvl="1"/>
            <a:r>
              <a:rPr lang="en-US" dirty="0" smtClean="0"/>
              <a:t>2% of classes</a:t>
            </a:r>
          </a:p>
          <a:p>
            <a:pPr lvl="1"/>
            <a:r>
              <a:rPr lang="en-US" dirty="0" smtClean="0"/>
              <a:t>3% of methods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 Sutherland, Sutherland-HDL &amp; Tom Fitzpatrick, Mentor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EF481-C7AC-4F98-A0D6-D8C31E7E589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835875" y="481097"/>
            <a:ext cx="2281821" cy="2947593"/>
            <a:chOff x="178983" y="2664566"/>
            <a:chExt cx="2453270" cy="3169066"/>
          </a:xfrm>
        </p:grpSpPr>
        <p:pic>
          <p:nvPicPr>
            <p:cNvPr id="8" name="Picture 104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898" y="4315982"/>
              <a:ext cx="1676400" cy="151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7" descr="C:\Users\stuart\AppData\Local\Temp\wzab90\freecallouts\round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1842" y="2664566"/>
              <a:ext cx="2369907" cy="1671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 bwMode="blackWhite">
            <a:xfrm>
              <a:off x="178983" y="2712303"/>
              <a:ext cx="2453270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5">
                      <a:lumMod val="25000"/>
                    </a:schemeClr>
                  </a:solidFill>
                  <a:latin typeface="Comic Sans MS" panose="030F0702030302020204" pitchFamily="66" charset="0"/>
                </a:rPr>
                <a:t>How do I find what I need in this huge library?</a:t>
              </a:r>
            </a:p>
          </p:txBody>
        </p:sp>
      </p:grpSp>
      <p:pic>
        <p:nvPicPr>
          <p:cNvPr id="11" name="Picture 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26771" y="3931920"/>
            <a:ext cx="2368675" cy="2617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432492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the UVM Library Is Overly Large and Complex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Why 357 classes, 1037 methods, 374 macros?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The history of UVM adds to UVM’s complexity</a:t>
            </a:r>
          </a:p>
          <a:p>
            <a:pPr lvl="2">
              <a:spcBef>
                <a:spcPts val="200"/>
              </a:spcBef>
            </a:pPr>
            <a:r>
              <a:rPr lang="en-US" dirty="0" smtClean="0"/>
              <a:t>UVM evolved from OVM, VMM and other methodologies</a:t>
            </a:r>
          </a:p>
          <a:p>
            <a:pPr lvl="2">
              <a:spcBef>
                <a:spcPts val="200"/>
              </a:spcBef>
            </a:pPr>
            <a:r>
              <a:rPr lang="en-US" dirty="0" smtClean="0"/>
              <a:t>UVM adds to and modifies previous methodologies</a:t>
            </a:r>
          </a:p>
          <a:p>
            <a:pPr lvl="2">
              <a:spcBef>
                <a:spcPts val="200"/>
              </a:spcBef>
            </a:pPr>
            <a:r>
              <a:rPr lang="en-US" dirty="0" smtClean="0"/>
              <a:t>UVM contains “old ways” and “new ways” to do things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Object Oriented Programming adds complexity </a:t>
            </a:r>
          </a:p>
          <a:p>
            <a:pPr lvl="2">
              <a:spcBef>
                <a:spcPts val="200"/>
              </a:spcBef>
            </a:pPr>
            <a:r>
              <a:rPr lang="en-US" dirty="0" smtClean="0"/>
              <a:t>OOP extends and inherits functionality from base classes</a:t>
            </a:r>
          </a:p>
          <a:p>
            <a:pPr lvl="3">
              <a:spcBef>
                <a:spcPts val="200"/>
              </a:spcBef>
            </a:pPr>
            <a:r>
              <a:rPr lang="en-US" dirty="0" err="1" smtClean="0">
                <a:solidFill>
                  <a:srgbClr val="C00000"/>
                </a:solidFill>
              </a:rPr>
              <a:t>uvm_driver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inherits from </a:t>
            </a:r>
            <a:r>
              <a:rPr lang="en-US" dirty="0" err="1" smtClean="0">
                <a:solidFill>
                  <a:srgbClr val="C00000"/>
                </a:solidFill>
              </a:rPr>
              <a:t>uvm_component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which inherits from </a:t>
            </a:r>
            <a:r>
              <a:rPr lang="en-US" dirty="0" err="1" smtClean="0">
                <a:solidFill>
                  <a:srgbClr val="C00000"/>
                </a:solidFill>
              </a:rPr>
              <a:t>uvm_object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which inherits from …</a:t>
            </a:r>
          </a:p>
          <a:p>
            <a:pPr lvl="2">
              <a:spcBef>
                <a:spcPts val="200"/>
              </a:spcBef>
            </a:pPr>
            <a:r>
              <a:rPr lang="en-US" dirty="0" smtClean="0"/>
              <a:t>Only a small number of UVM classes, methods and macros are intended to be used by end users</a:t>
            </a:r>
          </a:p>
          <a:p>
            <a:pPr lvl="3">
              <a:spcBef>
                <a:spcPts val="200"/>
              </a:spcBef>
            </a:pPr>
            <a:r>
              <a:rPr lang="en-US" dirty="0" smtClean="0">
                <a:solidFill>
                  <a:srgbClr val="C00000"/>
                </a:solidFill>
              </a:rPr>
              <a:t>Much of the UVM library is for use within the library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 Sutherland, Sutherland-HDL &amp; Tom Fitzpatrick, Mentor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EF481-C7AC-4F98-A0D6-D8C31E7E589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02322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Aspects of a UVM Testbench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 Sutherland, Sutherland-HDL &amp; Tom Fitzpatrick, Mentor Graphics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18A06C-2033-4DBE-AC9A-3385DFA488A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2" descr="D:\2-Training\4-UVM\Images\uvm_components_col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1" y="1424749"/>
            <a:ext cx="7989570" cy="508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205741" y="1817370"/>
            <a:ext cx="960119" cy="672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097280" y="1234440"/>
            <a:ext cx="4377690" cy="74295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 bwMode="blackWhite">
          <a:xfrm>
            <a:off x="5269230" y="934033"/>
            <a:ext cx="3760470" cy="1415772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b="1" dirty="0" smtClean="0">
                <a:latin typeface="Arial" panose="020B0604020202020204" pitchFamily="34" charset="0"/>
              </a:rPr>
              <a:t>The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Test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685800" indent="-342900">
              <a:buSzPct val="110000"/>
              <a:buFont typeface="Wingdings" panose="05000000000000000000" pitchFamily="2" charset="2"/>
              <a:buChar char="q"/>
            </a:pPr>
            <a:r>
              <a:rPr lang="en-US" sz="1700" b="1" dirty="0" smtClean="0">
                <a:latin typeface="Arial" panose="020B0604020202020204" pitchFamily="34" charset="0"/>
              </a:rPr>
              <a:t>Connects the testbench to the DUT</a:t>
            </a:r>
            <a:endParaRPr lang="en-US" sz="1700" b="1" dirty="0">
              <a:latin typeface="Arial" panose="020B0604020202020204" pitchFamily="34" charset="0"/>
            </a:endParaRPr>
          </a:p>
          <a:p>
            <a:pPr marL="685800" indent="-342900">
              <a:buSzPct val="110000"/>
              <a:buFont typeface="Wingdings" panose="05000000000000000000" pitchFamily="2" charset="2"/>
              <a:buChar char="q"/>
            </a:pPr>
            <a:r>
              <a:rPr lang="en-US" sz="1700" b="1" dirty="0" smtClean="0">
                <a:latin typeface="Arial" panose="020B0604020202020204" pitchFamily="34" charset="0"/>
              </a:rPr>
              <a:t>Selects the sequencers</a:t>
            </a:r>
          </a:p>
          <a:p>
            <a:pPr marL="685800" indent="-342900">
              <a:buSzPct val="110000"/>
              <a:buFont typeface="Wingdings" panose="05000000000000000000" pitchFamily="2" charset="2"/>
              <a:buChar char="q"/>
            </a:pPr>
            <a:r>
              <a:rPr lang="en-US" sz="1700" b="1" dirty="0" smtClean="0">
                <a:latin typeface="Arial" panose="020B0604020202020204" pitchFamily="34" charset="0"/>
              </a:rPr>
              <a:t>Configures the environment</a:t>
            </a:r>
            <a:endParaRPr lang="en-US" sz="1700" b="1" dirty="0">
              <a:latin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166110" y="2349804"/>
            <a:ext cx="5863590" cy="963856"/>
            <a:chOff x="3166110" y="2349804"/>
            <a:chExt cx="5863590" cy="963856"/>
          </a:xfrm>
        </p:grpSpPr>
        <p:sp>
          <p:nvSpPr>
            <p:cNvPr id="14" name="Oval 13"/>
            <p:cNvSpPr/>
            <p:nvPr/>
          </p:nvSpPr>
          <p:spPr>
            <a:xfrm>
              <a:off x="3166110" y="2349804"/>
              <a:ext cx="1348740" cy="96385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4514850" y="2594610"/>
              <a:ext cx="1085850" cy="11029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 bwMode="blackWhite">
            <a:xfrm>
              <a:off x="5269230" y="2421108"/>
              <a:ext cx="3760470" cy="892552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arenR" startAt="2"/>
              </a:pPr>
              <a:r>
                <a:rPr lang="en-US" b="1" dirty="0" smtClean="0">
                  <a:latin typeface="Arial" panose="020B0604020202020204" pitchFamily="34" charset="0"/>
                </a:rPr>
                <a:t>The </a:t>
              </a:r>
              <a:r>
                <a:rPr lang="en-US" b="1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Sequencer</a:t>
              </a:r>
            </a:p>
            <a:p>
              <a:pPr marL="685800" indent="-342900">
                <a:buSzPct val="110000"/>
                <a:buFont typeface="Wingdings" panose="05000000000000000000" pitchFamily="2" charset="2"/>
                <a:buChar char="q"/>
              </a:pPr>
              <a:r>
                <a:rPr lang="en-US" sz="1700" b="1" dirty="0" smtClean="0">
                  <a:latin typeface="Arial" panose="020B0604020202020204" pitchFamily="34" charset="0"/>
                </a:rPr>
                <a:t>Generates transactions (stimulus)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062990" y="3351483"/>
            <a:ext cx="7966710" cy="923309"/>
            <a:chOff x="1062990" y="3351483"/>
            <a:chExt cx="7966710" cy="923309"/>
          </a:xfrm>
        </p:grpSpPr>
        <p:sp>
          <p:nvSpPr>
            <p:cNvPr id="17" name="Oval 16"/>
            <p:cNvSpPr/>
            <p:nvPr/>
          </p:nvSpPr>
          <p:spPr>
            <a:xfrm>
              <a:off x="1062990" y="3351483"/>
              <a:ext cx="1348740" cy="53418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2411730" y="3593540"/>
              <a:ext cx="328041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 bwMode="blackWhite">
            <a:xfrm>
              <a:off x="5269230" y="3382240"/>
              <a:ext cx="3760470" cy="892552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arenR" startAt="3"/>
              </a:pPr>
              <a:r>
                <a:rPr lang="en-US" b="1" dirty="0">
                  <a:latin typeface="Arial" panose="020B0604020202020204" pitchFamily="34" charset="0"/>
                </a:rPr>
                <a:t>The </a:t>
              </a:r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Environment</a:t>
              </a:r>
            </a:p>
            <a:p>
              <a:pPr marL="685800" indent="-342900">
                <a:buSzPct val="110000"/>
                <a:buFont typeface="Wingdings" panose="05000000000000000000" pitchFamily="2" charset="2"/>
                <a:buChar char="q"/>
              </a:pPr>
              <a:r>
                <a:rPr lang="en-US" sz="1700" b="1" dirty="0">
                  <a:latin typeface="Arial" panose="020B0604020202020204" pitchFamily="34" charset="0"/>
                </a:rPr>
                <a:t>Delivers stimulus</a:t>
              </a:r>
            </a:p>
            <a:p>
              <a:pPr marL="685800" indent="-342900">
                <a:buSzPct val="110000"/>
                <a:buFont typeface="Wingdings" panose="05000000000000000000" pitchFamily="2" charset="2"/>
                <a:buChar char="q"/>
              </a:pPr>
              <a:r>
                <a:rPr lang="en-US" sz="1700" b="1" dirty="0">
                  <a:latin typeface="Arial" panose="020B0604020202020204" pitchFamily="34" charset="0"/>
                </a:rPr>
                <a:t>Verifies DUT </a:t>
              </a:r>
              <a:r>
                <a:rPr lang="en-US" sz="1700" b="1" dirty="0" smtClean="0">
                  <a:latin typeface="Arial" panose="020B0604020202020204" pitchFamily="34" charset="0"/>
                </a:rPr>
                <a:t>outputs</a:t>
              </a:r>
              <a:endParaRPr lang="en-US" sz="1700" b="1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0191452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 anchor="ctr" anchorCtr="1"/>
          <a:lstStyle/>
          <a:p>
            <a:pPr>
              <a:lnSpc>
                <a:spcPts val="6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dirty="0"/>
              <a:t>UVM Constructs Used By The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800" dirty="0" smtClean="0">
                <a:solidFill>
                  <a:srgbClr val="C00000"/>
                </a:solidFill>
              </a:rPr>
              <a:t>Environment Writer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715748"/>
              </p:ext>
            </p:extLst>
          </p:nvPr>
        </p:nvGraphicFramePr>
        <p:xfrm>
          <a:off x="3096895" y="3738244"/>
          <a:ext cx="2886522" cy="2582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ClipArt" r:id="rId3" imgW="3597275" imgH="3390900" progId="MS_ClipArt_Gallery.2">
                  <p:embed/>
                </p:oleObj>
              </mc:Choice>
              <mc:Fallback>
                <p:oleObj name="ClipArt" r:id="rId3" imgW="3597275" imgH="33909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3096895" y="3738244"/>
                        <a:ext cx="2886522" cy="25825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7651942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the UVM </a:t>
            </a:r>
            <a:br>
              <a:rPr lang="en-US" dirty="0" smtClean="0"/>
            </a:br>
            <a:r>
              <a:rPr lang="en-US" dirty="0" smtClean="0"/>
              <a:t>Environment 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Environment Writer</a:t>
            </a:r>
            <a:r>
              <a:rPr lang="en-US" dirty="0" smtClean="0"/>
              <a:t> defines the testbench parts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 Sutherland, Sutherland-HDL &amp; Tom Fitzpatrick, Mentor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EF481-C7AC-4F98-A0D6-D8C31E7E589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 bwMode="blackWhite">
          <a:xfrm>
            <a:off x="5520689" y="3369356"/>
            <a:ext cx="3463291" cy="923330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</a:rPr>
              <a:t>The environment delivers stimulus to the DUT and verifies DUT outputs</a:t>
            </a:r>
          </a:p>
        </p:txBody>
      </p:sp>
      <p:pic>
        <p:nvPicPr>
          <p:cNvPr id="7171" name="Picture 3" descr="D:\2-Training\4-UVM\Images\uvm_environ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18" y="3438115"/>
            <a:ext cx="7624763" cy="307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3820" y="2012553"/>
            <a:ext cx="3425190" cy="138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905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8975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49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484313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300"/>
              </a:spcBef>
            </a:pPr>
            <a:r>
              <a:rPr lang="en-US" sz="2400" dirty="0" smtClean="0">
                <a:solidFill>
                  <a:schemeClr val="accent2"/>
                </a:solidFill>
              </a:rPr>
              <a:t>Agents</a:t>
            </a:r>
          </a:p>
          <a:p>
            <a:pPr lvl="1">
              <a:spcBef>
                <a:spcPts val="300"/>
              </a:spcBef>
            </a:pPr>
            <a:r>
              <a:rPr lang="en-US" sz="2400" dirty="0" smtClean="0">
                <a:solidFill>
                  <a:schemeClr val="accent2"/>
                </a:solidFill>
              </a:rPr>
              <a:t>Sequencers</a:t>
            </a:r>
          </a:p>
          <a:p>
            <a:pPr lvl="1">
              <a:spcBef>
                <a:spcPts val="300"/>
              </a:spcBef>
            </a:pPr>
            <a:r>
              <a:rPr lang="en-US" sz="2400" dirty="0" smtClean="0">
                <a:solidFill>
                  <a:schemeClr val="accent2"/>
                </a:solidFill>
              </a:rPr>
              <a:t>Drivers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975610" y="2012553"/>
            <a:ext cx="3882390" cy="138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905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8975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49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484313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300"/>
              </a:spcBef>
            </a:pPr>
            <a:r>
              <a:rPr lang="en-US" sz="2400" dirty="0" smtClean="0">
                <a:solidFill>
                  <a:schemeClr val="accent2"/>
                </a:solidFill>
              </a:rPr>
              <a:t>Monitors</a:t>
            </a:r>
          </a:p>
          <a:p>
            <a:pPr lvl="1">
              <a:spcBef>
                <a:spcPts val="300"/>
              </a:spcBef>
            </a:pPr>
            <a:r>
              <a:rPr lang="en-US" sz="2400" dirty="0" smtClean="0">
                <a:solidFill>
                  <a:schemeClr val="accent2"/>
                </a:solidFill>
              </a:rPr>
              <a:t>Scoreboards</a:t>
            </a:r>
          </a:p>
          <a:p>
            <a:pPr lvl="1">
              <a:spcBef>
                <a:spcPts val="300"/>
              </a:spcBef>
            </a:pPr>
            <a:r>
              <a:rPr lang="en-US" sz="2400" dirty="0" smtClean="0">
                <a:solidFill>
                  <a:schemeClr val="accent2"/>
                </a:solidFill>
              </a:rPr>
              <a:t>Coverage collectors</a:t>
            </a:r>
          </a:p>
        </p:txBody>
      </p:sp>
    </p:spTree>
    <p:extLst>
      <p:ext uri="{BB962C8B-B14F-4D97-AF65-F5344CB8AC3E}">
        <p14:creationId xmlns:p14="http://schemas.microsoft.com/office/powerpoint/2010/main" val="3094222396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Environment Component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 Sutherland, Sutherland-HDL &amp; Tom Fitzpatrick, Mentor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EF481-C7AC-4F98-A0D6-D8C31E7E589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blackWhite">
          <a:xfrm>
            <a:off x="180974" y="2634420"/>
            <a:ext cx="8772526" cy="235449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tIns="9144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my_env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27213" y="2686469"/>
            <a:ext cx="2286000" cy="35815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uvm_env</a:t>
            </a:r>
            <a:endParaRPr lang="pt-BR" altLang="en-US" b="1" dirty="0" smtClean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0847" y="3097171"/>
            <a:ext cx="4267787" cy="37513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uvm_component_utils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my_env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40847" y="3525816"/>
            <a:ext cx="5031253" cy="1133959"/>
          </a:xfrm>
          <a:prstGeom prst="roundRect">
            <a:avLst>
              <a:gd name="adj" fmla="val 1170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new(string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uvm_component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(name, parent);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new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00964" y="1328977"/>
            <a:ext cx="8928736" cy="1072088"/>
            <a:chOff x="89534" y="2139341"/>
            <a:chExt cx="8928736" cy="1072088"/>
          </a:xfrm>
        </p:grpSpPr>
        <p:sp>
          <p:nvSpPr>
            <p:cNvPr id="12" name="TextBox 11"/>
            <p:cNvSpPr txBox="1"/>
            <p:nvPr/>
          </p:nvSpPr>
          <p:spPr bwMode="blackWhite">
            <a:xfrm>
              <a:off x="89534" y="2139341"/>
              <a:ext cx="8928736" cy="1072088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bIns="91440" rtlCol="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en-US" b="1" dirty="0" smtClean="0">
                  <a:latin typeface="Arial" panose="020B0604020202020204" pitchFamily="34" charset="0"/>
                </a:rPr>
                <a:t>About the examples in this presentation:</a:t>
              </a:r>
            </a:p>
            <a:p>
              <a:pPr marL="228600" indent="-228600">
                <a:spcBef>
                  <a:spcPts val="400"/>
                </a:spcBef>
                <a:buSzPct val="110000"/>
                <a:buFont typeface="Wingdings" panose="05000000000000000000" pitchFamily="2" charset="2"/>
                <a:buChar char="§"/>
              </a:pPr>
              <a:r>
                <a:rPr lang="en-US" b="1" dirty="0" smtClean="0">
                  <a:latin typeface="Arial" panose="020B0604020202020204" pitchFamily="34" charset="0"/>
                </a:rPr>
                <a:t>UVM-specific constructs are shown in  </a:t>
              </a:r>
              <a:r>
                <a:rPr lang="en-US" b="1" dirty="0" smtClean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blue text</a:t>
              </a:r>
              <a:r>
                <a:rPr lang="en-US" b="1" dirty="0" smtClean="0">
                  <a:latin typeface="Arial" panose="020B0604020202020204" pitchFamily="34" charset="0"/>
                </a:rPr>
                <a:t> </a:t>
              </a:r>
            </a:p>
            <a:p>
              <a:pPr marL="228600" indent="-228600">
                <a:spcBef>
                  <a:spcPts val="400"/>
                </a:spcBef>
                <a:buSzPct val="110000"/>
                <a:buFont typeface="Wingdings" panose="05000000000000000000" pitchFamily="2" charset="2"/>
                <a:buChar char="§"/>
              </a:pPr>
              <a:r>
                <a:rPr lang="en-US" b="1" dirty="0" smtClean="0">
                  <a:latin typeface="Arial" panose="020B0604020202020204" pitchFamily="34" charset="0"/>
                </a:rPr>
                <a:t>UVM constructs not shown in previous examples are shown in 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296443" y="2813437"/>
              <a:ext cx="1599907" cy="311247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en-US" b="1" dirty="0" smtClean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boxed text</a:t>
              </a:r>
              <a:endParaRPr lang="pt-BR" altLang="en-US" b="1" dirty="0" smtClean="0">
                <a:solidFill>
                  <a:schemeClr val="accent2"/>
                </a:solidFill>
                <a:latin typeface="Courier New" pitchFamily="49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 bwMode="blackWhite">
          <a:xfrm>
            <a:off x="66674" y="5339387"/>
            <a:ext cx="5271136" cy="92333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To save time, we are only going to count the number of UVM constructs required</a:t>
            </a:r>
            <a:r>
              <a:rPr lang="en-US" b="1" dirty="0" smtClean="0">
                <a:latin typeface="Arial" panose="020B0604020202020204" pitchFamily="34" charset="0"/>
              </a:rPr>
              <a:t> – refer to the paper for more details on these constructs</a:t>
            </a:r>
          </a:p>
        </p:txBody>
      </p:sp>
      <p:sp>
        <p:nvSpPr>
          <p:cNvPr id="19" name="TextBox 18"/>
          <p:cNvSpPr txBox="1"/>
          <p:nvPr/>
        </p:nvSpPr>
        <p:spPr bwMode="blackWhite">
          <a:xfrm>
            <a:off x="829072" y="4739785"/>
            <a:ext cx="3039544" cy="36933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</a:rPr>
              <a:t>(continued on next page)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492020"/>
              </p:ext>
            </p:extLst>
          </p:nvPr>
        </p:nvGraphicFramePr>
        <p:xfrm>
          <a:off x="5440680" y="4784224"/>
          <a:ext cx="3611880" cy="16916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37310"/>
                <a:gridCol w="1234440"/>
                <a:gridCol w="10401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UVM Constructs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Time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Seen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Running Total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Macros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4313213" y="2557167"/>
            <a:ext cx="4714039" cy="369332"/>
            <a:chOff x="4313213" y="2557167"/>
            <a:chExt cx="4714039" cy="369332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4313213" y="2704909"/>
              <a:ext cx="1085850" cy="11029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 bwMode="blackWhite">
            <a:xfrm>
              <a:off x="5097780" y="2557167"/>
              <a:ext cx="3929472" cy="36933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</a:rPr>
                <a:t>Extend base class from UVM lib.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608634" y="3085382"/>
            <a:ext cx="4418618" cy="369332"/>
            <a:chOff x="4608634" y="3085382"/>
            <a:chExt cx="4418618" cy="369332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4608634" y="3281478"/>
              <a:ext cx="108585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 bwMode="blackWhite">
            <a:xfrm>
              <a:off x="5097780" y="3085382"/>
              <a:ext cx="3929472" cy="36933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</a:rPr>
                <a:t>Factory registration macro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065709" y="3604139"/>
            <a:ext cx="4961543" cy="369332"/>
            <a:chOff x="4065709" y="3604139"/>
            <a:chExt cx="4961543" cy="369332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4065709" y="3717506"/>
              <a:ext cx="133335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 bwMode="blackWhite">
            <a:xfrm>
              <a:off x="5097780" y="3604139"/>
              <a:ext cx="3929472" cy="36933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</a:rPr>
                <a:t>Factory will call new() constructor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044328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Environment Component</a:t>
            </a:r>
            <a:br>
              <a:rPr lang="en-US" smtClean="0"/>
            </a:br>
            <a:r>
              <a:rPr lang="en-US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Environments encapsulate 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an </a:t>
            </a:r>
            <a:r>
              <a:rPr lang="en-US" dirty="0" smtClean="0">
                <a:solidFill>
                  <a:schemeClr val="accent3"/>
                </a:solidFill>
              </a:rPr>
              <a:t>agent</a:t>
            </a:r>
            <a:r>
              <a:rPr lang="en-US" dirty="0" smtClean="0">
                <a:solidFill>
                  <a:schemeClr val="accent2"/>
                </a:solidFill>
              </a:rPr>
              <a:t> and </a:t>
            </a:r>
            <a:r>
              <a:rPr lang="en-US" dirty="0" smtClean="0">
                <a:solidFill>
                  <a:schemeClr val="accent3"/>
                </a:solidFill>
              </a:rPr>
              <a:t>scoreboard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 Sutherland, Sutherland-HDL &amp; Tom Fitzpatrick, Mentor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F481-C7AC-4F98-A0D6-D8C31E7E589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blackWhite">
          <a:xfrm>
            <a:off x="146684" y="2478378"/>
            <a:ext cx="8883016" cy="39857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tIns="1828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my_agent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agent;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my_scoreboard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scorebd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my_env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6704" y="3673132"/>
            <a:ext cx="8631556" cy="1202201"/>
          </a:xfrm>
          <a:prstGeom prst="roundRect">
            <a:avLst>
              <a:gd name="adj" fmla="val 11913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build_phase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uvm_phase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phase)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my_agent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type_id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::create(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"agent", this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scorebd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my_scoreboard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type_id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::create(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scorebd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", this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build_phase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6704" y="4921053"/>
            <a:ext cx="8631556" cy="1202201"/>
          </a:xfrm>
          <a:prstGeom prst="roundRect">
            <a:avLst>
              <a:gd name="adj" fmla="val 1096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connect_phase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uvm_phase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phase);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agent.dut_inputs_port.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scorebd.dut_in_imp_export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agent.dut_outputs_port.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scorebd.dut_out_imp_export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connect_phase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682995"/>
              </p:ext>
            </p:extLst>
          </p:nvPr>
        </p:nvGraphicFramePr>
        <p:xfrm>
          <a:off x="5407216" y="1066191"/>
          <a:ext cx="3611880" cy="16916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37310"/>
                <a:gridCol w="1234440"/>
                <a:gridCol w="10401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UVM Constructs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Time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Seen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Running Total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Macros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3901733" y="2934357"/>
            <a:ext cx="5125518" cy="793924"/>
            <a:chOff x="3901733" y="2557167"/>
            <a:chExt cx="5125518" cy="793924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3901733" y="2960370"/>
              <a:ext cx="1698967" cy="39072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 bwMode="blackWhite">
            <a:xfrm>
              <a:off x="5399062" y="2557167"/>
              <a:ext cx="3628189" cy="64633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</a:rPr>
                <a:t>The </a:t>
              </a:r>
              <a:r>
                <a:rPr lang="en-US" b="1" dirty="0" smtClean="0">
                  <a:solidFill>
                    <a:schemeClr val="accent2"/>
                  </a:solidFill>
                  <a:latin typeface="Arial" panose="020B0604020202020204" pitchFamily="34" charset="0"/>
                </a:rPr>
                <a:t>“build phase”</a:t>
              </a:r>
              <a:r>
                <a:rPr lang="en-US" b="1" dirty="0" smtClean="0">
                  <a:latin typeface="Arial" panose="020B0604020202020204" pitchFamily="34" charset="0"/>
                </a:rPr>
                <a:t> uses factory to </a:t>
              </a:r>
              <a:r>
                <a:rPr lang="en-US" b="1" i="1" dirty="0" smtClean="0">
                  <a:solidFill>
                    <a:schemeClr val="accent2"/>
                  </a:solidFill>
                  <a:latin typeface="Arial" panose="020B0604020202020204" pitchFamily="34" charset="0"/>
                </a:rPr>
                <a:t>“create”</a:t>
              </a:r>
              <a:r>
                <a:rPr lang="en-US" b="1" dirty="0" smtClean="0">
                  <a:latin typeface="Arial" panose="020B0604020202020204" pitchFamily="34" charset="0"/>
                </a:rPr>
                <a:t> components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491990" y="5849007"/>
            <a:ext cx="4535261" cy="646331"/>
            <a:chOff x="4491990" y="2557167"/>
            <a:chExt cx="4535261" cy="646331"/>
          </a:xfrm>
        </p:grpSpPr>
        <p:cxnSp>
          <p:nvCxnSpPr>
            <p:cNvPr id="23" name="Straight Arrow Connector 22"/>
            <p:cNvCxnSpPr/>
            <p:nvPr/>
          </p:nvCxnSpPr>
          <p:spPr>
            <a:xfrm flipH="1" flipV="1">
              <a:off x="4491990" y="2557167"/>
              <a:ext cx="1108711" cy="40320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 bwMode="blackWhite">
            <a:xfrm>
              <a:off x="5399062" y="2557167"/>
              <a:ext cx="3628189" cy="64633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</a:rPr>
                <a:t>The </a:t>
              </a:r>
              <a:r>
                <a:rPr lang="en-US" b="1" dirty="0" smtClean="0">
                  <a:solidFill>
                    <a:schemeClr val="accent2"/>
                  </a:solidFill>
                  <a:latin typeface="Arial" panose="020B0604020202020204" pitchFamily="34" charset="0"/>
                </a:rPr>
                <a:t>“connect phase”</a:t>
              </a:r>
              <a:r>
                <a:rPr lang="en-US" b="1" dirty="0" smtClean="0">
                  <a:latin typeface="Arial" panose="020B0604020202020204" pitchFamily="34" charset="0"/>
                </a:rPr>
                <a:t> </a:t>
              </a:r>
              <a:r>
                <a:rPr lang="en-US" b="1" dirty="0" smtClean="0">
                  <a:latin typeface="Arial" panose="020B0604020202020204" pitchFamily="34" charset="0"/>
                </a:rPr>
                <a:t>is used to </a:t>
              </a:r>
              <a:r>
                <a:rPr lang="en-US" b="1" dirty="0" smtClean="0">
                  <a:solidFill>
                    <a:schemeClr val="accent2"/>
                  </a:solidFill>
                  <a:latin typeface="Arial" panose="020B0604020202020204" pitchFamily="34" charset="0"/>
                </a:rPr>
                <a:t>“connect”</a:t>
              </a:r>
              <a:r>
                <a:rPr lang="en-US" b="1" dirty="0" smtClean="0">
                  <a:latin typeface="Arial" panose="020B0604020202020204" pitchFamily="34" charset="0"/>
                </a:rPr>
                <a:t> </a:t>
              </a:r>
              <a:r>
                <a:rPr lang="en-US" b="1" dirty="0" smtClean="0">
                  <a:latin typeface="Arial" panose="020B0604020202020204" pitchFamily="34" charset="0"/>
                </a:rPr>
                <a:t>component </a:t>
              </a:r>
              <a:r>
                <a:rPr lang="en-US" b="1" dirty="0" smtClean="0">
                  <a:latin typeface="Arial" panose="020B0604020202020204" pitchFamily="34" charset="0"/>
                </a:rPr>
                <a:t>ports</a:t>
              </a:r>
              <a:endParaRPr lang="en-US" b="1" dirty="0" smtClean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0125276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SHDL Custom">
      <a:dk1>
        <a:srgbClr val="000000"/>
      </a:dk1>
      <a:lt1>
        <a:srgbClr val="FFFFFF"/>
      </a:lt1>
      <a:dk2>
        <a:srgbClr val="FFFFCC"/>
      </a:dk2>
      <a:lt2>
        <a:srgbClr val="E5FFFF"/>
      </a:lt2>
      <a:accent1>
        <a:srgbClr val="F2F2F2"/>
      </a:accent1>
      <a:accent2>
        <a:srgbClr val="0000FF"/>
      </a:accent2>
      <a:accent3>
        <a:srgbClr val="FF0000"/>
      </a:accent3>
      <a:accent4>
        <a:srgbClr val="FFF0F0"/>
      </a:accent4>
      <a:accent5>
        <a:srgbClr val="EBFADC"/>
      </a:accent5>
      <a:accent6>
        <a:srgbClr val="F0E6FF"/>
      </a:accent6>
      <a:hlink>
        <a:srgbClr val="0000FF"/>
      </a:hlink>
      <a:folHlink>
        <a:srgbClr val="7030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blackWhite">
        <a:solidFill>
          <a:schemeClr val="tx2">
            <a:lumMod val="90000"/>
          </a:schemeClr>
        </a:solidFill>
        <a:ln w="9525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>
          <a:defRPr b="1" dirty="0" smtClean="0">
            <a:latin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2590</Words>
  <Application>Microsoft Office PowerPoint</Application>
  <PresentationFormat>On-screen Show (4:3)</PresentationFormat>
  <Paragraphs>708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Courier New</vt:lpstr>
      <vt:lpstr>Comic Sans MS</vt:lpstr>
      <vt:lpstr>Wingdings</vt:lpstr>
      <vt:lpstr>Calibri</vt:lpstr>
      <vt:lpstr>Office Theme</vt:lpstr>
      <vt:lpstr>Clip</vt:lpstr>
      <vt:lpstr>ClipArt</vt:lpstr>
      <vt:lpstr>UVM Rapid Adoption: A Practical Subset of UVM</vt:lpstr>
      <vt:lpstr>The Problem…</vt:lpstr>
      <vt:lpstr>The Goals of this Paper</vt:lpstr>
      <vt:lpstr>Why the UVM Library Is Overly Large and Complex</vt:lpstr>
      <vt:lpstr>Three Aspects of a UVM Testbench</vt:lpstr>
      <vt:lpstr>UVM Constructs Used By The Environment Writer</vt:lpstr>
      <vt:lpstr>The Role of the UVM  Environment Writer</vt:lpstr>
      <vt:lpstr>The Environment Component</vt:lpstr>
      <vt:lpstr>The Environment Component (continued)</vt:lpstr>
      <vt:lpstr>The Agent Component</vt:lpstr>
      <vt:lpstr>The Agent Component (continued)</vt:lpstr>
      <vt:lpstr>The Agent Component (continued)</vt:lpstr>
      <vt:lpstr>The Driver Component</vt:lpstr>
      <vt:lpstr>The Driver Component</vt:lpstr>
      <vt:lpstr>Additional  Components</vt:lpstr>
      <vt:lpstr>UVM Constructs Used By The Test Writer</vt:lpstr>
      <vt:lpstr>The Role of the UVM  Test Writer</vt:lpstr>
      <vt:lpstr>The Top-Level Module</vt:lpstr>
      <vt:lpstr>The Base Test</vt:lpstr>
      <vt:lpstr>The Extended Test</vt:lpstr>
      <vt:lpstr>The Extended Test</vt:lpstr>
      <vt:lpstr>UVM Constructs Used By The Sequence Writer</vt:lpstr>
      <vt:lpstr>The Sequence Writer</vt:lpstr>
      <vt:lpstr>Designing a Sequence Item</vt:lpstr>
      <vt:lpstr>The Sequence Body Method</vt:lpstr>
      <vt:lpstr>The Virtual Sequence</vt:lpstr>
      <vt:lpstr>UVM Constructs Used For Advanced Examples</vt:lpstr>
      <vt:lpstr>phase_ready_to_end</vt:lpstr>
      <vt:lpstr>Pipelined Protocols</vt:lpstr>
      <vt:lpstr>Pipelined Protocols</vt:lpstr>
      <vt:lpstr>UVM Features to Avoid</vt:lpstr>
      <vt:lpstr>The Solution…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2015-01-19T12:41:29Z</dcterms:created>
  <dcterms:modified xsi:type="dcterms:W3CDTF">2015-02-25T18:38:31Z</dcterms:modified>
</cp:coreProperties>
</file>