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72" r:id="rId3"/>
    <p:sldId id="261" r:id="rId4"/>
    <p:sldId id="288" r:id="rId5"/>
    <p:sldId id="289" r:id="rId6"/>
    <p:sldId id="278" r:id="rId7"/>
    <p:sldId id="290" r:id="rId8"/>
    <p:sldId id="286" r:id="rId9"/>
    <p:sldId id="260" r:id="rId10"/>
    <p:sldId id="287" r:id="rId11"/>
    <p:sldId id="279" r:id="rId12"/>
    <p:sldId id="285" r:id="rId13"/>
    <p:sldId id="263" r:id="rId14"/>
    <p:sldId id="262" r:id="rId15"/>
    <p:sldId id="273" r:id="rId16"/>
    <p:sldId id="266" r:id="rId17"/>
    <p:sldId id="274" r:id="rId18"/>
    <p:sldId id="275" r:id="rId19"/>
    <p:sldId id="276" r:id="rId20"/>
    <p:sldId id="267" r:id="rId21"/>
    <p:sldId id="283" r:id="rId22"/>
    <p:sldId id="268" r:id="rId23"/>
    <p:sldId id="269" r:id="rId24"/>
    <p:sldId id="270" r:id="rId25"/>
    <p:sldId id="282" r:id="rId26"/>
    <p:sldId id="277" r:id="rId27"/>
    <p:sldId id="281" r:id="rId28"/>
    <p:sldId id="280" r:id="rId29"/>
    <p:sldId id="271" r:id="rId30"/>
  </p:sldIdLst>
  <p:sldSz cx="9144000" cy="6858000" type="screen4x3"/>
  <p:notesSz cx="6985000" cy="92837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D7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1236" y="5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UVM Sans UVM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A47F1-4D99-464C-A81F-FC20E2491C63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ACEE-A758-4B08-B8B6-0D1A9936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885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A602949-C57A-4447-9513-754CD7DA88A1}" type="datetimeFigureOut">
              <a:rPr lang="en-US"/>
              <a:pPr>
                <a:defRPr/>
              </a:pPr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0ABF78-5281-4D76-A637-FCEB30B0A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Sequence creates a Transaction and sends it to the Sequencer, which forwards it to the Driver.</a:t>
            </a:r>
          </a:p>
          <a:p>
            <a:r>
              <a:rPr lang="en-US" dirty="0" smtClean="0"/>
              <a:t>The Driver calls the BFM to wiggle the pins according to the Transaction it received.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a transaction</a:t>
            </a:r>
          </a:p>
          <a:p>
            <a:r>
              <a:rPr lang="en-US" dirty="0" smtClean="0"/>
              <a:t>Apply the transaction to the pins/bus/interface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Recognize a transaction</a:t>
            </a:r>
          </a:p>
          <a:p>
            <a:r>
              <a:rPr lang="en-US" dirty="0" smtClean="0"/>
              <a:t>Build a “class”, publish it out an analysis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Whether learning to drive or learning to build UVM testbenches, stay safe, and you’ll be happy….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UVM Sans UVM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DVCON 2015, San Jose, March 3,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ABF78-5281-4D76-A637-FCEB30B0A2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04E0E-768C-4298-989D-1A80CEAAB20C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0E44-7738-48DB-B408-9FFE5A1FD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54" y="328428"/>
            <a:ext cx="7227345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50000"/>
                </a:schemeClr>
              </a:buClr>
              <a:defRPr/>
            </a:lvl1pPr>
            <a:lvl2pPr>
              <a:buClr>
                <a:schemeClr val="accent2">
                  <a:lumMod val="50000"/>
                </a:schemeClr>
              </a:buClr>
              <a:defRPr sz="2600"/>
            </a:lvl2pPr>
            <a:lvl3pPr>
              <a:buClr>
                <a:schemeClr val="accent2">
                  <a:lumMod val="50000"/>
                </a:schemeClr>
              </a:buClr>
              <a:defRPr sz="2400"/>
            </a:lvl3pPr>
            <a:lvl4pPr>
              <a:buClr>
                <a:schemeClr val="accent2">
                  <a:lumMod val="50000"/>
                </a:schemeClr>
              </a:buClr>
              <a:defRPr sz="2200"/>
            </a:lvl4pPr>
            <a:lvl5pPr>
              <a:buClr>
                <a:schemeClr val="accent2">
                  <a:lumMod val="50000"/>
                </a:schemeClr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DD13F-1BD0-4004-8DCC-15F25BED2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BB965-1A11-4567-9CAC-B0B5869F737B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7A18-5168-47D8-BB06-59296113F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F1252-A056-4977-BA39-FCEE65C2B058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0835-AFC1-4165-B9C8-CB4B49226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0E969-AEC6-4F8B-8DE3-24B17C275D3E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166EA-298F-4CA8-B443-EAB892BB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D8877-771F-4074-9985-017245EEF3E1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73F1-FB4A-402E-8ADE-6AB2C94F4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8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00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B14795BB-A102-48AC-8A57-413132E9A97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1CD9AC-639C-44EE-A3FB-C7DB27081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"/>
            <a:ext cx="1685925" cy="1041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panose="020B0604020202020204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rich_edelman@mentor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rgbClr val="00007F"/>
                </a:solidFill>
              </a:rPr>
              <a:t>UVM Sans UVM</a:t>
            </a:r>
            <a:br>
              <a:rPr dirty="0" smtClean="0">
                <a:solidFill>
                  <a:srgbClr val="00007F"/>
                </a:solidFill>
              </a:rPr>
            </a:br>
            <a:r>
              <a:rPr sz="3600" dirty="0" smtClean="0">
                <a:solidFill>
                  <a:srgbClr val="00007F"/>
                </a:solidFill>
              </a:rPr>
              <a:t>An approach to automating UVM testbench writing</a:t>
            </a:r>
            <a:endParaRPr dirty="0" smtClean="0">
              <a:solidFill>
                <a:srgbClr val="00007F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Rich Edelman, Mentor</a:t>
            </a:r>
          </a:p>
          <a:p>
            <a:pPr eaLnBrk="1" hangingPunct="1"/>
            <a:r>
              <a:rPr lang="en-US" dirty="0" smtClean="0"/>
              <a:t>Shashi Bhutada, Mentor</a:t>
            </a:r>
          </a:p>
        </p:txBody>
      </p:sp>
      <p:pic>
        <p:nvPicPr>
          <p:cNvPr id="5" name="Picture 2" descr="Z:\CorpMktgGraphics\Templates\PowerPoint THE Templates - Corp\2015-01\MGC Logo for PPT\MGC-Logo-PMS201-a4001d-PPT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24" y="5361792"/>
            <a:ext cx="2601625" cy="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need a little bit of UVM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agent</a:t>
            </a:r>
            <a:r>
              <a:rPr lang="en-US" dirty="0" smtClean="0"/>
              <a:t> manages an </a:t>
            </a:r>
            <a:r>
              <a:rPr lang="en-US" b="1" dirty="0" smtClean="0"/>
              <a:t>interface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 smtClean="0"/>
              <a:t>environment</a:t>
            </a:r>
            <a:r>
              <a:rPr lang="en-US" dirty="0" smtClean="0"/>
              <a:t> is a simple container for </a:t>
            </a:r>
            <a:r>
              <a:rPr lang="en-US" b="1" dirty="0" smtClean="0"/>
              <a:t>agents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test</a:t>
            </a:r>
            <a:r>
              <a:rPr lang="en-US" dirty="0" smtClean="0"/>
              <a:t> constructs an </a:t>
            </a:r>
            <a:r>
              <a:rPr lang="en-US" b="1" dirty="0" smtClean="0"/>
              <a:t>environment</a:t>
            </a:r>
            <a:r>
              <a:rPr lang="en-US" dirty="0" smtClean="0"/>
              <a:t>, configures it and starts </a:t>
            </a:r>
            <a:r>
              <a:rPr lang="en-US" b="1" dirty="0" smtClean="0"/>
              <a:t>sequences</a:t>
            </a:r>
            <a:r>
              <a:rPr lang="en-US" dirty="0" smtClean="0"/>
              <a:t> running on the </a:t>
            </a:r>
            <a:r>
              <a:rPr lang="en-US" b="1" dirty="0" smtClean="0"/>
              <a:t>agents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sequence</a:t>
            </a:r>
            <a:r>
              <a:rPr lang="en-US" dirty="0" smtClean="0"/>
              <a:t> is a program which creates </a:t>
            </a:r>
            <a:r>
              <a:rPr lang="en-US" b="1" dirty="0" smtClean="0"/>
              <a:t>transactions</a:t>
            </a:r>
            <a:r>
              <a:rPr lang="en-US" dirty="0" smtClean="0"/>
              <a:t> and sends them to the </a:t>
            </a:r>
            <a:r>
              <a:rPr lang="en-US" b="1" dirty="0" smtClean="0"/>
              <a:t>driver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driver</a:t>
            </a:r>
            <a:r>
              <a:rPr lang="en-US" dirty="0" smtClean="0"/>
              <a:t> takes a </a:t>
            </a:r>
            <a:r>
              <a:rPr lang="en-US" b="1" dirty="0" smtClean="0"/>
              <a:t>transaction</a:t>
            </a:r>
            <a:r>
              <a:rPr lang="en-US" dirty="0" smtClean="0"/>
              <a:t> and causes pin wiggles.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monitor</a:t>
            </a:r>
            <a:r>
              <a:rPr lang="en-US" dirty="0" smtClean="0"/>
              <a:t> watches pin wiggles and creates </a:t>
            </a:r>
            <a:r>
              <a:rPr lang="en-US" b="1" dirty="0" smtClean="0"/>
              <a:t>transactions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UVM Agent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5426" y="506911"/>
            <a:ext cx="772886" cy="127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91756" y="649890"/>
            <a:ext cx="163287" cy="327553"/>
            <a:chOff x="9742715" y="2090057"/>
            <a:chExt cx="653142" cy="57694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828312" y="913018"/>
            <a:ext cx="163287" cy="327553"/>
            <a:chOff x="9742715" y="2090057"/>
            <a:chExt cx="653142" cy="5769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891756" y="1232276"/>
            <a:ext cx="163287" cy="327553"/>
            <a:chOff x="9742715" y="2090057"/>
            <a:chExt cx="653142" cy="5769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 bwMode="blackWhite">
          <a:xfrm>
            <a:off x="7053939" y="467501"/>
            <a:ext cx="837433" cy="646331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ABC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27" name="TextBox 26"/>
          <p:cNvSpPr txBox="1"/>
          <p:nvPr/>
        </p:nvSpPr>
        <p:spPr bwMode="blackWhite">
          <a:xfrm>
            <a:off x="7053939" y="1154775"/>
            <a:ext cx="83743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XYZ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</a:rPr>
              <a:t>Agent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55132" y="1938399"/>
            <a:ext cx="6892202" cy="4303741"/>
            <a:chOff x="855132" y="1938399"/>
            <a:chExt cx="6892202" cy="4303741"/>
          </a:xfrm>
        </p:grpSpPr>
        <p:sp>
          <p:nvSpPr>
            <p:cNvPr id="102" name="Rounded Rectangle 101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131" name="TextBox 130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 bwMode="blackWhite">
              <a:xfrm>
                <a:off x="4631210" y="5561416"/>
                <a:ext cx="851515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 bwMode="blackWhite">
              <a:xfrm>
                <a:off x="4451674" y="5084832"/>
                <a:ext cx="1031051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 bwMode="blackWhite">
              <a:xfrm>
                <a:off x="2814510" y="5554291"/>
                <a:ext cx="1364476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/>
                  <a:t>Sequencer</a:t>
                </a:r>
                <a:endParaRPr lang="en-US" b="1" dirty="0" smtClean="0">
                  <a:latin typeface="Arial" panose="020B0604020202020204" pitchFamily="34" charset="0"/>
                </a:endParaRPr>
              </a:p>
            </p:txBody>
          </p:sp>
          <p:cxnSp>
            <p:nvCxnSpPr>
              <p:cNvPr id="135" name="Straight Connector 134"/>
              <p:cNvCxnSpPr>
                <a:stCxn id="134" idx="3"/>
                <a:endCxn id="132" idx="1"/>
              </p:cNvCxnSpPr>
              <p:nvPr/>
            </p:nvCxnSpPr>
            <p:spPr>
              <a:xfrm>
                <a:off x="4178986" y="5738957"/>
                <a:ext cx="452224" cy="7125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 bwMode="blackWhite">
              <a:xfrm>
                <a:off x="2942750" y="4493958"/>
                <a:ext cx="1236236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137" name="Diamond 136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>
                <a:endCxn id="137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Sequence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Elbow Connector 140"/>
              <p:cNvCxnSpPr>
                <a:stCxn id="137" idx="0"/>
                <a:endCxn id="140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Diamond 43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28" name="TextBox 2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4631210" y="5561416"/>
                <a:ext cx="851515" cy="36933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blackWhite">
              <a:xfrm>
                <a:off x="4451674" y="5084832"/>
                <a:ext cx="1031051" cy="36933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 bwMode="blackWhite">
              <a:xfrm>
                <a:off x="2814510" y="5554291"/>
                <a:ext cx="1364476" cy="3693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/>
                  <a:t>Sequencer</a:t>
                </a:r>
                <a:endParaRPr lang="en-US" b="1" dirty="0" smtClean="0"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>
                <a:stCxn id="37" idx="3"/>
                <a:endCxn id="35" idx="1"/>
              </p:cNvCxnSpPr>
              <p:nvPr/>
            </p:nvCxnSpPr>
            <p:spPr>
              <a:xfrm>
                <a:off x="4178986" y="5738957"/>
                <a:ext cx="452224" cy="7125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 bwMode="blackWhite">
              <a:xfrm>
                <a:off x="2942750" y="4493958"/>
                <a:ext cx="1236236" cy="36933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45" name="Diamond 44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Sequence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Elbow Connector 41"/>
              <p:cNvCxnSpPr>
                <a:stCxn id="45" idx="0"/>
                <a:endCxn id="46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Snip Same Side Corner Rectangle 103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8" name="Elbow Connector 107"/>
            <p:cNvCxnSpPr>
              <a:stCxn id="143" idx="0"/>
              <a:endCxn id="107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Elbow Connector 114"/>
            <p:cNvCxnSpPr>
              <a:stCxn id="44" idx="0"/>
              <a:endCxn id="106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Diamond 142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Snip Same Side Corner Rectangle 151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" y="1166387"/>
            <a:ext cx="1512604" cy="5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nip Same Side Corner Rectangle 39"/>
          <p:cNvSpPr/>
          <p:nvPr/>
        </p:nvSpPr>
        <p:spPr>
          <a:xfrm>
            <a:off x="4653972" y="3890724"/>
            <a:ext cx="850452" cy="163395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BFM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nip Same Side Corner Rectangle 75"/>
          <p:cNvSpPr/>
          <p:nvPr/>
        </p:nvSpPr>
        <p:spPr>
          <a:xfrm>
            <a:off x="4401836" y="5480900"/>
            <a:ext cx="1373790" cy="6713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Interface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going 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6090" y="6699250"/>
            <a:ext cx="912813" cy="158750"/>
          </a:xfrm>
        </p:spPr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2400" y="3950312"/>
            <a:ext cx="1557239" cy="39957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1672809" y="1863987"/>
            <a:ext cx="1828800" cy="4473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blackWhite">
          <a:xfrm>
            <a:off x="3464775" y="3950312"/>
            <a:ext cx="90857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 bwMode="blackWhite">
          <a:xfrm>
            <a:off x="1872930" y="3950312"/>
            <a:ext cx="142855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Sequencer</a:t>
            </a:r>
            <a:endParaRPr lang="en-US" b="1" dirty="0" smtClean="0">
              <a:latin typeface="Arial" panose="020B0604020202020204" pitchFamily="34" charset="0"/>
            </a:endParaRPr>
          </a:p>
        </p:txBody>
      </p:sp>
      <p:cxnSp>
        <p:nvCxnSpPr>
          <p:cNvPr id="54" name="Straight Connector 53"/>
          <p:cNvCxnSpPr>
            <a:stCxn id="51" idx="3"/>
            <a:endCxn id="50" idx="1"/>
          </p:cNvCxnSpPr>
          <p:nvPr/>
        </p:nvCxnSpPr>
        <p:spPr>
          <a:xfrm>
            <a:off x="3301489" y="4134978"/>
            <a:ext cx="1632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7" idx="0"/>
            <a:endCxn id="38" idx="1"/>
          </p:cNvCxnSpPr>
          <p:nvPr/>
        </p:nvCxnSpPr>
        <p:spPr>
          <a:xfrm rot="5400000" flipH="1" flipV="1">
            <a:off x="370585" y="2648089"/>
            <a:ext cx="1862659" cy="74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38" idx="2"/>
          </p:cNvCxnSpPr>
          <p:nvPr/>
        </p:nvCxnSpPr>
        <p:spPr>
          <a:xfrm rot="16200000" flipV="1">
            <a:off x="1767713" y="3130814"/>
            <a:ext cx="16389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0"/>
            <a:endCxn id="38" idx="3"/>
          </p:cNvCxnSpPr>
          <p:nvPr/>
        </p:nvCxnSpPr>
        <p:spPr>
          <a:xfrm rot="16200000" flipV="1">
            <a:off x="2779007" y="2810256"/>
            <a:ext cx="1862659" cy="41745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84672" y="2628107"/>
            <a:ext cx="948321" cy="50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14974" y="2630999"/>
            <a:ext cx="948321" cy="50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16282" y="2630999"/>
            <a:ext cx="1005559" cy="50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792255" y="3992091"/>
            <a:ext cx="592952" cy="327553"/>
            <a:chOff x="9742715" y="2090057"/>
            <a:chExt cx="653142" cy="57694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563297" y="4677125"/>
            <a:ext cx="1595677" cy="507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start_item(t)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finish_item(t)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89134" y="4677125"/>
            <a:ext cx="1884411" cy="507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get_next_item</a:t>
            </a:r>
            <a:r>
              <a:rPr lang="en-US" dirty="0" smtClean="0">
                <a:solidFill>
                  <a:schemeClr val="tx1"/>
                </a:solidFill>
              </a:rPr>
              <a:t>(t))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item_done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 bwMode="blackWhite">
          <a:xfrm>
            <a:off x="5733354" y="3950312"/>
            <a:ext cx="105008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Monitor</a:t>
            </a:r>
          </a:p>
        </p:txBody>
      </p:sp>
      <p:sp>
        <p:nvSpPr>
          <p:cNvPr id="92" name="Diamond 91"/>
          <p:cNvSpPr/>
          <p:nvPr/>
        </p:nvSpPr>
        <p:spPr>
          <a:xfrm>
            <a:off x="6592947" y="3758877"/>
            <a:ext cx="163286" cy="195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014403" y="3430888"/>
            <a:ext cx="1433803" cy="369332"/>
            <a:chOff x="7299384" y="2935224"/>
            <a:chExt cx="1433803" cy="369332"/>
          </a:xfrm>
        </p:grpSpPr>
        <p:sp>
          <p:nvSpPr>
            <p:cNvPr id="91" name="TextBox 90"/>
            <p:cNvSpPr txBox="1"/>
            <p:nvPr/>
          </p:nvSpPr>
          <p:spPr bwMode="blackWhite">
            <a:xfrm>
              <a:off x="7418543" y="2935224"/>
              <a:ext cx="1314644" cy="3693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Coverage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7299384" y="3061317"/>
              <a:ext cx="119159" cy="1171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Elbow Connector 93"/>
          <p:cNvCxnSpPr>
            <a:stCxn id="92" idx="0"/>
            <a:endCxn id="93" idx="2"/>
          </p:cNvCxnSpPr>
          <p:nvPr/>
        </p:nvCxnSpPr>
        <p:spPr>
          <a:xfrm rot="5400000" flipH="1" flipV="1">
            <a:off x="6772835" y="3517310"/>
            <a:ext cx="143323" cy="33981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edefined Process 101"/>
          <p:cNvSpPr/>
          <p:nvPr/>
        </p:nvSpPr>
        <p:spPr>
          <a:xfrm>
            <a:off x="6876484" y="1865058"/>
            <a:ext cx="1828800" cy="4473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0" idx="0"/>
            <a:endCxn id="102" idx="1"/>
          </p:cNvCxnSpPr>
          <p:nvPr/>
        </p:nvCxnSpPr>
        <p:spPr>
          <a:xfrm rot="5400000" flipH="1" flipV="1">
            <a:off x="5636647" y="2710476"/>
            <a:ext cx="1861588" cy="61808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07427" y="2648962"/>
            <a:ext cx="1180844" cy="50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ecognizes &amp; creates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>
            <a:stCxn id="91" idx="0"/>
            <a:endCxn id="102" idx="2"/>
          </p:cNvCxnSpPr>
          <p:nvPr/>
        </p:nvCxnSpPr>
        <p:spPr>
          <a:xfrm rot="5400000" flipH="1" flipV="1">
            <a:off x="7231635" y="2871639"/>
            <a:ext cx="111849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220335" y="2648962"/>
            <a:ext cx="1180844" cy="50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29028" y="4677125"/>
            <a:ext cx="1162531" cy="507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ap.write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324694" y="4677125"/>
            <a:ext cx="1110342" cy="507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sample(t)</a:t>
            </a:r>
          </a:p>
        </p:txBody>
      </p:sp>
    </p:spTree>
    <p:extLst>
      <p:ext uri="{BB962C8B-B14F-4D97-AF65-F5344CB8AC3E}">
        <p14:creationId xmlns:p14="http://schemas.microsoft.com/office/powerpoint/2010/main" val="41882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UVM Testbench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 is not the goal.</a:t>
            </a:r>
          </a:p>
          <a:p>
            <a:pPr lvl="1"/>
            <a:r>
              <a:rPr lang="en-US" dirty="0" smtClean="0"/>
              <a:t>Keep it simple</a:t>
            </a:r>
            <a:endParaRPr lang="en-US" dirty="0"/>
          </a:p>
          <a:p>
            <a:pPr lvl="1"/>
            <a:r>
              <a:rPr lang="en-US" dirty="0" smtClean="0"/>
              <a:t>Copy the AGENT, changing names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env</a:t>
            </a:r>
            <a:r>
              <a:rPr lang="en-US" dirty="0" smtClean="0"/>
              <a:t>, test, top,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6131652" y="2506682"/>
            <a:ext cx="3010761" cy="39703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agent ( ABC XYZ 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-C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-templates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transform=s/MY_AGENT_/${agent}_/g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agents/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MY_AGENT_agent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-C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GENERATED/agents/${agent}_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 ( `find . -type f ` 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-e s/MY_AGENT_/${agent}_/g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$file &gt;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file.NEW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mv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file.NEW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$file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-C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-templates \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env.svh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/test_0.svh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env/test_pkg.sv \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tb/dut_wrapper.sv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tb/test_top.sv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tb/top.sv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 \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-C GENERATED</a:t>
            </a: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6444342" y="2141637"/>
            <a:ext cx="2547257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Generator Eye Test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2177616" y="4274999"/>
            <a:ext cx="217714" cy="272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658086" y="3779701"/>
            <a:ext cx="642257" cy="772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3404549" y="3774257"/>
            <a:ext cx="642257" cy="772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blackWhite">
          <a:xfrm>
            <a:off x="2588914" y="4579058"/>
            <a:ext cx="71142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15" name="TextBox 14"/>
          <p:cNvSpPr txBox="1"/>
          <p:nvPr/>
        </p:nvSpPr>
        <p:spPr bwMode="blackWhite">
          <a:xfrm>
            <a:off x="3335377" y="4579058"/>
            <a:ext cx="71142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XYZ</a:t>
            </a:r>
          </a:p>
        </p:txBody>
      </p:sp>
      <p:sp>
        <p:nvSpPr>
          <p:cNvPr id="16" name="TextBox 15"/>
          <p:cNvSpPr txBox="1"/>
          <p:nvPr/>
        </p:nvSpPr>
        <p:spPr bwMode="blackWhite">
          <a:xfrm>
            <a:off x="2078078" y="4579058"/>
            <a:ext cx="44279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</a:rPr>
              <a:t>tb</a:t>
            </a:r>
            <a:endParaRPr lang="en-US" b="1" dirty="0" smtClean="0">
              <a:latin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251938" y="4268748"/>
            <a:ext cx="217714" cy="272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32408" y="3773450"/>
            <a:ext cx="642257" cy="772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blackWhite">
          <a:xfrm>
            <a:off x="663236" y="4572807"/>
            <a:ext cx="71142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MY_</a:t>
            </a:r>
          </a:p>
        </p:txBody>
      </p:sp>
      <p:sp>
        <p:nvSpPr>
          <p:cNvPr id="22" name="TextBox 21"/>
          <p:cNvSpPr txBox="1"/>
          <p:nvPr/>
        </p:nvSpPr>
        <p:spPr bwMode="blackWhite">
          <a:xfrm>
            <a:off x="152400" y="4572807"/>
            <a:ext cx="44279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</a:rPr>
              <a:t>tb</a:t>
            </a:r>
            <a:endParaRPr lang="en-US" b="1" dirty="0" smtClean="0">
              <a:latin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604796" y="4578251"/>
            <a:ext cx="346552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177616" y="5682824"/>
            <a:ext cx="217714" cy="272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658086" y="5187526"/>
            <a:ext cx="642257" cy="772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404549" y="5182082"/>
            <a:ext cx="642257" cy="772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blackWhite">
          <a:xfrm>
            <a:off x="2588914" y="5986883"/>
            <a:ext cx="71142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ABC</a:t>
            </a:r>
          </a:p>
        </p:txBody>
      </p:sp>
      <p:sp>
        <p:nvSpPr>
          <p:cNvPr id="28" name="TextBox 27"/>
          <p:cNvSpPr txBox="1"/>
          <p:nvPr/>
        </p:nvSpPr>
        <p:spPr bwMode="blackWhite">
          <a:xfrm>
            <a:off x="3335377" y="5986883"/>
            <a:ext cx="71142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XYZ</a:t>
            </a:r>
          </a:p>
        </p:txBody>
      </p:sp>
      <p:sp>
        <p:nvSpPr>
          <p:cNvPr id="29" name="TextBox 28"/>
          <p:cNvSpPr txBox="1"/>
          <p:nvPr/>
        </p:nvSpPr>
        <p:spPr bwMode="blackWhite">
          <a:xfrm>
            <a:off x="2078078" y="5986883"/>
            <a:ext cx="44279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</a:rPr>
              <a:t>tb</a:t>
            </a:r>
            <a:endParaRPr lang="en-US" b="1" dirty="0" smtClean="0">
              <a:latin typeface="Arial" panose="020B0604020202020204" pitchFamily="34" charset="0"/>
            </a:endParaRPr>
          </a:p>
        </p:txBody>
      </p:sp>
      <p:sp>
        <p:nvSpPr>
          <p:cNvPr id="30" name="Curved Left Arrow 29"/>
          <p:cNvSpPr/>
          <p:nvPr/>
        </p:nvSpPr>
        <p:spPr>
          <a:xfrm>
            <a:off x="4205503" y="4758280"/>
            <a:ext cx="443271" cy="1132114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blackWhite">
          <a:xfrm>
            <a:off x="4949915" y="4942139"/>
            <a:ext cx="75546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Hand Edit</a:t>
            </a:r>
          </a:p>
        </p:txBody>
      </p:sp>
      <p:sp>
        <p:nvSpPr>
          <p:cNvPr id="34" name="TextBox 33"/>
          <p:cNvSpPr txBox="1"/>
          <p:nvPr/>
        </p:nvSpPr>
        <p:spPr bwMode="blackWhite">
          <a:xfrm>
            <a:off x="8200467" y="5493302"/>
            <a:ext cx="83337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b="1" dirty="0" smtClean="0">
                <a:latin typeface="Arial" panose="020B0604020202020204" pitchFamily="34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blackWhite">
          <a:xfrm>
            <a:off x="116231" y="5123655"/>
            <a:ext cx="133274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Templates</a:t>
            </a:r>
          </a:p>
        </p:txBody>
      </p:sp>
      <p:sp>
        <p:nvSpPr>
          <p:cNvPr id="32" name="TextBox 31"/>
          <p:cNvSpPr txBox="1"/>
          <p:nvPr/>
        </p:nvSpPr>
        <p:spPr bwMode="blackWhite">
          <a:xfrm>
            <a:off x="4319066" y="3853934"/>
            <a:ext cx="1332747" cy="64633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Generated Code</a:t>
            </a:r>
          </a:p>
        </p:txBody>
      </p:sp>
      <p:sp>
        <p:nvSpPr>
          <p:cNvPr id="35" name="TextBox 34"/>
          <p:cNvSpPr txBox="1"/>
          <p:nvPr/>
        </p:nvSpPr>
        <p:spPr bwMode="blackWhite">
          <a:xfrm>
            <a:off x="4322321" y="5986763"/>
            <a:ext cx="1332747" cy="64633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My New Testbench</a:t>
            </a:r>
          </a:p>
        </p:txBody>
      </p:sp>
      <p:sp>
        <p:nvSpPr>
          <p:cNvPr id="36" name="5-Point Star 35"/>
          <p:cNvSpPr/>
          <p:nvPr/>
        </p:nvSpPr>
        <p:spPr>
          <a:xfrm>
            <a:off x="4733255" y="4819308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UVM Testbench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 is Runnable!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5506869" y="2094624"/>
            <a:ext cx="3217547" cy="341632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-templates/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test_0.svh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test_pkg.sv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dut_wrapper.sv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test_top.sv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top.sv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152400" y="2094624"/>
            <a:ext cx="4871847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-templates/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agents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MY_AGENT_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MY_AGENT_agent.svh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MY_AGENT_agent_pkg.sv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MY_AGENT_config.svh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MY_AGENT_coverage.svh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MY_AGENT_driver.svh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MY_AGENT_if.svh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MY_AGENT_monitor.svh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MY_AGENT_seq.svh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MY_AGENT_seq_item.svh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    └──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MY_AGENT_sequencer.svh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blackWhite">
          <a:xfrm>
            <a:off x="152400" y="5976431"/>
            <a:ext cx="4501553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8 files, 544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7172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UVM Testbench</a:t>
            </a:r>
            <a:r>
              <a:rPr lang="en-US" baseline="0" dirty="0" smtClean="0"/>
              <a:t>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changes… MY_AGENT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ABC_ / XYZ_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152400" y="2094624"/>
            <a:ext cx="4182555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testbench/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 agents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+--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ABC_agent.svh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ABC_agent_pkg.sv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ABC_config.svh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ABC_coverage.svh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ABC_driver.svh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ABC_if.svh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ABC_monitor.svh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¦   +--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ABC_sequencer.svh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blackWhite">
          <a:xfrm>
            <a:off x="4944425" y="2094624"/>
            <a:ext cx="4182555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testbench/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 agents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+--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XYZ_agent.svh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XYZ_agent_pkg.sv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XYZ_config.svh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XYZ_coverage.svh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XYZ_driver.svh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XYZ_if.svh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XYZ_monitor.svh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XYZ_seq.svh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XYZ_seq_item.svh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¦       +--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XYZ_sequencer.svh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3335651" y="3466451"/>
            <a:ext cx="3217547" cy="31393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testbench/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env.svh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├── test_0.svh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test_pkg.sv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   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dut_wrapper.sv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 test_top.sv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top.sv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blackWhite">
          <a:xfrm>
            <a:off x="152400" y="5976431"/>
            <a:ext cx="4701928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28 files, 1400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2910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bus</a:t>
            </a:r>
            <a:br>
              <a:rPr lang="en-US" dirty="0" smtClean="0"/>
            </a:br>
            <a:r>
              <a:rPr lang="en-US" dirty="0" smtClean="0"/>
              <a:t>Write</a:t>
            </a:r>
            <a:r>
              <a:rPr lang="en-US" baseline="0" dirty="0" smtClean="0"/>
              <a:t>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bus, Your pins. Collected together in a bundle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152400" y="2094624"/>
            <a:ext cx="8594019" cy="424731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CLK 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VALID;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Goes high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/data is valid.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READY;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Goes high when the DUT is ready.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RW;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READ = 1, WRITE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BURST;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High when a burst begins, low when it ends.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[31:0] ADDR;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[31:0] DATAI;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31:0] DATAO;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9" name="Rounded Rectangle 8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8" name="TextBox 4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8" name="Elbow Connector 57"/>
              <p:cNvCxnSpPr>
                <a:stCxn id="54" idx="0"/>
                <a:endCxn id="57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2" name="TextBox 31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39" name="Straight Connector 38"/>
              <p:cNvCxnSpPr>
                <a:stCxn id="13" idx="2"/>
                <a:endCxn id="38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2" name="Elbow Connector 41"/>
              <p:cNvCxnSpPr>
                <a:stCxn id="38" idx="0"/>
                <a:endCxn id="41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nip Same Side Corner Rectangle 14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7" name="Elbow Connector 16"/>
            <p:cNvCxnSpPr>
              <a:stCxn id="21" idx="0"/>
              <a:endCxn id="31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Elbow Connector 19"/>
            <p:cNvCxnSpPr>
              <a:stCxn id="13" idx="0"/>
              <a:endCxn id="30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Snip Same Side Corner Rectangle 22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5-Point Star 58"/>
          <p:cNvSpPr/>
          <p:nvPr/>
        </p:nvSpPr>
        <p:spPr>
          <a:xfrm>
            <a:off x="8210458" y="791465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4763" y="1944311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blackWhite">
          <a:xfrm>
            <a:off x="6929274" y="5953780"/>
            <a:ext cx="1754583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Your Bus</a:t>
            </a:r>
          </a:p>
        </p:txBody>
      </p:sp>
    </p:spTree>
    <p:extLst>
      <p:ext uri="{BB962C8B-B14F-4D97-AF65-F5344CB8AC3E}">
        <p14:creationId xmlns:p14="http://schemas.microsoft.com/office/powerpoint/2010/main" val="38027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</a:t>
            </a:r>
            <a:r>
              <a:rPr lang="en-US" dirty="0" smtClean="0"/>
              <a:t> BFM 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BFM “helper” routines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343919" y="2136338"/>
            <a:ext cx="8594019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[31:0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burst_read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[31:0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burst_write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[31:0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data[4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9" name="Rounded Rectangle 8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8" name="TextBox 4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8" name="Elbow Connector 57"/>
              <p:cNvCxnSpPr>
                <a:stCxn id="54" idx="0"/>
                <a:endCxn id="57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2" name="TextBox 31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39" name="Straight Connector 38"/>
              <p:cNvCxnSpPr>
                <a:stCxn id="13" idx="2"/>
                <a:endCxn id="38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2" name="Elbow Connector 41"/>
              <p:cNvCxnSpPr>
                <a:stCxn id="38" idx="0"/>
                <a:endCxn id="41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nip Same Side Corner Rectangle 14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7" name="Elbow Connector 16"/>
            <p:cNvCxnSpPr>
              <a:stCxn id="21" idx="0"/>
              <a:endCxn id="31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Elbow Connector 19"/>
            <p:cNvCxnSpPr>
              <a:stCxn id="13" idx="0"/>
              <a:endCxn id="30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Snip Same Side Corner Rectangle 22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5-Point Star 58"/>
          <p:cNvSpPr/>
          <p:nvPr/>
        </p:nvSpPr>
        <p:spPr>
          <a:xfrm>
            <a:off x="8210458" y="791465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52400" y="1994936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blackWhite">
          <a:xfrm>
            <a:off x="6372024" y="5563741"/>
            <a:ext cx="1853969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Your BFM</a:t>
            </a:r>
          </a:p>
        </p:txBody>
      </p:sp>
    </p:spTree>
    <p:extLst>
      <p:ext uri="{BB962C8B-B14F-4D97-AF65-F5344CB8AC3E}">
        <p14:creationId xmlns:p14="http://schemas.microsoft.com/office/powerpoint/2010/main" val="20546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</a:t>
            </a:r>
            <a:r>
              <a:rPr lang="en-US" dirty="0" smtClean="0"/>
              <a:t> BFM</a:t>
            </a:r>
            <a:br>
              <a:rPr lang="en-US" dirty="0" smtClean="0"/>
            </a:br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write(</a:t>
            </a:r>
            <a:r>
              <a:rPr lang="en-US" dirty="0" err="1" smtClean="0"/>
              <a:t>addr</a:t>
            </a:r>
            <a:r>
              <a:rPr lang="en-US" dirty="0" smtClean="0"/>
              <a:t>, 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717690" y="2247897"/>
            <a:ext cx="6939720" cy="31393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bus.RW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bus.BURST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bus.DATAI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0;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10" name="Rounded Rectangle 9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9" name="TextBox 48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  <a:endCxn id="50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9" name="Elbow Connector 58"/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Diamond 13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3" name="TextBox 32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7" name="Straight Connector 36"/>
              <p:cNvCxnSpPr>
                <a:stCxn id="36" idx="3"/>
                <a:endCxn id="34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0" name="Straight Connector 39"/>
              <p:cNvCxnSpPr>
                <a:stCxn id="14" idx="2"/>
                <a:endCxn id="39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3" name="Elbow Connector 42"/>
              <p:cNvCxnSpPr>
                <a:stCxn id="39" idx="0"/>
                <a:endCxn id="42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nip Same Side Corner Rectangle 15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8" name="Elbow Connector 17"/>
            <p:cNvCxnSpPr>
              <a:stCxn id="22" idx="0"/>
              <a:endCxn id="32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0"/>
              <a:endCxn id="31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Snip Same Side Corner Rectangle 23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5-Point Star 59"/>
          <p:cNvSpPr/>
          <p:nvPr/>
        </p:nvSpPr>
        <p:spPr>
          <a:xfrm>
            <a:off x="8210458" y="791465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535781" y="2106495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 bwMode="blackWhite">
          <a:xfrm>
            <a:off x="4349758" y="4985417"/>
            <a:ext cx="3581430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Call write() to cause</a:t>
            </a:r>
          </a:p>
          <a:p>
            <a:r>
              <a:rPr lang="en-US" sz="2800" b="1" dirty="0" smtClean="0"/>
              <a:t>a write transaction</a:t>
            </a:r>
          </a:p>
        </p:txBody>
      </p:sp>
    </p:spTree>
    <p:extLst>
      <p:ext uri="{BB962C8B-B14F-4D97-AF65-F5344CB8AC3E}">
        <p14:creationId xmlns:p14="http://schemas.microsoft.com/office/powerpoint/2010/main" val="42623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</a:t>
            </a:r>
            <a:r>
              <a:rPr lang="en-US" dirty="0" smtClean="0"/>
              <a:t> BFM</a:t>
            </a:r>
            <a:br>
              <a:rPr lang="en-US" dirty="0" smtClean="0"/>
            </a:br>
            <a:r>
              <a:rPr lang="en-US" dirty="0" smtClean="0"/>
              <a:t>monitor()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blackWhite">
          <a:xfrm>
            <a:off x="49155" y="1471428"/>
            <a:ext cx="8180445" cy="45243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bus.CLK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'1) &amp;&amp;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'1) &amp;&amp;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bus.BURST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burst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bus.RW;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READ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data[0]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bus.DATAO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WRITE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data[0]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bus.DATAI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62" name="Rounded Rectangle 61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101" name="TextBox 100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105" name="Straight Connector 104"/>
              <p:cNvCxnSpPr>
                <a:stCxn id="104" idx="3"/>
                <a:endCxn id="102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107" name="Diamond 106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08" name="Straight Connector 107"/>
              <p:cNvCxnSpPr>
                <a:endCxn id="107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11" name="Elbow Connector 110"/>
              <p:cNvCxnSpPr>
                <a:stCxn id="107" idx="0"/>
                <a:endCxn id="110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Diamond 65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85" name="TextBox 84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89" name="Straight Connector 88"/>
              <p:cNvCxnSpPr>
                <a:stCxn id="88" idx="3"/>
                <a:endCxn id="86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91" name="Diamond 90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2" name="Straight Connector 91"/>
              <p:cNvCxnSpPr>
                <a:stCxn id="66" idx="2"/>
                <a:endCxn id="91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5" name="Elbow Connector 94"/>
              <p:cNvCxnSpPr>
                <a:stCxn id="91" idx="0"/>
                <a:endCxn id="94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Snip Same Side Corner Rectangle 67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70" name="Elbow Connector 69"/>
            <p:cNvCxnSpPr>
              <a:stCxn id="74" idx="0"/>
              <a:endCxn id="84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Elbow Connector 72"/>
            <p:cNvCxnSpPr>
              <a:stCxn id="66" idx="0"/>
              <a:endCxn id="83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amond 73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Snip Same Side Corner Rectangle 75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5-Point Star 111"/>
          <p:cNvSpPr/>
          <p:nvPr/>
        </p:nvSpPr>
        <p:spPr>
          <a:xfrm>
            <a:off x="8210458" y="791465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37333" y="1246044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Better Verification </a:t>
            </a:r>
            <a:r>
              <a:rPr lang="en-US" dirty="0" smtClean="0">
                <a:sym typeface="Wingdings" panose="05000000000000000000" pitchFamily="2" charset="2"/>
              </a:rPr>
              <a:t> Use UVM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stimulus with less effort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Seeds</a:t>
            </a:r>
          </a:p>
          <a:p>
            <a:r>
              <a:rPr lang="en-US" dirty="0" smtClean="0"/>
              <a:t>Functional coverage</a:t>
            </a:r>
          </a:p>
          <a:p>
            <a:pPr lvl="1"/>
            <a:r>
              <a:rPr lang="en-US" dirty="0" smtClean="0"/>
              <a:t>Some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/>
              <a:t>Simpler abstraction for thinking about tests</a:t>
            </a:r>
          </a:p>
          <a:p>
            <a:r>
              <a:rPr lang="en-US" dirty="0" smtClean="0"/>
              <a:t>Simpler </a:t>
            </a:r>
            <a:r>
              <a:rPr lang="en-US" dirty="0"/>
              <a:t>adoption of SystemVerilog</a:t>
            </a:r>
          </a:p>
          <a:p>
            <a:r>
              <a:rPr lang="en-US" dirty="0" smtClean="0"/>
              <a:t>Management thinks </a:t>
            </a:r>
            <a:r>
              <a:rPr lang="en-US" b="1" dirty="0" smtClean="0"/>
              <a:t>UVM is a “good idea”</a:t>
            </a:r>
          </a:p>
          <a:p>
            <a:r>
              <a:rPr lang="en-US" dirty="0" smtClean="0"/>
              <a:t>Resume 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5713" y="1747882"/>
            <a:ext cx="772886" cy="127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12043" y="1890861"/>
            <a:ext cx="163287" cy="327553"/>
            <a:chOff x="9742715" y="2090057"/>
            <a:chExt cx="653142" cy="57694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848599" y="2153989"/>
            <a:ext cx="163287" cy="327553"/>
            <a:chOff x="9742715" y="2090057"/>
            <a:chExt cx="653142" cy="5769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912043" y="2473247"/>
            <a:ext cx="163287" cy="327553"/>
            <a:chOff x="9742715" y="2090057"/>
            <a:chExt cx="653142" cy="57694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742715" y="2090057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742715" y="2234293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742715" y="2667001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42715" y="2378529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42715" y="2522765"/>
              <a:ext cx="65314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 bwMode="blackWhite">
          <a:xfrm>
            <a:off x="6074226" y="1708472"/>
            <a:ext cx="837433" cy="646331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ABC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30" name="TextBox 29"/>
          <p:cNvSpPr txBox="1"/>
          <p:nvPr/>
        </p:nvSpPr>
        <p:spPr bwMode="blackWhite">
          <a:xfrm>
            <a:off x="6074226" y="2395746"/>
            <a:ext cx="83743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XYZ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567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377543" cy="4876800"/>
          </a:xfrm>
        </p:spPr>
        <p:txBody>
          <a:bodyPr/>
          <a:lstStyle/>
          <a:p>
            <a:r>
              <a:rPr lang="en-US" dirty="0" smtClean="0"/>
              <a:t>What is your </a:t>
            </a:r>
            <a:r>
              <a:rPr lang="en-US" u="sng" dirty="0" smtClean="0"/>
              <a:t>test abstraction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READ/WRITE</a:t>
            </a:r>
          </a:p>
          <a:p>
            <a:pPr lvl="1"/>
            <a:r>
              <a:rPr lang="en-US" dirty="0" smtClean="0"/>
              <a:t>READ/WRITE Registers</a:t>
            </a:r>
          </a:p>
          <a:p>
            <a:pPr lvl="1"/>
            <a:r>
              <a:rPr lang="en-US" dirty="0" smtClean="0"/>
              <a:t>“Direct Map”</a:t>
            </a:r>
          </a:p>
          <a:p>
            <a:pPr lvl="2"/>
            <a:r>
              <a:rPr lang="en-US" dirty="0" smtClean="0"/>
              <a:t>signals == transaction</a:t>
            </a:r>
          </a:p>
          <a:p>
            <a:pPr lvl="0"/>
            <a:r>
              <a:rPr lang="en-US" dirty="0" smtClean="0"/>
              <a:t>What constraints are needed?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535781" y="4477711"/>
            <a:ext cx="7215437" cy="20313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uvm_sequence_item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burst;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[31:0] data[4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val_addr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  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136;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5497491" y="1586057"/>
            <a:ext cx="3355406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VALID;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RW;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BURST;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[31:0] 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[31:0] DATAI;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31:0] DATAO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10" name="Rounded Rectangle 9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9" name="TextBox 48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  <a:endCxn id="50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9" name="Elbow Connector 58"/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Diamond 13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3" name="TextBox 32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7" name="Straight Connector 36"/>
              <p:cNvCxnSpPr>
                <a:stCxn id="36" idx="3"/>
                <a:endCxn id="34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0" name="Straight Connector 39"/>
              <p:cNvCxnSpPr>
                <a:stCxn id="14" idx="2"/>
                <a:endCxn id="39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3" name="Elbow Connector 42"/>
              <p:cNvCxnSpPr>
                <a:stCxn id="39" idx="0"/>
                <a:endCxn id="42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nip Same Side Corner Rectangle 15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8" name="Elbow Connector 17"/>
            <p:cNvCxnSpPr>
              <a:stCxn id="22" idx="0"/>
              <a:endCxn id="32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0"/>
              <a:endCxn id="31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Snip Same Side Corner Rectangle 23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5-Point Star 59"/>
          <p:cNvSpPr/>
          <p:nvPr/>
        </p:nvSpPr>
        <p:spPr>
          <a:xfrm>
            <a:off x="7325730" y="706982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384952" y="5351971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 bwMode="blackWhite">
          <a:xfrm>
            <a:off x="7813174" y="2053008"/>
            <a:ext cx="975523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Your</a:t>
            </a:r>
          </a:p>
          <a:p>
            <a:r>
              <a:rPr lang="en-US" sz="2800" b="1" dirty="0" smtClean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7115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82291" y="1214577"/>
            <a:ext cx="8731878" cy="56323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ABC_coverage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uvm_subscriber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burst_cp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coverpoint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t.burst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rw_cp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coverpoint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t.rw;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endgroup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sample(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cg.sample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sample(t);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("COVERAGE", $sformatf("Coverage=%0d%% (t=%s)",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cg.get_inst_coverage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t.convert2string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 UVM_MEDIUM)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5420946" y="1682566"/>
            <a:ext cx="3631122" cy="175432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burst;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[31:0] data[4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10" name="Rounded Rectangle 9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9" name="TextBox 48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  <a:endCxn id="50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9" name="Elbow Connector 58"/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Diamond 13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3" name="TextBox 32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7" name="Straight Connector 36"/>
              <p:cNvCxnSpPr>
                <a:stCxn id="36" idx="3"/>
                <a:endCxn id="34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0" name="Straight Connector 39"/>
              <p:cNvCxnSpPr>
                <a:stCxn id="14" idx="2"/>
                <a:endCxn id="39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3" name="Elbow Connector 42"/>
              <p:cNvCxnSpPr>
                <a:stCxn id="39" idx="0"/>
                <a:endCxn id="42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nip Same Side Corner Rectangle 15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8" name="Elbow Connector 17"/>
            <p:cNvCxnSpPr>
              <a:stCxn id="22" idx="0"/>
              <a:endCxn id="32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0"/>
              <a:endCxn id="31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Snip Same Side Corner Rectangle 23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5-Point Star 59"/>
          <p:cNvSpPr/>
          <p:nvPr/>
        </p:nvSpPr>
        <p:spPr>
          <a:xfrm>
            <a:off x="7146693" y="527028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34123" y="2790334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 bwMode="blackWhite">
          <a:xfrm>
            <a:off x="6774418" y="3135790"/>
            <a:ext cx="2203873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Your</a:t>
            </a:r>
          </a:p>
          <a:p>
            <a:r>
              <a:rPr lang="en-US" sz="2800" b="1" dirty="0" smtClean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4808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152400" y="1471428"/>
            <a:ext cx="7353295" cy="480131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uvm_driver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seq_item_port.get_next_item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("DRIVER",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$sformatf("item=%s", item.convert2string()),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UVM_MEDIUM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(item.rw == 1) 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bfm.read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item.addr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bfm.write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item.addr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seq_item_port.item_done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ABC_driver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57" name="Rounded Rectangle 56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96" name="TextBox 95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100" name="Straight Connector 99"/>
              <p:cNvCxnSpPr>
                <a:stCxn id="99" idx="3"/>
                <a:endCxn id="97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102" name="Diamond 101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03" name="Straight Connector 102"/>
              <p:cNvCxnSpPr>
                <a:endCxn id="102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06" name="Elbow Connector 105"/>
              <p:cNvCxnSpPr>
                <a:stCxn id="102" idx="0"/>
                <a:endCxn id="105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Diamond 60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80" name="TextBox 79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84" name="Straight Connector 83"/>
              <p:cNvCxnSpPr>
                <a:stCxn id="83" idx="3"/>
                <a:endCxn id="81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86" name="Diamond 85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87" name="Straight Connector 86"/>
              <p:cNvCxnSpPr>
                <a:stCxn id="61" idx="2"/>
                <a:endCxn id="86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0" name="Elbow Connector 89"/>
              <p:cNvCxnSpPr>
                <a:stCxn id="86" idx="0"/>
                <a:endCxn id="89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Snip Same Side Corner Rectangle 62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65" name="Elbow Connector 64"/>
            <p:cNvCxnSpPr>
              <a:stCxn id="69" idx="0"/>
              <a:endCxn id="79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Elbow Connector 67"/>
            <p:cNvCxnSpPr>
              <a:stCxn id="61" idx="0"/>
              <a:endCxn id="78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iamond 68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Snip Same Side Corner Rectangle 70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5-Point Star 106"/>
          <p:cNvSpPr/>
          <p:nvPr/>
        </p:nvSpPr>
        <p:spPr>
          <a:xfrm>
            <a:off x="7869865" y="810953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/>
          <p:cNvSpPr/>
          <p:nvPr/>
        </p:nvSpPr>
        <p:spPr>
          <a:xfrm>
            <a:off x="535781" y="4449452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 bwMode="blackWhite">
          <a:xfrm>
            <a:off x="3594876" y="5529773"/>
            <a:ext cx="3982180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Convert a transaction </a:t>
            </a:r>
          </a:p>
          <a:p>
            <a:r>
              <a:rPr lang="en-US" sz="2800" b="1" dirty="0" smtClean="0"/>
              <a:t>into a BFM call</a:t>
            </a:r>
          </a:p>
        </p:txBody>
      </p:sp>
    </p:spTree>
    <p:extLst>
      <p:ext uri="{BB962C8B-B14F-4D97-AF65-F5344CB8AC3E}">
        <p14:creationId xmlns:p14="http://schemas.microsoft.com/office/powerpoint/2010/main" val="35036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152400" y="1445654"/>
            <a:ext cx="6939720" cy="480131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uvm_analysis_port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::type_id::create("t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bfm.monitor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(t.rw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t.addr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t.burst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ABC_monitor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9" name="Rounded Rectangle 8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8" name="TextBox 4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8" name="Elbow Connector 57"/>
              <p:cNvCxnSpPr>
                <a:stCxn id="54" idx="0"/>
                <a:endCxn id="57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2" name="TextBox 31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39" name="Straight Connector 38"/>
              <p:cNvCxnSpPr>
                <a:stCxn id="13" idx="2"/>
                <a:endCxn id="38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2" name="Elbow Connector 41"/>
              <p:cNvCxnSpPr>
                <a:stCxn id="38" idx="0"/>
                <a:endCxn id="41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nip Same Side Corner Rectangle 14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7" name="Elbow Connector 16"/>
            <p:cNvCxnSpPr>
              <a:stCxn id="21" idx="0"/>
              <a:endCxn id="31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Elbow Connector 19"/>
            <p:cNvCxnSpPr>
              <a:stCxn id="13" idx="0"/>
              <a:endCxn id="30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Snip Same Side Corner Rectangle 22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5-Point Star 58"/>
          <p:cNvSpPr/>
          <p:nvPr/>
        </p:nvSpPr>
        <p:spPr>
          <a:xfrm>
            <a:off x="7851903" y="691022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535781" y="4751109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blackWhite">
          <a:xfrm>
            <a:off x="3509637" y="5421633"/>
            <a:ext cx="3837910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 the bus</a:t>
            </a:r>
          </a:p>
          <a:p>
            <a:r>
              <a:rPr lang="en-US" sz="2800" b="1" dirty="0" smtClean="0"/>
              <a:t>with the BFM Monitor</a:t>
            </a:r>
          </a:p>
        </p:txBody>
      </p:sp>
    </p:spTree>
    <p:extLst>
      <p:ext uri="{BB962C8B-B14F-4D97-AF65-F5344CB8AC3E}">
        <p14:creationId xmlns:p14="http://schemas.microsoft.com/office/powerpoint/2010/main" val="19845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49155" y="1471428"/>
            <a:ext cx="8180445" cy="45243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number_of_items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addr_low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addr_high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constraint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rand_range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addr_low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&gt;='h00;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addr_high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&lt;='h82;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addr_low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addr_high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body();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number_of_items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item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ABC_seq_item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::type_id::create("item");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start_item(item);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item.randomize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&gt;=local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addr_low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&lt;=local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addr_high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finish_item(item);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9" name="Rounded Rectangle 8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8" name="TextBox 4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8" name="Elbow Connector 57"/>
              <p:cNvCxnSpPr>
                <a:stCxn id="54" idx="0"/>
                <a:endCxn id="57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2" name="TextBox 31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39" name="Straight Connector 38"/>
              <p:cNvCxnSpPr>
                <a:stCxn id="13" idx="2"/>
                <a:endCxn id="38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2" name="Elbow Connector 41"/>
              <p:cNvCxnSpPr>
                <a:stCxn id="38" idx="0"/>
                <a:endCxn id="41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nip Same Side Corner Rectangle 14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7" name="Elbow Connector 16"/>
            <p:cNvCxnSpPr>
              <a:stCxn id="21" idx="0"/>
              <a:endCxn id="31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Elbow Connector 19"/>
            <p:cNvCxnSpPr>
              <a:stCxn id="13" idx="0"/>
              <a:endCxn id="30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Snip Same Side Corner Rectangle 22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5-Point Star 58"/>
          <p:cNvSpPr/>
          <p:nvPr/>
        </p:nvSpPr>
        <p:spPr>
          <a:xfrm>
            <a:off x="7183149" y="706982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52400" y="2177592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blackWhite">
          <a:xfrm>
            <a:off x="2954642" y="5783396"/>
            <a:ext cx="5040162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Generating “N” transactions</a:t>
            </a:r>
          </a:p>
        </p:txBody>
      </p:sp>
      <p:sp>
        <p:nvSpPr>
          <p:cNvPr id="63" name="TextBox 62"/>
          <p:cNvSpPr txBox="1"/>
          <p:nvPr/>
        </p:nvSpPr>
        <p:spPr bwMode="blackWhite">
          <a:xfrm>
            <a:off x="5781470" y="4906020"/>
            <a:ext cx="3132154" cy="5232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Spend time here</a:t>
            </a:r>
          </a:p>
        </p:txBody>
      </p:sp>
    </p:spTree>
    <p:extLst>
      <p:ext uri="{BB962C8B-B14F-4D97-AF65-F5344CB8AC3E}">
        <p14:creationId xmlns:p14="http://schemas.microsoft.com/office/powerpoint/2010/main" val="10560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</a:t>
            </a:r>
            <a:r>
              <a:rPr lang="en-US" dirty="0" smtClean="0"/>
              <a:t> – good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13690" y="1713407"/>
            <a:ext cx="9130310" cy="37240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ABC_agent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ABC_1_agent_h;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ABC_1_config_h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XYZ_agent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XYZ_2_agent_h;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XYZ_2_config_h;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ABC_1_agent_h  =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ABC_agent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::type_id::create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ABC_1_agent_h",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this);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ABC_1_config_h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ABC_config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::type_id::create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ABC_1_config_h", this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#(virtual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get(null,"","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ABC_1_bfm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ABC_1_config_h.bfm);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ABC_1_agent_h.config_h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ABC_1_config_h;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 XYZ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9" name="Rounded Rectangle 8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8" name="TextBox 47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8" name="Elbow Connector 57"/>
              <p:cNvCxnSpPr>
                <a:stCxn id="54" idx="0"/>
                <a:endCxn id="57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2" name="TextBox 31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39" name="Straight Connector 38"/>
              <p:cNvCxnSpPr>
                <a:stCxn id="13" idx="2"/>
                <a:endCxn id="38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2" name="Elbow Connector 41"/>
              <p:cNvCxnSpPr>
                <a:stCxn id="38" idx="0"/>
                <a:endCxn id="41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Snip Same Side Corner Rectangle 14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7" name="Elbow Connector 16"/>
            <p:cNvCxnSpPr>
              <a:stCxn id="21" idx="0"/>
              <a:endCxn id="31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Elbow Connector 19"/>
            <p:cNvCxnSpPr>
              <a:stCxn id="13" idx="0"/>
              <a:endCxn id="30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Snip Same Side Corner Rectangle 22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5-Point Star 58"/>
          <p:cNvSpPr/>
          <p:nvPr/>
        </p:nvSpPr>
        <p:spPr>
          <a:xfrm>
            <a:off x="6881117" y="217524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52400" y="3897198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blackWhite">
          <a:xfrm>
            <a:off x="2594452" y="5196128"/>
            <a:ext cx="6258445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“environment” – 2 connections</a:t>
            </a:r>
          </a:p>
        </p:txBody>
      </p:sp>
    </p:spTree>
    <p:extLst>
      <p:ext uri="{BB962C8B-B14F-4D97-AF65-F5344CB8AC3E}">
        <p14:creationId xmlns:p14="http://schemas.microsoft.com/office/powerpoint/2010/main" val="18996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Connect pins to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White">
          <a:xfrm>
            <a:off x="535781" y="2185595"/>
            <a:ext cx="3768980" cy="39703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dut_wrapper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ABC_if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ABC_1_if,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XYZ_if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XYZ_2_if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dut_mem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u_dut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.CLK1  (ABC_1_if.CLK),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.RST1  (ABC_1_if.RST),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.RW1   (ABC_1_if.RW),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.READY1(ABC_1_if.READY),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.VALID1(ABC_1_if.VALID),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.ADDR1 (ABC_1_if.ADDR),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.DATAI1(ABC_1_if.DATAI),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.DATAO1(ABC_1_if.DATAO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4610100" y="2185595"/>
            <a:ext cx="3768980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CLK2  (XYZ_2_if.CLK),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.RST2  (XYZ_2_if.RST),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.RW2   (XYZ_2_if.RW),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.READY2(XYZ_2_if.READY),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.VALID2(XYZ_2_if.VALID),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.ADDR2 (XYZ_2_if.ADDR),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.DATAI2(XYZ_2_if.DATAI),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.DATAO2(XYZ_2_if.DATAO)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dut_wrapper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10" name="Rounded Rectangle 9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49" name="TextBox 48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53" name="Straight Connector 52"/>
              <p:cNvCxnSpPr>
                <a:stCxn id="52" idx="3"/>
                <a:endCxn id="50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59" name="Elbow Connector 58"/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Diamond 13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33" name="TextBox 32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37" name="Straight Connector 36"/>
              <p:cNvCxnSpPr>
                <a:stCxn id="36" idx="3"/>
                <a:endCxn id="34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0" name="Straight Connector 39"/>
              <p:cNvCxnSpPr>
                <a:stCxn id="14" idx="2"/>
                <a:endCxn id="39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43" name="Elbow Connector 42"/>
              <p:cNvCxnSpPr>
                <a:stCxn id="39" idx="0"/>
                <a:endCxn id="42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nip Same Side Corner Rectangle 15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18" name="Elbow Connector 17"/>
            <p:cNvCxnSpPr>
              <a:stCxn id="22" idx="0"/>
              <a:endCxn id="32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0"/>
              <a:endCxn id="31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mond 21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Snip Same Side Corner Rectangle 23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5-Point Star 59"/>
          <p:cNvSpPr/>
          <p:nvPr/>
        </p:nvSpPr>
        <p:spPr>
          <a:xfrm>
            <a:off x="8464220" y="544298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34123" y="4029352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 bwMode="blackWhite">
          <a:xfrm>
            <a:off x="4890164" y="5628462"/>
            <a:ext cx="2343911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2188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1885362" y="2359954"/>
            <a:ext cx="4741682" cy="31393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ABC_if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ABC_1_if (.CLK(clock));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XYZ_if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XYZ_2_if (.CLK(clock));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dut_wrapper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dut1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.ABC_1_if(ABC_1_if),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XYZ_2_if(XYZ_2_if)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top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62" name="Rounded Rectangle 61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101" name="TextBox 100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105" name="Straight Connector 104"/>
              <p:cNvCxnSpPr>
                <a:stCxn id="104" idx="3"/>
                <a:endCxn id="102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107" name="Diamond 106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08" name="Straight Connector 107"/>
              <p:cNvCxnSpPr>
                <a:endCxn id="107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11" name="Elbow Connector 110"/>
              <p:cNvCxnSpPr>
                <a:stCxn id="107" idx="0"/>
                <a:endCxn id="110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Diamond 65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85" name="TextBox 84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89" name="Straight Connector 88"/>
              <p:cNvCxnSpPr>
                <a:stCxn id="88" idx="3"/>
                <a:endCxn id="86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91" name="Diamond 90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2" name="Straight Connector 91"/>
              <p:cNvCxnSpPr>
                <a:stCxn id="66" idx="2"/>
                <a:endCxn id="91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5" name="Elbow Connector 94"/>
              <p:cNvCxnSpPr>
                <a:stCxn id="91" idx="0"/>
                <a:endCxn id="94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Snip Same Side Corner Rectangle 67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70" name="Elbow Connector 69"/>
            <p:cNvCxnSpPr>
              <a:stCxn id="74" idx="0"/>
              <a:endCxn id="84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Elbow Connector 72"/>
            <p:cNvCxnSpPr>
              <a:stCxn id="66" idx="0"/>
              <a:endCxn id="83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amond 73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Snip Same Side Corner Rectangle 75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5-Point Star 111"/>
          <p:cNvSpPr/>
          <p:nvPr/>
        </p:nvSpPr>
        <p:spPr>
          <a:xfrm>
            <a:off x="8395863" y="85519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764254" y="4038600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 bwMode="blackWhite">
          <a:xfrm>
            <a:off x="4402403" y="5127791"/>
            <a:ext cx="3661580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Instantiate your RTL</a:t>
            </a:r>
          </a:p>
          <a:p>
            <a:r>
              <a:rPr lang="en-US" sz="2800" b="1" dirty="0" smtClean="0"/>
              <a:t>and your interfaces</a:t>
            </a:r>
          </a:p>
        </p:txBody>
      </p:sp>
    </p:spTree>
    <p:extLst>
      <p:ext uri="{BB962C8B-B14F-4D97-AF65-F5344CB8AC3E}">
        <p14:creationId xmlns:p14="http://schemas.microsoft.com/office/powerpoint/2010/main" val="5752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blackWhite">
          <a:xfrm>
            <a:off x="4763" y="2035629"/>
            <a:ext cx="9063823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ABC_1_bfm (top.ABC_1_if);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XYZ_bfm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XYZ_2_bfm (top.XYZ_2_if);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ABC_bfm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)::set(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"", "ABC_1_bfm", ABC_1_bfm);</a:t>
            </a:r>
          </a:p>
          <a:p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XYZ_bfm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)::set(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"", "XYZ_2_bfm", XYZ_2_bfm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070103" y="243733"/>
            <a:ext cx="1921496" cy="1145329"/>
            <a:chOff x="855132" y="1938399"/>
            <a:chExt cx="6892202" cy="4303741"/>
          </a:xfrm>
        </p:grpSpPr>
        <p:sp>
          <p:nvSpPr>
            <p:cNvPr id="62" name="Rounded Rectangle 61"/>
            <p:cNvSpPr/>
            <p:nvPr/>
          </p:nvSpPr>
          <p:spPr>
            <a:xfrm>
              <a:off x="855132" y="1938399"/>
              <a:ext cx="5120249" cy="43037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3000" y="2574110"/>
              <a:ext cx="4754895" cy="3457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42377" y="3501827"/>
              <a:ext cx="3834570" cy="1943105"/>
              <a:chOff x="1850295" y="4125971"/>
              <a:chExt cx="3834570" cy="1943105"/>
            </a:xfrm>
          </p:grpSpPr>
          <p:sp>
            <p:nvSpPr>
              <p:cNvPr id="101" name="TextBox 100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XYZ Agent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 bwMode="blackWhite">
              <a:xfrm>
                <a:off x="4631208" y="5556284"/>
                <a:ext cx="851515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 bwMode="blackWhite">
              <a:xfrm>
                <a:off x="4451672" y="5079705"/>
                <a:ext cx="1031051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 bwMode="blackWhite">
              <a:xfrm>
                <a:off x="2814511" y="5549167"/>
                <a:ext cx="1364476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105" name="Straight Connector 104"/>
              <p:cNvCxnSpPr>
                <a:stCxn id="104" idx="3"/>
                <a:endCxn id="102" idx="1"/>
              </p:cNvCxnSpPr>
              <p:nvPr/>
            </p:nvCxnSpPr>
            <p:spPr>
              <a:xfrm>
                <a:off x="4178987" y="5738951"/>
                <a:ext cx="452221" cy="711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 bwMode="blackWhite">
              <a:xfrm>
                <a:off x="2942750" y="4488827"/>
                <a:ext cx="1236237" cy="3795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107" name="Diamond 106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08" name="Straight Connector 107"/>
              <p:cNvCxnSpPr>
                <a:endCxn id="107" idx="0"/>
              </p:cNvCxnSpPr>
              <p:nvPr/>
            </p:nvCxnSpPr>
            <p:spPr>
              <a:xfrm flipH="1">
                <a:off x="5338328" y="4125971"/>
                <a:ext cx="783" cy="64698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111" name="Elbow Connector 110"/>
              <p:cNvCxnSpPr>
                <a:stCxn id="107" idx="0"/>
                <a:endCxn id="110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6056774" y="5034832"/>
              <a:ext cx="556743" cy="477108"/>
              <a:chOff x="9742715" y="2090057"/>
              <a:chExt cx="653142" cy="57694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Diamond 65"/>
            <p:cNvSpPr/>
            <p:nvPr/>
          </p:nvSpPr>
          <p:spPr>
            <a:xfrm>
              <a:off x="5207244" y="3366672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850295" y="3178191"/>
              <a:ext cx="3834570" cy="2416995"/>
              <a:chOff x="1850295" y="3652081"/>
              <a:chExt cx="3834570" cy="2416995"/>
            </a:xfrm>
          </p:grpSpPr>
          <p:sp>
            <p:nvSpPr>
              <p:cNvPr id="85" name="TextBox 84"/>
              <p:cNvSpPr txBox="1"/>
              <p:nvPr/>
            </p:nvSpPr>
            <p:spPr bwMode="blackWhite">
              <a:xfrm>
                <a:off x="2222204" y="4126857"/>
                <a:ext cx="3462661" cy="1942219"/>
              </a:xfrm>
              <a:prstGeom prst="rect">
                <a:avLst/>
              </a:prstGeom>
              <a:solidFill>
                <a:schemeClr val="tx2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r>
                  <a:rPr lang="en-US" sz="100" b="1" dirty="0" smtClean="0">
                    <a:latin typeface="Arial" panose="020B0604020202020204" pitchFamily="34" charset="0"/>
                  </a:rPr>
                  <a:t>ABC Agent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 bwMode="blackWhite">
              <a:xfrm>
                <a:off x="4631208" y="5556287"/>
                <a:ext cx="851515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 bwMode="blackWhite">
              <a:xfrm>
                <a:off x="4451672" y="5079697"/>
                <a:ext cx="1031051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 bwMode="blackWhite">
              <a:xfrm>
                <a:off x="2814511" y="5549166"/>
                <a:ext cx="1364476" cy="37956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/>
                  <a:t>Sequencer</a:t>
                </a:r>
              </a:p>
            </p:txBody>
          </p:sp>
          <p:cxnSp>
            <p:nvCxnSpPr>
              <p:cNvPr id="89" name="Straight Connector 88"/>
              <p:cNvCxnSpPr>
                <a:stCxn id="88" idx="3"/>
                <a:endCxn id="86" idx="1"/>
              </p:cNvCxnSpPr>
              <p:nvPr/>
            </p:nvCxnSpPr>
            <p:spPr>
              <a:xfrm>
                <a:off x="4178987" y="5738951"/>
                <a:ext cx="452221" cy="712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 bwMode="blackWhite">
              <a:xfrm>
                <a:off x="2942750" y="4488825"/>
                <a:ext cx="1236237" cy="379569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0" b="1" dirty="0" smtClean="0">
                    <a:latin typeface="Arial" panose="020B0604020202020204" pitchFamily="34" charset="0"/>
                  </a:rPr>
                  <a:t>Coverage</a:t>
                </a:r>
              </a:p>
            </p:txBody>
          </p:sp>
          <p:sp>
            <p:nvSpPr>
              <p:cNvPr id="91" name="Diamond 90"/>
              <p:cNvSpPr/>
              <p:nvPr/>
            </p:nvSpPr>
            <p:spPr>
              <a:xfrm>
                <a:off x="5206461" y="4772951"/>
                <a:ext cx="263733" cy="28540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2" name="Straight Connector 91"/>
              <p:cNvCxnSpPr>
                <a:stCxn id="66" idx="2"/>
                <a:endCxn id="91" idx="0"/>
              </p:cNvCxnSpPr>
              <p:nvPr/>
            </p:nvCxnSpPr>
            <p:spPr>
              <a:xfrm flipH="1">
                <a:off x="5338328" y="3652081"/>
                <a:ext cx="783" cy="112087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1850295" y="5146987"/>
                <a:ext cx="1646453" cy="35369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Sequence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80967" y="4586611"/>
                <a:ext cx="192460" cy="1706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sz="100"/>
              </a:p>
            </p:txBody>
          </p:sp>
          <p:cxnSp>
            <p:nvCxnSpPr>
              <p:cNvPr id="95" name="Elbow Connector 94"/>
              <p:cNvCxnSpPr>
                <a:stCxn id="91" idx="0"/>
                <a:endCxn id="94" idx="6"/>
              </p:cNvCxnSpPr>
              <p:nvPr/>
            </p:nvCxnSpPr>
            <p:spPr>
              <a:xfrm rot="16200000" flipV="1">
                <a:off x="4805367" y="4239989"/>
                <a:ext cx="101023" cy="96490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Snip Same Side Corner Rectangle 67"/>
            <p:cNvSpPr/>
            <p:nvPr/>
          </p:nvSpPr>
          <p:spPr>
            <a:xfrm>
              <a:off x="6075010" y="4723901"/>
              <a:ext cx="538507" cy="241835"/>
            </a:xfrm>
            <a:prstGeom prst="snip2Same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805451" y="2653356"/>
              <a:ext cx="859417" cy="345082"/>
              <a:chOff x="7310042" y="2854267"/>
              <a:chExt cx="859417" cy="345082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10042" y="2854267"/>
                <a:ext cx="732967" cy="345082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SB</a:t>
                </a:r>
                <a:endParaRPr lang="en-US" sz="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043009" y="2883345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050300" y="3059250"/>
                <a:ext cx="119159" cy="1171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/>
              </a:p>
            </p:txBody>
          </p:sp>
        </p:grpSp>
        <p:cxnSp>
          <p:nvCxnSpPr>
            <p:cNvPr id="70" name="Elbow Connector 69"/>
            <p:cNvCxnSpPr>
              <a:stCxn id="74" idx="0"/>
              <a:endCxn id="84" idx="6"/>
            </p:cNvCxnSpPr>
            <p:nvPr/>
          </p:nvCxnSpPr>
          <p:spPr>
            <a:xfrm rot="16200000" flipV="1">
              <a:off x="4595656" y="2986125"/>
              <a:ext cx="307055" cy="168630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6766059" y="2380899"/>
              <a:ext cx="981275" cy="35955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63383" y="2917010"/>
              <a:ext cx="772886" cy="278771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DUT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Elbow Connector 72"/>
            <p:cNvCxnSpPr>
              <a:stCxn id="66" idx="0"/>
              <a:endCxn id="83" idx="6"/>
            </p:cNvCxnSpPr>
            <p:nvPr/>
          </p:nvCxnSpPr>
          <p:spPr>
            <a:xfrm rot="16200000" flipV="1">
              <a:off x="4685512" y="2713073"/>
              <a:ext cx="625665" cy="68153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amond 73"/>
            <p:cNvSpPr/>
            <p:nvPr/>
          </p:nvSpPr>
          <p:spPr>
            <a:xfrm>
              <a:off x="4701631" y="3223967"/>
              <a:ext cx="263733" cy="2854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61829" y="3816055"/>
              <a:ext cx="560038" cy="477108"/>
              <a:chOff x="9742715" y="2090057"/>
              <a:chExt cx="653142" cy="57694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9742715" y="2090057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9742715" y="2234293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742715" y="2667001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9742715" y="2378529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742715" y="2522765"/>
                <a:ext cx="65314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Snip Same Side Corner Rectangle 75"/>
            <p:cNvSpPr/>
            <p:nvPr/>
          </p:nvSpPr>
          <p:spPr>
            <a:xfrm>
              <a:off x="6077906" y="3515995"/>
              <a:ext cx="538507" cy="24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BFM</a:t>
              </a:r>
              <a:endParaRPr 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5-Point Star 111"/>
          <p:cNvSpPr/>
          <p:nvPr/>
        </p:nvSpPr>
        <p:spPr>
          <a:xfrm>
            <a:off x="6840293" y="47843"/>
            <a:ext cx="761999" cy="626155"/>
          </a:xfrm>
          <a:prstGeom prst="star5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75414" y="3318235"/>
            <a:ext cx="301658" cy="282804"/>
          </a:xfrm>
          <a:prstGeom prst="star5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 bwMode="blackWhite">
          <a:xfrm>
            <a:off x="3281279" y="5626919"/>
            <a:ext cx="5613973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Details connecting RTL to class</a:t>
            </a:r>
          </a:p>
        </p:txBody>
      </p:sp>
    </p:spTree>
    <p:extLst>
      <p:ext uri="{BB962C8B-B14F-4D97-AF65-F5344CB8AC3E}">
        <p14:creationId xmlns:p14="http://schemas.microsoft.com/office/powerpoint/2010/main" val="8202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u="sng" dirty="0" smtClean="0"/>
              <a:t>automation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 generator, framework, template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(</a:t>
            </a:r>
            <a:r>
              <a:rPr lang="en-US" u="sng" dirty="0" smtClean="0"/>
              <a:t>hand edit</a:t>
            </a:r>
            <a:r>
              <a:rPr lang="en-US" dirty="0" smtClean="0"/>
              <a:t>) your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us(interface), Transaction, Driver and Monitor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unctional coverage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Enjoy your new High </a:t>
            </a:r>
            <a:r>
              <a:rPr lang="en-US" smtClean="0"/>
              <a:t>Performance Testbench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Contact </a:t>
            </a:r>
            <a:r>
              <a:rPr lang="en-US" dirty="0" smtClean="0">
                <a:hlinkClick r:id="rId3"/>
              </a:rPr>
              <a:t>rich_edelman@mentor.com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05" y="59714"/>
            <a:ext cx="3121194" cy="147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blackWhite">
          <a:xfrm>
            <a:off x="5855144" y="5528385"/>
            <a:ext cx="3136455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And Drive Safely!</a:t>
            </a:r>
          </a:p>
        </p:txBody>
      </p:sp>
    </p:spTree>
    <p:extLst>
      <p:ext uri="{BB962C8B-B14F-4D97-AF65-F5344CB8AC3E}">
        <p14:creationId xmlns:p14="http://schemas.microsoft.com/office/powerpoint/2010/main" val="33496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UVM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OOP</a:t>
            </a:r>
          </a:p>
          <a:p>
            <a:r>
              <a:rPr lang="en-US" dirty="0" smtClean="0"/>
              <a:t>Configuration database</a:t>
            </a:r>
          </a:p>
          <a:p>
            <a:r>
              <a:rPr lang="en-US" dirty="0" smtClean="0"/>
              <a:t>Resource database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Phases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Macros!</a:t>
            </a:r>
          </a:p>
          <a:p>
            <a:r>
              <a:rPr lang="en-US" dirty="0" smtClean="0"/>
              <a:t>Transactions</a:t>
            </a:r>
          </a:p>
          <a:p>
            <a:endParaRPr lang="en-US" dirty="0" smtClean="0"/>
          </a:p>
          <a:p>
            <a:r>
              <a:rPr lang="en-US" dirty="0" smtClean="0"/>
              <a:t>Sequences</a:t>
            </a:r>
          </a:p>
          <a:p>
            <a:r>
              <a:rPr lang="en-US" dirty="0" smtClean="0"/>
              <a:t>Sequencers</a:t>
            </a:r>
          </a:p>
          <a:p>
            <a:r>
              <a:rPr lang="en-US" dirty="0" smtClean="0"/>
              <a:t>Sequence Items</a:t>
            </a:r>
          </a:p>
          <a:p>
            <a:r>
              <a:rPr lang="en-US" dirty="0" smtClean="0"/>
              <a:t>Randomization</a:t>
            </a:r>
            <a:r>
              <a:rPr lang="en-US" baseline="0" dirty="0" smtClean="0"/>
              <a:t> and Constraints</a:t>
            </a:r>
          </a:p>
          <a:p>
            <a:r>
              <a:rPr lang="en-US" dirty="0" smtClean="0"/>
              <a:t>Agents</a:t>
            </a:r>
          </a:p>
          <a:p>
            <a:r>
              <a:rPr lang="en-US" baseline="0" dirty="0" smtClean="0"/>
              <a:t>Environments</a:t>
            </a:r>
          </a:p>
          <a:p>
            <a:r>
              <a:rPr lang="en-US" dirty="0" smtClean="0"/>
              <a:t>Tests</a:t>
            </a:r>
          </a:p>
          <a:p>
            <a:r>
              <a:rPr lang="en-US" baseline="0" dirty="0" smtClean="0"/>
              <a:t>Virtual</a:t>
            </a:r>
            <a:r>
              <a:rPr lang="en-US" dirty="0" smtClean="0"/>
              <a:t> Interfaces</a:t>
            </a:r>
          </a:p>
          <a:p>
            <a:r>
              <a:rPr lang="en-US" baseline="0" dirty="0" err="1" smtClean="0"/>
              <a:t>uvm_info</a:t>
            </a:r>
            <a:r>
              <a:rPr lang="en-US" baseline="0" dirty="0" smtClean="0"/>
              <a:t> &amp; VERBOSITY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UVM is like</a:t>
            </a:r>
            <a:br>
              <a:rPr lang="en-US" dirty="0" smtClean="0"/>
            </a:br>
            <a:r>
              <a:rPr lang="en-US" dirty="0" smtClean="0"/>
              <a:t>Learning to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839200" cy="4932575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Perilous</a:t>
            </a:r>
          </a:p>
          <a:p>
            <a:r>
              <a:rPr lang="en-US" dirty="0" smtClean="0"/>
              <a:t>Rules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DMV / CHP</a:t>
            </a:r>
          </a:p>
          <a:p>
            <a:r>
              <a:rPr lang="en-US" dirty="0" smtClean="0"/>
              <a:t>Can be Tedious</a:t>
            </a:r>
          </a:p>
          <a:p>
            <a:pPr lvl="1"/>
            <a:r>
              <a:rPr lang="en-US" dirty="0" smtClean="0"/>
              <a:t>Classroom class</a:t>
            </a:r>
          </a:p>
          <a:p>
            <a:pPr lvl="1"/>
            <a:r>
              <a:rPr lang="en-US" dirty="0" smtClean="0"/>
              <a:t>Behind the wheel class</a:t>
            </a:r>
          </a:p>
          <a:p>
            <a:pPr lvl="1"/>
            <a:r>
              <a:rPr lang="en-US" dirty="0" smtClean="0"/>
              <a:t>60 hours practice</a:t>
            </a:r>
          </a:p>
          <a:p>
            <a:r>
              <a:rPr lang="en-US" dirty="0" smtClean="0"/>
              <a:t>Try it out</a:t>
            </a:r>
          </a:p>
          <a:p>
            <a:pPr lvl="1"/>
            <a:r>
              <a:rPr lang="en-US" dirty="0" smtClean="0"/>
              <a:t>Sunday morning</a:t>
            </a:r>
          </a:p>
          <a:p>
            <a:pPr lvl="1"/>
            <a:r>
              <a:rPr lang="en-US" dirty="0" smtClean="0"/>
              <a:t>Safe work </a:t>
            </a:r>
            <a:r>
              <a:rPr lang="en-US" u="sng" dirty="0" smtClean="0"/>
              <a:t>parking lot </a:t>
            </a:r>
            <a:r>
              <a:rPr lang="en-US" dirty="0" smtClean="0"/>
              <a:t>and </a:t>
            </a:r>
            <a:r>
              <a:rPr lang="en-US" u="sng" dirty="0" smtClean="0"/>
              <a:t>business park</a:t>
            </a:r>
          </a:p>
          <a:p>
            <a:r>
              <a:rPr lang="en-US" dirty="0" smtClean="0"/>
              <a:t>Get more brave</a:t>
            </a:r>
          </a:p>
          <a:p>
            <a:pPr lvl="1"/>
            <a:r>
              <a:rPr lang="en-US" dirty="0" smtClean="0"/>
              <a:t>Country road/Straight line driving…</a:t>
            </a:r>
          </a:p>
          <a:p>
            <a:pPr lvl="1"/>
            <a:r>
              <a:rPr lang="en-US" dirty="0" smtClean="0"/>
              <a:t>Long drive to Yosemite</a:t>
            </a:r>
          </a:p>
          <a:p>
            <a:pPr lvl="1"/>
            <a:r>
              <a:rPr lang="en-US" dirty="0" smtClean="0"/>
              <a:t>Glacier Point Road!</a:t>
            </a:r>
          </a:p>
          <a:p>
            <a:r>
              <a:rPr lang="en-US" dirty="0" smtClean="0"/>
              <a:t>Maps!! Guides</a:t>
            </a:r>
          </a:p>
          <a:p>
            <a:pPr lvl="1"/>
            <a:r>
              <a:rPr lang="en-US" dirty="0" smtClean="0"/>
              <a:t>Reference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Rich Edelman, Mentor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Drive</a:t>
            </a:r>
            <a:br>
              <a:rPr lang="en-US" dirty="0" smtClean="0"/>
            </a:br>
            <a:r>
              <a:rPr lang="en-US" dirty="0" smtClean="0"/>
              <a:t>Learning the UVM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Pushback</a:t>
            </a:r>
          </a:p>
          <a:p>
            <a:pPr lvl="1"/>
            <a:r>
              <a:rPr lang="en-US" dirty="0" smtClean="0"/>
              <a:t>Kids these days…. They don’t want to drive…</a:t>
            </a:r>
          </a:p>
          <a:p>
            <a:pPr lvl="2"/>
            <a:r>
              <a:rPr lang="en-US" dirty="0" smtClean="0"/>
              <a:t>“Dad, You’ll just make me run errands”</a:t>
            </a:r>
          </a:p>
          <a:p>
            <a:pPr lvl="1"/>
            <a:r>
              <a:rPr lang="en-US" dirty="0" smtClean="0"/>
              <a:t>Will the UVM improve my verification?</a:t>
            </a:r>
          </a:p>
          <a:p>
            <a:pPr lvl="2"/>
            <a:r>
              <a:rPr lang="en-US" dirty="0" smtClean="0"/>
              <a:t>What’s the Return on Investment?</a:t>
            </a:r>
          </a:p>
          <a:p>
            <a:pPr lvl="1"/>
            <a:endParaRPr lang="en-US" dirty="0"/>
          </a:p>
          <a:p>
            <a:r>
              <a:rPr lang="en-US" dirty="0" smtClean="0"/>
              <a:t>Driving and the UVM</a:t>
            </a:r>
          </a:p>
          <a:p>
            <a:pPr lvl="1"/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Exploring new spaces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blackWhite">
          <a:xfrm>
            <a:off x="3957685" y="3865204"/>
            <a:ext cx="5033914" cy="1200329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Driving Results – 10 months later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Really good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Really big </a:t>
            </a:r>
            <a:r>
              <a:rPr lang="en-US" sz="2400" b="1" dirty="0" smtClean="0"/>
              <a:t>smiles</a:t>
            </a:r>
          </a:p>
        </p:txBody>
      </p:sp>
      <p:sp>
        <p:nvSpPr>
          <p:cNvPr id="8" name="TextBox 7"/>
          <p:cNvSpPr txBox="1"/>
          <p:nvPr/>
        </p:nvSpPr>
        <p:spPr bwMode="blackWhite">
          <a:xfrm>
            <a:off x="4268771" y="5276671"/>
            <a:ext cx="4722828" cy="1200329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UVM Results – 3-8 hours later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Random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Simple 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28781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Verification with UVM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1292584"/>
          </a:xfrm>
        </p:spPr>
        <p:txBody>
          <a:bodyPr numCol="2"/>
          <a:lstStyle/>
          <a:p>
            <a:r>
              <a:rPr lang="en-US" dirty="0" smtClean="0"/>
              <a:t>Training</a:t>
            </a:r>
            <a:endParaRPr lang="en-US" dirty="0"/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Practice</a:t>
            </a:r>
            <a:endParaRPr lang="en-US" dirty="0"/>
          </a:p>
          <a:p>
            <a:r>
              <a:rPr lang="en-US" dirty="0" smtClean="0"/>
              <a:t>Becoming an expert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7" y="3051534"/>
            <a:ext cx="7848599" cy="3495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blackWhite">
          <a:xfrm>
            <a:off x="5324558" y="6349584"/>
            <a:ext cx="3667041" cy="338554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Google Street View – Glacier Point</a:t>
            </a:r>
          </a:p>
        </p:txBody>
      </p:sp>
    </p:spTree>
    <p:extLst>
      <p:ext uri="{BB962C8B-B14F-4D97-AF65-F5344CB8AC3E}">
        <p14:creationId xmlns:p14="http://schemas.microsoft.com/office/powerpoint/2010/main" val="30052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8" y="4002142"/>
            <a:ext cx="4070533" cy="24423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99" y="1236711"/>
            <a:ext cx="2976033" cy="2685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6" y="1236711"/>
            <a:ext cx="2927916" cy="26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a template and a generator?</a:t>
            </a:r>
          </a:p>
          <a:p>
            <a:r>
              <a:rPr lang="en-US" dirty="0" smtClean="0"/>
              <a:t>What if we had a framework?</a:t>
            </a:r>
          </a:p>
          <a:p>
            <a:endParaRPr lang="en-US" dirty="0"/>
          </a:p>
          <a:p>
            <a:r>
              <a:rPr lang="en-US" dirty="0" smtClean="0"/>
              <a:t>What if we had a way to come up running a UVM testbench in a day? (or less)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FD67D-2648-4883-B951-ABA0855FEFC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might use a generator +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tester</a:t>
            </a:r>
          </a:p>
          <a:p>
            <a:r>
              <a:rPr lang="en-US" dirty="0" smtClean="0"/>
              <a:t>Non-UVM user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-UVM user</a:t>
            </a:r>
          </a:p>
          <a:p>
            <a:r>
              <a:rPr lang="en-US" baseline="0" dirty="0" smtClean="0"/>
              <a:t>UVM user tired of typing all the boilerplate</a:t>
            </a:r>
          </a:p>
          <a:p>
            <a:endParaRPr lang="en-US" dirty="0"/>
          </a:p>
          <a:p>
            <a:r>
              <a:rPr lang="en-US" dirty="0" smtClean="0"/>
              <a:t>There are</a:t>
            </a:r>
          </a:p>
          <a:p>
            <a:pPr lvl="1"/>
            <a:r>
              <a:rPr lang="en-US" dirty="0" smtClean="0"/>
              <a:t>Many successful templates</a:t>
            </a:r>
          </a:p>
          <a:p>
            <a:pPr lvl="1"/>
            <a:r>
              <a:rPr lang="en-US" dirty="0" smtClean="0"/>
              <a:t>Many successful generators</a:t>
            </a:r>
          </a:p>
          <a:p>
            <a:pPr lvl="1"/>
            <a:r>
              <a:rPr lang="en-US" dirty="0" smtClean="0"/>
              <a:t>Google </a:t>
            </a:r>
          </a:p>
          <a:p>
            <a:pPr lvl="2"/>
            <a:r>
              <a:rPr lang="en-US" dirty="0" smtClean="0"/>
              <a:t>“Easy UVM”, “UVM Framework”, “UVM Template”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1558E-61D6-4C48-840E-84394203D06D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Rich Edelman,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DD13F-1BD0-4004-8DCC-15F25BED21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2545</Words>
  <Application>Microsoft Office PowerPoint</Application>
  <PresentationFormat>On-screen Show (4:3)</PresentationFormat>
  <Paragraphs>890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Wingdings</vt:lpstr>
      <vt:lpstr>Calibri</vt:lpstr>
      <vt:lpstr>Arial</vt:lpstr>
      <vt:lpstr>Courier New</vt:lpstr>
      <vt:lpstr>Office Theme</vt:lpstr>
      <vt:lpstr>UVM Sans UVM An approach to automating UVM testbench writing</vt:lpstr>
      <vt:lpstr>Goal: Better Verification  Use UVM</vt:lpstr>
      <vt:lpstr>UVM Vocabulary</vt:lpstr>
      <vt:lpstr>Learning the UVM is like Learning to Drive</vt:lpstr>
      <vt:lpstr>Learning to Drive Learning the UVM</vt:lpstr>
      <vt:lpstr>Better Verification with UVM</vt:lpstr>
      <vt:lpstr>What to do next?</vt:lpstr>
      <vt:lpstr>Automation</vt:lpstr>
      <vt:lpstr>Who might use a generator + template?</vt:lpstr>
      <vt:lpstr>Still need a little bit of UVM</vt:lpstr>
      <vt:lpstr>A UVM Agent</vt:lpstr>
      <vt:lpstr>What’s really going on?</vt:lpstr>
      <vt:lpstr>A UVM Testbench Generator</vt:lpstr>
      <vt:lpstr>A UVM Testbench Template</vt:lpstr>
      <vt:lpstr>A UVM Testbench Generated</vt:lpstr>
      <vt:lpstr>Your bus Write an interface</vt:lpstr>
      <vt:lpstr>Write a BFM  interface</vt:lpstr>
      <vt:lpstr>Write a BFM write()</vt:lpstr>
      <vt:lpstr>Write a BFM monitor()</vt:lpstr>
      <vt:lpstr>Write a transaction</vt:lpstr>
      <vt:lpstr>Some coverage</vt:lpstr>
      <vt:lpstr>Write a driver</vt:lpstr>
      <vt:lpstr>Write a monitor</vt:lpstr>
      <vt:lpstr>Write a sequence</vt:lpstr>
      <vt:lpstr>Env – good template</vt:lpstr>
      <vt:lpstr>DUT Wrapper</vt:lpstr>
      <vt:lpstr>Top</vt:lpstr>
      <vt:lpstr>Test Top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UVM Sans UVM</dc:title>
  <dc:creator/>
  <cp:lastModifiedBy/>
  <cp:revision>1</cp:revision>
  <dcterms:created xsi:type="dcterms:W3CDTF">2015-01-19T12:41:29Z</dcterms:created>
  <dcterms:modified xsi:type="dcterms:W3CDTF">2015-03-10T18:36:40Z</dcterms:modified>
</cp:coreProperties>
</file>