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7" r:id="rId4"/>
    <p:sldId id="257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8C94282-C764-BF49-9638-55FD02EFFBAE}">
          <p14:sldIdLst>
            <p14:sldId id="256"/>
          </p14:sldIdLst>
        </p14:section>
        <p14:section name="内容概述" id="{64501113-53EE-6F4D-8312-671E9B67291F}">
          <p14:sldIdLst>
            <p14:sldId id="267"/>
          </p14:sldIdLst>
        </p14:section>
        <p14:section name="认识Vuejs" id="{2A6723B3-9A4C-1047-886F-5ADFC1DC8971}">
          <p14:sldIdLst>
            <p14:sldId id="257"/>
            <p14:sldId id="259"/>
          </p14:sldIdLst>
        </p14:section>
        <p14:section name="Vue的安装" id="{0095CAAD-C4AB-F245-97E5-FDCC07B60050}">
          <p14:sldIdLst>
            <p14:sldId id="260"/>
          </p14:sldIdLst>
        </p14:section>
        <p14:section name="Vue初体验" id="{8E0101BE-D4AF-914D-9051-362E879A5ABF}">
          <p14:sldIdLst>
            <p14:sldId id="261"/>
            <p14:sldId id="262"/>
            <p14:sldId id="263"/>
          </p14:sldIdLst>
        </p14:section>
        <p14:section name="Vue的MVVM" id="{2BA6FFC1-026E-2947-B1FD-537F23E4F1DE}">
          <p14:sldIdLst>
            <p14:sldId id="265"/>
            <p14:sldId id="266"/>
          </p14:sldIdLst>
        </p14:section>
        <p14:section name="Vue的options" id="{6C60CE4A-1145-F44E-A97A-98ABBCB1C416}">
          <p14:sldIdLst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7"/>
    <p:restoredTop sz="94674"/>
  </p:normalViewPr>
  <p:slideViewPr>
    <p:cSldViewPr snapToGrid="0" snapToObjects="1">
      <p:cViewPr>
        <p:scale>
          <a:sx n="105" d="100"/>
          <a:sy n="105" d="100"/>
        </p:scale>
        <p:origin x="14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/>
          <p:cNvSpPr/>
          <p:nvPr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32234" y="3417401"/>
            <a:ext cx="6327531" cy="1471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王红元</a:t>
            </a:r>
            <a:endParaRPr lang="en-US" altLang="zh-CN"/>
          </a:p>
          <a:p>
            <a:r>
              <a:rPr lang="zh-CN" altLang="en-US"/>
              <a:t>微博：</a:t>
            </a:r>
            <a:r>
              <a:rPr lang="en-US" altLang="zh-CN"/>
              <a:t>coderwhy</a:t>
            </a:r>
            <a:endParaRPr lang="en-US" altLang="zh-CN"/>
          </a:p>
          <a:p>
            <a:r>
              <a:rPr lang="zh-CN" altLang="en-US"/>
              <a:t>  微信：</a:t>
            </a:r>
            <a:r>
              <a:rPr lang="en-US" altLang="zh-CN"/>
              <a:t>372623326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/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5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5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5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5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5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5FB33-8970-0448-9A17-8430B57A8AD1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F0A41-2575-904C-9088-259D8B39524C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cn.vuejs.org/v2/api/#%E9%80%89%E9%A1%B9-%E6%95%B0%E6%8D%AE" TargetMode="Externa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tiff"/><Relationship Id="rId2" Type="http://schemas.openxmlformats.org/officeDocument/2006/relationships/image" Target="../media/image15.tiff"/><Relationship Id="rId1" Type="http://schemas.openxmlformats.org/officeDocument/2006/relationships/image" Target="../media/image1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tiff"/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tiff"/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image" Target="../media/image8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tiff"/><Relationship Id="rId1" Type="http://schemas.openxmlformats.org/officeDocument/2006/relationships/image" Target="../media/image12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hyperlink" Target="https://zh.wikipedia.org/wiki/MVV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/>
              <a:t>邂逅</a:t>
            </a:r>
            <a:r>
              <a:rPr kumimoji="1" lang="en-US" altLang="zh-CN"/>
              <a:t>Vuejs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/>
              <a:t>王红元 </a:t>
            </a:r>
            <a:endParaRPr kumimoji="1" lang="en-US" altLang="zh-CN" sz="2000"/>
          </a:p>
          <a:p>
            <a:r>
              <a:rPr kumimoji="1" lang="zh-CN" altLang="en-US" sz="2000"/>
              <a:t>微博：</a:t>
            </a:r>
            <a:r>
              <a:rPr kumimoji="1" lang="en-US" altLang="zh-CN" sz="2000"/>
              <a:t>coderwhy</a:t>
            </a:r>
            <a:endParaRPr kumimoji="1" lang="en-US" altLang="zh-CN" sz="2000"/>
          </a:p>
          <a:p>
            <a:r>
              <a:rPr kumimoji="1" lang="zh-CN" altLang="en-US" sz="2000"/>
              <a:t>微信：</a:t>
            </a:r>
            <a:r>
              <a:rPr kumimoji="1" lang="en-US" altLang="zh-CN" sz="2000"/>
              <a:t>372623326</a:t>
            </a:r>
            <a:endParaRPr kumimoji="1"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计数器的</a:t>
            </a:r>
            <a:r>
              <a:rPr lang="en-US" altLang="zh-CN"/>
              <a:t>MVVM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计数器的</a:t>
            </a:r>
            <a:r>
              <a:rPr lang="en-US" altLang="zh-CN"/>
              <a:t>MVVM</a:t>
            </a:r>
            <a:endParaRPr lang="en-US" altLang="zh-CN"/>
          </a:p>
          <a:p>
            <a:pPr lvl="1"/>
            <a:r>
              <a:rPr lang="zh-CN" altLang="en-US"/>
              <a:t>我们的计数器中就有严格的</a:t>
            </a:r>
            <a:r>
              <a:rPr lang="en-US" altLang="zh-CN"/>
              <a:t>MVVM</a:t>
            </a:r>
            <a:r>
              <a:rPr lang="zh-CN" altLang="en-US"/>
              <a:t>思想</a:t>
            </a:r>
            <a:endParaRPr lang="zh-CN" altLang="en-US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/>
              <a:t>View</a:t>
            </a:r>
            <a:r>
              <a:rPr lang="zh-CN" altLang="en-US"/>
              <a:t>依然是我们的</a:t>
            </a:r>
            <a:r>
              <a:rPr lang="en-US" altLang="zh-CN"/>
              <a:t>DOM</a:t>
            </a:r>
            <a:endParaRPr lang="en-US" altLang="zh-CN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/>
              <a:t>Model</a:t>
            </a:r>
            <a:r>
              <a:rPr lang="zh-CN" altLang="en-US"/>
              <a:t>就是我们我们抽离出来的</a:t>
            </a:r>
            <a:r>
              <a:rPr lang="en-US" altLang="zh-CN"/>
              <a:t>obj</a:t>
            </a:r>
            <a:endParaRPr lang="en-US" altLang="zh-CN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/>
              <a:t>ViewModel</a:t>
            </a:r>
            <a:r>
              <a:rPr lang="zh-CN" altLang="en-US"/>
              <a:t>就是我们创建的</a:t>
            </a:r>
            <a:r>
              <a:rPr lang="en-US" altLang="zh-CN"/>
              <a:t>Vue</a:t>
            </a:r>
            <a:r>
              <a:rPr lang="zh-CN" altLang="en-US"/>
              <a:t>对象实例</a:t>
            </a:r>
            <a:endParaRPr lang="zh-CN" altLang="en-US"/>
          </a:p>
          <a:p>
            <a:pPr lvl="1"/>
            <a:r>
              <a:rPr lang="zh-CN" altLang="en-US"/>
              <a:t>它们之间如何工作呢？</a:t>
            </a:r>
            <a:endParaRPr lang="zh-CN" altLang="en-US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/>
              <a:t>首先</a:t>
            </a:r>
            <a:r>
              <a:rPr lang="en-US" altLang="zh-CN"/>
              <a:t>ViewModel</a:t>
            </a:r>
            <a:r>
              <a:rPr lang="zh-CN" altLang="en-US"/>
              <a:t>通过</a:t>
            </a:r>
            <a:r>
              <a:rPr lang="en-US" altLang="zh-CN"/>
              <a:t>Data Binding</a:t>
            </a:r>
            <a:r>
              <a:rPr lang="zh-CN" altLang="en-US"/>
              <a:t>让</a:t>
            </a:r>
            <a:r>
              <a:rPr lang="en-US" altLang="zh-CN"/>
              <a:t>obj</a:t>
            </a:r>
            <a:r>
              <a:rPr lang="zh-CN" altLang="en-US"/>
              <a:t>中的数据实时的在</a:t>
            </a:r>
            <a:r>
              <a:rPr lang="en-US" altLang="zh-CN"/>
              <a:t>DOM</a:t>
            </a:r>
            <a:r>
              <a:rPr lang="zh-CN" altLang="en-US"/>
              <a:t>中显示。</a:t>
            </a:r>
            <a:endParaRPr lang="zh-CN" altLang="en-US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/>
              <a:t>其次</a:t>
            </a:r>
            <a:r>
              <a:rPr lang="en-US" altLang="zh-CN"/>
              <a:t>ViewModel</a:t>
            </a:r>
            <a:r>
              <a:rPr lang="zh-CN" altLang="en-US"/>
              <a:t>通过</a:t>
            </a:r>
            <a:r>
              <a:rPr lang="en-US" altLang="zh-CN"/>
              <a:t>DOM Listener</a:t>
            </a:r>
            <a:r>
              <a:rPr lang="zh-CN" altLang="en-US"/>
              <a:t>来监听</a:t>
            </a:r>
            <a:r>
              <a:rPr lang="en-US" altLang="zh-CN"/>
              <a:t>DOM</a:t>
            </a:r>
            <a:r>
              <a:rPr lang="zh-CN" altLang="en-US"/>
              <a:t>事件，并且通过</a:t>
            </a:r>
            <a:r>
              <a:rPr lang="en-US" altLang="zh-CN"/>
              <a:t>methods</a:t>
            </a:r>
            <a:r>
              <a:rPr lang="zh-CN" altLang="en-US"/>
              <a:t>中的操作，来改变</a:t>
            </a:r>
            <a:r>
              <a:rPr lang="en-US" altLang="zh-CN"/>
              <a:t>obj</a:t>
            </a:r>
            <a:r>
              <a:rPr lang="zh-CN" altLang="en-US"/>
              <a:t>中的数据。</a:t>
            </a:r>
            <a:endParaRPr lang="zh-CN" altLang="en-US"/>
          </a:p>
          <a:p>
            <a:r>
              <a:rPr lang="zh-CN" altLang="en-US"/>
              <a:t>有了</a:t>
            </a:r>
            <a:r>
              <a:rPr lang="en-US" altLang="zh-CN"/>
              <a:t>Vue</a:t>
            </a:r>
            <a:r>
              <a:rPr lang="zh-CN" altLang="en-US"/>
              <a:t>帮助我们完成</a:t>
            </a:r>
            <a:r>
              <a:rPr lang="en-US" altLang="zh-CN"/>
              <a:t>VueModel</a:t>
            </a:r>
            <a:r>
              <a:rPr lang="zh-CN" altLang="en-US"/>
              <a:t>层的任务，在后续的开发，我们就可以专注于数据的处理，以及</a:t>
            </a:r>
            <a:r>
              <a:rPr lang="en-US" altLang="zh-CN"/>
              <a:t>DOM</a:t>
            </a:r>
            <a:r>
              <a:rPr lang="zh-CN" altLang="en-US"/>
              <a:t>的编写工作了。</a:t>
            </a:r>
            <a:endParaRPr lang="zh-CN" altLang="en-US"/>
          </a:p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</a:t>
            </a:r>
            <a:r>
              <a:rPr lang="en-US" altLang="zh-CN"/>
              <a:t>Vue</a:t>
            </a:r>
            <a:r>
              <a:rPr lang="zh-CN" altLang="en-US"/>
              <a:t>实例传入的</a:t>
            </a:r>
            <a:r>
              <a:rPr lang="en-US" altLang="zh-CN"/>
              <a:t>options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你会发现，我们在创建</a:t>
            </a:r>
            <a:r>
              <a:rPr kumimoji="1" lang="en-US" altLang="zh-CN"/>
              <a:t>Vue</a:t>
            </a:r>
            <a:r>
              <a:rPr kumimoji="1" lang="zh-CN" altLang="en-US"/>
              <a:t>实例的时候，传入了一个对象</a:t>
            </a:r>
            <a:r>
              <a:rPr kumimoji="1" lang="en-US" altLang="zh-CN"/>
              <a:t>options</a:t>
            </a:r>
            <a:r>
              <a:rPr kumimoji="1" lang="zh-CN" altLang="en-US"/>
              <a:t>。</a:t>
            </a:r>
            <a:endParaRPr kumimoji="1" lang="en-US" altLang="zh-CN"/>
          </a:p>
          <a:p>
            <a:r>
              <a:rPr kumimoji="1" lang="zh-CN" altLang="en-US"/>
              <a:t>这个</a:t>
            </a:r>
            <a:r>
              <a:rPr kumimoji="1" lang="en-US" altLang="zh-CN"/>
              <a:t>options</a:t>
            </a:r>
            <a:r>
              <a:rPr kumimoji="1" lang="zh-CN" altLang="en-US"/>
              <a:t>中可以包含哪些选项呢？</a:t>
            </a:r>
            <a:endParaRPr kumimoji="1" lang="en-US" altLang="zh-CN"/>
          </a:p>
          <a:p>
            <a:pPr lvl="1"/>
            <a:r>
              <a:rPr kumimoji="1" lang="zh-CN" altLang="en-US"/>
              <a:t>详细解析： </a:t>
            </a:r>
            <a:r>
              <a:rPr kumimoji="1" lang="en-US" altLang="zh-CN">
                <a:hlinkClick r:id="rId1"/>
              </a:rPr>
              <a:t>https://cn.vuejs.org/v2/api/#%E9%80%89%E9%A1%B9-%E6%95%B0%E6%8D%AE</a:t>
            </a:r>
            <a:endParaRPr kumimoji="1" lang="en-US" altLang="zh-CN"/>
          </a:p>
          <a:p>
            <a:r>
              <a:rPr kumimoji="1" lang="zh-CN" altLang="en-US"/>
              <a:t>目前掌握这些选项：</a:t>
            </a:r>
            <a:endParaRPr kumimoji="1" lang="en-US" altLang="zh-CN"/>
          </a:p>
          <a:p>
            <a:pPr lvl="1"/>
            <a:r>
              <a:rPr kumimoji="1" lang="en-US" altLang="zh-CN" b="1"/>
              <a:t>el:</a:t>
            </a:r>
            <a:r>
              <a:rPr kumimoji="1" lang="zh-CN" altLang="en-US" b="1"/>
              <a:t> </a:t>
            </a:r>
            <a:endParaRPr kumimoji="1" lang="en-US" altLang="zh-CN" b="1"/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类型：</a:t>
            </a:r>
            <a:r>
              <a:rPr lang="en-US" altLang="zh-CN">
                <a:solidFill>
                  <a:srgbClr val="FF0000"/>
                </a:solidFill>
              </a:rPr>
              <a:t>string | HTMLElement</a:t>
            </a:r>
            <a:endParaRPr kumimoji="1" lang="en-US" altLang="zh-CN">
              <a:solidFill>
                <a:srgbClr val="FF0000"/>
              </a:solidFill>
            </a:endParaRPr>
          </a:p>
          <a:p>
            <a:pPr lvl="2"/>
            <a:r>
              <a:rPr kumimoji="1" lang="zh-CN" altLang="en-US"/>
              <a:t>作用：决定之后</a:t>
            </a:r>
            <a:r>
              <a:rPr kumimoji="1" lang="en-US" altLang="zh-CN"/>
              <a:t>Vue</a:t>
            </a:r>
            <a:r>
              <a:rPr kumimoji="1" lang="zh-CN" altLang="en-US"/>
              <a:t>实例会管理哪一个</a:t>
            </a:r>
            <a:r>
              <a:rPr kumimoji="1" lang="en-US" altLang="zh-CN"/>
              <a:t>DOM</a:t>
            </a:r>
            <a:r>
              <a:rPr kumimoji="1" lang="zh-CN" altLang="en-US"/>
              <a:t>。</a:t>
            </a:r>
            <a:endParaRPr kumimoji="1" lang="zh-CN" altLang="en-US"/>
          </a:p>
          <a:p>
            <a:pPr lvl="1"/>
            <a:r>
              <a:rPr kumimoji="1" lang="en-US" altLang="zh-CN" b="1"/>
              <a:t>data:</a:t>
            </a:r>
            <a:r>
              <a:rPr kumimoji="1" lang="zh-CN" altLang="en-US" b="1"/>
              <a:t> </a:t>
            </a:r>
            <a:endParaRPr kumimoji="1" lang="en-US" altLang="zh-CN" b="1"/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类型：</a:t>
            </a:r>
            <a:r>
              <a:rPr lang="en-US" altLang="zh-CN">
                <a:solidFill>
                  <a:srgbClr val="FF0000"/>
                </a:solidFill>
              </a:rPr>
              <a:t>Object | Function </a:t>
            </a:r>
            <a:r>
              <a:rPr lang="zh-CN" altLang="en-US">
                <a:solidFill>
                  <a:srgbClr val="FF0000"/>
                </a:solidFill>
              </a:rPr>
              <a:t>（组件当中</a:t>
            </a:r>
            <a:r>
              <a:rPr lang="en-US" altLang="zh-CN">
                <a:solidFill>
                  <a:srgbClr val="FF0000"/>
                </a:solidFill>
              </a:rPr>
              <a:t>data</a:t>
            </a:r>
            <a:r>
              <a:rPr lang="zh-CN" altLang="en-US">
                <a:solidFill>
                  <a:srgbClr val="FF0000"/>
                </a:solidFill>
              </a:rPr>
              <a:t>必须是一个函数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kumimoji="1" lang="zh-CN" altLang="en-US"/>
              <a:t>作用：</a:t>
            </a:r>
            <a:r>
              <a:rPr kumimoji="1" lang="en-US" altLang="zh-CN"/>
              <a:t>Vue</a:t>
            </a:r>
            <a:r>
              <a:rPr kumimoji="1" lang="zh-CN" altLang="en-US"/>
              <a:t>实例对应的数据对象。</a:t>
            </a:r>
            <a:endParaRPr kumimoji="1" lang="en-US" altLang="zh-CN"/>
          </a:p>
          <a:p>
            <a:pPr lvl="1"/>
            <a:r>
              <a:rPr kumimoji="1" lang="en-US" altLang="zh-CN" b="1"/>
              <a:t>methods:</a:t>
            </a:r>
            <a:r>
              <a:rPr kumimoji="1" lang="zh-CN" altLang="en-US" b="1"/>
              <a:t> </a:t>
            </a:r>
            <a:endParaRPr kumimoji="1" lang="en-US" altLang="zh-CN" b="1"/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类型：</a:t>
            </a:r>
            <a:r>
              <a:rPr lang="en-US" altLang="zh-CN">
                <a:solidFill>
                  <a:srgbClr val="FF0000"/>
                </a:solidFill>
              </a:rPr>
              <a:t>{ [key: string]: Function }</a:t>
            </a:r>
            <a:endParaRPr kumimoji="1" lang="en-US" altLang="zh-CN">
              <a:solidFill>
                <a:srgbClr val="FF0000"/>
              </a:solidFill>
            </a:endParaRPr>
          </a:p>
          <a:p>
            <a:pPr lvl="2"/>
            <a:r>
              <a:rPr kumimoji="1" lang="zh-CN" altLang="en-US"/>
              <a:t>作用：定义属于</a:t>
            </a:r>
            <a:r>
              <a:rPr kumimoji="1" lang="en-US" altLang="zh-CN"/>
              <a:t>Vue</a:t>
            </a:r>
            <a:r>
              <a:rPr kumimoji="1" lang="zh-CN" altLang="en-US"/>
              <a:t>的一些方法，可以在其他地方调用，也可以在指令中使用。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Vue</a:t>
            </a:r>
            <a:r>
              <a:rPr lang="zh-CN" altLang="en-US"/>
              <a:t>的生命</a:t>
            </a:r>
            <a:r>
              <a:rPr kumimoji="1" lang="zh-CN" altLang="en-US"/>
              <a:t>周期</a:t>
            </a:r>
            <a:endParaRPr kumimoji="1" lang="zh-CN" altLang="en-US"/>
          </a:p>
        </p:txBody>
      </p:sp>
      <p:sp>
        <p:nvSpPr>
          <p:cNvPr id="8" name="AutoShape 10" descr="https://upload-images.jianshu.io/upload_images/1102036-19938a7b8e4a7e88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89" y="1194815"/>
            <a:ext cx="2170595" cy="5498117"/>
          </a:xfrm>
          <a:prstGeom prst="rect">
            <a:avLst/>
          </a:prstGeom>
        </p:spPr>
      </p:pic>
      <p:sp>
        <p:nvSpPr>
          <p:cNvPr id="10" name="AutoShape 12" descr="https://upload-images.jianshu.io/upload_images/1102036-582b0953653a8e87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584" y="1194814"/>
            <a:ext cx="2170595" cy="5498117"/>
          </a:xfrm>
          <a:prstGeom prst="rect">
            <a:avLst/>
          </a:prstGeom>
        </p:spPr>
      </p:pic>
      <p:sp>
        <p:nvSpPr>
          <p:cNvPr id="12" name="AutoShape 14" descr="data:image/png;base64,iVBORw0KGgoAAAANSUhEUgAAAQIAAAIVCAYAAAA6dPHuAAAV6ElEQVR4Xu3cQahn51kH4HMnELBYyLZ10yK07ry5Mwtx05tVFxJxJ7jqKrHdJCXduGrEraHiotihIG5cSDdVRLrKCC5n/jOCi3YhVKXZBQopCtHJlTM0Ymo6/++c88b0/X3P7No558v3Pu87v97x5PVi8YsAgekFLqYXAECAwCIIDAEBAoLADBAgsAgCQ0CAgCAwAwQILILAEBAgIAjMAAECq4CvBuaAAIHxILi8vHzu1q1br9zc3FxfXFxcLsvy3P/y+/vT6XT9/n++c+fO9XvvvffmgK/3PhyJC5dl75+jle727duvPH78+C8ePXr044E/h2NBsIbAM8888+bNzc0aAP/n1+duf2r52t3f/p///gcP3lreeOlvzv7zvffhRFy4rAJ7/xz90z/86z//6St/96sXFxePHj9+/MJIGAz91eDq6ur1ZVm+/ku//Ozyu1/7zeXy+rPLJz757Nk/6B4gQOD/X+DffvD28scv/fXyHz95d/2H/+HpdFr//D7112gQ3FuW5QtfeeOLy+X1Z86d6fcJEPiYBR7d++Hyzde+t97iA3/N/HnXGg2Cm/WAuw9e/pjL848nQGBE4O233ln+4MW/fPLo6XQ6++f87APv/0Pv33zrSRj4RYBAD4GXbn+rNgief/75N3/tzq9cv3b3xR4CbkmAwFIeBFdXV/5qYLAINBMQBM0a5roEPgoBQfBRqDqTQDMBQdCsYa5L4KMQWP+FpG/8/t++cP/+/fXz/1N/DX018H8jOMfo9wn8YgrcuXh56M/40EOC4BezyW5F4JyAIDgn5PcJTCAgCCZoshIJPE1gXfz7/v0f3Xv48OEL56T81eCckN8n0FSg/KvBuhf91T/7rTc/f/vTTUlcm8B8AuVBsBLaNZhvkFTcW0AQ9O6f2xMoERAEJYwOIdBboDwIbB/2Hgi3n1OgPAj8C0VzDpKqewsIgt79c3sCJQKCoITRIQR6CwiC3v1zewIlArYPSxgdQqC/gF2D/j1UAYHDAoLgMKEDCPQXEAT9e6gCAocEbB8e4vMygQyB8q8Gtg8zBkMVcwmUB8HKZ/twriFSbX8BQdC/hyogcFhAEBwmdACB/gLlQWD7sP9QqGA+gfIgsH043xCpuL+AIOjfQxUQOCwgCA4TOoBAfwFB0L+HKiBwWMD24WFCBxDIELBrkNFHVRA4JCAIDvF5mUCGgCDI6KMqCOwWsH24m86LBHIEyr8a2D7MGQ6VzCNQHgQrne3DeQZIpRkCgiCjj6ogcEhAEBzi8zKBDIHyILB9mDEYqphLoDwIbB/ONUCqzRAQBBl9VAWBQwKC4BCflwlkCAiCjD6qgsAhAduHh/i8TCBHwK5BTi9VQmC3gCDYTedFAjkCgiCnlyohsEvA9uEuNi8RyBIo/2pg+zBrQFQzh0B5EKxstg/nGB5V5ggIgpxeqoTAbgFBsJvOiwRyBMqDwPZhznCoZB6B8iCwfTjP8Kg0R0AQ5PRSJQR2CwiC3XReJJAjIAhyeqkSArsFbB/upvMigSwBuwZZ/VQNgV0CgmAXm5cIZAkIgqx+qobAZgHbh5vJvEAgT6D8q4Htw7whUVG+QHkQrGS2D/MHR4VZAoIgq5+qIbBLQBDsYvMSgSyB8iCwfZg1IKqZQ6A8CGwfzjE4qswSEARZ/VQNgV0CgmAXm5cIZAkIgqx+qobALgHbh7vYvEQgT8CuQV5PVURgs4Ag2EzmBQJ5AoIgr6cqIrBJwPbhJi4PE8gUKP9qYPswc1BUlS1QHgQrl+3D7KFRXZ6AIMjrqYoIbBYQBJvJvEAgT6A8CGwf5g2JivIFyoPA9mH+0KgwT0AQ5PVURQQ2CwiCzWReIJAnIAjyeqoiApsFbB9uJvMCgUwBuwaZfVUVgU0CgmATl4cJZAoIgsy+qorAsIDtw2EqDxLIFSj/amD7MHdYVJYrUB4EK5Xtw9yBUVmmgCDI7KuqCGwSEASbuDxMIFOgPAhsH2YOiqqyBcqDwPZh9sCoLlNAEGT2VVUENgkIgk1cHiaQKSAIMvuqKgKbBGwfbuLyMIFcAbsGub1VGYFhAUEwTOVBArkCgiC3tyojMCRg+3CIyUMEsgXKvxrYPsweGNVlCpQHwcpk+zBzWFSVKyAIcnurMgLDAoJgmMqDBHIFyoPA9mHusKgsV6A8CGwf5g6LynIFBEFub1VGYFhAEAxTeZBAroAgyO2tyggMC9g+HKbyIIFsAbsG2f1VHYEhAUEwxOQhAtkCgiC7v6ojcFbA9uFZIg8QyBco/2pg+zB/aFSYJ1AeBCuR7cO8QVFRtoAgyO6v6ggMCQiCISYPEcgWKA8C24fZA6O6TIHyILB9mDkoqsoWEATZ/VUdgSEBQTDE5CEC2QKCILu/qiMwJGD7cIjJQwTyBewa5PdYhQTOCgiCs0QeIJAvIAjye6xCAk8VsH1oQAgQWMq/Gtg+NFUE+gmUB8FKYPuw3yC48dwCgmDu/quewBMBQWAQCBCoDwLbh6aKQD+B8p8IbB/2GwI3JiAIzAABAvV/NfATgaki0E/ATwT9eubGBMoFbB+WkzqQQE8BuwY9++bWBEoFBEEpp8MI9BQQBD375tYEygRsH5ZROohAX4Hyrwa2D/sOg5vPK1AeBCul7cN5B0rlPQUEQc++uTWBUgFBUMrpMAI9BcqDwPZhz0Fw67kFyoPArsHcA6X6ngKCoGff3JpAqYAgKOV0GIGeAoKgZ9/cmkCpgO3DUk6HEegrYNegb+/cnECZgCAoo3QQgb4CgqBv79ycQImA7cMSRocQ6C1Q/tXA9mHvgXD7OQXKg2BltH045zCpuq+AIOjbOzcnUCYgCMooHUSgr0B5ENg+7DsMbj6vQHkQ2D6cd5hU3ldAEPTtnZsTKBMQBGWUDiLQV0AQ9O2dmxMoE7B9WEbpIAK9Bewa9O6f2xMoERAEJYwOIdBbQBD07p/bEzgsYPvwMKEDCPQXKP9qYPuw/1CoYD6B8iBYCW0fzjdIKu4tIAh698/tCZQICIISRocQ6C1QHgS2D3sPhNvPKVAeBLYP5xwkVfcWEAS9++f2BEoEBEEJo0MI9BYQBL375/YESgRsH5YwOoRAfwG7Bv17qAIChwUEwWFCBxDoLyAI+vdQBQQOCdg+PMTnZQIZAuVfDWwfZgyGKuYSKA+Clc/24VxDpNr+AoKgfw9VQOCwgCA4TOgAAv0FyoPA9mH/oVDBfALlQWD7cL4hUnF/AUHQv4cqIHBYQBAcJnQAgf4CgqB/D1VA4LCA7cPDhA4gkCFg1yCjj6ogcEhAEBzi8zKBDAFBkNFHVRDYLWD7cDedFwnkCJR/NbB9mDMcKplHoDwIVjrbh/MMkEozBARBRh9VQeCQgCA4xOdlAhkC5UFg+zBjMFQxl0B5ENg+nGuAVJshIAgy+qgKAocEBMEhPi8TyBAQBBl9VAWBQwK2Dw/xeZlAjoBdg5xeqoTAbgFBsJvOiwRyBARBTi9VQmCXgO3DXWxeIpAlUP7VwPZh1oCoZg6B8iBY2WwfzjE8qswREAQ5vVQJgd0CgmA3nRcJ5AiUB4Htw5zhUMk8AuVBYPtwnuFRaY6AIMjppUoI7BYQBLvpvEggR0AQ5PRSJQR2C9g+3E3nRQJZAnYNsvqpGgK7BATBLjYvEcgSEARZ/VQNgc0Ctg83k3mBQJ5A+VcD24d5Q6KifIHyIFjJbB/mD44KswQEQVY/VUNgl4Ag2MXmJQJZAuVBYPswa0BUM4dAeRDYPpxjcFSZJSAIsvqpGgK7BATBLjYvEcgSEARZ/VQNgV0Ctg93sXmJQJ6AXYO8nqqIwGYBQbCZzAsE8gQEQV5PVURgk4Dtw01cHiaQKVD+1cD2YeagqCpboDwIVi7bh9lDo7o8AUGQ11MVEdgsIAg2k3mBQJ5AeRDYPswbEhXlC5QHge3D/KFRYZ6AIMjrqYoIbBYQBJvJvEAgT0AQ5PVURQQ2C9g+3EzmBQKZAnYNMvuqKgKbBATBJi4PE8gUEASZfVUVgWEB24fDVB4kkCtQ/tXA9mHusKgsV6A8CFYq24e5A6OyTAFBkNlXVRHYJCAINnF5mECmQHkQ2D7MHBRVZQuUB4Htw+yBUV2mgCDI7KuqCGwSEASbuDxMIFNAEGT2VVUENgnYPtzE5WECuQJ2DXJ7qzICwwKCYJjKgwRyBQRBbm9VRmBIwPbhEJOHCGQLlH81sH2YPTCqyxQoD4KVyfZh5rCoKldAEOT2VmUEhgUEwTCVBwnkCpQHge3D3GFRWa5AeRDYPswdFpXlCgiC3N6qjMCwgCAYpvIggVwBQZDbW5URGBawfThM5UEC2QJ2DbL7qzoCQwKCYIjJQwSyBQRBdn9VR+CsgO3Ds0QeIJAvUP7VwPZh/tCoME+gPAhWItuHeYOiomwBQZDdX9URGBIQBENMHiKQLVAeBLYPswdGdZkC5UFg+zBzUFSVLSAIsvurOgJDAoJgiMlDBLIFBEF2f1VHYEjA9uEQk4cI5AvYNcjvsQoJnBUQBGeJPEAgX0AQ5PdYhQSeKmD70IAQILCUfzWwfWiqCPQTKA+ClcD2Yb9BcOO5BQTB3P1XPYEnAoLAIBAgUB8Etg9NFYF+AuU/Edg+7DcEbkxAEJgBAgTq/2rgJwJTRaCfgJ8I+vXMjQmUC9g+LCd1IIGeAnYNevbNrQmUCgiCUk6HEegpIAh69s2tCZQJ2D4so3QQgb4C5V8NbB/2HQY3n1egPAhWStuH8w6UynsKCIKefXNrAqUCgqCU02EEegqUB4Htw56D4NZzC5QHgV2DuQdK9T0FBEHPvrk1gVIBQVDK6TACPQUEQc++uTWBUgHbh6WcDiPQV8CuQd/euTmBMgFBUEbpIAJ9BQRB3965OYESAduHJYwOIdBboPyrge3D3gPh9nMKlAfBymj7cM5hUnVfAUHQt3duTqBMQBCUUTqIQF+B8iCwfdh3GNx8XoHyILB9OO8wqbyvgCDo2zs3J1AmIAjKKB1EoK+AIOjbOzcnUCZg+7CM0kEEegvYNejdP7cnUCIgCEoYHUKgt4Ag6N0/tydwWMD24WFCBxDoL1D+1cD2Yf+hUMF8AuVBsBLaPpxvkFTcW0AQ9O6f2xMoERAEJYwOIdBboDwIbB/2Hgi3n1OgPAhsH845SKruLSAIevfP7QmUCAiCEkaHEOgtIAh698/tCZQI2D4sYXQIgf4Cdg3691AFBA4LCILDhA4g0F9AEPTvoQoIHBKwfXiIz8sEMgTKvxrYPswYDFXMJVAeBCuf7cO5hki1/QUEQf8eqoDAYQFBcJjQAQT6C5QHge3D/kOhgvkEyoPA9uF8Q6Ti/gKCoH8PVUDgsIAgOEzoAAL9BQRB/x6qgMBhAduHhwkdQCBDwK5BRh9VQeCQgCA4xOdlAhkCgiCjj6ogsFvA9uFuOi8SyBEo/2pg+zBnOFQyj0B5EKx0tg/nGSCVZggIgow+qoLAIQFBcIjPywQyBMqDwPZhxmCoYi6B8iCwfTjXAKk2Q0AQZPRRFQQOCQiCQ3xeJpAhIAgy+qgKAocEbB8e4vMygRwBuwY5vVQJgd0CgmA3nRcJ5AgIgpxeqoTALgHbh7vYvEQgS6D8q4Htw6wBUc0cAuVBsLLZPpxjeFSZIyAIcnqpEgK7BQTBbjovEsgRKA8C24c5w6GSeQTKg8D24TzDo9IcAUGQ00uVENgtIAh203mRQI6AIMjppUoI7BawfbibzosEsgTsGmT1UzUEdgkIgl1sXiKQJSAIsvqpGgKbBWwfbibzAoE8gfKvBrYP84ZERfkC5UGwktk+zB8cFWYJCIKsfqqGwC4BQbCLzUsEsgTKg8D2YdaAqGYOgfIgsH04x+CoMktAEGT1UzUEdgkIgl1sXiKQJSAIsvqpGgK7BGwf7mLzEoE8AbsGeT1VEYHNAoJgM5kXCOQJCIK8nqqIwCYB24ebuDxMIFOg/KuB7cPMQVFVtkB5EKxctg+zh0Z1eQKCIK+nKiKwWUAQbCbzAoE8gfIgsH2YNyQqyhcoDwLbh/lDo8I8AUGQ11MVEdgsIAg2k3mBQJ6AIMjrqYoIbBawfbiZzAsEMgXsGmT2VVUENgkIgk1cHiaQKSAIMvuqKgLDArYPh6k8SCBXoPyrge3D3GFRWa5AeRCsVLYPcwdGZZkCgiCzr6oisElAEGzi8jCBTIHyILB9mDkoqsoWKA8C24fZA6O6TAFBkNlXVRHYJCAINnF5mECmgCDI7KuqCGwSsH24icvDBHIF7Brk9lZlBIYFBMEwlQcJ5AoIgtzeqozAkIDtwyEmDxHIFij/amD7MHtgVJcpUB4EK5Ptw8xhUVWugCDI7a3KCAwLCIJhKg8SyBUoDwLbh7nDorJcgfIgsH2YOywqyxUQBLm9VRmBYQFBMEzlQQK5AoIgt7cqIzAsYPtwmMqDBLIF7Bpk91d1BIYEBMEQk4cIZAsIguz+qo7AWQHbh2eJPEAgX6D8q4Htw/yhUWGeQHkQrES2D/MGRUXZAoIgu7+qIzAkIAiGmDxEIFugPAhsH2YPjOoyBcqDwPZh5qCoKltAEGT3V3UEhgQEwRCThwhkCwiC7P6qjsCQgO3DISYPEcgXsGuQ32MVEjgrIAjOEnmAQL6AIMjvsQoJPFXA9qEBIUBgKf9qYPvQVBHoJ1AeBCuB7cN+g+DGcwsIgrn7r3oCTwQEgUEgQKA+CGwfmioC/QTKfyKwfdhvCNyYgCAwAwQI1P/VwE8EpopAPwE/EfTrmRsTKBewfVhO6kACPQXsGvTsm1sTKBUQBKWcDiPQU0AQ9OybWxMoE7B9WEbpIAJ9Bcq/Gtg+7DsMbj6vQHkQrJS2D+cdKJX3FBAEPfvm1gRKBQRBKafDCPQUKA8C24c9B8Gt5xYoDwK7BnMPlOp7CgiCnn1zawKlAoKglNNhBHoKCIKefXNrAqUCtg9LOR1GoK+AXYO+vXNzAmUCgqCM0kEE+goIgr69c3MCJQK2D0sYHUKgt0D5VwPbh70Hwu3nFCgPgpXR9uGcw6TqvgKCoG/v3JxAmYAgKKN0EIG+AuVBcHV19Y3P3/70q6/dfbGvipsTmEjg3995d3n1+s/Xiv/ldDp95lzpF+ceWH//6urq3rIsX/jKG19cLq/PnjlypGcIEPgIBR7d++Hyzde+t1xcXHz3wYMHv3PuHzUaBK8vy/L1T3zy2eVLr78gDM6p+n0CH6PA22+9s/zR731nWX8qWJblq6fT6U/OXWcoCH76U8GjZVl+/ecdePfByx/4rff/fnLuAt77cCEuXFaBPX+OLpblH7/8G9/+3H+++19/9fDhwy+d+zO4/v5wEFxeXj5369atV5dluV7/mvCzh59Opw+c9f7/M5Nzl/Dehwtx4fLT/wG+OfdnaP39n52X9d/9uX///vpX+qFfw0EwdJqHCBBoKSAIWrbNpQnUCgiCWk+nEWgpIAhats2lCdQKCIJaT6cRaCkgCFq2zaUJ1AoIglpPpxFoKSAIWrbNpQnUCgiCWk+nEWgp8N+cQnv3mjXbhAAAAABJRU5ErkJggg==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545" y="1639584"/>
            <a:ext cx="5873918" cy="4608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内容概述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认识</a:t>
            </a:r>
            <a:r>
              <a:rPr kumimoji="1" lang="en-US" altLang="zh-CN"/>
              <a:t>Vuejs</a:t>
            </a:r>
            <a:endParaRPr kumimoji="1" lang="en-US" altLang="zh-CN"/>
          </a:p>
          <a:p>
            <a:pPr lvl="1"/>
            <a:r>
              <a:rPr kumimoji="1" lang="zh-CN" altLang="en-US"/>
              <a:t>为什么学习</a:t>
            </a:r>
            <a:r>
              <a:rPr kumimoji="1" lang="en-US" altLang="zh-CN"/>
              <a:t>Vuejs</a:t>
            </a:r>
            <a:endParaRPr kumimoji="1" lang="en-US" altLang="zh-CN"/>
          </a:p>
          <a:p>
            <a:pPr lvl="1"/>
            <a:r>
              <a:rPr kumimoji="1" lang="zh-CN" altLang="en-US"/>
              <a:t>简单认识一下</a:t>
            </a:r>
            <a:r>
              <a:rPr kumimoji="1" lang="en-US" altLang="zh-CN"/>
              <a:t>Vuejs</a:t>
            </a:r>
            <a:endParaRPr kumimoji="1" lang="en-US" altLang="zh-CN"/>
          </a:p>
          <a:p>
            <a:r>
              <a:rPr kumimoji="1" lang="en-US" altLang="zh-CN"/>
              <a:t>Vuejs</a:t>
            </a:r>
            <a:r>
              <a:rPr kumimoji="1" lang="zh-CN" altLang="en-US"/>
              <a:t>安装方式</a:t>
            </a:r>
            <a:endParaRPr kumimoji="1" lang="en-US" altLang="zh-CN"/>
          </a:p>
          <a:p>
            <a:pPr lvl="1"/>
            <a:r>
              <a:rPr kumimoji="1" lang="en-US" altLang="zh-CN"/>
              <a:t>CDN</a:t>
            </a:r>
            <a:r>
              <a:rPr kumimoji="1" lang="zh-CN" altLang="en-US"/>
              <a:t>引入</a:t>
            </a:r>
            <a:endParaRPr kumimoji="1" lang="en-US" altLang="zh-CN"/>
          </a:p>
          <a:p>
            <a:pPr lvl="1"/>
            <a:r>
              <a:rPr kumimoji="1" lang="zh-CN" altLang="en-US"/>
              <a:t>下载和引入</a:t>
            </a:r>
            <a:endParaRPr kumimoji="1" lang="en-US" altLang="zh-CN"/>
          </a:p>
          <a:p>
            <a:pPr lvl="1"/>
            <a:r>
              <a:rPr kumimoji="1" lang="en-US" altLang="zh-CN"/>
              <a:t>NPM</a:t>
            </a:r>
            <a:r>
              <a:rPr kumimoji="1" lang="zh-CN" altLang="en-US"/>
              <a:t>安装管理</a:t>
            </a:r>
            <a:endParaRPr kumimoji="1" lang="en-US" altLang="zh-CN"/>
          </a:p>
          <a:p>
            <a:r>
              <a:rPr kumimoji="1" lang="en-US" altLang="zh-CN"/>
              <a:t>Vuejs</a:t>
            </a:r>
            <a:r>
              <a:rPr kumimoji="1" lang="zh-CN" altLang="en-US"/>
              <a:t>初体验</a:t>
            </a:r>
            <a:endParaRPr kumimoji="1" lang="en-US" altLang="zh-CN"/>
          </a:p>
          <a:p>
            <a:pPr lvl="1"/>
            <a:r>
              <a:rPr kumimoji="1" lang="en-US" altLang="zh-CN"/>
              <a:t>Hello</a:t>
            </a:r>
            <a:r>
              <a:rPr kumimoji="1" lang="zh-CN" altLang="en-US"/>
              <a:t> </a:t>
            </a:r>
            <a:r>
              <a:rPr kumimoji="1" lang="en-US" altLang="zh-CN"/>
              <a:t>Vuejs</a:t>
            </a:r>
            <a:endParaRPr kumimoji="1" lang="en-US" altLang="zh-CN"/>
          </a:p>
          <a:p>
            <a:pPr lvl="1"/>
            <a:r>
              <a:rPr kumimoji="1" lang="en-US" altLang="zh-CN"/>
              <a:t>Vue</a:t>
            </a:r>
            <a:r>
              <a:rPr kumimoji="1" lang="zh-CN" altLang="en-US"/>
              <a:t>列表展示</a:t>
            </a:r>
            <a:endParaRPr kumimoji="1" lang="en-US" altLang="zh-CN"/>
          </a:p>
          <a:p>
            <a:pPr lvl="1"/>
            <a:r>
              <a:rPr kumimoji="1" lang="zh-CN" altLang="en-US"/>
              <a:t>案例：计数器</a:t>
            </a:r>
            <a:endParaRPr kumimoji="1" lang="en-US" altLang="zh-CN"/>
          </a:p>
          <a:p>
            <a:r>
              <a:rPr kumimoji="1" lang="en-US" altLang="zh-CN"/>
              <a:t>Vuejs</a:t>
            </a:r>
            <a:r>
              <a:rPr kumimoji="1" lang="zh-CN" altLang="en-US"/>
              <a:t>的</a:t>
            </a:r>
            <a:r>
              <a:rPr kumimoji="1" lang="en-US" altLang="zh-CN"/>
              <a:t>MVVM</a:t>
            </a:r>
            <a:endParaRPr kumimoji="1" lang="en-US" altLang="zh-CN"/>
          </a:p>
          <a:p>
            <a:pPr lvl="1"/>
            <a:r>
              <a:rPr kumimoji="1" lang="en-US" altLang="zh-CN"/>
              <a:t>Vue</a:t>
            </a:r>
            <a:r>
              <a:rPr kumimoji="1" lang="zh-CN" altLang="en-US"/>
              <a:t>中的</a:t>
            </a:r>
            <a:r>
              <a:rPr kumimoji="1" lang="en-US" altLang="zh-CN"/>
              <a:t>MVVM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为什么学习</a:t>
            </a:r>
            <a:r>
              <a:rPr kumimoji="1" lang="en-US" altLang="zh-CN"/>
              <a:t>Vuejs</a:t>
            </a:r>
            <a:r>
              <a:rPr kumimoji="1" lang="zh-CN" altLang="en-US"/>
              <a:t>？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我相信每个人学习</a:t>
            </a:r>
            <a:r>
              <a:rPr lang="en-US" altLang="zh-CN"/>
              <a:t>Vue</a:t>
            </a:r>
            <a:r>
              <a:rPr lang="zh-CN" altLang="en-US"/>
              <a:t>的目的是各部相同的。</a:t>
            </a:r>
            <a:endParaRPr lang="zh-CN" altLang="en-US"/>
          </a:p>
          <a:p>
            <a:pPr lvl="1"/>
            <a:r>
              <a:rPr lang="zh-CN" altLang="en-US"/>
              <a:t>可能你的公司正要将原有的项目使用</a:t>
            </a:r>
            <a:r>
              <a:rPr lang="en-US" altLang="zh-CN"/>
              <a:t>Vue</a:t>
            </a:r>
            <a:r>
              <a:rPr lang="zh-CN" altLang="en-US"/>
              <a:t>进行重构。</a:t>
            </a:r>
            <a:endParaRPr lang="zh-CN" altLang="en-US"/>
          </a:p>
          <a:p>
            <a:pPr lvl="1"/>
            <a:r>
              <a:rPr lang="zh-CN" altLang="en-US"/>
              <a:t>也可能是你的公司新项目决定使用</a:t>
            </a:r>
            <a:r>
              <a:rPr lang="en-US" altLang="zh-CN"/>
              <a:t>Vue</a:t>
            </a:r>
            <a:r>
              <a:rPr lang="zh-CN" altLang="en-US"/>
              <a:t>的技术栈。</a:t>
            </a:r>
            <a:endParaRPr lang="zh-CN" altLang="en-US"/>
          </a:p>
          <a:p>
            <a:pPr lvl="1"/>
            <a:r>
              <a:rPr lang="zh-CN" altLang="en-US"/>
              <a:t>当然，如果你现在正在换工作，你会发现招聘前端的需求中，</a:t>
            </a:r>
            <a:r>
              <a:rPr lang="en-US" altLang="zh-CN"/>
              <a:t>10</a:t>
            </a:r>
            <a:r>
              <a:rPr lang="zh-CN" altLang="en-US"/>
              <a:t>个有</a:t>
            </a:r>
            <a:r>
              <a:rPr lang="en-US" altLang="zh-CN"/>
              <a:t>8</a:t>
            </a:r>
            <a:r>
              <a:rPr lang="zh-CN" altLang="en-US"/>
              <a:t>个都对</a:t>
            </a:r>
            <a:r>
              <a:rPr lang="en-US" altLang="zh-CN"/>
              <a:t>Vue</a:t>
            </a:r>
            <a:r>
              <a:rPr lang="zh-CN" altLang="en-US"/>
              <a:t>有或多或少的要求。</a:t>
            </a:r>
            <a:endParaRPr lang="en-US" altLang="zh-CN"/>
          </a:p>
          <a:p>
            <a:pPr lvl="1"/>
            <a:r>
              <a:rPr lang="zh-CN" altLang="en-US"/>
              <a:t>当然，作为学习者我们知道</a:t>
            </a:r>
            <a:r>
              <a:rPr lang="en-US" altLang="zh-CN"/>
              <a:t>Vuejs</a:t>
            </a:r>
            <a:r>
              <a:rPr lang="zh-CN" altLang="en-US"/>
              <a:t>目前非常火，可以说是前端必备的一个技能。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139" y="3294484"/>
            <a:ext cx="6025662" cy="13312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39" y="4848473"/>
            <a:ext cx="5439507" cy="10642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747" y="3294484"/>
            <a:ext cx="4739054" cy="14099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747" y="4834803"/>
            <a:ext cx="4050323" cy="13715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简单认识一下</a:t>
            </a:r>
            <a:r>
              <a:rPr kumimoji="1" lang="en-US" altLang="zh-CN"/>
              <a:t>Vuejs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5"/>
            <a:ext cx="11866684" cy="5479257"/>
          </a:xfrm>
        </p:spPr>
        <p:txBody>
          <a:bodyPr>
            <a:noAutofit/>
          </a:bodyPr>
          <a:lstStyle/>
          <a:p>
            <a:pPr>
              <a:lnSpc>
                <a:spcPts val="2200"/>
              </a:lnSpc>
            </a:pPr>
            <a:r>
              <a:rPr lang="en-US" altLang="zh-CN" sz="1600"/>
              <a:t>Vue (</a:t>
            </a:r>
            <a:r>
              <a:rPr lang="zh-CN" altLang="en-US" sz="1600"/>
              <a:t>读音 </a:t>
            </a:r>
            <a:r>
              <a:rPr lang="en-US" altLang="zh-CN" sz="1600"/>
              <a:t>/vjuː/</a:t>
            </a:r>
            <a:r>
              <a:rPr lang="zh-CN" altLang="en-US" sz="1600"/>
              <a:t>，类似于 </a:t>
            </a:r>
            <a:r>
              <a:rPr lang="en-US" altLang="zh-CN" sz="1600" b="1"/>
              <a:t>view</a:t>
            </a:r>
            <a:r>
              <a:rPr lang="en-US" altLang="zh-CN" sz="1600"/>
              <a:t>)</a:t>
            </a:r>
            <a:r>
              <a:rPr lang="zh-CN" altLang="en-US" sz="1600"/>
              <a:t>，不要读错。</a:t>
            </a:r>
            <a:endParaRPr lang="en-US" altLang="zh-CN" sz="1600"/>
          </a:p>
          <a:p>
            <a:pPr>
              <a:lnSpc>
                <a:spcPts val="2200"/>
              </a:lnSpc>
            </a:pPr>
            <a:r>
              <a:rPr lang="en-US" altLang="zh-CN" sz="1600"/>
              <a:t>Vue</a:t>
            </a:r>
            <a:r>
              <a:rPr lang="zh-CN" altLang="en-US" sz="1600"/>
              <a:t>是一个渐进式的框架，什么是渐进式的呢？</a:t>
            </a:r>
            <a:endParaRPr lang="zh-CN" altLang="en-US" sz="1600"/>
          </a:p>
          <a:p>
            <a:pPr lvl="1">
              <a:lnSpc>
                <a:spcPts val="2200"/>
              </a:lnSpc>
            </a:pPr>
            <a:r>
              <a:rPr lang="zh-CN" altLang="en-US" sz="1600"/>
              <a:t>渐进式意味着你可以将</a:t>
            </a:r>
            <a:r>
              <a:rPr lang="en-US" altLang="zh-CN" sz="1600"/>
              <a:t>Vue</a:t>
            </a:r>
            <a:r>
              <a:rPr lang="zh-CN" altLang="en-US" sz="1600"/>
              <a:t>作为你应用的一部分嵌入其中，带来更丰富的交互体验。</a:t>
            </a:r>
            <a:endParaRPr lang="zh-CN" altLang="en-US" sz="1600"/>
          </a:p>
          <a:p>
            <a:pPr lvl="1">
              <a:lnSpc>
                <a:spcPts val="2200"/>
              </a:lnSpc>
            </a:pPr>
            <a:r>
              <a:rPr lang="zh-CN" altLang="en-US" sz="1600"/>
              <a:t>或者如果你希望将更多的业务逻辑使用</a:t>
            </a:r>
            <a:r>
              <a:rPr lang="en-US" altLang="zh-CN" sz="1600"/>
              <a:t>Vue</a:t>
            </a:r>
            <a:r>
              <a:rPr lang="zh-CN" altLang="en-US" sz="1600"/>
              <a:t>实现，那么</a:t>
            </a:r>
            <a:r>
              <a:rPr lang="en-US" altLang="zh-CN" sz="1600"/>
              <a:t>Vue</a:t>
            </a:r>
            <a:r>
              <a:rPr lang="zh-CN" altLang="en-US" sz="1600"/>
              <a:t>的核心库以及其生态系统。</a:t>
            </a:r>
            <a:endParaRPr lang="en-US" altLang="zh-CN" sz="1600"/>
          </a:p>
          <a:p>
            <a:pPr lvl="1">
              <a:lnSpc>
                <a:spcPts val="2200"/>
              </a:lnSpc>
            </a:pPr>
            <a:r>
              <a:rPr lang="zh-CN" altLang="en-US" sz="1600"/>
              <a:t>比如</a:t>
            </a:r>
            <a:r>
              <a:rPr lang="en-US" altLang="zh-CN" sz="1600"/>
              <a:t>Core+Vue-router+Vuex</a:t>
            </a:r>
            <a:r>
              <a:rPr lang="zh-CN" altLang="en-US" sz="1600"/>
              <a:t>，也可以满足你各种各样的需求。</a:t>
            </a:r>
            <a:endParaRPr lang="zh-CN" altLang="en-US" sz="1600"/>
          </a:p>
          <a:p>
            <a:pPr>
              <a:lnSpc>
                <a:spcPts val="2200"/>
              </a:lnSpc>
            </a:pPr>
            <a:r>
              <a:rPr lang="en-US" altLang="zh-CN" sz="1600"/>
              <a:t>Vue</a:t>
            </a:r>
            <a:r>
              <a:rPr lang="zh-CN" altLang="en-US" sz="1600"/>
              <a:t>有很多特点和</a:t>
            </a:r>
            <a:r>
              <a:rPr lang="en-US" altLang="zh-CN" sz="1600"/>
              <a:t>Web</a:t>
            </a:r>
            <a:r>
              <a:rPr lang="zh-CN" altLang="en-US" sz="1600"/>
              <a:t>开发中常见的高级功能</a:t>
            </a:r>
            <a:endParaRPr lang="zh-CN" altLang="en-US" sz="1600"/>
          </a:p>
          <a:p>
            <a:pPr lvl="1">
              <a:lnSpc>
                <a:spcPts val="2200"/>
              </a:lnSpc>
            </a:pPr>
            <a:r>
              <a:rPr lang="zh-CN" altLang="en-US" sz="1600"/>
              <a:t>解耦视图和数据</a:t>
            </a:r>
            <a:endParaRPr lang="zh-CN" altLang="en-US" sz="1600"/>
          </a:p>
          <a:p>
            <a:pPr lvl="1">
              <a:lnSpc>
                <a:spcPts val="2200"/>
              </a:lnSpc>
            </a:pPr>
            <a:r>
              <a:rPr lang="zh-CN" altLang="en-US" sz="1600"/>
              <a:t>可复用的组件</a:t>
            </a:r>
            <a:endParaRPr lang="zh-CN" altLang="en-US" sz="1600"/>
          </a:p>
          <a:p>
            <a:pPr lvl="1">
              <a:lnSpc>
                <a:spcPts val="2200"/>
              </a:lnSpc>
            </a:pPr>
            <a:r>
              <a:rPr lang="zh-CN" altLang="en-US" sz="1600"/>
              <a:t>前端路由技术</a:t>
            </a:r>
            <a:endParaRPr lang="zh-CN" altLang="en-US" sz="1600"/>
          </a:p>
          <a:p>
            <a:pPr lvl="1">
              <a:lnSpc>
                <a:spcPts val="2200"/>
              </a:lnSpc>
            </a:pPr>
            <a:r>
              <a:rPr lang="zh-CN" altLang="en-US" sz="1600"/>
              <a:t>状态管理</a:t>
            </a:r>
            <a:endParaRPr lang="zh-CN" altLang="en-US" sz="1600"/>
          </a:p>
          <a:p>
            <a:pPr lvl="1">
              <a:lnSpc>
                <a:spcPts val="2200"/>
              </a:lnSpc>
            </a:pPr>
            <a:r>
              <a:rPr lang="zh-CN" altLang="en-US" sz="1600"/>
              <a:t>虚拟</a:t>
            </a:r>
            <a:r>
              <a:rPr lang="en-US" altLang="zh-CN" sz="1600"/>
              <a:t>DOM</a:t>
            </a:r>
            <a:endParaRPr lang="en-US" altLang="zh-CN" sz="1600"/>
          </a:p>
          <a:p>
            <a:pPr>
              <a:lnSpc>
                <a:spcPts val="2200"/>
              </a:lnSpc>
            </a:pPr>
            <a:r>
              <a:rPr lang="zh-CN" altLang="en-US" sz="1600"/>
              <a:t>这些特点，你不需要一个个去记住，我们在后面的学习和开发中都会慢慢体会到的，一些技术点我也会在后面进行讲解。</a:t>
            </a:r>
            <a:endParaRPr lang="en-US" altLang="zh-CN" sz="1600"/>
          </a:p>
          <a:p>
            <a:pPr>
              <a:lnSpc>
                <a:spcPts val="2200"/>
              </a:lnSpc>
            </a:pPr>
            <a:r>
              <a:rPr lang="zh-CN" altLang="en-US" sz="1600"/>
              <a:t>学习</a:t>
            </a:r>
            <a:r>
              <a:rPr lang="en-US" altLang="zh-CN" sz="1600"/>
              <a:t>Vuejs</a:t>
            </a:r>
            <a:r>
              <a:rPr lang="zh-CN" altLang="en-US" sz="1600"/>
              <a:t>的前提？</a:t>
            </a:r>
            <a:endParaRPr lang="en-US" altLang="zh-CN" sz="1600"/>
          </a:p>
          <a:p>
            <a:pPr lvl="1">
              <a:lnSpc>
                <a:spcPts val="2200"/>
              </a:lnSpc>
            </a:pPr>
            <a:r>
              <a:rPr lang="zh-CN" altLang="en-US" sz="1600"/>
              <a:t>从零学习</a:t>
            </a:r>
            <a:r>
              <a:rPr lang="en-US" altLang="zh-CN" sz="1600"/>
              <a:t>Vue</a:t>
            </a:r>
            <a:r>
              <a:rPr lang="zh-CN" altLang="en-US" sz="1600"/>
              <a:t>开发，并不需要你具备其他类似于</a:t>
            </a:r>
            <a:r>
              <a:rPr lang="en-US" altLang="zh-CN" sz="1600"/>
              <a:t>Angular</a:t>
            </a:r>
            <a:r>
              <a:rPr lang="zh-CN" altLang="en-US" sz="1600"/>
              <a:t>、</a:t>
            </a:r>
            <a:r>
              <a:rPr lang="en-US" altLang="zh-CN" sz="1600"/>
              <a:t>React</a:t>
            </a:r>
            <a:r>
              <a:rPr lang="zh-CN" altLang="en-US" sz="1600"/>
              <a:t>，甚至是</a:t>
            </a:r>
            <a:r>
              <a:rPr lang="en-US" altLang="zh-CN" sz="1600"/>
              <a:t>jQuery</a:t>
            </a:r>
            <a:r>
              <a:rPr lang="zh-CN" altLang="en-US" sz="1600"/>
              <a:t>的经验。</a:t>
            </a:r>
            <a:endParaRPr lang="zh-CN" altLang="en-US" sz="1600"/>
          </a:p>
          <a:p>
            <a:pPr lvl="1">
              <a:lnSpc>
                <a:spcPts val="2200"/>
              </a:lnSpc>
            </a:pPr>
            <a:r>
              <a:rPr lang="zh-CN" altLang="en-US" sz="1600"/>
              <a:t>但是你需要具备一定的</a:t>
            </a:r>
            <a:r>
              <a:rPr lang="en-US" altLang="zh-CN" sz="1600"/>
              <a:t>HTML</a:t>
            </a:r>
            <a:r>
              <a:rPr lang="zh-CN" altLang="en-US" sz="1600"/>
              <a:t>、</a:t>
            </a:r>
            <a:r>
              <a:rPr lang="en-US" altLang="zh-CN" sz="1600"/>
              <a:t>CSS</a:t>
            </a:r>
            <a:r>
              <a:rPr lang="zh-CN" altLang="en-US" sz="1600"/>
              <a:t>、</a:t>
            </a:r>
            <a:r>
              <a:rPr lang="en-US" altLang="zh-CN" sz="1600"/>
              <a:t>JavaScript</a:t>
            </a:r>
            <a:r>
              <a:rPr lang="zh-CN" altLang="en-US" sz="1600"/>
              <a:t>基础。</a:t>
            </a:r>
            <a:endParaRPr lang="zh-CN" altLang="en-US" sz="1600"/>
          </a:p>
          <a:p>
            <a:pPr>
              <a:lnSpc>
                <a:spcPts val="2200"/>
              </a:lnSpc>
            </a:pPr>
            <a:endParaRPr kumimoji="1"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Vue.js</a:t>
            </a:r>
            <a:r>
              <a:rPr kumimoji="1" lang="zh-CN" altLang="en-US"/>
              <a:t>安装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使用一个框架，我们第一步要做什么呢？安装下载它</a:t>
            </a:r>
            <a:endParaRPr lang="zh-CN" altLang="en-US"/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n"/>
            </a:pPr>
            <a:r>
              <a:rPr lang="zh-CN" altLang="en-US"/>
              <a:t>安装</a:t>
            </a:r>
            <a:r>
              <a:rPr lang="en-US" altLang="zh-CN"/>
              <a:t>Vue</a:t>
            </a:r>
            <a:r>
              <a:rPr lang="zh-CN" altLang="en-US"/>
              <a:t>的方式有很多：</a:t>
            </a:r>
            <a:endParaRPr lang="en-US" altLang="zh-CN"/>
          </a:p>
          <a:p>
            <a:r>
              <a:rPr lang="zh-CN" altLang="en-US"/>
              <a:t>方式一：直接</a:t>
            </a:r>
            <a:r>
              <a:rPr lang="en-US" altLang="zh-CN"/>
              <a:t>CDN</a:t>
            </a:r>
            <a:r>
              <a:rPr lang="zh-CN" altLang="en-US"/>
              <a:t>引入</a:t>
            </a:r>
            <a:endParaRPr lang="zh-CN" altLang="en-US"/>
          </a:p>
          <a:p>
            <a:pPr lvl="1"/>
            <a:r>
              <a:rPr lang="zh-CN" altLang="en-US"/>
              <a:t>你可以选择引入开发环境版本还是生产环境版本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n"/>
            </a:pPr>
            <a:r>
              <a:rPr lang="zh-CN" altLang="en-US"/>
              <a:t>方式二：下载和引入</a:t>
            </a:r>
            <a:endParaRPr lang="en-US" altLang="zh-CN"/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n"/>
            </a:pPr>
            <a:endParaRPr lang="en-US" altLang="zh-CN"/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n"/>
            </a:pPr>
            <a:endParaRPr lang="en-US" altLang="zh-CN"/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n"/>
            </a:pPr>
            <a:r>
              <a:rPr lang="zh-CN" altLang="en-US"/>
              <a:t>方式三：</a:t>
            </a:r>
            <a:r>
              <a:rPr lang="en-US" altLang="zh-CN"/>
              <a:t>NPM</a:t>
            </a:r>
            <a:r>
              <a:rPr lang="zh-CN" altLang="en-US"/>
              <a:t>安装</a:t>
            </a:r>
            <a:endParaRPr lang="en-US" altLang="zh-CN"/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n"/>
            </a:pPr>
            <a:r>
              <a:rPr lang="zh-CN" altLang="en-US"/>
              <a:t>后续通过</a:t>
            </a:r>
            <a:r>
              <a:rPr lang="en-US" altLang="zh-CN"/>
              <a:t>webpack</a:t>
            </a:r>
            <a:r>
              <a:rPr lang="zh-CN" altLang="en-US"/>
              <a:t>和</a:t>
            </a:r>
            <a:r>
              <a:rPr lang="en-US" altLang="zh-CN"/>
              <a:t>CLI</a:t>
            </a:r>
            <a:r>
              <a:rPr lang="zh-CN" altLang="en-US"/>
              <a:t>的使用，我们使用该方式。</a:t>
            </a:r>
            <a:endParaRPr lang="en-US" altLang="zh-CN"/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n"/>
            </a:pPr>
            <a:endParaRPr lang="zh-CN" altLang="en-US"/>
          </a:p>
          <a:p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68217" y="2977661"/>
            <a:ext cx="7814960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&lt;!-- </a:t>
            </a:r>
            <a:r>
              <a:rPr lang="zh-CN" altLang="en-US" sz="16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开发环境版本，包含了有帮助的命令行警告 </a:t>
            </a:r>
            <a:r>
              <a:rPr lang="en-US" altLang="zh-CN" sz="16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--&gt; </a:t>
            </a:r>
            <a:endParaRPr lang="en-US" altLang="zh-CN" sz="16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 sz="1600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&lt;script src="https://cdn.jsdelivr.net/npm/vue/dist/vue.js"&gt;&lt;/script&gt;</a:t>
            </a:r>
            <a:endParaRPr lang="en-US" altLang="zh-CN" sz="1600">
              <a:solidFill>
                <a:srgbClr val="C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 sz="16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&lt;!-- </a:t>
            </a:r>
            <a:r>
              <a:rPr lang="zh-CN" altLang="en-US" sz="16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生产环境版本，优化了尺寸和速度 </a:t>
            </a:r>
            <a:r>
              <a:rPr lang="en-US" altLang="zh-CN" sz="16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--&gt;</a:t>
            </a:r>
            <a:endParaRPr lang="en-US" altLang="zh-CN" sz="16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 sz="1600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&lt;script src="https://cdn.jsdelivr.net/npm/vue"&gt;&lt;/script&gt;</a:t>
            </a:r>
            <a:endParaRPr kumimoji="1" lang="zh-CN" altLang="en-US" sz="1600">
              <a:solidFill>
                <a:srgbClr val="C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8217" y="4583723"/>
            <a:ext cx="51603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开发环境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 </a:t>
            </a:r>
            <a:r>
              <a:rPr lang="en-US" altLang="zh-CN" u="sng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https://vuejs.org/js/vue.js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 </a:t>
            </a:r>
            <a:b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</a:br>
            <a:r>
              <a:rPr lang="zh-CN" altLang="en-US" b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生产环境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 </a:t>
            </a:r>
            <a:r>
              <a:rPr lang="en-US" altLang="zh-CN" u="sng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https://vuejs.org/js/vue.min.js</a:t>
            </a:r>
            <a:endParaRPr kumimoji="1"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Hello</a:t>
            </a:r>
            <a:r>
              <a:rPr kumimoji="1" lang="zh-CN" altLang="en-US"/>
              <a:t> </a:t>
            </a:r>
            <a:r>
              <a:rPr kumimoji="1" lang="en-US" altLang="zh-CN"/>
              <a:t>Vuejs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450622" cy="5444088"/>
          </a:xfrm>
        </p:spPr>
        <p:txBody>
          <a:bodyPr>
            <a:normAutofit fontScale="92500"/>
          </a:bodyPr>
          <a:lstStyle/>
          <a:p>
            <a:r>
              <a:rPr lang="zh-CN" altLang="en-US" sz="1600"/>
              <a:t>我们来做我们的第一个</a:t>
            </a:r>
            <a:r>
              <a:rPr lang="en-US" altLang="zh-CN" sz="1600"/>
              <a:t>Vue</a:t>
            </a:r>
            <a:r>
              <a:rPr lang="zh-CN" altLang="en-US" sz="1600"/>
              <a:t>程序，体验一下</a:t>
            </a:r>
            <a:r>
              <a:rPr lang="en-US" altLang="zh-CN" sz="1600"/>
              <a:t>Vue</a:t>
            </a:r>
            <a:r>
              <a:rPr lang="zh-CN" altLang="en-US" sz="1600"/>
              <a:t>的响应式</a:t>
            </a:r>
            <a:endParaRPr lang="zh-CN" altLang="en-US" sz="1600"/>
          </a:p>
          <a:p>
            <a:r>
              <a:rPr kumimoji="1" lang="zh-CN" altLang="en-US" sz="1600" b="1"/>
              <a:t>代码做了什么事情？</a:t>
            </a:r>
            <a:endParaRPr kumimoji="1" lang="en-US" altLang="zh-CN" sz="1600" b="1"/>
          </a:p>
          <a:p>
            <a:r>
              <a:rPr lang="zh-CN" altLang="en-US" sz="1600"/>
              <a:t>我们来阅读</a:t>
            </a:r>
            <a:r>
              <a:rPr lang="en-US" altLang="zh-CN" sz="1600"/>
              <a:t>JavaScript</a:t>
            </a:r>
            <a:r>
              <a:rPr lang="zh-CN" altLang="en-US" sz="1600"/>
              <a:t>代码，会发现创建了一个</a:t>
            </a:r>
            <a:r>
              <a:rPr lang="en-US" altLang="zh-CN" sz="1600"/>
              <a:t>Vue</a:t>
            </a:r>
            <a:r>
              <a:rPr lang="zh-CN" altLang="en-US" sz="1600"/>
              <a:t>对象。</a:t>
            </a:r>
            <a:endParaRPr lang="en-US" altLang="zh-CN" sz="1600"/>
          </a:p>
          <a:p>
            <a:r>
              <a:rPr lang="zh-CN" altLang="en-US" sz="1600"/>
              <a:t>创建</a:t>
            </a:r>
            <a:r>
              <a:rPr lang="en-US" altLang="zh-CN" sz="1600"/>
              <a:t>Vue</a:t>
            </a:r>
            <a:r>
              <a:rPr lang="zh-CN" altLang="en-US" sz="1600"/>
              <a:t>对象的时候，传入了一些</a:t>
            </a:r>
            <a:r>
              <a:rPr lang="en-US" altLang="zh-CN" sz="1600"/>
              <a:t>options</a:t>
            </a:r>
            <a:r>
              <a:rPr lang="zh-CN" altLang="en-US" sz="1600"/>
              <a:t>：</a:t>
            </a:r>
            <a:r>
              <a:rPr lang="en-US" altLang="zh-CN" sz="1600"/>
              <a:t>{}</a:t>
            </a:r>
            <a:endParaRPr lang="en-US" altLang="zh-CN" sz="1600"/>
          </a:p>
          <a:p>
            <a:pPr lvl="1"/>
            <a:r>
              <a:rPr lang="en-US" altLang="zh-CN" sz="1600"/>
              <a:t>{}</a:t>
            </a:r>
            <a:r>
              <a:rPr lang="zh-CN" altLang="en-US" sz="1600"/>
              <a:t>中包含了</a:t>
            </a:r>
            <a:r>
              <a:rPr lang="en-US" altLang="zh-CN" sz="1600"/>
              <a:t>el</a:t>
            </a:r>
            <a:r>
              <a:rPr lang="zh-CN" altLang="en-US" sz="1600"/>
              <a:t>属性：该属性决定了这个</a:t>
            </a:r>
            <a:r>
              <a:rPr lang="en-US" altLang="zh-CN" sz="1600"/>
              <a:t>Vue</a:t>
            </a:r>
            <a:r>
              <a:rPr lang="zh-CN" altLang="en-US" sz="1600"/>
              <a:t>对象挂载到哪一个元素上，很明显，我们这里是挂载到了</a:t>
            </a:r>
            <a:r>
              <a:rPr lang="en-US" altLang="zh-CN" sz="1600"/>
              <a:t>id</a:t>
            </a:r>
            <a:r>
              <a:rPr lang="zh-CN" altLang="en-US" sz="1600"/>
              <a:t>为</a:t>
            </a:r>
            <a:r>
              <a:rPr lang="en-US" altLang="zh-CN" sz="1600"/>
              <a:t>app</a:t>
            </a:r>
            <a:r>
              <a:rPr lang="zh-CN" altLang="en-US" sz="1600"/>
              <a:t>的元素上</a:t>
            </a:r>
            <a:endParaRPr lang="zh-CN" altLang="en-US" sz="1600"/>
          </a:p>
          <a:p>
            <a:pPr lvl="1"/>
            <a:r>
              <a:rPr lang="en-US" altLang="zh-CN" sz="1600"/>
              <a:t>{}</a:t>
            </a:r>
            <a:r>
              <a:rPr lang="zh-CN" altLang="en-US" sz="1600"/>
              <a:t>中包含了</a:t>
            </a:r>
            <a:r>
              <a:rPr lang="en-US" altLang="zh-CN" sz="1600"/>
              <a:t>data</a:t>
            </a:r>
            <a:r>
              <a:rPr lang="zh-CN" altLang="en-US" sz="1600"/>
              <a:t>属性：该属性中通常会存储一些数据</a:t>
            </a:r>
            <a:endParaRPr lang="zh-CN" altLang="en-US" sz="1600"/>
          </a:p>
          <a:p>
            <a:pPr lvl="2"/>
            <a:r>
              <a:rPr lang="zh-CN" altLang="en-US" sz="1600"/>
              <a:t>这些数据可以是我们直接定义出来的，比如像上面这样。</a:t>
            </a:r>
            <a:endParaRPr lang="zh-CN" altLang="en-US" sz="1600"/>
          </a:p>
          <a:p>
            <a:pPr lvl="2"/>
            <a:r>
              <a:rPr lang="zh-CN" altLang="en-US" sz="1600"/>
              <a:t>也可能是来自网络，从服务器加载的。</a:t>
            </a:r>
            <a:endParaRPr lang="zh-CN" altLang="en-US" sz="1600"/>
          </a:p>
          <a:p>
            <a:r>
              <a:rPr lang="zh-CN" altLang="en-US" sz="1600"/>
              <a:t>浏览器执行代码的流程：</a:t>
            </a:r>
            <a:endParaRPr lang="en-US" altLang="zh-CN" sz="1600"/>
          </a:p>
          <a:p>
            <a:pPr lvl="1"/>
            <a:r>
              <a:rPr lang="zh-CN" altLang="en-US" sz="1600"/>
              <a:t>执行到</a:t>
            </a:r>
            <a:r>
              <a:rPr lang="en-US" altLang="zh-CN" sz="1600"/>
              <a:t>10~13</a:t>
            </a:r>
            <a:r>
              <a:rPr lang="zh-CN" altLang="en-US" sz="1600"/>
              <a:t>行代码显然出对应的</a:t>
            </a:r>
            <a:r>
              <a:rPr lang="en-US" altLang="zh-CN" sz="1600"/>
              <a:t>HTML</a:t>
            </a:r>
            <a:endParaRPr lang="en-US" altLang="zh-CN" sz="1600"/>
          </a:p>
          <a:p>
            <a:pPr lvl="1"/>
            <a:r>
              <a:rPr lang="zh-CN" altLang="en-US" sz="1600"/>
              <a:t>执行第</a:t>
            </a:r>
            <a:r>
              <a:rPr lang="en-US" altLang="zh-CN" sz="1600"/>
              <a:t>16</a:t>
            </a:r>
            <a:r>
              <a:rPr lang="zh-CN" altLang="en-US" sz="1600"/>
              <a:t>行代码创建</a:t>
            </a:r>
            <a:r>
              <a:rPr lang="en-US" altLang="zh-CN" sz="1600"/>
              <a:t>Vue</a:t>
            </a:r>
            <a:r>
              <a:rPr lang="zh-CN" altLang="en-US" sz="1600"/>
              <a:t>实例，并且对原</a:t>
            </a:r>
            <a:r>
              <a:rPr lang="en-US" altLang="zh-CN" sz="1600"/>
              <a:t>HTML</a:t>
            </a:r>
            <a:r>
              <a:rPr lang="zh-CN" altLang="en-US" sz="1600"/>
              <a:t>进行解析和修改。</a:t>
            </a:r>
            <a:endParaRPr lang="zh-CN" altLang="en-US" sz="1600"/>
          </a:p>
          <a:p>
            <a:r>
              <a:rPr kumimoji="1" lang="zh-CN" altLang="en-US" sz="1600"/>
              <a:t>并且，目前我们的代码是可以做到响应式的。</a:t>
            </a:r>
            <a:endParaRPr kumimoji="1" lang="zh-CN" altLang="en-US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7554" y="4866476"/>
            <a:ext cx="2217044" cy="6662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554" y="5588812"/>
            <a:ext cx="5125570" cy="77234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554" y="1403096"/>
            <a:ext cx="4949190" cy="2924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Vue</a:t>
            </a:r>
            <a:r>
              <a:rPr kumimoji="1" lang="zh-CN" altLang="en-US"/>
              <a:t>列表显示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5666583" cy="5444088"/>
          </a:xfrm>
        </p:spPr>
        <p:txBody>
          <a:bodyPr/>
          <a:lstStyle/>
          <a:p>
            <a:r>
              <a:rPr lang="zh-CN" altLang="en-US"/>
              <a:t>现在，我们来展示一个更加复杂的数据：数据列表。</a:t>
            </a:r>
            <a:endParaRPr lang="zh-CN" altLang="en-US"/>
          </a:p>
          <a:p>
            <a:pPr lvl="1"/>
            <a:r>
              <a:rPr kumimoji="1" lang="zh-CN" altLang="en-US"/>
              <a:t>比如我们现在从服务器请求过来一个列表</a:t>
            </a:r>
            <a:endParaRPr kumimoji="1" lang="en-US" altLang="zh-CN"/>
          </a:p>
          <a:p>
            <a:pPr lvl="1"/>
            <a:r>
              <a:rPr kumimoji="1" lang="zh-CN" altLang="en-US"/>
              <a:t>希望展示到</a:t>
            </a:r>
            <a:r>
              <a:rPr kumimoji="1" lang="en-US" altLang="zh-CN"/>
              <a:t>HTML</a:t>
            </a:r>
            <a:r>
              <a:rPr kumimoji="1" lang="zh-CN" altLang="en-US"/>
              <a:t>中。</a:t>
            </a:r>
            <a:endParaRPr kumimoji="1" lang="zh-CN" altLang="en-US"/>
          </a:p>
          <a:p>
            <a:r>
              <a:rPr lang="en-US" altLang="zh-CN"/>
              <a:t>HTML</a:t>
            </a:r>
            <a:r>
              <a:rPr lang="zh-CN" altLang="en-US"/>
              <a:t>代码中，使用</a:t>
            </a:r>
            <a:r>
              <a:rPr lang="en-US" altLang="zh-CN"/>
              <a:t>v-for</a:t>
            </a:r>
            <a:r>
              <a:rPr lang="zh-CN" altLang="en-US"/>
              <a:t>指令</a:t>
            </a:r>
            <a:endParaRPr lang="en-US" altLang="zh-CN"/>
          </a:p>
          <a:p>
            <a:pPr lvl="1"/>
            <a:r>
              <a:rPr lang="zh-CN" altLang="en-US"/>
              <a:t>该指令我们后面会详细讲解，这里先学会使用。</a:t>
            </a:r>
            <a:endParaRPr lang="en-US" altLang="zh-CN"/>
          </a:p>
          <a:p>
            <a:r>
              <a:rPr lang="zh-CN" altLang="en-US"/>
              <a:t>是不是变得</a:t>
            </a:r>
            <a:r>
              <a:rPr lang="en-US" altLang="zh-CN"/>
              <a:t>So Easy</a:t>
            </a:r>
            <a:r>
              <a:rPr lang="zh-CN" altLang="en-US"/>
              <a:t>，我们再也不需要在</a:t>
            </a:r>
            <a:r>
              <a:rPr lang="en-US" altLang="zh-CN"/>
              <a:t>JavaScript</a:t>
            </a:r>
            <a:r>
              <a:rPr lang="zh-CN" altLang="en-US"/>
              <a:t>代码中完成</a:t>
            </a:r>
            <a:r>
              <a:rPr lang="en-US" altLang="zh-CN"/>
              <a:t>DOM</a:t>
            </a:r>
            <a:r>
              <a:rPr lang="zh-CN" altLang="en-US"/>
              <a:t>的拼接相关操作了</a:t>
            </a:r>
            <a:endParaRPr lang="zh-CN" altLang="en-US"/>
          </a:p>
          <a:p>
            <a:r>
              <a:rPr lang="zh-CN" altLang="en-US"/>
              <a:t>而且，更重要的是，它还是响应式的。</a:t>
            </a:r>
            <a:endParaRPr lang="en-US" altLang="zh-CN"/>
          </a:p>
          <a:p>
            <a:pPr lvl="1"/>
            <a:r>
              <a:rPr lang="zh-CN" altLang="en-US"/>
              <a:t>也就是说，当我们数组中的数据发生改变时，界面会自动改变。</a:t>
            </a:r>
            <a:endParaRPr lang="zh-CN" altLang="en-US"/>
          </a:p>
          <a:p>
            <a:pPr lvl="1"/>
            <a:r>
              <a:rPr lang="zh-CN" altLang="en-US"/>
              <a:t>依然让我们打开开发者模式的</a:t>
            </a:r>
            <a:r>
              <a:rPr lang="en-US" altLang="zh-CN"/>
              <a:t>console</a:t>
            </a:r>
            <a:r>
              <a:rPr lang="zh-CN" altLang="en-US"/>
              <a:t>，来试一下</a:t>
            </a:r>
            <a:endParaRPr lang="zh-CN" altLang="en-US"/>
          </a:p>
          <a:p>
            <a:pPr lvl="1"/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1908" y="1475232"/>
            <a:ext cx="5879891" cy="20970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908" y="3702609"/>
            <a:ext cx="3956189" cy="16360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229" y="3975249"/>
            <a:ext cx="1625600" cy="977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908" y="5468980"/>
            <a:ext cx="5051852" cy="1116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案例：计数器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5995767" cy="5444088"/>
          </a:xfrm>
        </p:spPr>
        <p:txBody>
          <a:bodyPr/>
          <a:lstStyle/>
          <a:p>
            <a:r>
              <a:rPr lang="zh-CN" altLang="en-US"/>
              <a:t>现在，我们来实现一个小的计数器</a:t>
            </a:r>
            <a:endParaRPr lang="en-US" altLang="zh-CN"/>
          </a:p>
          <a:p>
            <a:pPr lvl="1"/>
            <a:r>
              <a:rPr lang="zh-CN" altLang="en-US"/>
              <a:t>点击 </a:t>
            </a:r>
            <a:r>
              <a:rPr lang="en-US" altLang="zh-CN"/>
              <a:t>+ </a:t>
            </a:r>
            <a:r>
              <a:rPr lang="zh-CN" altLang="en-US"/>
              <a:t>计数器</a:t>
            </a:r>
            <a:r>
              <a:rPr lang="en-US" altLang="zh-CN"/>
              <a:t>+1</a:t>
            </a:r>
            <a:endParaRPr lang="en-US" altLang="zh-CN"/>
          </a:p>
          <a:p>
            <a:pPr lvl="1"/>
            <a:r>
              <a:rPr lang="zh-CN" altLang="en-US"/>
              <a:t>点击 </a:t>
            </a:r>
            <a:r>
              <a:rPr lang="en-US" altLang="zh-CN"/>
              <a:t>- </a:t>
            </a:r>
            <a:r>
              <a:rPr lang="zh-CN" altLang="en-US"/>
              <a:t> 计数器 </a:t>
            </a:r>
            <a:r>
              <a:rPr lang="en-US" altLang="zh-CN"/>
              <a:t>-1</a:t>
            </a:r>
            <a:endParaRPr lang="en-US" altLang="zh-CN"/>
          </a:p>
          <a:p>
            <a:r>
              <a:rPr lang="zh-CN" altLang="en-US"/>
              <a:t>这里，我们又要使用新的指令和属性了</a:t>
            </a:r>
            <a:endParaRPr lang="zh-CN" altLang="en-US"/>
          </a:p>
          <a:p>
            <a:pPr lvl="1"/>
            <a:r>
              <a:rPr lang="zh-CN" altLang="en-US"/>
              <a:t>新的属性：</a:t>
            </a:r>
            <a:r>
              <a:rPr lang="en-US" altLang="zh-CN"/>
              <a:t>methods</a:t>
            </a:r>
            <a:r>
              <a:rPr lang="zh-CN" altLang="en-US"/>
              <a:t>，该属性用于在</a:t>
            </a:r>
            <a:r>
              <a:rPr lang="en-US" altLang="zh-CN"/>
              <a:t>Vue</a:t>
            </a:r>
            <a:r>
              <a:rPr lang="zh-CN" altLang="en-US"/>
              <a:t>对象中定义方法。</a:t>
            </a:r>
            <a:endParaRPr lang="zh-CN" altLang="en-US"/>
          </a:p>
          <a:p>
            <a:pPr lvl="1"/>
            <a:r>
              <a:rPr lang="zh-CN" altLang="en-US"/>
              <a:t>新的指令：</a:t>
            </a:r>
            <a:r>
              <a:rPr lang="en-US" altLang="zh-CN"/>
              <a:t>@click, </a:t>
            </a:r>
            <a:r>
              <a:rPr lang="zh-CN" altLang="en-US"/>
              <a:t>该指令用于监听某个元素的点击事件，并且需要指定当发生点击时，执行的方法</a:t>
            </a:r>
            <a:r>
              <a:rPr lang="en-US" altLang="zh-CN"/>
              <a:t>(</a:t>
            </a:r>
            <a:r>
              <a:rPr lang="zh-CN" altLang="en-US"/>
              <a:t>方法通常是</a:t>
            </a:r>
            <a:r>
              <a:rPr lang="en-US" altLang="zh-CN"/>
              <a:t>methods</a:t>
            </a:r>
            <a:r>
              <a:rPr lang="zh-CN" altLang="en-US"/>
              <a:t>中定义的方法</a:t>
            </a:r>
            <a:r>
              <a:rPr lang="en-US" altLang="zh-CN"/>
              <a:t>)</a:t>
            </a:r>
            <a:endParaRPr lang="en-US" altLang="zh-CN"/>
          </a:p>
          <a:p>
            <a:r>
              <a:rPr kumimoji="1" lang="zh-CN" altLang="en-US"/>
              <a:t>你可能会疑惑？</a:t>
            </a:r>
            <a:endParaRPr kumimoji="1" lang="en-US" altLang="zh-CN"/>
          </a:p>
          <a:p>
            <a:pPr lvl="1"/>
            <a:r>
              <a:rPr kumimoji="1" lang="zh-CN" altLang="en-US"/>
              <a:t>这些</a:t>
            </a:r>
            <a:r>
              <a:rPr kumimoji="1" lang="en-US" altLang="zh-CN"/>
              <a:t>@click</a:t>
            </a:r>
            <a:r>
              <a:rPr kumimoji="1" lang="zh-CN" altLang="en-US"/>
              <a:t>是什么东西？</a:t>
            </a:r>
            <a:endParaRPr kumimoji="1" lang="en-US" altLang="zh-CN"/>
          </a:p>
          <a:p>
            <a:pPr lvl="1"/>
            <a:r>
              <a:rPr kumimoji="1" lang="en-US" altLang="zh-CN"/>
              <a:t>Vue</a:t>
            </a:r>
            <a:r>
              <a:rPr kumimoji="1" lang="zh-CN" altLang="en-US"/>
              <a:t>对象中又是定义</a:t>
            </a:r>
            <a:r>
              <a:rPr kumimoji="1" lang="en-US" altLang="zh-CN"/>
              <a:t>el/data/methods</a:t>
            </a:r>
            <a:r>
              <a:rPr kumimoji="1" lang="zh-CN" altLang="en-US"/>
              <a:t>，到底都有哪些东西可以定义，以及它们的作用是什么？</a:t>
            </a:r>
            <a:endParaRPr kumimoji="1" lang="en-US" altLang="zh-CN"/>
          </a:p>
          <a:p>
            <a:pPr lvl="1"/>
            <a:r>
              <a:rPr kumimoji="1" lang="zh-CN" altLang="en-US"/>
              <a:t>这些疑惑在后续学习中都会一一解开。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8261" y="1238506"/>
            <a:ext cx="2140966" cy="10976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032" y="1408940"/>
            <a:ext cx="5586730" cy="48278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Vue</a:t>
            </a:r>
            <a:r>
              <a:rPr kumimoji="1" lang="zh-CN" altLang="en-US"/>
              <a:t>中的</a:t>
            </a:r>
            <a:r>
              <a:rPr kumimoji="1" lang="en-US" altLang="zh-CN"/>
              <a:t>MVVM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MVVM</a:t>
            </a:r>
            <a:r>
              <a:rPr lang="zh-CN" altLang="en-US"/>
              <a:t>呢？</a:t>
            </a:r>
            <a:endParaRPr lang="zh-CN" altLang="en-US"/>
          </a:p>
          <a:p>
            <a:pPr lvl="1"/>
            <a:r>
              <a:rPr lang="zh-CN" altLang="en-US"/>
              <a:t>通常我们学习一个概念，最好的方式是去看维基百科</a:t>
            </a:r>
            <a:r>
              <a:rPr lang="en-US" altLang="zh-CN"/>
              <a:t>(</a:t>
            </a:r>
            <a:r>
              <a:rPr lang="zh-CN" altLang="en-US"/>
              <a:t>对，千万别看成了百度百科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>
                <a:hlinkClick r:id="rId1"/>
              </a:rPr>
              <a:t>https://zh.wikipedia.org/wiki/MVVM</a:t>
            </a:r>
            <a:endParaRPr lang="zh-CN" altLang="en-US"/>
          </a:p>
          <a:p>
            <a:pPr lvl="1"/>
            <a:r>
              <a:rPr lang="zh-CN" altLang="en-US"/>
              <a:t>维基百科的官方解释，我们这里不再赘述。</a:t>
            </a:r>
            <a:endParaRPr lang="zh-CN" altLang="en-US"/>
          </a:p>
          <a:p>
            <a:r>
              <a:rPr lang="zh-CN" altLang="en-US"/>
              <a:t>我们直接来看</a:t>
            </a:r>
            <a:r>
              <a:rPr lang="en-US" altLang="zh-CN"/>
              <a:t>Vue</a:t>
            </a:r>
            <a:r>
              <a:rPr lang="zh-CN" altLang="en-US"/>
              <a:t>的</a:t>
            </a:r>
            <a:r>
              <a:rPr lang="en-US" altLang="zh-CN"/>
              <a:t>MVVM</a:t>
            </a:r>
            <a:endParaRPr kumimoji="1" lang="zh-CN" altLang="en-US"/>
          </a:p>
        </p:txBody>
      </p:sp>
      <p:pic>
        <p:nvPicPr>
          <p:cNvPr id="2050" name="Picture 2" descr="http://upload-images.jianshu.io/upload_images/3001083-37ba2a880dfbdd76.jpg?imageMogr2/auto-orient/strip%7CimageView2/2/w/12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72" y="3316224"/>
            <a:ext cx="5498592" cy="285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6169152" y="2065506"/>
            <a:ext cx="5827607" cy="4616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/>
              <a:t>View</a:t>
            </a:r>
            <a:r>
              <a:rPr lang="zh-CN" altLang="en-US" sz="1600"/>
              <a:t>层：</a:t>
            </a:r>
            <a:endParaRPr lang="zh-CN" altLang="en-US" sz="160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/>
              <a:t>视图层</a:t>
            </a:r>
            <a:endParaRPr lang="zh-CN" altLang="en-US" sz="160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/>
              <a:t>在我们前端开发中，通常就是</a:t>
            </a:r>
            <a:r>
              <a:rPr lang="en-US" altLang="zh-CN" sz="1600"/>
              <a:t>DOM</a:t>
            </a:r>
            <a:r>
              <a:rPr lang="zh-CN" altLang="en-US" sz="1600"/>
              <a:t>层。</a:t>
            </a:r>
            <a:endParaRPr lang="zh-CN" altLang="en-US" sz="160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/>
              <a:t>主要的作用是给用户展示各种信息。</a:t>
            </a:r>
            <a:endParaRPr lang="zh-CN" altLang="en-US" sz="160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/>
              <a:t>Model</a:t>
            </a:r>
            <a:r>
              <a:rPr lang="zh-CN" altLang="en-US" sz="1600"/>
              <a:t>层：</a:t>
            </a:r>
            <a:endParaRPr lang="zh-CN" altLang="en-US" sz="160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/>
              <a:t>数据层</a:t>
            </a:r>
            <a:endParaRPr lang="zh-CN" altLang="en-US" sz="160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/>
              <a:t>数据可能是我们固定的死数据，更多的是来自我们服务器，从网络上请求下来的数据。</a:t>
            </a:r>
            <a:endParaRPr lang="zh-CN" altLang="en-US" sz="160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/>
              <a:t>在我们计数器的案例中，就是后面抽取出来的</a:t>
            </a:r>
            <a:r>
              <a:rPr lang="en-US" altLang="zh-CN" sz="1600"/>
              <a:t>obj</a:t>
            </a:r>
            <a:r>
              <a:rPr lang="zh-CN" altLang="en-US" sz="1600"/>
              <a:t>，当然，里面的数据可能没有这么简单。</a:t>
            </a:r>
            <a:endParaRPr lang="zh-CN" altLang="en-US" sz="160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/>
              <a:t>VueModel</a:t>
            </a:r>
            <a:r>
              <a:rPr lang="zh-CN" altLang="en-US" sz="1600"/>
              <a:t>层：</a:t>
            </a:r>
            <a:endParaRPr lang="zh-CN" altLang="en-US" sz="160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/>
              <a:t>视图模型层</a:t>
            </a:r>
            <a:endParaRPr lang="zh-CN" altLang="en-US" sz="160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/>
              <a:t>视图模型层是</a:t>
            </a:r>
            <a:r>
              <a:rPr lang="en-US" altLang="zh-CN" sz="1600"/>
              <a:t>View</a:t>
            </a:r>
            <a:r>
              <a:rPr lang="zh-CN" altLang="en-US" sz="1600"/>
              <a:t>和</a:t>
            </a:r>
            <a:r>
              <a:rPr lang="en-US" altLang="zh-CN" sz="1600"/>
              <a:t>Model</a:t>
            </a:r>
            <a:r>
              <a:rPr lang="zh-CN" altLang="en-US" sz="1600"/>
              <a:t>沟通的桥梁。</a:t>
            </a:r>
            <a:endParaRPr lang="zh-CN" altLang="en-US" sz="160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/>
              <a:t>一方面它实现了</a:t>
            </a:r>
            <a:r>
              <a:rPr lang="en-US" altLang="zh-CN" sz="1600"/>
              <a:t>Data Binding</a:t>
            </a:r>
            <a:r>
              <a:rPr lang="zh-CN" altLang="en-US" sz="1600"/>
              <a:t>，也就是数据绑定，将</a:t>
            </a:r>
            <a:r>
              <a:rPr lang="en-US" altLang="zh-CN" sz="1600"/>
              <a:t>Model</a:t>
            </a:r>
            <a:r>
              <a:rPr lang="zh-CN" altLang="en-US" sz="1600"/>
              <a:t>的改变实时的反应到</a:t>
            </a:r>
            <a:r>
              <a:rPr lang="en-US" altLang="zh-CN" sz="1600"/>
              <a:t>View</a:t>
            </a:r>
            <a:r>
              <a:rPr lang="zh-CN" altLang="en-US" sz="1600"/>
              <a:t>中</a:t>
            </a:r>
            <a:endParaRPr lang="zh-CN" altLang="en-US" sz="160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/>
              <a:t>另一方面它实现了</a:t>
            </a:r>
            <a:r>
              <a:rPr lang="en-US" altLang="zh-CN" sz="1600"/>
              <a:t>DOM Listener</a:t>
            </a:r>
            <a:r>
              <a:rPr lang="zh-CN" altLang="en-US" sz="1600"/>
              <a:t>，也就是</a:t>
            </a:r>
            <a:r>
              <a:rPr lang="en-US" altLang="zh-CN" sz="1600"/>
              <a:t>DOM</a:t>
            </a:r>
            <a:r>
              <a:rPr lang="zh-CN" altLang="en-US" sz="1600"/>
              <a:t>监听，当</a:t>
            </a:r>
            <a:r>
              <a:rPr lang="en-US" altLang="zh-CN" sz="1600"/>
              <a:t>DOM</a:t>
            </a:r>
            <a:r>
              <a:rPr lang="zh-CN" altLang="en-US" sz="1600"/>
              <a:t>发生一些事件</a:t>
            </a:r>
            <a:r>
              <a:rPr lang="en-US" altLang="zh-CN" sz="1600"/>
              <a:t>(</a:t>
            </a:r>
            <a:r>
              <a:rPr lang="zh-CN" altLang="en-US" sz="1600"/>
              <a:t>点击、滚动、</a:t>
            </a:r>
            <a:r>
              <a:rPr lang="en-US" altLang="zh-CN" sz="1600"/>
              <a:t>touch</a:t>
            </a:r>
            <a:r>
              <a:rPr lang="zh-CN" altLang="en-US" sz="1600"/>
              <a:t>等</a:t>
            </a:r>
            <a:r>
              <a:rPr lang="en-US" altLang="zh-CN" sz="1600"/>
              <a:t>)</a:t>
            </a:r>
            <a:r>
              <a:rPr lang="zh-CN" altLang="en-US" sz="1600"/>
              <a:t>时，可以监听到，并在需要的情况下改变对应的</a:t>
            </a:r>
            <a:r>
              <a:rPr lang="en-US" altLang="zh-CN" sz="1600"/>
              <a:t>Data</a:t>
            </a:r>
            <a:r>
              <a:rPr lang="zh-CN" altLang="en-US" sz="1600"/>
              <a:t>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vuej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vuejs</Template>
  <TotalTime>0</TotalTime>
  <Words>2844</Words>
  <Application>WPS 演示</Application>
  <PresentationFormat>宽屏</PresentationFormat>
  <Paragraphs>174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黑体</vt:lpstr>
      <vt:lpstr>Consolas</vt:lpstr>
      <vt:lpstr>Arial Unicode MS</vt:lpstr>
      <vt:lpstr>Calibri Light</vt:lpstr>
      <vt:lpstr>Calibri</vt:lpstr>
      <vt:lpstr>vuejs</vt:lpstr>
      <vt:lpstr>邂逅Vuejs</vt:lpstr>
      <vt:lpstr>内容概述</vt:lpstr>
      <vt:lpstr>为什么学习Vuejs？</vt:lpstr>
      <vt:lpstr>简单认识一下Vuejs</vt:lpstr>
      <vt:lpstr>Vue.js安装</vt:lpstr>
      <vt:lpstr>Hello Vuejs</vt:lpstr>
      <vt:lpstr>Vue列表显示</vt:lpstr>
      <vt:lpstr>案例：计数器</vt:lpstr>
      <vt:lpstr>Vue中的MVVM</vt:lpstr>
      <vt:lpstr>计数器的MVVM</vt:lpstr>
      <vt:lpstr>创建Vue实例传入的options</vt:lpstr>
      <vt:lpstr>Vue的生命周期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卫康宏</dc:creator>
  <cp:lastModifiedBy>Administrator</cp:lastModifiedBy>
  <cp:revision>55</cp:revision>
  <dcterms:created xsi:type="dcterms:W3CDTF">2018-10-17T02:44:00Z</dcterms:created>
  <dcterms:modified xsi:type="dcterms:W3CDTF">2018-12-18T06:42:37Z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