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1" r:id="rId35"/>
    <p:sldId id="280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428E71-50CC-6946-BB8E-AC0F14A29BD4}">
          <p14:sldIdLst>
            <p14:sldId id="256"/>
          </p14:sldIdLst>
        </p14:section>
        <p14:section name="内容概述" id="{5A868159-1702-AC4C-8967-2EBEA15B9224}">
          <p14:sldIdLst>
            <p14:sldId id="293"/>
          </p14:sldIdLst>
        </p14:section>
        <p14:section name="插值操作" id="{D759AF84-08D4-7041-8696-F159D75CDA8C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绑定属性" id="{87603E64-FA11-E744-9DF8-B0DBF846F5F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计算属性" id="{E0E1FEF9-46A0-3A48-A02B-55B7C0292116}">
          <p14:sldIdLst>
            <p14:sldId id="294"/>
            <p14:sldId id="295"/>
            <p14:sldId id="297"/>
            <p14:sldId id="296"/>
          </p14:sldIdLst>
        </p14:section>
        <p14:section name="ES6补充" id="{220EE1B1-589E-4142-B413-8BC4ED9A948E}">
          <p14:sldIdLst>
            <p14:sldId id="298"/>
            <p14:sldId id="300"/>
            <p14:sldId id="299"/>
          </p14:sldIdLst>
        </p14:section>
        <p14:section name="事件监听" id="{B9782CB2-BC6C-1C48-9A1C-9EAE463B1DC0}">
          <p14:sldIdLst>
            <p14:sldId id="271"/>
            <p14:sldId id="272"/>
            <p14:sldId id="273"/>
            <p14:sldId id="274"/>
          </p14:sldIdLst>
        </p14:section>
        <p14:section name="条件判断" id="{BD625C37-A7E0-5E49-ABC4-40920FE49835}">
          <p14:sldIdLst>
            <p14:sldId id="275"/>
            <p14:sldId id="276"/>
            <p14:sldId id="277"/>
            <p14:sldId id="278"/>
          </p14:sldIdLst>
        </p14:section>
        <p14:section name="循环遍历" id="{7EDFA6AD-213B-5541-A4B2-79605A5074C7}">
          <p14:sldIdLst>
            <p14:sldId id="279"/>
            <p14:sldId id="281"/>
            <p14:sldId id="280"/>
            <p14:sldId id="282"/>
          </p14:sldIdLst>
        </p14:section>
        <p14:section name="阶段案例" id="{0F4ED9B6-2E50-3245-A90E-C4B15FE664B4}">
          <p14:sldIdLst>
            <p14:sldId id="283"/>
            <p14:sldId id="284"/>
            <p14:sldId id="285"/>
          </p14:sldIdLst>
        </p14:section>
        <p14:section name="v-model" id="{8EAFA068-A583-6A4D-864A-E711EAB53093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B702-8F3C-9644-95F0-13EBA4D1D13E}" type="datetimeFigureOut">
              <a:rPr lang="en-US"/>
            </a:fld>
            <a:endParaRPr kumimoji="1"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36BF-9810-4541-9B06-7105CA373764}" type="slidenum">
              <a:rPr lang="uk-UA"/>
            </a:fld>
            <a:endParaRPr kumimoji="1" lang="uk-U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1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1" Type="http://schemas.openxmlformats.org/officeDocument/2006/relationships/image" Target="../media/image18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image" Target="../media/image20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tiff"/><Relationship Id="rId1" Type="http://schemas.openxmlformats.org/officeDocument/2006/relationships/image" Target="../media/image23.tif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tiff"/><Relationship Id="rId1" Type="http://schemas.openxmlformats.org/officeDocument/2006/relationships/image" Target="../media/image26.tif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tif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tiff"/><Relationship Id="rId1" Type="http://schemas.openxmlformats.org/officeDocument/2006/relationships/image" Target="../media/image32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tiff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link.zhihu.com/?target=https://calendar.perfplanet.com/2013/diff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tif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tiff"/><Relationship Id="rId1" Type="http://schemas.openxmlformats.org/officeDocument/2006/relationships/image" Target="../media/image37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tiff"/><Relationship Id="rId1" Type="http://schemas.openxmlformats.org/officeDocument/2006/relationships/image" Target="../media/image39.tif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tiff"/><Relationship Id="rId2" Type="http://schemas.openxmlformats.org/officeDocument/2006/relationships/image" Target="../media/image42.tiff"/><Relationship Id="rId1" Type="http://schemas.openxmlformats.org/officeDocument/2006/relationships/image" Target="../media/image4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tif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tiff"/><Relationship Id="rId1" Type="http://schemas.openxmlformats.org/officeDocument/2006/relationships/image" Target="../media/image46.tiff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tiff"/><Relationship Id="rId2" Type="http://schemas.openxmlformats.org/officeDocument/2006/relationships/image" Target="../media/image49.tiff"/><Relationship Id="rId1" Type="http://schemas.openxmlformats.org/officeDocument/2006/relationships/image" Target="../media/image48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模板语法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基础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用于绑定一个或多个属性值，或者向另一个组件传递</a:t>
            </a:r>
            <a:r>
              <a:rPr lang="en-US" altLang="zh-CN"/>
              <a:t>props</a:t>
            </a:r>
            <a:r>
              <a:rPr lang="zh-CN" altLang="en-US"/>
              <a:t>值</a:t>
            </a:r>
            <a:r>
              <a:rPr lang="en-US" altLang="zh-CN"/>
              <a:t>(</a:t>
            </a:r>
            <a:r>
              <a:rPr lang="zh-CN" altLang="en-US"/>
              <a:t>这个学到组件时再介绍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在开发中，有哪些属性需要动态进行绑定呢？</a:t>
            </a:r>
            <a:endParaRPr lang="zh-CN" altLang="en-US"/>
          </a:p>
          <a:p>
            <a:pPr lvl="1"/>
            <a:r>
              <a:rPr lang="zh-CN" altLang="en-US"/>
              <a:t>还是有很多的，比如图片的链接</a:t>
            </a:r>
            <a:r>
              <a:rPr lang="en-US" altLang="zh-CN"/>
              <a:t>src</a:t>
            </a:r>
            <a:r>
              <a:rPr lang="zh-CN" altLang="en-US"/>
              <a:t>、网站的链接</a:t>
            </a:r>
            <a:r>
              <a:rPr lang="en-US" altLang="zh-CN"/>
              <a:t>href</a:t>
            </a:r>
            <a:r>
              <a:rPr lang="zh-CN" altLang="en-US"/>
              <a:t>、动态绑定一些类、样式等等</a:t>
            </a:r>
            <a:endParaRPr lang="zh-CN" altLang="en-US"/>
          </a:p>
          <a:p>
            <a:r>
              <a:rPr lang="zh-CN" altLang="en-US"/>
              <a:t>比如通过</a:t>
            </a:r>
            <a:r>
              <a:rPr lang="en-US" altLang="zh-CN"/>
              <a:t>Vue</a:t>
            </a:r>
            <a:r>
              <a:rPr lang="zh-CN" altLang="en-US"/>
              <a:t>实例中的</a:t>
            </a:r>
            <a:r>
              <a:rPr lang="en-US" altLang="zh-CN"/>
              <a:t>data</a:t>
            </a:r>
            <a:r>
              <a:rPr lang="zh-CN" altLang="en-US"/>
              <a:t>绑定元素的</a:t>
            </a:r>
            <a:r>
              <a:rPr lang="en-US" altLang="zh-CN"/>
              <a:t>src</a:t>
            </a:r>
            <a:r>
              <a:rPr lang="zh-CN" altLang="en-US"/>
              <a:t>和</a:t>
            </a:r>
            <a:r>
              <a:rPr lang="en-US" altLang="zh-CN"/>
              <a:t>href</a:t>
            </a:r>
            <a:r>
              <a:rPr lang="zh-CN" altLang="en-US"/>
              <a:t>，代码如下：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8873" y="3084634"/>
            <a:ext cx="3859008" cy="3011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84634"/>
            <a:ext cx="5942388" cy="32824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语法糖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有一个对应的语法糖，也就是简写方式</a:t>
            </a:r>
            <a:endParaRPr lang="zh-CN" altLang="en-US"/>
          </a:p>
          <a:p>
            <a:pPr lvl="1"/>
            <a:r>
              <a:rPr lang="zh-CN" altLang="en-US"/>
              <a:t>在开发中，我们通常会使用语法糖的形式，因为这样更加简洁。</a:t>
            </a:r>
            <a:endParaRPr lang="zh-CN" altLang="en-US"/>
          </a:p>
          <a:p>
            <a:r>
              <a:rPr lang="zh-CN" altLang="en-US"/>
              <a:t>简写方式如下：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811" y="2607407"/>
            <a:ext cx="46609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很多时候，我们希望动态的来切换</a:t>
            </a:r>
            <a:r>
              <a:rPr lang="en-US" altLang="zh-CN"/>
              <a:t>class</a:t>
            </a:r>
            <a:r>
              <a:rPr lang="zh-CN" altLang="en-US"/>
              <a:t>，比如：</a:t>
            </a:r>
            <a:endParaRPr lang="zh-CN" altLang="en-US"/>
          </a:p>
          <a:p>
            <a:pPr lvl="1"/>
            <a:r>
              <a:rPr lang="zh-CN" altLang="en-US"/>
              <a:t>当数据为某个状态时，字体显示红色。</a:t>
            </a:r>
            <a:endParaRPr lang="zh-CN" altLang="en-US"/>
          </a:p>
          <a:p>
            <a:pPr lvl="1"/>
            <a:r>
              <a:rPr lang="zh-CN" altLang="en-US"/>
              <a:t>当数据另一个状态时，字体显示黑色。</a:t>
            </a:r>
            <a:endParaRPr lang="zh-CN" altLang="en-US"/>
          </a:p>
          <a:p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有两种方式：</a:t>
            </a:r>
            <a:endParaRPr lang="zh-CN" altLang="en-US"/>
          </a:p>
          <a:p>
            <a:pPr lvl="1"/>
            <a:r>
              <a:rPr lang="zh-CN" altLang="en-US"/>
              <a:t>对象语法</a:t>
            </a:r>
            <a:endParaRPr lang="zh-CN" altLang="en-US"/>
          </a:p>
          <a:p>
            <a:pPr lvl="1"/>
            <a:r>
              <a:rPr lang="zh-CN" altLang="en-US"/>
              <a:t>数组语法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绑定方式：对象语法</a:t>
            </a:r>
            <a:endParaRPr kumimoji="1" lang="en-US" altLang="zh-CN"/>
          </a:p>
          <a:p>
            <a:pPr lvl="1"/>
            <a:r>
              <a:rPr lang="zh-CN" altLang="en-US"/>
              <a:t>对象语法的含义是</a:t>
            </a:r>
            <a:r>
              <a:rPr lang="en-US" altLang="zh-CN"/>
              <a:t>:class</a:t>
            </a:r>
            <a:r>
              <a:rPr lang="zh-CN" altLang="en-US"/>
              <a:t>后面跟的是一个对象。</a:t>
            </a:r>
            <a:endParaRPr lang="zh-CN" altLang="en-US"/>
          </a:p>
          <a:p>
            <a:r>
              <a:rPr lang="zh-CN" altLang="en-US"/>
              <a:t>对象语法有下面这些用法：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5139" y="2579078"/>
            <a:ext cx="1031564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用法一：直接通过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{}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绑定一个类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:class="{'active': isActive}"&gt;Hello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用法二：也可以通过判断，传入多个值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:class="{'active': isActive, 'line': isLine}"&gt;Hello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用法三：和普通的类同时存在，并不冲突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注：如果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isActive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和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都为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，那么会有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title/active/line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三个类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:class="{'active': isActive, 'line': isLine}"&gt;Hello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用法四：如果过于复杂，可以放在一个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methods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或者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computed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中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classes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是一个计算属性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:class="classes"&gt;Hello World&lt;/h2&gt;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（三）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绑定方式：数组语法</a:t>
            </a:r>
            <a:endParaRPr kumimoji="1" lang="en-US" altLang="zh-CN"/>
          </a:p>
          <a:p>
            <a:pPr lvl="1"/>
            <a:r>
              <a:rPr lang="zh-CN" altLang="en-US"/>
              <a:t>数组语法的含义是</a:t>
            </a:r>
            <a:r>
              <a:rPr lang="en-US" altLang="zh-CN"/>
              <a:t>:class</a:t>
            </a:r>
            <a:r>
              <a:rPr lang="zh-CN" altLang="en-US"/>
              <a:t>后面跟的是一个数组。</a:t>
            </a:r>
            <a:endParaRPr lang="zh-CN" altLang="en-US"/>
          </a:p>
          <a:p>
            <a:r>
              <a:rPr kumimoji="1" lang="zh-CN" altLang="en-US"/>
              <a:t>数组语法有下面这些用法：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5139" y="2579078"/>
            <a:ext cx="816281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用法一：直接通过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{}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绑定一个类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:class="['active']"&gt;Hello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用法二：也可以传入多个值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:class=“[‘active’,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'line']"&gt;Hello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用法三：和普通的类同时存在，并不冲突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会有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title/active/line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三个类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:class=“[‘active’,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'line']"&gt;Hello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用法四：如果过于复杂，可以放在一个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methods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或者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computed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中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classes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是一个计算属性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:class="classes"&gt;Hello World&lt;/h2&gt;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绑定</a:t>
            </a:r>
            <a:r>
              <a:rPr kumimoji="1" lang="en-US" altLang="zh-CN"/>
              <a:t>style</a:t>
            </a:r>
            <a:r>
              <a:rPr kumimoji="1" lang="zh-CN" altLang="en-US"/>
              <a:t>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我们可以利用</a:t>
            </a:r>
            <a:r>
              <a:rPr lang="en-US" altLang="zh-CN"/>
              <a:t>v-bind:style</a:t>
            </a:r>
            <a:r>
              <a:rPr lang="zh-CN" altLang="en-US"/>
              <a:t>来绑定一些</a:t>
            </a:r>
            <a:r>
              <a:rPr lang="en-US" altLang="zh-CN"/>
              <a:t>CSS</a:t>
            </a:r>
            <a:r>
              <a:rPr lang="zh-CN" altLang="en-US"/>
              <a:t>内联样式。</a:t>
            </a:r>
            <a:endParaRPr lang="zh-CN" altLang="en-US"/>
          </a:p>
          <a:p>
            <a:r>
              <a:rPr lang="zh-CN" altLang="en-US"/>
              <a:t>在写</a:t>
            </a:r>
            <a:r>
              <a:rPr lang="en-US" altLang="zh-CN"/>
              <a:t>CSS</a:t>
            </a:r>
            <a:r>
              <a:rPr lang="zh-CN" altLang="en-US"/>
              <a:t>属性名的时候，比如</a:t>
            </a:r>
            <a:r>
              <a:rPr lang="en-US" altLang="zh-CN"/>
              <a:t>font-size</a:t>
            </a:r>
            <a:endParaRPr lang="en-US" altLang="zh-CN"/>
          </a:p>
          <a:p>
            <a:pPr lvl="1"/>
            <a:r>
              <a:rPr lang="zh-CN" altLang="en-US"/>
              <a:t>我们可以使用驼峰式 </a:t>
            </a:r>
            <a:r>
              <a:rPr lang="en-US" altLang="zh-CN"/>
              <a:t>(camelCase)</a:t>
            </a:r>
            <a:r>
              <a:rPr lang="zh-CN" altLang="en-US"/>
              <a:t>  </a:t>
            </a:r>
            <a:r>
              <a:rPr lang="en-US" altLang="zh-CN">
                <a:solidFill>
                  <a:srgbClr val="C00000"/>
                </a:solidFill>
              </a:rPr>
              <a:t>fontSize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或短横线分隔 </a:t>
            </a:r>
            <a:r>
              <a:rPr lang="en-US" altLang="zh-CN"/>
              <a:t>(kebab-case</a:t>
            </a:r>
            <a:r>
              <a:rPr lang="zh-CN" altLang="en-US"/>
              <a:t>，记得用单引号括起来</a:t>
            </a:r>
            <a:r>
              <a:rPr lang="en-US" altLang="zh-CN"/>
              <a:t>) ‘</a:t>
            </a:r>
            <a:r>
              <a:rPr lang="en-US" altLang="zh-CN">
                <a:solidFill>
                  <a:srgbClr val="C00000"/>
                </a:solidFill>
              </a:rPr>
              <a:t>font-size’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有两种方式：</a:t>
            </a:r>
            <a:endParaRPr lang="zh-CN" altLang="en-US"/>
          </a:p>
          <a:p>
            <a:pPr lvl="1"/>
            <a:r>
              <a:rPr lang="zh-CN" altLang="en-US"/>
              <a:t>对象语法</a:t>
            </a:r>
            <a:endParaRPr lang="zh-CN" altLang="en-US"/>
          </a:p>
          <a:p>
            <a:pPr lvl="1"/>
            <a:r>
              <a:rPr lang="zh-CN" altLang="en-US"/>
              <a:t>数组语法</a:t>
            </a:r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绑定</a:t>
            </a:r>
            <a:r>
              <a:rPr kumimoji="1" lang="en-US" altLang="zh-CN"/>
              <a:t>style</a:t>
            </a:r>
            <a:r>
              <a:rPr kumimoji="1" lang="zh-CN" altLang="en-US"/>
              <a:t>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绑定方式一：对象语法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绑定方式二：数组语法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8585" y="1781907"/>
            <a:ext cx="740298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:style="{color: currentColor, fontSize: fontSize + 'px'}"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style</a:t>
            </a:r>
            <a:r>
              <a:rPr lang="zh-CN" altLang="en-US"/>
              <a:t>后面跟的是一个对象类型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对象的</a:t>
            </a:r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CSS</a:t>
            </a:r>
            <a:r>
              <a:rPr lang="zh-CN" altLang="en-US"/>
              <a:t>属性名称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对象的</a:t>
            </a:r>
            <a:r>
              <a:rPr lang="en-US" altLang="zh-CN"/>
              <a:t>value</a:t>
            </a:r>
            <a:r>
              <a:rPr lang="zh-CN" altLang="en-US"/>
              <a:t>是具体赋的值，值可以来自于</a:t>
            </a:r>
            <a:r>
              <a:rPr lang="en-US" altLang="zh-CN"/>
              <a:t>data</a:t>
            </a:r>
            <a:r>
              <a:rPr lang="zh-CN" altLang="en-US"/>
              <a:t>中的属性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8585" y="4509137"/>
            <a:ext cx="7402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&lt;div v-bind:style="[baseStyles, overridingStyles]"&gt;&lt;/div&gt;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style</a:t>
            </a:r>
            <a:r>
              <a:rPr lang="zh-CN" altLang="en-US"/>
              <a:t>后面跟的是一个数组类型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多个值以，分割即可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什么是计算属性？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我们知道，在模板中可以直接通过插值语法显示一些</a:t>
            </a:r>
            <a:r>
              <a:rPr lang="en-US" altLang="zh-CN"/>
              <a:t>data</a:t>
            </a:r>
            <a:r>
              <a:rPr lang="zh-CN" altLang="en-US"/>
              <a:t>中的数据。</a:t>
            </a:r>
            <a:endParaRPr lang="en-US" altLang="zh-CN"/>
          </a:p>
          <a:p>
            <a:r>
              <a:rPr lang="zh-CN" altLang="en-US"/>
              <a:t>但是在某些情况，我们可能需要对数据进行一些转化后再显示，或者需要将多个数据结合起来进行显示</a:t>
            </a:r>
            <a:endParaRPr lang="en-US" altLang="zh-CN"/>
          </a:p>
          <a:p>
            <a:pPr lvl="1"/>
            <a:r>
              <a:rPr lang="zh-CN" altLang="en-US"/>
              <a:t>比如我们有</a:t>
            </a:r>
            <a:r>
              <a:rPr lang="en-US" altLang="zh-CN"/>
              <a:t>firstName</a:t>
            </a:r>
            <a:r>
              <a:rPr lang="zh-CN" altLang="en-US"/>
              <a:t>和</a:t>
            </a:r>
            <a:r>
              <a:rPr lang="en-US" altLang="zh-CN"/>
              <a:t>lastName</a:t>
            </a:r>
            <a:r>
              <a:rPr lang="zh-CN" altLang="en-US"/>
              <a:t>两个变量，我们需要显示完整的名称。</a:t>
            </a:r>
            <a:endParaRPr lang="en-US" altLang="zh-CN"/>
          </a:p>
          <a:p>
            <a:pPr lvl="1"/>
            <a:r>
              <a:rPr lang="zh-CN" altLang="en-US"/>
              <a:t>但是如果多个地方都需要显示完整的名称，我们就需要写多个</a:t>
            </a:r>
            <a:r>
              <a:rPr lang="en-US" altLang="zh-CN"/>
              <a:t>{{firstName}} {{lastName}}</a:t>
            </a:r>
            <a:endParaRPr lang="zh-CN" altLang="en-US"/>
          </a:p>
          <a:p>
            <a:r>
              <a:rPr lang="zh-CN" altLang="en-US"/>
              <a:t>我们可以将上面的代码换成计算属性：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，我们发现计算属性是写在实例的</a:t>
            </a:r>
            <a:r>
              <a:rPr lang="en-US" altLang="zh-CN"/>
              <a:t>computed</a:t>
            </a:r>
            <a:r>
              <a:rPr lang="zh-CN" altLang="en-US"/>
              <a:t>选项中的。</a:t>
            </a:r>
            <a:endParaRPr lang="zh-CN" altLang="en-US"/>
          </a:p>
          <a:p>
            <a:pPr lvl="1"/>
            <a:endParaRPr kumimoji="1" lang="zh-CN" altLang="en-US"/>
          </a:p>
        </p:txBody>
      </p:sp>
      <p:pic>
        <p:nvPicPr>
          <p:cNvPr id="1026" name="Picture 2" descr="https://note.youdao.com/yws/public/resource/5c7d6c140af3455083003b00cafb4982/xmlnote/22E95C1EDB0B4E268FD414638EC62B2D/405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2" y="3715668"/>
            <a:ext cx="4797282" cy="28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ote.youdao.com/yws/public/resource/5c7d6c140af3455083003b00cafb4982/xmlnote/34406F2F62C245ECB55E38113A8A5BC7/4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93" y="3231765"/>
            <a:ext cx="5050284" cy="333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计算属性的复杂操作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计算属性中也可以进行一些更加复杂的操作，比如下面的例子：</a:t>
            </a:r>
            <a:endParaRPr kumimoji="1" lang="zh-CN" altLang="en-US"/>
          </a:p>
        </p:txBody>
      </p:sp>
      <p:pic>
        <p:nvPicPr>
          <p:cNvPr id="2050" name="Picture 2" descr="https://note.youdao.com/yws/public/resource/5c7d6c140af3455083003b00cafb4982/xmlnote/BEDE69E0EE824E93B419E942D08A45AF/40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723292"/>
            <a:ext cx="5884984" cy="45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</a:t>
            </a:r>
            <a:r>
              <a:rPr kumimoji="1" lang="en-US" altLang="zh-CN"/>
              <a:t>setter</a:t>
            </a:r>
            <a:r>
              <a:rPr kumimoji="1" lang="zh-CN" altLang="en-US"/>
              <a:t>和</a:t>
            </a:r>
            <a:r>
              <a:rPr kumimoji="1" lang="en-US" altLang="zh-CN"/>
              <a:t>getter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每个计算属性都包含一个</a:t>
            </a:r>
            <a:r>
              <a:rPr lang="en-US" altLang="zh-CN"/>
              <a:t>getter</a:t>
            </a:r>
            <a:r>
              <a:rPr lang="zh-CN" altLang="en-US"/>
              <a:t>和一个</a:t>
            </a:r>
            <a:r>
              <a:rPr lang="en-US" altLang="zh-CN"/>
              <a:t>setter</a:t>
            </a:r>
            <a:endParaRPr lang="en-US" altLang="zh-CN"/>
          </a:p>
          <a:p>
            <a:pPr lvl="1"/>
            <a:r>
              <a:rPr lang="zh-CN" altLang="en-US"/>
              <a:t>在上面的例子中，我们只是使用</a:t>
            </a:r>
            <a:r>
              <a:rPr lang="en-US" altLang="zh-CN"/>
              <a:t>getter</a:t>
            </a:r>
            <a:r>
              <a:rPr lang="zh-CN" altLang="en-US"/>
              <a:t>来读取。</a:t>
            </a:r>
            <a:endParaRPr lang="zh-CN" altLang="en-US"/>
          </a:p>
          <a:p>
            <a:pPr lvl="1"/>
            <a:r>
              <a:rPr lang="zh-CN" altLang="en-US"/>
              <a:t>在某些情况下，你也可以提供一个</a:t>
            </a:r>
            <a:r>
              <a:rPr lang="en-US" altLang="zh-CN"/>
              <a:t>setter</a:t>
            </a:r>
            <a:r>
              <a:rPr lang="zh-CN" altLang="en-US"/>
              <a:t>方法（不常用）。</a:t>
            </a:r>
            <a:endParaRPr lang="zh-CN" altLang="en-US"/>
          </a:p>
          <a:p>
            <a:pPr lvl="1"/>
            <a:r>
              <a:rPr lang="zh-CN" altLang="en-US"/>
              <a:t>在需要写</a:t>
            </a:r>
            <a:r>
              <a:rPr lang="en-US" altLang="zh-CN"/>
              <a:t>setter</a:t>
            </a:r>
            <a:r>
              <a:rPr lang="zh-CN" altLang="en-US"/>
              <a:t>的时候，代码如下：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3074" name="Picture 2" descr="https://note.youdao.com/yws/public/resource/5c7d6c140af3455083003b00cafb4982/xmlnote/CC971DE75D0C42EE8603AEE109C8D0F3/405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32" y="1359877"/>
            <a:ext cx="4759660" cy="522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插值操作</a:t>
            </a:r>
            <a:endParaRPr kumimoji="1" lang="en-US" altLang="zh-CN"/>
          </a:p>
          <a:p>
            <a:r>
              <a:rPr kumimoji="1" lang="zh-CN" altLang="en-US"/>
              <a:t>绑定属性</a:t>
            </a:r>
            <a:endParaRPr kumimoji="1" lang="en-US" altLang="zh-CN"/>
          </a:p>
          <a:p>
            <a:r>
              <a:rPr kumimoji="1" lang="zh-CN" altLang="en-US"/>
              <a:t>计算属性</a:t>
            </a:r>
            <a:endParaRPr kumimoji="1" lang="en-US" altLang="zh-CN"/>
          </a:p>
          <a:p>
            <a:r>
              <a:rPr kumimoji="1" lang="zh-CN" altLang="en-US"/>
              <a:t>事件监听</a:t>
            </a:r>
            <a:endParaRPr kumimoji="1" lang="en-US" altLang="zh-CN"/>
          </a:p>
          <a:p>
            <a:r>
              <a:rPr kumimoji="1" lang="zh-CN" altLang="en-US"/>
              <a:t>条件判断</a:t>
            </a:r>
            <a:endParaRPr kumimoji="1" lang="en-US" altLang="zh-CN"/>
          </a:p>
          <a:p>
            <a:r>
              <a:rPr kumimoji="1" lang="zh-CN" altLang="en-US"/>
              <a:t>循环遍历</a:t>
            </a:r>
            <a:endParaRPr kumimoji="1" lang="en-US" altLang="zh-CN"/>
          </a:p>
          <a:p>
            <a:r>
              <a:rPr kumimoji="1" lang="zh-CN" altLang="en-US"/>
              <a:t>阶段案例</a:t>
            </a:r>
            <a:endParaRPr kumimoji="1" lang="en-US" altLang="zh-CN"/>
          </a:p>
          <a:p>
            <a:r>
              <a:rPr kumimoji="1" lang="en-US" altLang="zh-CN"/>
              <a:t>v-model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计算属性的缓存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35566" cy="5444088"/>
          </a:xfrm>
        </p:spPr>
        <p:txBody>
          <a:bodyPr/>
          <a:lstStyle/>
          <a:p>
            <a:r>
              <a:rPr lang="zh-CN" altLang="en-US"/>
              <a:t>我们可能会考虑这样的一个问题：</a:t>
            </a:r>
            <a:endParaRPr lang="zh-CN" altLang="en-US"/>
          </a:p>
          <a:p>
            <a:pPr lvl="1"/>
            <a:r>
              <a:rPr lang="en-US" altLang="zh-CN"/>
              <a:t>methods</a:t>
            </a:r>
            <a:r>
              <a:rPr lang="zh-CN" altLang="en-US"/>
              <a:t>和</a:t>
            </a:r>
            <a:r>
              <a:rPr lang="en-US" altLang="zh-CN"/>
              <a:t>computed</a:t>
            </a:r>
            <a:r>
              <a:rPr lang="zh-CN" altLang="en-US"/>
              <a:t>看起来都可以实现我们的功能，</a:t>
            </a:r>
            <a:endParaRPr lang="zh-CN" altLang="en-US"/>
          </a:p>
          <a:p>
            <a:pPr lvl="1"/>
            <a:r>
              <a:rPr lang="zh-CN" altLang="en-US"/>
              <a:t>那么为什么还要多一个计算属性这个东西呢？</a:t>
            </a:r>
            <a:endParaRPr lang="en-US" altLang="zh-CN"/>
          </a:p>
          <a:p>
            <a:pPr lvl="1"/>
            <a:r>
              <a:rPr lang="zh-CN" altLang="en-US"/>
              <a:t>原因：计算属性会进行缓存，如果多次使用时，计算属性只会调用一次。</a:t>
            </a:r>
            <a:endParaRPr lang="zh-CN" altLang="en-US"/>
          </a:p>
          <a:p>
            <a:r>
              <a:rPr lang="zh-CN" altLang="en-US"/>
              <a:t>我们来看下面的代码：</a:t>
            </a:r>
            <a:endParaRPr kumimoji="1" lang="zh-CN" altLang="en-US"/>
          </a:p>
        </p:txBody>
      </p:sp>
      <p:pic>
        <p:nvPicPr>
          <p:cNvPr id="4098" name="Picture 2" descr="https://note.youdao.com/yws/public/resource/5c7d6c140af3455083003b00cafb4982/xmlnote/F40C1E918988410394C4F6F02C2F382C/40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" y="3283860"/>
            <a:ext cx="3292318" cy="30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note.youdao.com/yws/public/resource/5c7d6c140af3455083003b00cafb4982/xmlnote/B3D9809041534D96A5F03EDB03E11949/4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06" y="3737372"/>
            <a:ext cx="5351933" cy="128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let/var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事实上</a:t>
            </a:r>
            <a:r>
              <a:rPr lang="en-US" altLang="zh-CN"/>
              <a:t>var</a:t>
            </a:r>
            <a:r>
              <a:rPr lang="zh-CN" altLang="en-US"/>
              <a:t>的设计可以看成</a:t>
            </a:r>
            <a:r>
              <a:rPr lang="en-US" altLang="zh-CN"/>
              <a:t>JavaScript</a:t>
            </a:r>
            <a:r>
              <a:rPr lang="zh-CN" altLang="en-US"/>
              <a:t>语言设计上的错误</a:t>
            </a:r>
            <a:r>
              <a:rPr lang="en-US" altLang="zh-CN"/>
              <a:t>. </a:t>
            </a:r>
            <a:r>
              <a:rPr lang="zh-CN" altLang="en-US"/>
              <a:t>但是这种错误多半不能修复和移除</a:t>
            </a:r>
            <a:r>
              <a:rPr lang="en-US" altLang="zh-CN"/>
              <a:t>, </a:t>
            </a:r>
            <a:r>
              <a:rPr lang="zh-CN" altLang="en-US"/>
              <a:t>以为需要向后兼容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大概十年前</a:t>
            </a:r>
            <a:r>
              <a:rPr lang="en-US" altLang="zh-CN"/>
              <a:t>, Brendan Eich</a:t>
            </a:r>
            <a:r>
              <a:rPr lang="zh-CN" altLang="en-US"/>
              <a:t>就决定修复这个问题</a:t>
            </a:r>
            <a:r>
              <a:rPr lang="en-US" altLang="zh-CN"/>
              <a:t>, </a:t>
            </a:r>
            <a:r>
              <a:rPr lang="zh-CN" altLang="en-US"/>
              <a:t>于是他添加了一个新的关键字</a:t>
            </a:r>
            <a:r>
              <a:rPr lang="en-US" altLang="zh-CN"/>
              <a:t>: let.</a:t>
            </a:r>
            <a:endParaRPr lang="en-US" altLang="zh-CN"/>
          </a:p>
          <a:p>
            <a:pPr lvl="1"/>
            <a:r>
              <a:rPr lang="zh-CN" altLang="en-US"/>
              <a:t>我们可以将</a:t>
            </a:r>
            <a:r>
              <a:rPr lang="en-US" altLang="zh-CN"/>
              <a:t>let</a:t>
            </a:r>
            <a:r>
              <a:rPr lang="zh-CN" altLang="en-US"/>
              <a:t>看成更完美的</a:t>
            </a:r>
            <a:r>
              <a:rPr lang="en-US" altLang="zh-CN"/>
              <a:t>var</a:t>
            </a:r>
            <a:endParaRPr kumimoji="1" lang="zh-CN" altLang="en-US"/>
          </a:p>
          <a:p>
            <a:r>
              <a:rPr lang="zh-CN" altLang="en-US" b="1"/>
              <a:t>块级作用域</a:t>
            </a:r>
            <a:endParaRPr lang="zh-CN" altLang="en-US" b="1"/>
          </a:p>
          <a:p>
            <a:pPr lvl="1"/>
            <a:r>
              <a:rPr lang="en-US" altLang="zh-CN"/>
              <a:t>JS</a:t>
            </a:r>
            <a:r>
              <a:rPr lang="zh-CN" altLang="en-US"/>
              <a:t>中使用</a:t>
            </a:r>
            <a:r>
              <a:rPr lang="en-US" altLang="zh-CN"/>
              <a:t>var</a:t>
            </a:r>
            <a:r>
              <a:rPr lang="zh-CN" altLang="en-US"/>
              <a:t>来声明一个变量时</a:t>
            </a:r>
            <a:r>
              <a:rPr lang="en-US" altLang="zh-CN"/>
              <a:t>, </a:t>
            </a:r>
            <a:r>
              <a:rPr lang="zh-CN" altLang="en-US"/>
              <a:t>变量的作用域主要是和函数的定义有关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kumimoji="1" lang="zh-CN" altLang="en-US"/>
              <a:t>针对于其他块定义来说是没有作用域的，比如</a:t>
            </a:r>
            <a:r>
              <a:rPr kumimoji="1" lang="en-US" altLang="zh-CN"/>
              <a:t>if/for</a:t>
            </a:r>
            <a:r>
              <a:rPr kumimoji="1" lang="zh-CN" altLang="en-US"/>
              <a:t>等，这在我们开发中往往会引起一些问题。</a:t>
            </a:r>
            <a:endParaRPr kumimoji="1" lang="en-US" altLang="zh-CN"/>
          </a:p>
          <a:p>
            <a:pPr lvl="1"/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12" y="3960110"/>
            <a:ext cx="4958374" cy="19995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80" y="4185695"/>
            <a:ext cx="5465396" cy="15483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const</a:t>
            </a:r>
            <a:r>
              <a:rPr kumimoji="1" lang="zh-CN" altLang="en-US"/>
              <a:t>的使用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const</a:t>
            </a:r>
            <a:r>
              <a:rPr lang="zh-CN" altLang="en-US"/>
              <a:t>关键字</a:t>
            </a:r>
            <a:endParaRPr lang="zh-CN" altLang="en-US"/>
          </a:p>
          <a:p>
            <a:pPr lvl="1"/>
            <a:r>
              <a:rPr lang="zh-CN" altLang="en-US"/>
              <a:t>在很多语言中已经存在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C/C++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主要的作用是将某个变量修饰为常量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JavaScript</a:t>
            </a:r>
            <a:r>
              <a:rPr lang="zh-CN" altLang="en-US"/>
              <a:t>中也是如此</a:t>
            </a:r>
            <a:r>
              <a:rPr lang="en-US" altLang="zh-CN"/>
              <a:t>, </a:t>
            </a:r>
            <a:r>
              <a:rPr lang="zh-CN" altLang="en-US"/>
              <a:t>使用</a:t>
            </a:r>
            <a:r>
              <a:rPr lang="en-US" altLang="zh-CN"/>
              <a:t>const</a:t>
            </a:r>
            <a:r>
              <a:rPr lang="zh-CN" altLang="en-US"/>
              <a:t>修饰的标识符为常量</a:t>
            </a:r>
            <a:r>
              <a:rPr lang="en-US" altLang="zh-CN"/>
              <a:t>, </a:t>
            </a:r>
            <a:r>
              <a:rPr lang="zh-CN" altLang="en-US"/>
              <a:t>不可以再次赋值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什么时候使用</a:t>
            </a:r>
            <a:r>
              <a:rPr lang="en-US" altLang="zh-CN"/>
              <a:t>const</a:t>
            </a:r>
            <a:r>
              <a:rPr lang="zh-CN" altLang="en-US"/>
              <a:t>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当我们修饰的标识符不会被再次赋值时</a:t>
            </a:r>
            <a:r>
              <a:rPr lang="en-US" altLang="zh-CN"/>
              <a:t>, </a:t>
            </a:r>
            <a:r>
              <a:rPr lang="zh-CN" altLang="en-US"/>
              <a:t>就可以使用</a:t>
            </a:r>
            <a:r>
              <a:rPr lang="en-US" altLang="zh-CN"/>
              <a:t>const</a:t>
            </a:r>
            <a:r>
              <a:rPr lang="zh-CN" altLang="en-US"/>
              <a:t>来保证数据的安全性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 b="1"/>
              <a:t>建议</a:t>
            </a:r>
            <a:r>
              <a:rPr lang="en-US" altLang="zh-CN" b="1"/>
              <a:t>: </a:t>
            </a:r>
            <a:r>
              <a:rPr lang="zh-CN" altLang="en-US" b="1"/>
              <a:t>在</a:t>
            </a:r>
            <a:r>
              <a:rPr lang="en-US" altLang="zh-CN" b="1"/>
              <a:t>ES6</a:t>
            </a:r>
            <a:r>
              <a:rPr lang="zh-CN" altLang="en-US" b="1"/>
              <a:t>开发中</a:t>
            </a:r>
            <a:r>
              <a:rPr lang="en-US" altLang="zh-CN" b="1"/>
              <a:t>,</a:t>
            </a:r>
            <a:r>
              <a:rPr lang="zh-CN" altLang="en-US" b="1"/>
              <a:t>优先使用</a:t>
            </a:r>
            <a:r>
              <a:rPr lang="en-US" altLang="zh-CN" b="1"/>
              <a:t>const, </a:t>
            </a:r>
            <a:r>
              <a:rPr lang="zh-CN" altLang="en-US" b="1"/>
              <a:t>只有需要改变某一个标识符的时候才使用</a:t>
            </a:r>
            <a:r>
              <a:rPr lang="en-US" altLang="zh-CN" b="1"/>
              <a:t>let. </a:t>
            </a:r>
            <a:endParaRPr lang="en-US" altLang="zh-CN" b="1"/>
          </a:p>
          <a:p>
            <a:r>
              <a:rPr lang="en-US" altLang="zh-CN" b="1"/>
              <a:t>const</a:t>
            </a:r>
            <a:r>
              <a:rPr lang="zh-CN" altLang="en-US" b="1"/>
              <a:t>的注意</a:t>
            </a:r>
            <a:endParaRPr lang="zh-CN" altLang="en-US" b="1"/>
          </a:p>
          <a:p>
            <a:pPr lvl="1"/>
            <a:r>
              <a:rPr lang="fr-FR" altLang="zh-CN"/>
              <a:t>const</a:t>
            </a:r>
            <a:r>
              <a:rPr lang="zh-CN" altLang="fr-FR"/>
              <a:t>注意一</a:t>
            </a:r>
            <a:r>
              <a:rPr lang="fr-FR" altLang="zh-CN"/>
              <a:t>:</a:t>
            </a:r>
            <a:endParaRPr lang="fr-FR" altLang="zh-CN"/>
          </a:p>
          <a:p>
            <a:pPr lvl="1"/>
            <a:endParaRPr kumimoji="1" lang="fr-FR" altLang="zh-CN"/>
          </a:p>
          <a:p>
            <a:pPr lvl="1"/>
            <a:endParaRPr kumimoji="1" lang="fr-FR" altLang="zh-CN"/>
          </a:p>
          <a:p>
            <a:pPr lvl="1"/>
            <a:r>
              <a:rPr lang="fr-FR" altLang="zh-CN"/>
              <a:t>const</a:t>
            </a:r>
            <a:r>
              <a:rPr lang="zh-CN" altLang="fr-FR"/>
              <a:t>注意二</a:t>
            </a:r>
            <a:r>
              <a:rPr lang="fr-FR" altLang="zh-CN"/>
              <a:t>: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042" y="4584211"/>
            <a:ext cx="3187700" cy="59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2" y="5664932"/>
            <a:ext cx="48133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对象增强写法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中，对对象字面量进行了很多增强。</a:t>
            </a:r>
            <a:endParaRPr lang="zh-CN" altLang="en-US"/>
          </a:p>
          <a:p>
            <a:r>
              <a:rPr lang="zh-CN" altLang="en-US"/>
              <a:t>属性初始化简写和方法的简写：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285" y="2208824"/>
            <a:ext cx="3035300" cy="398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91" y="2208824"/>
            <a:ext cx="3965332" cy="41160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事件监听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在前端开发中，我们需要经常和用于交互。</a:t>
            </a:r>
            <a:endParaRPr lang="zh-CN" altLang="en-US"/>
          </a:p>
          <a:p>
            <a:pPr lvl="1"/>
            <a:r>
              <a:rPr lang="zh-CN" altLang="en-US"/>
              <a:t>这个时候，我们就必须监听用户发生的时间，比如点击、拖拽、键盘事件等等</a:t>
            </a:r>
            <a:endParaRPr lang="zh-CN" altLang="en-US"/>
          </a:p>
          <a:p>
            <a:pPr lvl="1"/>
            <a:r>
              <a:rPr kumimoji="1" lang="zh-CN" altLang="en-US"/>
              <a:t>在</a:t>
            </a:r>
            <a:r>
              <a:rPr kumimoji="1" lang="en-US" altLang="zh-CN"/>
              <a:t>Vue</a:t>
            </a:r>
            <a:r>
              <a:rPr kumimoji="1" lang="zh-CN" altLang="en-US"/>
              <a:t>中如何监听事件呢？使用</a:t>
            </a:r>
            <a:r>
              <a:rPr kumimoji="1" lang="en-US" altLang="zh-CN"/>
              <a:t>v-on</a:t>
            </a:r>
            <a:r>
              <a:rPr kumimoji="1" lang="zh-CN" altLang="en-US"/>
              <a:t>指令</a:t>
            </a:r>
            <a:endParaRPr kumimoji="1" lang="zh-CN" altLang="en-US"/>
          </a:p>
          <a:p>
            <a:r>
              <a:rPr lang="en-US" altLang="zh-CN" b="1"/>
              <a:t>v-on</a:t>
            </a:r>
            <a:r>
              <a:rPr lang="zh-CN" altLang="en-US" b="1"/>
              <a:t>介绍</a:t>
            </a:r>
            <a:endParaRPr lang="zh-CN" altLang="en-US" b="1"/>
          </a:p>
          <a:p>
            <a:pPr lvl="1"/>
            <a:r>
              <a:rPr lang="zh-CN" altLang="hr-HR" b="1"/>
              <a:t>作用</a:t>
            </a:r>
            <a:r>
              <a:rPr lang="zh-CN" altLang="hr-HR"/>
              <a:t>：绑定事件监听器</a:t>
            </a:r>
            <a:endParaRPr lang="zh-CN" altLang="hr-HR"/>
          </a:p>
          <a:p>
            <a:pPr lvl="1"/>
            <a:r>
              <a:rPr lang="zh-CN" altLang="hr-HR" b="1"/>
              <a:t>缩写</a:t>
            </a:r>
            <a:r>
              <a:rPr lang="zh-CN" altLang="hr-HR"/>
              <a:t>：</a:t>
            </a:r>
            <a:r>
              <a:rPr lang="hr-HR" altLang="zh-CN"/>
              <a:t>@</a:t>
            </a:r>
            <a:endParaRPr lang="hr-HR" altLang="zh-CN"/>
          </a:p>
          <a:p>
            <a:pPr lvl="1"/>
            <a:r>
              <a:rPr lang="zh-CN" altLang="hr-HR" b="1"/>
              <a:t>预期</a:t>
            </a:r>
            <a:r>
              <a:rPr lang="zh-CN" altLang="hr-HR"/>
              <a:t>：</a:t>
            </a:r>
            <a:r>
              <a:rPr lang="hr-HR" altLang="zh-CN"/>
              <a:t>Function | Inline Statement | Object</a:t>
            </a:r>
            <a:endParaRPr lang="hr-HR" altLang="zh-CN"/>
          </a:p>
          <a:p>
            <a:pPr lvl="1"/>
            <a:r>
              <a:rPr lang="zh-CN" altLang="hr-HR" b="1"/>
              <a:t>参数</a:t>
            </a:r>
            <a:r>
              <a:rPr lang="zh-CN" altLang="hr-HR"/>
              <a:t>：</a:t>
            </a:r>
            <a:r>
              <a:rPr lang="hr-HR" altLang="zh-CN"/>
              <a:t>event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下面，我们就具体来学习</a:t>
            </a:r>
            <a:r>
              <a:rPr kumimoji="1" lang="en-US" altLang="zh-CN"/>
              <a:t>v-on</a:t>
            </a:r>
            <a:r>
              <a:rPr kumimoji="1" lang="zh-CN" altLang="en-US"/>
              <a:t>的使用。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lang="zh-CN" altLang="en-US"/>
              <a:t>基础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这里，我们用一个监听按钮的点击事件，来简单看看</a:t>
            </a:r>
            <a:r>
              <a:rPr lang="en-US" altLang="zh-CN"/>
              <a:t>v-on</a:t>
            </a:r>
            <a:r>
              <a:rPr lang="zh-CN" altLang="en-US"/>
              <a:t>的使用</a:t>
            </a:r>
            <a:endParaRPr lang="zh-CN" altLang="en-US"/>
          </a:p>
          <a:p>
            <a:pPr lvl="1"/>
            <a:r>
              <a:rPr lang="zh-CN" altLang="en-US"/>
              <a:t>下面的代码中，我们使用了</a:t>
            </a:r>
            <a:r>
              <a:rPr lang="en-US" altLang="zh-CN"/>
              <a:t>v-on:click="counter++”</a:t>
            </a:r>
            <a:endParaRPr lang="en-US" altLang="zh-CN"/>
          </a:p>
          <a:p>
            <a:pPr lvl="1"/>
            <a:r>
              <a:rPr lang="zh-CN" altLang="en-US"/>
              <a:t>另外，我们可以将事件指向一个在</a:t>
            </a:r>
            <a:r>
              <a:rPr lang="en-US" altLang="zh-CN"/>
              <a:t>methods</a:t>
            </a:r>
            <a:r>
              <a:rPr lang="zh-CN" altLang="en-US"/>
              <a:t>中定义的函数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注：</a:t>
            </a:r>
            <a:r>
              <a:rPr kumimoji="1" lang="en-US" altLang="zh-CN"/>
              <a:t>v-on</a:t>
            </a:r>
            <a:r>
              <a:rPr kumimoji="1" lang="zh-CN" altLang="en-US"/>
              <a:t>也有对应的语法糖：</a:t>
            </a:r>
            <a:endParaRPr kumimoji="1" lang="en-US" altLang="zh-CN"/>
          </a:p>
          <a:p>
            <a:pPr lvl="1"/>
            <a:r>
              <a:rPr kumimoji="1" lang="en-US" altLang="zh-CN"/>
              <a:t>v-on:click</a:t>
            </a:r>
            <a:r>
              <a:rPr kumimoji="1" lang="zh-CN" altLang="en-US"/>
              <a:t>可以写成</a:t>
            </a:r>
            <a:r>
              <a:rPr kumimoji="1" lang="en-US" altLang="zh-CN"/>
              <a:t>@click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97" y="2524033"/>
            <a:ext cx="6143380" cy="1189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70" y="2524033"/>
            <a:ext cx="4220709" cy="2795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5" y="5031642"/>
            <a:ext cx="6248917" cy="13258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kumimoji="1" lang="zh-CN" altLang="en-US"/>
              <a:t>参数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当通过</a:t>
            </a:r>
            <a:r>
              <a:rPr lang="en-US" altLang="zh-CN"/>
              <a:t>methods</a:t>
            </a:r>
            <a:r>
              <a:rPr lang="zh-CN" altLang="en-US"/>
              <a:t>中定义方法，以供</a:t>
            </a:r>
            <a:r>
              <a:rPr lang="en-US" altLang="zh-CN"/>
              <a:t>@click</a:t>
            </a:r>
            <a:r>
              <a:rPr lang="zh-CN" altLang="en-US"/>
              <a:t>调用时，需要</a:t>
            </a:r>
            <a:r>
              <a:rPr lang="zh-CN" altLang="en-US" b="1"/>
              <a:t>注意参数问题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情况一：如果该方法不需要额外参数，那么方法后的</a:t>
            </a:r>
            <a:r>
              <a:rPr lang="en-US" altLang="zh-CN"/>
              <a:t>()</a:t>
            </a:r>
            <a:r>
              <a:rPr lang="zh-CN" altLang="en-US"/>
              <a:t>可以不添加。</a:t>
            </a:r>
            <a:endParaRPr lang="en-US" altLang="zh-CN"/>
          </a:p>
          <a:p>
            <a:pPr lvl="1"/>
            <a:r>
              <a:rPr lang="zh-CN" altLang="en-US"/>
              <a:t>但是注意：如果方法本身中有一个参数，那么会默认将原生事件</a:t>
            </a:r>
            <a:r>
              <a:rPr lang="en-US" altLang="zh-CN"/>
              <a:t>event</a:t>
            </a:r>
            <a:r>
              <a:rPr lang="zh-CN" altLang="en-US"/>
              <a:t>参数传递进去</a:t>
            </a:r>
            <a:endParaRPr lang="zh-CN" altLang="en-US"/>
          </a:p>
          <a:p>
            <a:r>
              <a:rPr lang="zh-CN" altLang="en-US"/>
              <a:t>情况二：如果需要同时传入某个参数，同时需要</a:t>
            </a:r>
            <a:r>
              <a:rPr lang="en-US" altLang="zh-CN"/>
              <a:t>event</a:t>
            </a:r>
            <a:r>
              <a:rPr lang="zh-CN" altLang="en-US"/>
              <a:t>时，可以通过</a:t>
            </a:r>
            <a:r>
              <a:rPr lang="en-US" altLang="zh-CN"/>
              <a:t>$event</a:t>
            </a:r>
            <a:r>
              <a:rPr lang="zh-CN" altLang="en-US"/>
              <a:t>传入事件。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922" y="3043115"/>
            <a:ext cx="5955323" cy="11261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2" y="4286381"/>
            <a:ext cx="3848426" cy="22786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kumimoji="1" lang="zh-CN" altLang="en-US"/>
              <a:t>修饰符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489330" cy="5444088"/>
          </a:xfrm>
        </p:spPr>
        <p:txBody>
          <a:bodyPr/>
          <a:lstStyle/>
          <a:p>
            <a:r>
              <a:rPr lang="zh-CN" altLang="en-US"/>
              <a:t>在某些情况下，我们拿到</a:t>
            </a:r>
            <a:r>
              <a:rPr lang="en-US" altLang="zh-CN"/>
              <a:t>event</a:t>
            </a:r>
            <a:r>
              <a:rPr lang="zh-CN" altLang="en-US"/>
              <a:t>的目的可能是进行一些事件处理。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提供了修饰符来帮助我们方便的处理一些事件：</a:t>
            </a:r>
            <a:endParaRPr lang="zh-CN" altLang="en-US"/>
          </a:p>
          <a:p>
            <a:pPr lvl="1"/>
            <a:r>
              <a:rPr lang="en-US" altLang="zh-CN"/>
              <a:t>.stop - </a:t>
            </a:r>
            <a:r>
              <a:rPr lang="zh-CN" altLang="en-US"/>
              <a:t>调用 </a:t>
            </a:r>
            <a:r>
              <a:rPr lang="en-US" altLang="zh-CN"/>
              <a:t>event.stopPropagation()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.prevent - </a:t>
            </a:r>
            <a:r>
              <a:rPr lang="zh-CN" altLang="en-US"/>
              <a:t>调用 </a:t>
            </a:r>
            <a:r>
              <a:rPr lang="en-US" altLang="zh-CN"/>
              <a:t>event.preventDefault()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.{keyCode | keyAlias} - </a:t>
            </a:r>
            <a:r>
              <a:rPr lang="zh-CN" altLang="en-US"/>
              <a:t>只当事件是从特定键触发时才触发回调。</a:t>
            </a:r>
            <a:endParaRPr lang="zh-CN" altLang="en-US"/>
          </a:p>
          <a:p>
            <a:pPr lvl="1"/>
            <a:r>
              <a:rPr lang="en-US" altLang="zh-CN"/>
              <a:t>.native - </a:t>
            </a:r>
            <a:r>
              <a:rPr lang="zh-CN" altLang="en-US"/>
              <a:t>监听组件根元素的原生事件。</a:t>
            </a:r>
            <a:endParaRPr lang="zh-CN" altLang="en-US"/>
          </a:p>
          <a:p>
            <a:pPr lvl="1"/>
            <a:r>
              <a:rPr lang="en-US" altLang="zh-CN"/>
              <a:t>.once - </a:t>
            </a:r>
            <a:r>
              <a:rPr lang="zh-CN" altLang="en-US"/>
              <a:t>只触发一次回调。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705" y="1440137"/>
            <a:ext cx="5937397" cy="48054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v-if</a:t>
            </a:r>
            <a:r>
              <a:rPr kumimoji="1" lang="zh-CN" altLang="en-US"/>
              <a:t>、</a:t>
            </a:r>
            <a:r>
              <a:rPr kumimoji="1" lang="en-US" altLang="zh-CN"/>
              <a:t>v-else-if</a:t>
            </a:r>
            <a:r>
              <a:rPr kumimoji="1" lang="zh-CN" altLang="en-US"/>
              <a:t>、</a:t>
            </a:r>
            <a:r>
              <a:rPr kumimoji="1" lang="en-US" altLang="zh-CN"/>
              <a:t>v-else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v-if</a:t>
            </a:r>
            <a:r>
              <a:rPr lang="zh-CN" altLang="en-US"/>
              <a:t>、</a:t>
            </a:r>
            <a:r>
              <a:rPr lang="en-US" altLang="zh-CN"/>
              <a:t>v-else-if</a:t>
            </a:r>
            <a:r>
              <a:rPr lang="zh-CN" altLang="en-US"/>
              <a:t>、</a:t>
            </a:r>
            <a:r>
              <a:rPr lang="en-US" altLang="zh-CN"/>
              <a:t>v-else</a:t>
            </a:r>
            <a:endParaRPr lang="en-US" altLang="zh-CN"/>
          </a:p>
          <a:p>
            <a:pPr lvl="1"/>
            <a:r>
              <a:rPr lang="zh-CN" altLang="en-US"/>
              <a:t>这三个指令与</a:t>
            </a:r>
            <a:r>
              <a:rPr lang="en-US" altLang="zh-CN"/>
              <a:t>JavaScript</a:t>
            </a:r>
            <a:r>
              <a:rPr lang="zh-CN" altLang="en-US"/>
              <a:t>的条件语句</a:t>
            </a: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else</a:t>
            </a:r>
            <a:r>
              <a:rPr lang="zh-CN" altLang="en-US"/>
              <a:t>、</a:t>
            </a:r>
            <a:r>
              <a:rPr lang="en-US" altLang="zh-CN"/>
              <a:t>else if</a:t>
            </a:r>
            <a:r>
              <a:rPr lang="zh-CN" altLang="en-US"/>
              <a:t>类似。</a:t>
            </a:r>
            <a:endParaRPr lang="zh-CN" altLang="en-US"/>
          </a:p>
          <a:p>
            <a:pPr lvl="1"/>
            <a:r>
              <a:rPr lang="en-US" altLang="zh-CN"/>
              <a:t>Vue</a:t>
            </a:r>
            <a:r>
              <a:rPr lang="zh-CN" altLang="en-US"/>
              <a:t>的条件指令可以根据表达式的值在</a:t>
            </a:r>
            <a:r>
              <a:rPr lang="en-US" altLang="zh-CN"/>
              <a:t>DOM</a:t>
            </a:r>
            <a:r>
              <a:rPr lang="zh-CN" altLang="en-US"/>
              <a:t>中渲染或销毁元素或组件</a:t>
            </a:r>
            <a:endParaRPr lang="zh-CN" altLang="en-US"/>
          </a:p>
          <a:p>
            <a:r>
              <a:rPr lang="zh-CN" altLang="en-US"/>
              <a:t>简单的案例演示：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en-US" altLang="zh-CN"/>
              <a:t>v-if</a:t>
            </a:r>
            <a:r>
              <a:rPr lang="zh-CN" altLang="en-US"/>
              <a:t>的原理：</a:t>
            </a:r>
            <a:endParaRPr lang="zh-CN" altLang="en-US"/>
          </a:p>
          <a:p>
            <a:pPr lvl="1"/>
            <a:r>
              <a:rPr lang="en-US" altLang="zh-CN"/>
              <a:t>v-if</a:t>
            </a:r>
            <a:r>
              <a:rPr lang="zh-CN" altLang="en-US"/>
              <a:t>后面的条件为</a:t>
            </a:r>
            <a:r>
              <a:rPr lang="en-US" altLang="zh-CN"/>
              <a:t>false</a:t>
            </a:r>
            <a:r>
              <a:rPr lang="zh-CN" altLang="en-US"/>
              <a:t>时，对应的元素以及其子元素不会渲染。</a:t>
            </a:r>
            <a:endParaRPr lang="zh-CN" altLang="en-US"/>
          </a:p>
          <a:p>
            <a:pPr lvl="1"/>
            <a:r>
              <a:rPr lang="zh-CN" altLang="en-US"/>
              <a:t>也就是根本没有不会有对应的标签出现在</a:t>
            </a:r>
            <a:r>
              <a:rPr lang="en-US" altLang="zh-CN"/>
              <a:t>DOM</a:t>
            </a:r>
            <a:r>
              <a:rPr lang="zh-CN" altLang="en-US"/>
              <a:t>中。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54" y="2918710"/>
            <a:ext cx="5130800" cy="208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38" y="2918711"/>
            <a:ext cx="4522177" cy="2090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条件渲染案例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我们来做一个简单的小案例：</a:t>
            </a:r>
            <a:endParaRPr lang="zh-CN" altLang="en-US"/>
          </a:p>
          <a:p>
            <a:pPr lvl="1"/>
            <a:r>
              <a:rPr lang="zh-CN" altLang="en-US"/>
              <a:t>用户再登录时，可以切换使用用户账号登录还是邮箱地址登录。</a:t>
            </a:r>
            <a:endParaRPr lang="zh-CN" altLang="en-US"/>
          </a:p>
          <a:p>
            <a:pPr lvl="1"/>
            <a:r>
              <a:rPr lang="zh-CN" altLang="en-US"/>
              <a:t>类似如下情景：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8bc77e7421645c2e19e4ef225b6bd41f/xmlnote/298D9EC53E1041ACA88CB03B8DF5DE5A/37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2567354"/>
            <a:ext cx="4343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35" y="3135857"/>
            <a:ext cx="5834144" cy="26832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" y="3135857"/>
            <a:ext cx="5606561" cy="2683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Mustache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如何将</a:t>
            </a:r>
            <a:r>
              <a:rPr lang="en-US" altLang="zh-CN"/>
              <a:t>data</a:t>
            </a:r>
            <a:r>
              <a:rPr lang="zh-CN" altLang="en-US"/>
              <a:t>中的文本数据，插入到</a:t>
            </a:r>
            <a:r>
              <a:rPr lang="en-US" altLang="zh-CN"/>
              <a:t>HTML</a:t>
            </a:r>
            <a:r>
              <a:rPr lang="zh-CN" altLang="en-US"/>
              <a:t>中呢？</a:t>
            </a:r>
            <a:endParaRPr lang="zh-CN" altLang="en-US"/>
          </a:p>
          <a:p>
            <a:pPr lvl="1"/>
            <a:r>
              <a:rPr lang="zh-CN" altLang="en-US"/>
              <a:t>我们已经学习过了，可以通过</a:t>
            </a:r>
            <a:r>
              <a:rPr lang="en-US" altLang="zh-CN"/>
              <a:t>Mustache</a:t>
            </a:r>
            <a:r>
              <a:rPr lang="zh-CN" altLang="en-US"/>
              <a:t>语法</a:t>
            </a:r>
            <a:r>
              <a:rPr lang="en-US" altLang="zh-CN"/>
              <a:t>(</a:t>
            </a:r>
            <a:r>
              <a:rPr lang="zh-CN" altLang="en-US"/>
              <a:t>也就是双大括号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kumimoji="1" lang="zh-CN" altLang="en-US"/>
              <a:t>我们可以像下面这样来使用，并且数据是响应式的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235" y="2511669"/>
            <a:ext cx="6260612" cy="378378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案例小问题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954715" cy="54440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小问题：</a:t>
            </a:r>
            <a:endParaRPr lang="zh-CN" altLang="en-US"/>
          </a:p>
          <a:p>
            <a:pPr lvl="1"/>
            <a:r>
              <a:rPr lang="zh-CN" altLang="en-US"/>
              <a:t>如果我们在有输入内容的情况下，切换了类型，我们会发现文字依然显示之前的输入的内容。</a:t>
            </a:r>
            <a:endParaRPr lang="zh-CN" altLang="en-US"/>
          </a:p>
          <a:p>
            <a:pPr lvl="1"/>
            <a:r>
              <a:rPr lang="zh-CN" altLang="en-US"/>
              <a:t>但是按道理讲，我们应该切换到另外一个</a:t>
            </a:r>
            <a:r>
              <a:rPr lang="en-US" altLang="zh-CN"/>
              <a:t>input</a:t>
            </a:r>
            <a:r>
              <a:rPr lang="zh-CN" altLang="en-US"/>
              <a:t>元素中了。</a:t>
            </a:r>
            <a:endParaRPr lang="zh-CN" altLang="en-US"/>
          </a:p>
          <a:p>
            <a:pPr lvl="1"/>
            <a:r>
              <a:rPr lang="zh-CN" altLang="en-US"/>
              <a:t>在另一个</a:t>
            </a:r>
            <a:r>
              <a:rPr lang="en-US" altLang="zh-CN"/>
              <a:t>input</a:t>
            </a:r>
            <a:r>
              <a:rPr lang="zh-CN" altLang="en-US"/>
              <a:t>元素中，我们并没有输入内容。</a:t>
            </a:r>
            <a:endParaRPr lang="zh-CN" altLang="en-US"/>
          </a:p>
          <a:p>
            <a:pPr lvl="1"/>
            <a:r>
              <a:rPr lang="zh-CN" altLang="en-US"/>
              <a:t>为什么会出现这个问题呢？</a:t>
            </a:r>
            <a:endParaRPr lang="zh-CN" altLang="en-US"/>
          </a:p>
          <a:p>
            <a:r>
              <a:rPr lang="zh-CN" altLang="en-US"/>
              <a:t>问题解答：</a:t>
            </a:r>
            <a:endParaRPr lang="zh-CN" altLang="en-US"/>
          </a:p>
          <a:p>
            <a:pPr lvl="1"/>
            <a:r>
              <a:rPr lang="zh-CN" altLang="en-US"/>
              <a:t>这是因为</a:t>
            </a:r>
            <a:r>
              <a:rPr lang="en-US" altLang="zh-CN"/>
              <a:t>Vue</a:t>
            </a:r>
            <a:r>
              <a:rPr lang="zh-CN" altLang="en-US"/>
              <a:t>在进行</a:t>
            </a:r>
            <a:r>
              <a:rPr lang="en-US" altLang="zh-CN"/>
              <a:t>DOM</a:t>
            </a:r>
            <a:r>
              <a:rPr lang="zh-CN" altLang="en-US"/>
              <a:t>渲染时，出于性能考虑，会尽可能的复用已经存在的元素，而不是重新创建新的元素。</a:t>
            </a:r>
            <a:endParaRPr lang="zh-CN" altLang="en-US"/>
          </a:p>
          <a:p>
            <a:pPr lvl="1"/>
            <a:r>
              <a:rPr lang="zh-CN" altLang="en-US"/>
              <a:t>在上面的案例中，</a:t>
            </a:r>
            <a:r>
              <a:rPr lang="en-US" altLang="zh-CN"/>
              <a:t>Vue</a:t>
            </a:r>
            <a:r>
              <a:rPr lang="zh-CN" altLang="en-US"/>
              <a:t>内部会发现原来的</a:t>
            </a:r>
            <a:r>
              <a:rPr lang="en-US" altLang="zh-CN"/>
              <a:t>input</a:t>
            </a:r>
            <a:r>
              <a:rPr lang="zh-CN" altLang="en-US"/>
              <a:t>元素不再使用，直接作为</a:t>
            </a:r>
            <a:r>
              <a:rPr lang="en-US" altLang="zh-CN"/>
              <a:t>else</a:t>
            </a:r>
            <a:r>
              <a:rPr lang="zh-CN" altLang="en-US"/>
              <a:t>中的</a:t>
            </a:r>
            <a:r>
              <a:rPr lang="en-US" altLang="zh-CN"/>
              <a:t>input</a:t>
            </a:r>
            <a:r>
              <a:rPr lang="zh-CN" altLang="en-US"/>
              <a:t>来使用了。</a:t>
            </a:r>
            <a:endParaRPr lang="zh-CN" altLang="en-US"/>
          </a:p>
          <a:p>
            <a:r>
              <a:rPr lang="zh-CN" altLang="en-US"/>
              <a:t>解决方案：</a:t>
            </a:r>
            <a:endParaRPr lang="zh-CN" altLang="en-US"/>
          </a:p>
          <a:p>
            <a:pPr lvl="1"/>
            <a:r>
              <a:rPr lang="zh-CN" altLang="en-US"/>
              <a:t>如果我们不希望</a:t>
            </a:r>
            <a:r>
              <a:rPr lang="en-US" altLang="zh-CN"/>
              <a:t>Vue</a:t>
            </a:r>
            <a:r>
              <a:rPr lang="zh-CN" altLang="en-US"/>
              <a:t>出现类似重复利用的问题，可以给对应的</a:t>
            </a:r>
            <a:r>
              <a:rPr lang="en-US" altLang="zh-CN"/>
              <a:t>input</a:t>
            </a:r>
            <a:r>
              <a:rPr lang="zh-CN" altLang="en-US"/>
              <a:t>添加</a:t>
            </a:r>
            <a:r>
              <a:rPr lang="en-US" altLang="zh-CN"/>
              <a:t>key</a:t>
            </a:r>
            <a:endParaRPr lang="en-US" altLang="zh-CN"/>
          </a:p>
          <a:p>
            <a:pPr lvl="1"/>
            <a:r>
              <a:rPr lang="zh-CN" altLang="en-US"/>
              <a:t>并且我们需要保证</a:t>
            </a:r>
            <a:r>
              <a:rPr lang="en-US" altLang="zh-CN"/>
              <a:t>key</a:t>
            </a:r>
            <a:r>
              <a:rPr lang="zh-CN" altLang="en-US"/>
              <a:t>的不同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2707" y="2540977"/>
            <a:ext cx="4989293" cy="2066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v-show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614745" cy="5444088"/>
          </a:xfrm>
        </p:spPr>
        <p:txBody>
          <a:bodyPr/>
          <a:lstStyle/>
          <a:p>
            <a:r>
              <a:rPr lang="en-US" altLang="zh-CN"/>
              <a:t>v-show</a:t>
            </a:r>
            <a:r>
              <a:rPr lang="zh-CN" altLang="en-US"/>
              <a:t>的用法和</a:t>
            </a:r>
            <a:r>
              <a:rPr lang="en-US" altLang="zh-CN"/>
              <a:t>v-if</a:t>
            </a:r>
            <a:r>
              <a:rPr lang="zh-CN" altLang="en-US"/>
              <a:t>非常相似，也用于决定一个元素是否渲染：</a:t>
            </a:r>
            <a:endParaRPr lang="en-US" altLang="zh-CN"/>
          </a:p>
          <a:p>
            <a:r>
              <a:rPr lang="en-US" altLang="zh-CN" b="1"/>
              <a:t>v-if</a:t>
            </a:r>
            <a:r>
              <a:rPr lang="zh-CN" altLang="en-US" b="1"/>
              <a:t>和</a:t>
            </a:r>
            <a:r>
              <a:rPr lang="en-US" altLang="zh-CN" b="1"/>
              <a:t>v-show</a:t>
            </a:r>
            <a:r>
              <a:rPr lang="zh-CN" altLang="en-US" b="1"/>
              <a:t>对比</a:t>
            </a:r>
            <a:endParaRPr lang="zh-CN" altLang="en-US" b="1"/>
          </a:p>
          <a:p>
            <a:r>
              <a:rPr lang="en-US" altLang="zh-CN"/>
              <a:t>v-if</a:t>
            </a:r>
            <a:r>
              <a:rPr lang="zh-CN" altLang="en-US"/>
              <a:t>和</a:t>
            </a:r>
            <a:r>
              <a:rPr lang="en-US" altLang="zh-CN"/>
              <a:t>v-show</a:t>
            </a:r>
            <a:r>
              <a:rPr lang="zh-CN" altLang="en-US"/>
              <a:t>都可以决定一个元素是否渲染，那么开发中我们如何选择呢？</a:t>
            </a:r>
            <a:endParaRPr lang="zh-CN" altLang="en-US"/>
          </a:p>
          <a:p>
            <a:pPr lvl="1"/>
            <a:r>
              <a:rPr lang="en-US" altLang="zh-CN"/>
              <a:t>v-if</a:t>
            </a:r>
            <a:r>
              <a:rPr lang="zh-CN" altLang="en-US"/>
              <a:t>当条件为</a:t>
            </a:r>
            <a:r>
              <a:rPr lang="en-US" altLang="zh-CN"/>
              <a:t>false</a:t>
            </a:r>
            <a:r>
              <a:rPr lang="zh-CN" altLang="en-US"/>
              <a:t>时，压根不会有对应的元素在</a:t>
            </a:r>
            <a:r>
              <a:rPr lang="en-US" altLang="zh-CN"/>
              <a:t>DOM</a:t>
            </a:r>
            <a:r>
              <a:rPr lang="zh-CN" altLang="en-US"/>
              <a:t>中。</a:t>
            </a:r>
            <a:endParaRPr lang="zh-CN" altLang="en-US"/>
          </a:p>
          <a:p>
            <a:pPr lvl="1"/>
            <a:r>
              <a:rPr lang="en-US" altLang="zh-CN"/>
              <a:t>v-show</a:t>
            </a:r>
            <a:r>
              <a:rPr lang="zh-CN" altLang="en-US"/>
              <a:t>当条件为</a:t>
            </a:r>
            <a:r>
              <a:rPr lang="en-US" altLang="zh-CN"/>
              <a:t>false</a:t>
            </a:r>
            <a:r>
              <a:rPr lang="zh-CN" altLang="en-US"/>
              <a:t>时，仅仅是将元素的</a:t>
            </a:r>
            <a:r>
              <a:rPr lang="en-US" altLang="zh-CN"/>
              <a:t>display</a:t>
            </a:r>
            <a:r>
              <a:rPr lang="zh-CN" altLang="en-US"/>
              <a:t>属性设置为</a:t>
            </a:r>
            <a:r>
              <a:rPr lang="en-US" altLang="zh-CN"/>
              <a:t>none</a:t>
            </a:r>
            <a:r>
              <a:rPr lang="zh-CN" altLang="en-US"/>
              <a:t>而已。</a:t>
            </a:r>
            <a:endParaRPr lang="zh-CN" altLang="en-US"/>
          </a:p>
          <a:p>
            <a:r>
              <a:rPr lang="zh-CN" altLang="en-US"/>
              <a:t>开发中如何选择呢？</a:t>
            </a:r>
            <a:endParaRPr lang="zh-CN" altLang="en-US"/>
          </a:p>
          <a:p>
            <a:pPr lvl="1"/>
            <a:r>
              <a:rPr lang="zh-CN" altLang="en-US"/>
              <a:t>当需要在显示与隐藏之间切片很频繁时，使用</a:t>
            </a:r>
            <a:r>
              <a:rPr lang="en-US" altLang="zh-CN"/>
              <a:t>v-show</a:t>
            </a:r>
            <a:endParaRPr lang="en-US" altLang="zh-CN"/>
          </a:p>
          <a:p>
            <a:pPr lvl="1"/>
            <a:r>
              <a:rPr lang="zh-CN" altLang="en-US"/>
              <a:t>当只有一次切换时，通过使用</a:t>
            </a:r>
            <a:r>
              <a:rPr lang="en-US" altLang="zh-CN"/>
              <a:t>v-if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47" y="1554588"/>
            <a:ext cx="4892724" cy="4412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v-for</a:t>
            </a:r>
            <a:r>
              <a:rPr lang="zh-CN" altLang="en-US"/>
              <a:t>遍历数组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62345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当我们有一组数据需要进行渲染时，我们就可以使用</a:t>
            </a:r>
            <a:r>
              <a:rPr lang="en-US" altLang="zh-CN" sz="1600"/>
              <a:t>v-for</a:t>
            </a:r>
            <a:r>
              <a:rPr lang="zh-CN" altLang="en-US" sz="1600"/>
              <a:t>来完成。</a:t>
            </a:r>
            <a:endParaRPr lang="zh-CN" altLang="en-US" sz="1600"/>
          </a:p>
          <a:p>
            <a:pPr lvl="1"/>
            <a:r>
              <a:rPr lang="en-US" altLang="zh-CN" sz="1600"/>
              <a:t>v-for</a:t>
            </a:r>
            <a:r>
              <a:rPr lang="zh-CN" altLang="en-US" sz="1600"/>
              <a:t>的语法类似于</a:t>
            </a:r>
            <a:r>
              <a:rPr lang="en-US" altLang="zh-CN" sz="1600"/>
              <a:t>JavaScript</a:t>
            </a:r>
            <a:r>
              <a:rPr lang="zh-CN" altLang="en-US" sz="1600"/>
              <a:t>中的</a:t>
            </a:r>
            <a:r>
              <a:rPr lang="en-US" altLang="zh-CN" sz="1600"/>
              <a:t>for</a:t>
            </a:r>
            <a:r>
              <a:rPr lang="zh-CN" altLang="en-US" sz="1600"/>
              <a:t>循环。</a:t>
            </a:r>
            <a:endParaRPr lang="zh-CN" altLang="en-US" sz="1600"/>
          </a:p>
          <a:p>
            <a:pPr lvl="1"/>
            <a:r>
              <a:rPr lang="zh-CN" altLang="en-US" sz="1600"/>
              <a:t>格式如下：</a:t>
            </a:r>
            <a:r>
              <a:rPr lang="en-US" altLang="zh-CN" sz="1600"/>
              <a:t>item in items</a:t>
            </a:r>
            <a:r>
              <a:rPr lang="zh-CN" altLang="en-US" sz="1600"/>
              <a:t>的形式。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我们来看一个简单的案例：</a:t>
            </a:r>
            <a:endParaRPr lang="en-US" altLang="zh-CN" sz="1600"/>
          </a:p>
          <a:p>
            <a:r>
              <a:rPr lang="zh-CN" altLang="en-US" sz="1600"/>
              <a:t>如果在遍历的过程中不需要使用索引值</a:t>
            </a:r>
            <a:endParaRPr lang="zh-CN" altLang="en-US" sz="1600"/>
          </a:p>
          <a:p>
            <a:pPr lvl="1"/>
            <a:r>
              <a:rPr lang="en-US" altLang="zh-CN" sz="1600"/>
              <a:t>v-for="movie in movies"</a:t>
            </a:r>
            <a:endParaRPr lang="en-US" altLang="zh-CN" sz="1600"/>
          </a:p>
          <a:p>
            <a:pPr lvl="1"/>
            <a:r>
              <a:rPr lang="zh-CN" altLang="en-US" sz="1600"/>
              <a:t>依次从</a:t>
            </a:r>
            <a:r>
              <a:rPr lang="en-US" altLang="zh-CN" sz="1600"/>
              <a:t>movies</a:t>
            </a:r>
            <a:r>
              <a:rPr lang="zh-CN" altLang="en-US" sz="1600"/>
              <a:t>中取出</a:t>
            </a:r>
            <a:r>
              <a:rPr lang="en-US" altLang="zh-CN" sz="1600"/>
              <a:t>movie</a:t>
            </a:r>
            <a:r>
              <a:rPr lang="zh-CN" altLang="en-US" sz="1600"/>
              <a:t>，并且在元素的内容中，我们可以使用</a:t>
            </a:r>
            <a:r>
              <a:rPr lang="en-US" altLang="zh-CN" sz="1600"/>
              <a:t>Mustache</a:t>
            </a:r>
            <a:r>
              <a:rPr lang="zh-CN" altLang="en-US" sz="1600"/>
              <a:t>语法，来使用</a:t>
            </a:r>
            <a:r>
              <a:rPr lang="en-US" altLang="zh-CN" sz="1600"/>
              <a:t>movie</a:t>
            </a:r>
            <a:endParaRPr lang="en-US" altLang="zh-CN" sz="1600"/>
          </a:p>
          <a:p>
            <a:r>
              <a:rPr lang="zh-CN" altLang="en-US" sz="1600"/>
              <a:t>如果在遍历的过程中，我们需要拿到元素在数组中的索引值呢？</a:t>
            </a:r>
            <a:endParaRPr lang="zh-CN" altLang="en-US" sz="1600"/>
          </a:p>
          <a:p>
            <a:pPr lvl="1"/>
            <a:r>
              <a:rPr lang="zh-CN" altLang="en-US" sz="1600"/>
              <a:t>语法格式：</a:t>
            </a:r>
            <a:r>
              <a:rPr lang="en-US" altLang="zh-CN" sz="1600"/>
              <a:t>v-for=(item, index) in items</a:t>
            </a:r>
            <a:endParaRPr lang="en-US" altLang="zh-CN" sz="1600"/>
          </a:p>
          <a:p>
            <a:pPr lvl="1"/>
            <a:r>
              <a:rPr lang="zh-CN" altLang="en-US" sz="1600"/>
              <a:t>其中的</a:t>
            </a:r>
            <a:r>
              <a:rPr lang="en-US" altLang="zh-CN" sz="1600"/>
              <a:t>index</a:t>
            </a:r>
            <a:r>
              <a:rPr lang="zh-CN" altLang="en-US" sz="1600"/>
              <a:t>就代表了取出的</a:t>
            </a:r>
            <a:r>
              <a:rPr lang="en-US" altLang="zh-CN" sz="1600"/>
              <a:t>item</a:t>
            </a:r>
            <a:r>
              <a:rPr lang="zh-CN" altLang="en-US" sz="1600"/>
              <a:t>在原数组的索引值。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3803" y="1350108"/>
            <a:ext cx="5232956" cy="3057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03" y="4506665"/>
            <a:ext cx="3622099" cy="191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v-for</a:t>
            </a:r>
            <a:r>
              <a:rPr kumimoji="1" lang="zh-CN" altLang="en-US"/>
              <a:t>遍历对象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v-for</a:t>
            </a:r>
            <a:r>
              <a:rPr lang="zh-CN" altLang="en-US"/>
              <a:t>可以用户遍历对象：</a:t>
            </a:r>
            <a:endParaRPr lang="zh-CN" altLang="en-US"/>
          </a:p>
          <a:p>
            <a:pPr lvl="1"/>
            <a:r>
              <a:rPr lang="zh-CN" altLang="en-US"/>
              <a:t>比如某个对象中存储着你的个人信息，我们希望以列表的形式显示出来。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42" y="2036397"/>
            <a:ext cx="5395058" cy="443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组件的</a:t>
            </a:r>
            <a:r>
              <a:rPr lang="en-US" altLang="zh-CN"/>
              <a:t>key</a:t>
            </a:r>
            <a:r>
              <a:rPr lang="zh-CN" altLang="en-US"/>
              <a:t>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892561" cy="5444088"/>
          </a:xfrm>
        </p:spPr>
        <p:txBody>
          <a:bodyPr/>
          <a:lstStyle/>
          <a:p>
            <a:r>
              <a:rPr lang="zh-CN" altLang="en-US"/>
              <a:t>官方推荐我们在使用</a:t>
            </a:r>
            <a:r>
              <a:rPr lang="en-US" altLang="zh-CN"/>
              <a:t>v-for</a:t>
            </a:r>
            <a:r>
              <a:rPr lang="zh-CN" altLang="en-US"/>
              <a:t>时，给对应的元素或组件添加上一个</a:t>
            </a:r>
            <a:r>
              <a:rPr lang="en-US" altLang="zh-CN"/>
              <a:t>:key</a:t>
            </a:r>
            <a:r>
              <a:rPr lang="zh-CN" altLang="en-US"/>
              <a:t>属性。</a:t>
            </a:r>
            <a:endParaRPr lang="zh-CN" altLang="en-US"/>
          </a:p>
          <a:p>
            <a:r>
              <a:rPr lang="zh-CN" altLang="en-US"/>
              <a:t>为什么需要这个</a:t>
            </a:r>
            <a:r>
              <a:rPr lang="en-US" altLang="zh-CN"/>
              <a:t>key</a:t>
            </a:r>
            <a:r>
              <a:rPr lang="zh-CN" altLang="en-US"/>
              <a:t>属性呢（了解）？</a:t>
            </a:r>
            <a:endParaRPr lang="zh-CN" altLang="en-US"/>
          </a:p>
          <a:p>
            <a:pPr lvl="1"/>
            <a:r>
              <a:rPr lang="zh-CN" altLang="en-US"/>
              <a:t>这个其实和</a:t>
            </a:r>
            <a:r>
              <a:rPr lang="en-US" altLang="zh-CN"/>
              <a:t>Vue</a:t>
            </a:r>
            <a:r>
              <a:rPr lang="zh-CN" altLang="en-US"/>
              <a:t>的虚拟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en-US" altLang="zh-CN"/>
              <a:t>Diff</a:t>
            </a:r>
            <a:r>
              <a:rPr lang="zh-CN" altLang="en-US"/>
              <a:t>算法有关系。</a:t>
            </a:r>
            <a:endParaRPr lang="zh-CN" altLang="en-US"/>
          </a:p>
          <a:p>
            <a:pPr lvl="1"/>
            <a:r>
              <a:rPr lang="zh-CN" altLang="en-US"/>
              <a:t>这里我们借用</a:t>
            </a:r>
            <a:r>
              <a:rPr lang="en-US" altLang="zh-CN">
                <a:hlinkClick r:id="rId1"/>
              </a:rPr>
              <a:t>React’s diff algorithm</a:t>
            </a:r>
            <a:r>
              <a:rPr lang="zh-CN" altLang="en-US"/>
              <a:t>中的一张图来简单说明一下：</a:t>
            </a:r>
            <a:endParaRPr lang="en-US" altLang="zh-CN"/>
          </a:p>
          <a:p>
            <a:r>
              <a:rPr lang="zh-CN" altLang="en-US"/>
              <a:t>当某一层有很多相同的节点时，也就是列表节点时，我们希望插入一个新的节点</a:t>
            </a:r>
            <a:endParaRPr lang="en-US" altLang="zh-CN"/>
          </a:p>
          <a:p>
            <a:pPr lvl="1"/>
            <a:r>
              <a:rPr lang="zh-CN" altLang="en-US"/>
              <a:t>我们希望可以在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之间加一个</a:t>
            </a:r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Diff</a:t>
            </a:r>
            <a:r>
              <a:rPr lang="zh-CN" altLang="en-US"/>
              <a:t>算法默认执行起来是这样的。</a:t>
            </a:r>
            <a:endParaRPr lang="en-US" altLang="zh-CN"/>
          </a:p>
          <a:p>
            <a:pPr lvl="1"/>
            <a:r>
              <a:rPr lang="zh-CN" altLang="en-US"/>
              <a:t>即把</a:t>
            </a:r>
            <a:r>
              <a:rPr lang="en-US" altLang="zh-CN"/>
              <a:t>C</a:t>
            </a:r>
            <a:r>
              <a:rPr lang="zh-CN" altLang="en-US"/>
              <a:t>更新成</a:t>
            </a:r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更新成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zh-CN" altLang="en-US"/>
              <a:t>更新成</a:t>
            </a:r>
            <a:r>
              <a:rPr lang="en-US" altLang="zh-CN"/>
              <a:t>D</a:t>
            </a:r>
            <a:r>
              <a:rPr lang="zh-CN" altLang="en-US"/>
              <a:t>，最后再插入</a:t>
            </a:r>
            <a:r>
              <a:rPr lang="en-US" altLang="zh-CN"/>
              <a:t>E</a:t>
            </a:r>
            <a:r>
              <a:rPr lang="zh-CN" altLang="en-US"/>
              <a:t>，是不是很没有效率？</a:t>
            </a:r>
            <a:endParaRPr kumimoji="1" lang="zh-CN" altLang="en-US"/>
          </a:p>
          <a:p>
            <a:r>
              <a:rPr lang="zh-CN" altLang="en-US"/>
              <a:t>所以我们需要使用</a:t>
            </a:r>
            <a:r>
              <a:rPr lang="en-US" altLang="zh-CN"/>
              <a:t>key</a:t>
            </a:r>
            <a:r>
              <a:rPr lang="zh-CN" altLang="en-US"/>
              <a:t>来给每个节点做一个唯一标识</a:t>
            </a:r>
            <a:endParaRPr lang="en-US" altLang="zh-CN"/>
          </a:p>
          <a:p>
            <a:pPr lvl="1"/>
            <a:r>
              <a:rPr lang="en-US" altLang="zh-CN"/>
              <a:t>Diff</a:t>
            </a:r>
            <a:r>
              <a:rPr lang="zh-CN" altLang="en-US"/>
              <a:t>算法就可以正确的识别此节点</a:t>
            </a:r>
            <a:endParaRPr lang="en-US" altLang="zh-CN"/>
          </a:p>
          <a:p>
            <a:pPr lvl="1"/>
            <a:r>
              <a:rPr lang="zh-CN" altLang="en-US"/>
              <a:t>找到正确的位置区插入新的节点。</a:t>
            </a:r>
            <a:endParaRPr lang="en-US" altLang="zh-CN"/>
          </a:p>
          <a:p>
            <a:r>
              <a:rPr lang="zh-CN" altLang="en-US"/>
              <a:t>所以一句话，</a:t>
            </a:r>
            <a:r>
              <a:rPr lang="en-US" altLang="zh-CN" b="1"/>
              <a:t>key</a:t>
            </a:r>
            <a:r>
              <a:rPr lang="zh-CN" altLang="en-US" b="1"/>
              <a:t>的作用主要是为了高效的更新虚拟</a:t>
            </a:r>
            <a:r>
              <a:rPr lang="en-US" altLang="zh-CN" b="1"/>
              <a:t>DOM</a:t>
            </a:r>
            <a:r>
              <a:rPr lang="zh-CN" altLang="en-US" b="1"/>
              <a:t>。</a:t>
            </a:r>
            <a:endParaRPr kumimoji="1" lang="zh-CN" altLang="en-US"/>
          </a:p>
        </p:txBody>
      </p:sp>
      <p:pic>
        <p:nvPicPr>
          <p:cNvPr id="2050" name="Picture 2" descr="https://pic3.zhimg.com/80/v2-73120ff4c30dd81a128cd422e325786a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1324709"/>
            <a:ext cx="2497016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ic2.zhimg.com/80/v2-6e88cc53a7e427f0ae8340cf930ac30d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2755938"/>
            <a:ext cx="3122390" cy="125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80/v2-bf76311258f100b789226ccbb2600071_h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4119378"/>
            <a:ext cx="2946544" cy="11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1.zhimg.com/80/v2-bb1147af7c458f0b09d6a3c2f74b0100_h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99" y="5340083"/>
            <a:ext cx="4305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检测数组更新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Vue</a:t>
            </a:r>
            <a:r>
              <a:rPr lang="zh-CN" altLang="en-US"/>
              <a:t>是响应式的，所以当数据发生变化时，</a:t>
            </a:r>
            <a:r>
              <a:rPr lang="en-US" altLang="zh-CN"/>
              <a:t>Vue</a:t>
            </a:r>
            <a:r>
              <a:rPr lang="zh-CN" altLang="en-US"/>
              <a:t>会自动检测数据变化，视图会发生对应的更新。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中包含了一组观察数组编译的方法，使用它们改变数组也会触发视图的更新。</a:t>
            </a:r>
            <a:endParaRPr lang="zh-CN" altLang="en-US"/>
          </a:p>
          <a:p>
            <a:pPr lvl="1"/>
            <a:r>
              <a:rPr lang="en-US" altLang="zh-CN"/>
              <a:t>push()</a:t>
            </a:r>
            <a:endParaRPr lang="en-US" altLang="zh-CN"/>
          </a:p>
          <a:p>
            <a:pPr lvl="1"/>
            <a:r>
              <a:rPr lang="en-US" altLang="zh-CN"/>
              <a:t>pop()</a:t>
            </a:r>
            <a:endParaRPr lang="en-US" altLang="zh-CN"/>
          </a:p>
          <a:p>
            <a:pPr lvl="1"/>
            <a:r>
              <a:rPr lang="en-US" altLang="zh-CN"/>
              <a:t>shift()</a:t>
            </a:r>
            <a:endParaRPr lang="en-US" altLang="zh-CN"/>
          </a:p>
          <a:p>
            <a:pPr lvl="1"/>
            <a:r>
              <a:rPr lang="en-US" altLang="zh-CN"/>
              <a:t>unshift()</a:t>
            </a:r>
            <a:endParaRPr lang="en-US" altLang="zh-CN"/>
          </a:p>
          <a:p>
            <a:pPr lvl="1"/>
            <a:r>
              <a:rPr lang="en-US" altLang="zh-CN"/>
              <a:t>splice()</a:t>
            </a:r>
            <a:endParaRPr lang="en-US" altLang="zh-CN"/>
          </a:p>
          <a:p>
            <a:pPr lvl="1"/>
            <a:r>
              <a:rPr lang="en-US" altLang="zh-CN"/>
              <a:t>sort()</a:t>
            </a:r>
            <a:endParaRPr lang="en-US" altLang="zh-CN"/>
          </a:p>
          <a:p>
            <a:pPr lvl="1"/>
            <a:r>
              <a:rPr lang="en-US" altLang="zh-CN"/>
              <a:t>reverse()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851" y="2134999"/>
            <a:ext cx="4609657" cy="4108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图书购物车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652" y="1390711"/>
            <a:ext cx="7823200" cy="309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代码实现：</a:t>
            </a:r>
            <a:r>
              <a:rPr kumimoji="1" lang="en-US" altLang="zh-CN"/>
              <a:t>HTML</a:t>
            </a:r>
            <a:r>
              <a:rPr lang="zh-CN" altLang="en-US"/>
              <a:t>、</a:t>
            </a:r>
            <a:r>
              <a:rPr kumimoji="1" lang="en-US" altLang="zh-CN"/>
              <a:t>CSS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181" y="1107713"/>
            <a:ext cx="6503341" cy="5443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24" y="1417400"/>
            <a:ext cx="4667378" cy="4824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代码实现：</a:t>
            </a:r>
            <a:r>
              <a:rPr kumimoji="1" lang="en-US" altLang="zh-CN"/>
              <a:t>JS</a:t>
            </a:r>
            <a:r>
              <a:rPr kumimoji="1" lang="zh-CN" altLang="en-US"/>
              <a:t>代码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433" y="1683789"/>
            <a:ext cx="5277644" cy="4078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79" y="1683789"/>
            <a:ext cx="6243784" cy="4078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表单绑定</a:t>
            </a:r>
            <a:r>
              <a:rPr lang="en-US" altLang="zh-CN"/>
              <a:t>v-model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696807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表单控件在实际开发中是非常常见的。特别是对于用户信息的提交，需要大量的表单。</a:t>
            </a:r>
            <a:endParaRPr lang="en-US" altLang="zh-CN" sz="1600"/>
          </a:p>
          <a:p>
            <a:r>
              <a:rPr lang="en-US" altLang="zh-CN" sz="1600"/>
              <a:t>Vue</a:t>
            </a:r>
            <a:r>
              <a:rPr lang="zh-CN" altLang="en-US" sz="1600"/>
              <a:t>中使用</a:t>
            </a:r>
            <a:r>
              <a:rPr lang="en-US" altLang="zh-CN" sz="1600"/>
              <a:t>v-model</a:t>
            </a:r>
            <a:r>
              <a:rPr lang="zh-CN" altLang="en-US" sz="1600"/>
              <a:t>指令来实现表单元素和数据的双向绑定。</a:t>
            </a:r>
            <a:endParaRPr lang="zh-CN" altLang="en-US" sz="1600"/>
          </a:p>
          <a:p>
            <a:r>
              <a:rPr lang="zh-CN" altLang="en-US" sz="1600"/>
              <a:t>案例的解析：</a:t>
            </a:r>
            <a:endParaRPr lang="zh-CN" altLang="en-US" sz="1600"/>
          </a:p>
          <a:p>
            <a:pPr lvl="1"/>
            <a:r>
              <a:rPr lang="zh-CN" altLang="en-US" sz="1600"/>
              <a:t>当我们在输入框输入内容时</a:t>
            </a:r>
            <a:endParaRPr lang="zh-CN" altLang="en-US" sz="1600"/>
          </a:p>
          <a:p>
            <a:pPr lvl="1"/>
            <a:r>
              <a:rPr lang="zh-CN" altLang="en-US" sz="1600"/>
              <a:t>因为</a:t>
            </a:r>
            <a:r>
              <a:rPr lang="en-US" altLang="zh-CN" sz="1600"/>
              <a:t>input</a:t>
            </a:r>
            <a:r>
              <a:rPr lang="zh-CN" altLang="en-US" sz="1600"/>
              <a:t>中的</a:t>
            </a:r>
            <a:r>
              <a:rPr lang="en-US" altLang="zh-CN" sz="1600"/>
              <a:t>v-model</a:t>
            </a:r>
            <a:r>
              <a:rPr lang="zh-CN" altLang="en-US" sz="1600"/>
              <a:t>绑定了</a:t>
            </a:r>
            <a:r>
              <a:rPr lang="en-US" altLang="zh-CN" sz="1600"/>
              <a:t>message</a:t>
            </a:r>
            <a:r>
              <a:rPr lang="zh-CN" altLang="en-US" sz="1600"/>
              <a:t>，所以会实时将输入的内容传递给</a:t>
            </a:r>
            <a:r>
              <a:rPr lang="en-US" altLang="zh-CN" sz="1600"/>
              <a:t>message</a:t>
            </a:r>
            <a:r>
              <a:rPr lang="zh-CN" altLang="en-US" sz="1600"/>
              <a:t>，</a:t>
            </a:r>
            <a:r>
              <a:rPr lang="en-US" altLang="zh-CN" sz="1600"/>
              <a:t>message</a:t>
            </a:r>
            <a:r>
              <a:rPr lang="zh-CN" altLang="en-US" sz="1600"/>
              <a:t>发生改变。</a:t>
            </a:r>
            <a:endParaRPr lang="zh-CN" altLang="en-US" sz="1600"/>
          </a:p>
          <a:p>
            <a:pPr lvl="1"/>
            <a:r>
              <a:rPr lang="zh-CN" altLang="en-US" sz="1600"/>
              <a:t>当</a:t>
            </a:r>
            <a:r>
              <a:rPr lang="en-US" altLang="zh-CN" sz="1600"/>
              <a:t>message</a:t>
            </a:r>
            <a:r>
              <a:rPr lang="zh-CN" altLang="en-US" sz="1600"/>
              <a:t>发生改变时，因为上面我们使用</a:t>
            </a:r>
            <a:r>
              <a:rPr lang="en-US" altLang="zh-CN" sz="1600"/>
              <a:t>Mustache</a:t>
            </a:r>
            <a:r>
              <a:rPr lang="zh-CN" altLang="en-US" sz="1600"/>
              <a:t>语法，将</a:t>
            </a:r>
            <a:r>
              <a:rPr lang="en-US" altLang="zh-CN" sz="1600"/>
              <a:t>message</a:t>
            </a:r>
            <a:r>
              <a:rPr lang="zh-CN" altLang="en-US" sz="1600"/>
              <a:t>的值插入到</a:t>
            </a:r>
            <a:r>
              <a:rPr lang="en-US" altLang="zh-CN" sz="1600"/>
              <a:t>DOM</a:t>
            </a:r>
            <a:r>
              <a:rPr lang="zh-CN" altLang="en-US" sz="1600"/>
              <a:t>中，所以</a:t>
            </a:r>
            <a:r>
              <a:rPr lang="en-US" altLang="zh-CN" sz="1600"/>
              <a:t>DOM</a:t>
            </a:r>
            <a:r>
              <a:rPr lang="zh-CN" altLang="en-US" sz="1600"/>
              <a:t>会发生响应的改变。</a:t>
            </a:r>
            <a:endParaRPr lang="zh-CN" altLang="en-US" sz="1600"/>
          </a:p>
          <a:p>
            <a:pPr lvl="1"/>
            <a:r>
              <a:rPr lang="zh-CN" altLang="en-US" sz="1600"/>
              <a:t>所以，通过</a:t>
            </a:r>
            <a:r>
              <a:rPr lang="en-US" altLang="zh-CN" sz="1600"/>
              <a:t>v-model</a:t>
            </a:r>
            <a:r>
              <a:rPr lang="zh-CN" altLang="en-US" sz="1600"/>
              <a:t>实现了双向的绑定。</a:t>
            </a:r>
            <a:endParaRPr lang="zh-CN" altLang="en-US" sz="1600"/>
          </a:p>
          <a:p>
            <a:r>
              <a:rPr lang="zh-CN" altLang="en-US" sz="1600"/>
              <a:t>当然，我们也可以将</a:t>
            </a:r>
            <a:r>
              <a:rPr lang="en-US" altLang="zh-CN" sz="1600"/>
              <a:t>v-model</a:t>
            </a:r>
            <a:r>
              <a:rPr lang="zh-CN" altLang="en-US" sz="1600"/>
              <a:t>用于</a:t>
            </a:r>
            <a:r>
              <a:rPr lang="en-US" altLang="zh-CN" sz="1600"/>
              <a:t>textarea</a:t>
            </a:r>
            <a:r>
              <a:rPr lang="zh-CN" altLang="en-US" sz="1600"/>
              <a:t>元素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47" y="1462455"/>
            <a:ext cx="4889935" cy="3426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7" y="5243266"/>
            <a:ext cx="3987800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7" y="5479562"/>
            <a:ext cx="4673112" cy="753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v-once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但是，在某些情况下，我们可能不希望界面随意的跟随改变</a:t>
            </a:r>
            <a:endParaRPr lang="zh-CN" altLang="en-US"/>
          </a:p>
          <a:p>
            <a:pPr lvl="1"/>
            <a:r>
              <a:rPr lang="zh-CN" altLang="en-US"/>
              <a:t>这个时候，我们就可以使用一个</a:t>
            </a:r>
            <a:r>
              <a:rPr lang="en-US" altLang="zh-CN"/>
              <a:t>Vue</a:t>
            </a:r>
            <a:r>
              <a:rPr lang="zh-CN" altLang="en-US"/>
              <a:t>的指令</a:t>
            </a:r>
            <a:endParaRPr lang="zh-CN" altLang="en-US"/>
          </a:p>
          <a:p>
            <a:r>
              <a:rPr lang="en-US" altLang="zh-CN"/>
              <a:t>v-once: </a:t>
            </a:r>
            <a:endParaRPr lang="en-US" altLang="zh-CN"/>
          </a:p>
          <a:p>
            <a:pPr lvl="1"/>
            <a:r>
              <a:rPr lang="zh-CN" altLang="en-US"/>
              <a:t>该指令后面不需要跟任何表达式</a:t>
            </a:r>
            <a:r>
              <a:rPr lang="en-US" altLang="zh-CN"/>
              <a:t>(</a:t>
            </a:r>
            <a:r>
              <a:rPr lang="zh-CN" altLang="en-US"/>
              <a:t>比如之前的</a:t>
            </a:r>
            <a:r>
              <a:rPr lang="en-US" altLang="zh-CN"/>
              <a:t>v-for</a:t>
            </a:r>
            <a:r>
              <a:rPr lang="zh-CN" altLang="en-US"/>
              <a:t>后面是由跟表达式的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该指令表示元素和组件</a:t>
            </a:r>
            <a:r>
              <a:rPr lang="en-US" altLang="zh-CN"/>
              <a:t>(</a:t>
            </a:r>
            <a:r>
              <a:rPr lang="zh-CN" altLang="en-US"/>
              <a:t>组件后面才会学习</a:t>
            </a:r>
            <a:r>
              <a:rPr lang="en-US" altLang="zh-CN"/>
              <a:t>)</a:t>
            </a:r>
            <a:r>
              <a:rPr lang="zh-CN" altLang="en-US"/>
              <a:t>只渲染一次，不会随着数据的改变而改变。</a:t>
            </a:r>
            <a:endParaRPr lang="zh-CN" altLang="en-US"/>
          </a:p>
          <a:p>
            <a:r>
              <a:rPr kumimoji="1" lang="zh-CN" altLang="en-US"/>
              <a:t>代码如下：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46" y="3766527"/>
            <a:ext cx="4544645" cy="26656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06" y="4232801"/>
            <a:ext cx="5561774" cy="15701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v-model</a:t>
            </a:r>
            <a:r>
              <a:rPr lang="zh-CN" altLang="en-US"/>
              <a:t>原理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v-model</a:t>
            </a:r>
            <a:r>
              <a:rPr lang="zh-CN" altLang="en-US"/>
              <a:t>其实是一个语法糖，它的背后本质上是包含两个操作：</a:t>
            </a:r>
            <a:endParaRPr lang="en-US" altLang="zh-CN"/>
          </a:p>
          <a:p>
            <a:pPr lvl="1"/>
            <a:r>
              <a:rPr lang="en-US" altLang="zh-CN"/>
              <a:t>1.v-bind</a:t>
            </a:r>
            <a:r>
              <a:rPr lang="zh-CN" altLang="en-US"/>
              <a:t>绑定一个</a:t>
            </a:r>
            <a:r>
              <a:rPr lang="en-US" altLang="zh-CN"/>
              <a:t>value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en-US" altLang="zh-CN"/>
              <a:t>2.v-on</a:t>
            </a:r>
            <a:r>
              <a:rPr lang="zh-CN" altLang="en-US"/>
              <a:t>指令给当前元素绑定</a:t>
            </a:r>
            <a:r>
              <a:rPr lang="en-US" altLang="zh-CN"/>
              <a:t>input</a:t>
            </a:r>
            <a:r>
              <a:rPr lang="zh-CN" altLang="en-US"/>
              <a:t>事件</a:t>
            </a:r>
            <a:endParaRPr lang="zh-CN" altLang="en-US"/>
          </a:p>
          <a:p>
            <a:r>
              <a:rPr lang="zh-CN" altLang="en-US"/>
              <a:t>也就是说下面的代码：等同于下面的代码：</a:t>
            </a:r>
            <a:endParaRPr kumimoji="1"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6862" y="3036780"/>
            <a:ext cx="1094883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&lt;input type="text" v-model="message"&gt;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等同于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&lt;input type="text" v-bind:value="message" v-on:input="message = $event.target.value"&gt;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62" y="4219819"/>
            <a:ext cx="75692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radio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当存在多个单选框时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53" y="1747715"/>
            <a:ext cx="7247792" cy="4232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checkbox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复选框分为两种情况：单个勾选框和多个勾选框</a:t>
            </a:r>
            <a:endParaRPr lang="zh-CN" altLang="en-US" sz="1600"/>
          </a:p>
          <a:p>
            <a:r>
              <a:rPr lang="zh-CN" altLang="en-US" sz="1600"/>
              <a:t>单个勾选框：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即为布尔值。</a:t>
            </a:r>
            <a:endParaRPr lang="zh-CN" altLang="en-US" sz="1600"/>
          </a:p>
          <a:p>
            <a:pPr lvl="1"/>
            <a:r>
              <a:rPr lang="zh-CN" altLang="en-US" sz="1600"/>
              <a:t>此时</a:t>
            </a:r>
            <a:r>
              <a:rPr lang="en-US" altLang="zh-CN" sz="1600"/>
              <a:t>input</a:t>
            </a:r>
            <a:r>
              <a:rPr lang="zh-CN" altLang="en-US" sz="1600"/>
              <a:t>的</a:t>
            </a:r>
            <a:r>
              <a:rPr lang="en-US" altLang="zh-CN" sz="1600"/>
              <a:t>value</a:t>
            </a:r>
            <a:r>
              <a:rPr lang="zh-CN" altLang="en-US" sz="1600"/>
              <a:t>并不影响</a:t>
            </a:r>
            <a:r>
              <a:rPr lang="en-US" altLang="zh-CN" sz="1600"/>
              <a:t>v-model</a:t>
            </a:r>
            <a:r>
              <a:rPr lang="zh-CN" altLang="en-US" sz="1600"/>
              <a:t>的值。</a:t>
            </a:r>
            <a:endParaRPr lang="zh-CN" altLang="en-US" sz="1600"/>
          </a:p>
          <a:p>
            <a:r>
              <a:rPr lang="zh-CN" altLang="en-US" sz="1600"/>
              <a:t>多个复选框：</a:t>
            </a:r>
            <a:endParaRPr lang="zh-CN" altLang="en-US" sz="1600"/>
          </a:p>
          <a:p>
            <a:pPr lvl="1"/>
            <a:r>
              <a:rPr lang="zh-CN" altLang="en-US" sz="1600"/>
              <a:t>当是多个复选框时，因为可以选中多个，所以对应的</a:t>
            </a:r>
            <a:r>
              <a:rPr lang="en-US" altLang="zh-CN" sz="1600"/>
              <a:t>data</a:t>
            </a:r>
            <a:r>
              <a:rPr lang="zh-CN" altLang="en-US" sz="1600"/>
              <a:t>中属性是一个数组。</a:t>
            </a:r>
            <a:endParaRPr lang="zh-CN" altLang="en-US" sz="1600"/>
          </a:p>
          <a:p>
            <a:pPr lvl="1"/>
            <a:r>
              <a:rPr lang="zh-CN" altLang="en-US" sz="1600"/>
              <a:t>当选中某一个时，就会将</a:t>
            </a:r>
            <a:r>
              <a:rPr lang="en-US" altLang="zh-CN" sz="1600"/>
              <a:t>input</a:t>
            </a:r>
            <a:r>
              <a:rPr lang="zh-CN" altLang="en-US" sz="1600"/>
              <a:t>的</a:t>
            </a:r>
            <a:r>
              <a:rPr lang="en-US" altLang="zh-CN" sz="1600"/>
              <a:t>value</a:t>
            </a:r>
            <a:r>
              <a:rPr lang="zh-CN" altLang="en-US" sz="1600"/>
              <a:t>添加到数组中。</a:t>
            </a:r>
            <a:endParaRPr lang="zh-CN" altLang="en-US" sz="1600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95" y="4109427"/>
            <a:ext cx="6885842" cy="24598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492" y="4312955"/>
            <a:ext cx="4486030" cy="2052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select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和</a:t>
            </a:r>
            <a:r>
              <a:rPr lang="en-US" altLang="zh-CN" sz="1600"/>
              <a:t>checkbox</a:t>
            </a:r>
            <a:r>
              <a:rPr lang="zh-CN" altLang="en-US" sz="1600"/>
              <a:t>一样，</a:t>
            </a:r>
            <a:r>
              <a:rPr lang="en-US" altLang="zh-CN" sz="1600"/>
              <a:t>select</a:t>
            </a:r>
            <a:r>
              <a:rPr lang="zh-CN" altLang="en-US" sz="1600"/>
              <a:t>也分单选和多选两种情况。</a:t>
            </a:r>
            <a:endParaRPr lang="zh-CN" altLang="en-US" sz="1600"/>
          </a:p>
          <a:p>
            <a:r>
              <a:rPr lang="zh-CN" altLang="en-US" sz="1600"/>
              <a:t>单选：只能选中一个值。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绑定的是一个值。</a:t>
            </a:r>
            <a:endParaRPr lang="zh-CN" altLang="en-US" sz="1600"/>
          </a:p>
          <a:p>
            <a:pPr lvl="1"/>
            <a:r>
              <a:rPr lang="zh-CN" altLang="en-US" sz="1600"/>
              <a:t>当我们选中</a:t>
            </a:r>
            <a:r>
              <a:rPr lang="en-US" altLang="zh-CN" sz="1600"/>
              <a:t>option</a:t>
            </a:r>
            <a:r>
              <a:rPr lang="zh-CN" altLang="en-US" sz="1600"/>
              <a:t>中的一个时，会将它对应的</a:t>
            </a:r>
            <a:r>
              <a:rPr lang="en-US" altLang="zh-CN" sz="1600"/>
              <a:t>value</a:t>
            </a:r>
            <a:r>
              <a:rPr lang="zh-CN" altLang="en-US" sz="1600"/>
              <a:t>赋值到</a:t>
            </a:r>
            <a:r>
              <a:rPr lang="en-US" altLang="zh-CN" sz="1600"/>
              <a:t>mySelect</a:t>
            </a:r>
            <a:r>
              <a:rPr lang="zh-CN" altLang="en-US" sz="1600"/>
              <a:t>中</a:t>
            </a:r>
            <a:endParaRPr lang="zh-CN" altLang="en-US" sz="1600"/>
          </a:p>
          <a:p>
            <a:r>
              <a:rPr lang="zh-CN" altLang="en-US" sz="1600"/>
              <a:t>多选：可以选中多个值。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绑定的是一个数组。</a:t>
            </a:r>
            <a:endParaRPr lang="zh-CN" altLang="en-US" sz="1600"/>
          </a:p>
          <a:p>
            <a:pPr lvl="1"/>
            <a:r>
              <a:rPr lang="zh-CN" altLang="en-US" sz="1600"/>
              <a:t>当选中多个值时，就会将选中的</a:t>
            </a:r>
            <a:r>
              <a:rPr lang="en-US" altLang="zh-CN" sz="1600"/>
              <a:t>option</a:t>
            </a:r>
            <a:r>
              <a:rPr lang="zh-CN" altLang="en-US" sz="1600"/>
              <a:t>对应的</a:t>
            </a:r>
            <a:r>
              <a:rPr lang="en-US" altLang="zh-CN" sz="1600"/>
              <a:t>value</a:t>
            </a:r>
            <a:r>
              <a:rPr lang="zh-CN" altLang="en-US" sz="1600"/>
              <a:t>添加到数组</a:t>
            </a:r>
            <a:r>
              <a:rPr lang="en-US" altLang="zh-CN" sz="1600"/>
              <a:t>mySelects</a:t>
            </a:r>
            <a:r>
              <a:rPr lang="zh-CN" altLang="en-US" sz="1600"/>
              <a:t>中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97" y="4299438"/>
            <a:ext cx="4323373" cy="1687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74" y="4299438"/>
            <a:ext cx="4597110" cy="1687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244" y="4418177"/>
            <a:ext cx="2594633" cy="145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值绑定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初看</a:t>
            </a:r>
            <a:r>
              <a:rPr lang="en-US" altLang="zh-CN"/>
              <a:t>Vue</a:t>
            </a:r>
            <a:r>
              <a:rPr lang="zh-CN" altLang="en-US"/>
              <a:t>官方值绑定的时候，我很疑惑：</a:t>
            </a:r>
            <a:r>
              <a:rPr lang="en-US" altLang="zh-CN"/>
              <a:t>what the hell is that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但是仔细阅读之后，发现很简单，就是动态的给</a:t>
            </a:r>
            <a:r>
              <a:rPr lang="en-US" altLang="zh-CN"/>
              <a:t>value</a:t>
            </a:r>
            <a:r>
              <a:rPr lang="zh-CN" altLang="en-US"/>
              <a:t>赋值而已：</a:t>
            </a:r>
            <a:endParaRPr lang="zh-CN" altLang="en-US"/>
          </a:p>
          <a:p>
            <a:pPr lvl="1"/>
            <a:r>
              <a:rPr lang="zh-CN" altLang="en-US"/>
              <a:t>我们前面的</a:t>
            </a:r>
            <a:r>
              <a:rPr lang="en-US" altLang="zh-CN"/>
              <a:t>value</a:t>
            </a:r>
            <a:r>
              <a:rPr lang="zh-CN" altLang="en-US"/>
              <a:t>中的值，可以回头去看一下，都是在定义</a:t>
            </a:r>
            <a:r>
              <a:rPr lang="en-US" altLang="zh-CN"/>
              <a:t>input</a:t>
            </a:r>
            <a:r>
              <a:rPr lang="zh-CN" altLang="en-US"/>
              <a:t>的时候直接给定的。</a:t>
            </a:r>
            <a:endParaRPr lang="zh-CN" altLang="en-US"/>
          </a:p>
          <a:p>
            <a:pPr lvl="1"/>
            <a:r>
              <a:rPr lang="zh-CN" altLang="en-US"/>
              <a:t>但是真实开发中，这些</a:t>
            </a:r>
            <a:r>
              <a:rPr lang="en-US" altLang="zh-CN"/>
              <a:t>input</a:t>
            </a:r>
            <a:r>
              <a:rPr lang="zh-CN" altLang="en-US"/>
              <a:t>的值可能是从网络获取或定义在</a:t>
            </a:r>
            <a:r>
              <a:rPr lang="en-US" altLang="zh-CN"/>
              <a:t>data</a:t>
            </a:r>
            <a:r>
              <a:rPr lang="zh-CN" altLang="en-US"/>
              <a:t>中的。</a:t>
            </a:r>
            <a:endParaRPr lang="zh-CN" altLang="en-US"/>
          </a:p>
          <a:p>
            <a:pPr lvl="1"/>
            <a:r>
              <a:rPr lang="zh-CN" altLang="en-US"/>
              <a:t>所以我们可以通过</a:t>
            </a:r>
            <a:r>
              <a:rPr lang="en-US" altLang="zh-CN"/>
              <a:t>v-bind:value</a:t>
            </a:r>
            <a:r>
              <a:rPr lang="zh-CN" altLang="en-US"/>
              <a:t>动态的给</a:t>
            </a:r>
            <a:r>
              <a:rPr lang="en-US" altLang="zh-CN"/>
              <a:t>value</a:t>
            </a:r>
            <a:r>
              <a:rPr lang="zh-CN" altLang="en-US"/>
              <a:t>绑定值。</a:t>
            </a:r>
            <a:endParaRPr lang="zh-CN" altLang="en-US"/>
          </a:p>
          <a:p>
            <a:pPr lvl="1"/>
            <a:r>
              <a:rPr lang="zh-CN" altLang="en-US"/>
              <a:t>这不就是</a:t>
            </a:r>
            <a:r>
              <a:rPr lang="en-US" altLang="zh-CN"/>
              <a:t>v-bind</a:t>
            </a:r>
            <a:r>
              <a:rPr lang="zh-CN" altLang="en-US"/>
              <a:t>吗？</a:t>
            </a:r>
            <a:endParaRPr lang="zh-CN" altLang="en-US"/>
          </a:p>
          <a:p>
            <a:r>
              <a:rPr lang="zh-CN" altLang="en-US"/>
              <a:t>这不就是</a:t>
            </a:r>
            <a:r>
              <a:rPr lang="en-US" altLang="zh-CN"/>
              <a:t>v-bind</a:t>
            </a:r>
            <a:r>
              <a:rPr lang="zh-CN" altLang="en-US"/>
              <a:t>在</a:t>
            </a:r>
            <a:r>
              <a:rPr lang="en-US" altLang="zh-CN"/>
              <a:t>input</a:t>
            </a:r>
            <a:r>
              <a:rPr lang="zh-CN" altLang="en-US"/>
              <a:t>中的应用吗？搞的我看了很久，搞不清他想讲什么。</a:t>
            </a:r>
            <a:endParaRPr lang="zh-CN" altLang="en-US"/>
          </a:p>
          <a:p>
            <a:r>
              <a:rPr lang="zh-CN" altLang="en-US"/>
              <a:t>这里不再给出对应的代码，因为会用</a:t>
            </a:r>
            <a:r>
              <a:rPr lang="en-US" altLang="zh-CN"/>
              <a:t>v-bind</a:t>
            </a:r>
            <a:r>
              <a:rPr lang="zh-CN" altLang="en-US"/>
              <a:t>，就会值绑定的应用了。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修饰符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4" y="1238066"/>
            <a:ext cx="6532684" cy="5444088"/>
          </a:xfrm>
        </p:spPr>
        <p:txBody>
          <a:bodyPr>
            <a:normAutofit fontScale="92500"/>
          </a:bodyPr>
          <a:lstStyle/>
          <a:p>
            <a:r>
              <a:rPr kumimoji="1" lang="en-US" altLang="zh-CN" sz="1600"/>
              <a:t>lazy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默认情况下，</a:t>
            </a:r>
            <a:r>
              <a:rPr lang="en-US" altLang="zh-CN" sz="1600"/>
              <a:t>v-model</a:t>
            </a:r>
            <a:r>
              <a:rPr lang="zh-CN" altLang="en-US" sz="1600"/>
              <a:t>默认是在</a:t>
            </a:r>
            <a:r>
              <a:rPr lang="en-US" altLang="zh-CN" sz="1600"/>
              <a:t>input</a:t>
            </a:r>
            <a:r>
              <a:rPr lang="zh-CN" altLang="en-US" sz="1600"/>
              <a:t>事件中同步输入框的数据的。</a:t>
            </a:r>
            <a:endParaRPr lang="zh-CN" altLang="en-US" sz="1600"/>
          </a:p>
          <a:p>
            <a:pPr lvl="1"/>
            <a:r>
              <a:rPr lang="zh-CN" altLang="en-US" sz="1600"/>
              <a:t>也就是说，一旦有数据发生改变对应的</a:t>
            </a:r>
            <a:r>
              <a:rPr lang="en-US" altLang="zh-CN" sz="1600"/>
              <a:t>data</a:t>
            </a:r>
            <a:r>
              <a:rPr lang="zh-CN" altLang="en-US" sz="1600"/>
              <a:t>中的数据就会自动发生改变。</a:t>
            </a:r>
            <a:endParaRPr lang="zh-CN" altLang="en-US" sz="1600"/>
          </a:p>
          <a:p>
            <a:pPr lvl="1"/>
            <a:r>
              <a:rPr lang="en-US" altLang="zh-CN" sz="1600"/>
              <a:t>lazy</a:t>
            </a:r>
            <a:r>
              <a:rPr lang="zh-CN" altLang="en-US" sz="1600"/>
              <a:t>修饰符可以让数据在失去焦点或者回车时才会更新：</a:t>
            </a:r>
            <a:endParaRPr lang="zh-CN" altLang="en-US" sz="1600"/>
          </a:p>
          <a:p>
            <a:r>
              <a:rPr kumimoji="1" lang="en-US" altLang="zh-CN" sz="1600"/>
              <a:t>number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默认情况下，在输入框中无论我们输入的是字母还是数字，都会被当做字符串类型进行处理。</a:t>
            </a:r>
            <a:endParaRPr lang="zh-CN" altLang="en-US" sz="1600"/>
          </a:p>
          <a:p>
            <a:pPr lvl="1"/>
            <a:r>
              <a:rPr lang="zh-CN" altLang="en-US" sz="1600"/>
              <a:t>但是如果我们希望处理的是数字类型，那么最好直接将内容当做数字处理。</a:t>
            </a:r>
            <a:endParaRPr lang="zh-CN" altLang="en-US" sz="1600"/>
          </a:p>
          <a:p>
            <a:pPr lvl="1"/>
            <a:r>
              <a:rPr lang="en-US" altLang="zh-CN" sz="1600"/>
              <a:t>number</a:t>
            </a:r>
            <a:r>
              <a:rPr lang="zh-CN" altLang="en-US" sz="1600"/>
              <a:t>修饰符可以让在输入框中输入的内容自动转成数字类型：</a:t>
            </a:r>
            <a:endParaRPr lang="zh-CN" altLang="en-US" sz="1600"/>
          </a:p>
          <a:p>
            <a:r>
              <a:rPr kumimoji="1" lang="en-US" altLang="zh-CN" sz="1600"/>
              <a:t>trim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如果输入的内容首尾有很多空格，通常我们希望将其去除</a:t>
            </a:r>
            <a:endParaRPr lang="zh-CN" altLang="en-US" sz="1600"/>
          </a:p>
          <a:p>
            <a:pPr lvl="1"/>
            <a:r>
              <a:rPr lang="en-US" altLang="zh-CN" sz="1600"/>
              <a:t>trim</a:t>
            </a:r>
            <a:r>
              <a:rPr lang="zh-CN" altLang="en-US" sz="1600"/>
              <a:t>修饰符可以过滤内容左右两边的空格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736" y="2613774"/>
            <a:ext cx="5279023" cy="2134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v-html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某些情况下，我们从服务器请求到的数据本身就是一个</a:t>
            </a:r>
            <a:r>
              <a:rPr lang="en-US" altLang="zh-CN"/>
              <a:t>HTML</a:t>
            </a:r>
            <a:r>
              <a:rPr lang="zh-CN" altLang="en-US"/>
              <a:t>代码</a:t>
            </a:r>
            <a:endParaRPr lang="zh-CN" altLang="en-US"/>
          </a:p>
          <a:p>
            <a:pPr lvl="1"/>
            <a:r>
              <a:rPr lang="zh-CN" altLang="en-US"/>
              <a:t>如果我们直接通过</a:t>
            </a:r>
            <a:r>
              <a:rPr lang="en-US" altLang="zh-CN"/>
              <a:t>{{}}</a:t>
            </a:r>
            <a:r>
              <a:rPr lang="zh-CN" altLang="en-US"/>
              <a:t>来输出，会将</a:t>
            </a:r>
            <a:r>
              <a:rPr lang="en-US" altLang="zh-CN"/>
              <a:t>HTML</a:t>
            </a:r>
            <a:r>
              <a:rPr lang="zh-CN" altLang="en-US"/>
              <a:t>代码也一起输出。</a:t>
            </a:r>
            <a:endParaRPr lang="en-US" altLang="zh-CN"/>
          </a:p>
          <a:p>
            <a:pPr lvl="1"/>
            <a:r>
              <a:rPr kumimoji="1" lang="zh-CN" altLang="en-US"/>
              <a:t>但是我们可能希望的是按照</a:t>
            </a:r>
            <a:r>
              <a:rPr kumimoji="1" lang="en-US" altLang="zh-CN"/>
              <a:t>HTML</a:t>
            </a:r>
            <a:r>
              <a:rPr kumimoji="1" lang="zh-CN" altLang="en-US"/>
              <a:t>格式进行解析，并且显示对应的内容。</a:t>
            </a:r>
            <a:endParaRPr kumimoji="1" lang="zh-CN" altLang="en-US"/>
          </a:p>
          <a:p>
            <a:r>
              <a:rPr lang="zh-CN" altLang="en-US"/>
              <a:t>如果我们希望解析出</a:t>
            </a:r>
            <a:r>
              <a:rPr lang="en-US" altLang="zh-CN"/>
              <a:t>HTML</a:t>
            </a:r>
            <a:r>
              <a:rPr lang="zh-CN" altLang="en-US"/>
              <a:t>展示</a:t>
            </a:r>
            <a:endParaRPr lang="zh-CN" altLang="en-US"/>
          </a:p>
          <a:p>
            <a:pPr lvl="1"/>
            <a:r>
              <a:rPr lang="zh-CN" altLang="en-US"/>
              <a:t>可以使用</a:t>
            </a:r>
            <a:r>
              <a:rPr lang="en-US" altLang="zh-CN"/>
              <a:t>v-html</a:t>
            </a:r>
            <a:r>
              <a:rPr lang="zh-CN" altLang="en-US"/>
              <a:t>指令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该指令后面往往会跟上一个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会将</a:t>
            </a:r>
            <a:r>
              <a:rPr lang="en-US" altLang="zh-CN"/>
              <a:t>string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解析出来并且进行渲染</a:t>
            </a:r>
            <a:endParaRPr lang="zh-CN" altLang="en-US"/>
          </a:p>
          <a:p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892" y="4220752"/>
            <a:ext cx="7983882" cy="2156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v-text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v-text</a:t>
            </a:r>
            <a:r>
              <a:rPr lang="zh-CN" altLang="en-US"/>
              <a:t>作用和</a:t>
            </a:r>
            <a:r>
              <a:rPr lang="en-US" altLang="zh-CN"/>
              <a:t>Mustache</a:t>
            </a:r>
            <a:r>
              <a:rPr lang="zh-CN" altLang="en-US"/>
              <a:t>一致：</a:t>
            </a:r>
            <a:endParaRPr lang="zh-CN" altLang="en-US"/>
          </a:p>
          <a:p>
            <a:r>
              <a:rPr lang="en-US" altLang="zh-CN"/>
              <a:t>v-text</a:t>
            </a:r>
            <a:r>
              <a:rPr lang="zh-CN" altLang="en-US"/>
              <a:t>通常情况下，接受一个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05" y="2279649"/>
            <a:ext cx="4992168" cy="3687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35" y="2652010"/>
            <a:ext cx="37465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v-pre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v-pre</a:t>
            </a:r>
            <a:r>
              <a:rPr lang="zh-CN" altLang="en-US"/>
              <a:t>用于跳过这个元素和它子元素的编译过程，用于显示原本的</a:t>
            </a:r>
            <a:r>
              <a:rPr lang="en-US" altLang="zh-CN"/>
              <a:t>Mustache</a:t>
            </a:r>
            <a:r>
              <a:rPr lang="zh-CN" altLang="en-US"/>
              <a:t>语法。</a:t>
            </a:r>
            <a:endParaRPr lang="zh-CN" altLang="en-US"/>
          </a:p>
          <a:p>
            <a:r>
              <a:rPr lang="zh-CN" altLang="en-US"/>
              <a:t>比如下面的代码：</a:t>
            </a:r>
            <a:endParaRPr lang="zh-CN" altLang="en-US"/>
          </a:p>
          <a:p>
            <a:pPr lvl="1"/>
            <a:r>
              <a:rPr lang="zh-CN" altLang="en-US"/>
              <a:t>第一个</a:t>
            </a:r>
            <a:r>
              <a:rPr lang="en-US" altLang="zh-CN"/>
              <a:t>h2</a:t>
            </a:r>
            <a:r>
              <a:rPr lang="zh-CN" altLang="en-US"/>
              <a:t>元素中的内容会被编译解析出来对应的内容</a:t>
            </a:r>
            <a:endParaRPr lang="zh-CN" altLang="en-US"/>
          </a:p>
          <a:p>
            <a:pPr lvl="1"/>
            <a:r>
              <a:rPr lang="zh-CN" altLang="en-US"/>
              <a:t>第二个</a:t>
            </a:r>
            <a:r>
              <a:rPr lang="en-US" altLang="zh-CN"/>
              <a:t>h2</a:t>
            </a:r>
            <a:r>
              <a:rPr lang="zh-CN" altLang="en-US"/>
              <a:t>元素中会直接显示</a:t>
            </a:r>
            <a:r>
              <a:rPr lang="en-US" altLang="zh-CN"/>
              <a:t>{{message}}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508" y="2993291"/>
            <a:ext cx="4774510" cy="319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33" y="3287010"/>
            <a:ext cx="45847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v-cloak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在某些情况下，我们浏览器可能会直接显然出未编译的</a:t>
            </a:r>
            <a:r>
              <a:rPr lang="en-US" altLang="zh-CN"/>
              <a:t>Mustache</a:t>
            </a:r>
            <a:r>
              <a:rPr lang="zh-CN" altLang="en-US"/>
              <a:t>标签。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35" y="1930888"/>
            <a:ext cx="5778500" cy="435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2733919"/>
            <a:ext cx="37465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前面我们学习的指令主要作用是将值插入到我们</a:t>
            </a:r>
            <a:r>
              <a:rPr kumimoji="1" lang="zh-CN" altLang="en-US">
                <a:solidFill>
                  <a:srgbClr val="C00000"/>
                </a:solidFill>
              </a:rPr>
              <a:t>模板的内容</a:t>
            </a:r>
            <a:r>
              <a:rPr kumimoji="1" lang="zh-CN" altLang="en-US"/>
              <a:t>当中。</a:t>
            </a:r>
            <a:endParaRPr kumimoji="1" lang="en-US" altLang="zh-CN"/>
          </a:p>
          <a:p>
            <a:r>
              <a:rPr kumimoji="1" lang="zh-CN" altLang="en-US"/>
              <a:t>但是，除了内容需要动态来决定外，某些属性我们也希望动态来绑定。</a:t>
            </a:r>
            <a:endParaRPr kumimoji="1" lang="en-US" altLang="zh-CN"/>
          </a:p>
          <a:p>
            <a:pPr lvl="1"/>
            <a:r>
              <a:rPr kumimoji="1" lang="zh-CN" altLang="en-US"/>
              <a:t>比如动态绑定</a:t>
            </a:r>
            <a:r>
              <a:rPr kumimoji="1" lang="en-US" altLang="zh-CN"/>
              <a:t>a</a:t>
            </a:r>
            <a:r>
              <a:rPr kumimoji="1" lang="zh-CN" altLang="en-US"/>
              <a:t>元素的</a:t>
            </a:r>
            <a:r>
              <a:rPr kumimoji="1" lang="en-US" altLang="zh-CN"/>
              <a:t>href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 lvl="1"/>
            <a:r>
              <a:rPr kumimoji="1" lang="zh-CN" altLang="en-US"/>
              <a:t>比如动态绑定</a:t>
            </a:r>
            <a:r>
              <a:rPr kumimoji="1" lang="en-US" altLang="zh-CN"/>
              <a:t>img</a:t>
            </a:r>
            <a:r>
              <a:rPr kumimoji="1" lang="zh-CN" altLang="en-US"/>
              <a:t>元素的</a:t>
            </a:r>
            <a:r>
              <a:rPr kumimoji="1" lang="en-US" altLang="zh-CN"/>
              <a:t>src</a:t>
            </a:r>
            <a:r>
              <a:rPr kumimoji="1" lang="zh-CN" altLang="en-US"/>
              <a:t>属性</a:t>
            </a:r>
            <a:endParaRPr kumimoji="1" lang="zh-CN" altLang="en-US"/>
          </a:p>
          <a:p>
            <a:r>
              <a:rPr kumimoji="1" lang="zh-CN" altLang="en-US"/>
              <a:t>这个时候，我们可以使用</a:t>
            </a:r>
            <a:r>
              <a:rPr kumimoji="1" lang="en-US" altLang="zh-CN"/>
              <a:t>v-bind</a:t>
            </a:r>
            <a:r>
              <a:rPr kumimoji="1" lang="zh-CN" altLang="en-US"/>
              <a:t>指令：</a:t>
            </a:r>
            <a:endParaRPr kumimoji="1" lang="en-US" altLang="zh-CN"/>
          </a:p>
          <a:p>
            <a:pPr lvl="1"/>
            <a:r>
              <a:rPr lang="zh-CN" altLang="en-US" b="1"/>
              <a:t>作用</a:t>
            </a:r>
            <a:r>
              <a:rPr lang="zh-CN" altLang="en-US"/>
              <a:t>：动态绑定属性</a:t>
            </a:r>
            <a:endParaRPr lang="zh-CN" altLang="en-US"/>
          </a:p>
          <a:p>
            <a:pPr lvl="1"/>
            <a:r>
              <a:rPr lang="zh-CN" altLang="en-US" b="1"/>
              <a:t>缩写</a:t>
            </a:r>
            <a:r>
              <a:rPr lang="zh-CN" altLang="en-US"/>
              <a:t>：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 b="1"/>
              <a:t>预期</a:t>
            </a:r>
            <a:r>
              <a:rPr lang="zh-CN" altLang="en-US"/>
              <a:t>：</a:t>
            </a:r>
            <a:r>
              <a:rPr lang="en-US" altLang="zh-CN"/>
              <a:t>any (with argument) | Object (without argument)</a:t>
            </a:r>
            <a:endParaRPr lang="en-US" altLang="zh-CN"/>
          </a:p>
          <a:p>
            <a:pPr lvl="1"/>
            <a:r>
              <a:rPr lang="zh-CN" altLang="en-US" b="1"/>
              <a:t>参数</a:t>
            </a:r>
            <a:r>
              <a:rPr lang="zh-CN" altLang="en-US"/>
              <a:t>：</a:t>
            </a:r>
            <a:r>
              <a:rPr lang="en-US" altLang="zh-CN"/>
              <a:t>attrOrProp (optional)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下面，我们就具体来学习</a:t>
            </a:r>
            <a:r>
              <a:rPr kumimoji="1" lang="en-US" altLang="zh-CN"/>
              <a:t>v-bind</a:t>
            </a:r>
            <a:r>
              <a:rPr kumimoji="1" lang="zh-CN" altLang="en-US"/>
              <a:t>的使用。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7036</Words>
  <Application>WPS 演示</Application>
  <PresentationFormat>宽屏</PresentationFormat>
  <Paragraphs>460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Consolas</vt:lpstr>
      <vt:lpstr>vuejs-why</vt:lpstr>
      <vt:lpstr>模板语法</vt:lpstr>
      <vt:lpstr>内容概述</vt:lpstr>
      <vt:lpstr>Mustache</vt:lpstr>
      <vt:lpstr>v-once</vt:lpstr>
      <vt:lpstr>v-html</vt:lpstr>
      <vt:lpstr>v-text</vt:lpstr>
      <vt:lpstr>v-pre</vt:lpstr>
      <vt:lpstr>v-cloak</vt:lpstr>
      <vt:lpstr>v-bind介绍</vt:lpstr>
      <vt:lpstr>v-bind基础</vt:lpstr>
      <vt:lpstr>v-bind语法糖</vt:lpstr>
      <vt:lpstr>v-bind绑定class（一）</vt:lpstr>
      <vt:lpstr>v-bind绑定class（二）</vt:lpstr>
      <vt:lpstr>v-bind绑定class（三）</vt:lpstr>
      <vt:lpstr>v-bind绑定style（一）</vt:lpstr>
      <vt:lpstr>v-bind绑定style（二）</vt:lpstr>
      <vt:lpstr>什么是计算属性？</vt:lpstr>
      <vt:lpstr>计算属性的复杂操作</vt:lpstr>
      <vt:lpstr>计算属性的setter和getter</vt:lpstr>
      <vt:lpstr>计算属性的缓存</vt:lpstr>
      <vt:lpstr>let/var</vt:lpstr>
      <vt:lpstr>const的使用</vt:lpstr>
      <vt:lpstr>对象增强写法</vt:lpstr>
      <vt:lpstr>事件监听</vt:lpstr>
      <vt:lpstr>v-on基础</vt:lpstr>
      <vt:lpstr>v-on参数</vt:lpstr>
      <vt:lpstr>v-on修饰符</vt:lpstr>
      <vt:lpstr>v-if、v-else-if、v-else</vt:lpstr>
      <vt:lpstr>条件渲染案例</vt:lpstr>
      <vt:lpstr>案例小问题</vt:lpstr>
      <vt:lpstr>v-show</vt:lpstr>
      <vt:lpstr>v-for遍历数组</vt:lpstr>
      <vt:lpstr>v-for遍历对象</vt:lpstr>
      <vt:lpstr>组件的key属性</vt:lpstr>
      <vt:lpstr>检测数组更新</vt:lpstr>
      <vt:lpstr>图书购物车</vt:lpstr>
      <vt:lpstr>代码实现：HTML、CSS</vt:lpstr>
      <vt:lpstr>代码实现：JS代码</vt:lpstr>
      <vt:lpstr>表单绑定v-model</vt:lpstr>
      <vt:lpstr>v-model原理</vt:lpstr>
      <vt:lpstr>v-model：radio</vt:lpstr>
      <vt:lpstr>v-model：checkbox</vt:lpstr>
      <vt:lpstr>v-model：select</vt:lpstr>
      <vt:lpstr>值绑定</vt:lpstr>
      <vt:lpstr>修饰符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模板语法</dc:title>
  <dc:creator>卫康宏</dc:creator>
  <cp:lastModifiedBy>Administrator</cp:lastModifiedBy>
  <cp:revision>82</cp:revision>
  <dcterms:created xsi:type="dcterms:W3CDTF">2018-10-17T07:07:00Z</dcterms:created>
  <dcterms:modified xsi:type="dcterms:W3CDTF">2018-12-20T08:25:10Z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