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3" r:id="rId9"/>
    <p:sldId id="264" r:id="rId10"/>
    <p:sldId id="265" r:id="rId11"/>
    <p:sldId id="266" r:id="rId12"/>
    <p:sldId id="267" r:id="rId13"/>
    <p:sldId id="268" r:id="rId14"/>
    <p:sldId id="270" r:id="rId15"/>
    <p:sldId id="269" r:id="rId16"/>
    <p:sldId id="276" r:id="rId17"/>
    <p:sldId id="274" r:id="rId18"/>
    <p:sldId id="2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397773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233638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274025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62379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286235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30810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97133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241878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340788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382727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697BF9-8F49-4C7D-BE30-9C049533117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199771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97BF9-8F49-4C7D-BE30-9C0495331170}" type="datetimeFigureOut">
              <a:rPr lang="zh-CN" altLang="en-US" smtClean="0"/>
              <a:t>2016/1/22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35C2B-1F73-4152-BCC5-F12CAAF9AD29}" type="slidenum">
              <a:rPr lang="zh-CN" altLang="en-US" smtClean="0"/>
              <a:t>‹#›</a:t>
            </a:fld>
            <a:endParaRPr lang="zh-CN" altLang="en-US"/>
          </a:p>
        </p:txBody>
      </p:sp>
    </p:spTree>
    <p:extLst>
      <p:ext uri="{BB962C8B-B14F-4D97-AF65-F5344CB8AC3E}">
        <p14:creationId xmlns:p14="http://schemas.microsoft.com/office/powerpoint/2010/main" val="237777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Conversation generation</a:t>
            </a:r>
            <a:endParaRPr lang="zh-CN" altLang="en-US" dirty="0"/>
          </a:p>
        </p:txBody>
      </p:sp>
      <p:sp>
        <p:nvSpPr>
          <p:cNvPr id="3" name="副标题 2"/>
          <p:cNvSpPr>
            <a:spLocks noGrp="1"/>
          </p:cNvSpPr>
          <p:nvPr>
            <p:ph type="subTitle" idx="1"/>
          </p:nvPr>
        </p:nvSpPr>
        <p:spPr/>
        <p:txBody>
          <a:bodyPr/>
          <a:lstStyle/>
          <a:p>
            <a:r>
              <a:rPr lang="en-US" altLang="zh-CN" dirty="0" err="1" smtClean="0"/>
              <a:t>Chuwei</a:t>
            </a:r>
            <a:r>
              <a:rPr lang="en-US" altLang="zh-CN" dirty="0" smtClean="0"/>
              <a:t> Luo</a:t>
            </a:r>
            <a:endParaRPr lang="zh-CN" altLang="en-US" dirty="0"/>
          </a:p>
        </p:txBody>
      </p:sp>
    </p:spTree>
    <p:extLst>
      <p:ext uri="{BB962C8B-B14F-4D97-AF65-F5344CB8AC3E}">
        <p14:creationId xmlns:p14="http://schemas.microsoft.com/office/powerpoint/2010/main" val="4256353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Any person or system producing discourse must therefore confront the problem of </a:t>
            </a:r>
            <a:r>
              <a:rPr lang="en-US" altLang="zh-CN" b="1" dirty="0" smtClean="0"/>
              <a:t>discourse structure</a:t>
            </a:r>
            <a:r>
              <a:rPr lang="en-US" altLang="zh-CN" dirty="0" smtClean="0"/>
              <a:t>, which can be posed as a set of questions:</a:t>
            </a:r>
          </a:p>
          <a:p>
            <a:pPr lvl="1"/>
            <a:r>
              <a:rPr lang="en-US" altLang="zh-CN" dirty="0"/>
              <a:t>Since we are interested in computer-based generation: By what process can a computer plan an effective or a well communication? (Encoder-decoder neural network</a:t>
            </a:r>
            <a:r>
              <a:rPr lang="en-US" altLang="zh-CN" dirty="0" smtClean="0"/>
              <a:t>)</a:t>
            </a:r>
          </a:p>
          <a:p>
            <a:pPr lvl="1"/>
            <a:r>
              <a:rPr lang="en-US" altLang="zh-CN" dirty="0" smtClean="0"/>
              <a:t>Since </a:t>
            </a:r>
            <a:r>
              <a:rPr lang="en-US" altLang="zh-CN" b="1" dirty="0" smtClean="0"/>
              <a:t>coherence </a:t>
            </a:r>
            <a:r>
              <a:rPr lang="en-US" altLang="zh-CN" dirty="0"/>
              <a:t>is very important: how can we ensure our model/system have the ability to make the generating response coherent?</a:t>
            </a:r>
            <a:endParaRPr lang="zh-CN" altLang="zh-CN" dirty="0"/>
          </a:p>
          <a:p>
            <a:pPr lvl="1"/>
            <a:r>
              <a:rPr lang="en-US" altLang="zh-CN" dirty="0" smtClean="0"/>
              <a:t>Since generating a well communication succeeds only if the “hearer” gives a good response: How can we </a:t>
            </a:r>
            <a:r>
              <a:rPr lang="en-US" altLang="zh-CN" b="1" dirty="0" smtClean="0"/>
              <a:t>guide the “hearer's</a:t>
            </a:r>
            <a:r>
              <a:rPr lang="en-US" altLang="zh-CN" dirty="0" smtClean="0"/>
              <a:t>” generating process?</a:t>
            </a:r>
          </a:p>
          <a:p>
            <a:pPr marL="0" indent="0">
              <a:buNone/>
            </a:pPr>
            <a:endParaRPr lang="zh-CN" altLang="en-US" dirty="0"/>
          </a:p>
        </p:txBody>
      </p:sp>
    </p:spTree>
    <p:extLst>
      <p:ext uri="{BB962C8B-B14F-4D97-AF65-F5344CB8AC3E}">
        <p14:creationId xmlns:p14="http://schemas.microsoft.com/office/powerpoint/2010/main" val="730689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958384" cy="1325563"/>
          </a:xfrm>
        </p:spPr>
        <p:txBody>
          <a:bodyPr/>
          <a:lstStyle/>
          <a:p>
            <a:r>
              <a:rPr lang="en-US" altLang="zh-CN" dirty="0" smtClean="0"/>
              <a:t>Discourse focus (</a:t>
            </a:r>
            <a:r>
              <a:rPr lang="en-US" altLang="zh-CN" dirty="0"/>
              <a:t>Focus of attention in </a:t>
            </a:r>
            <a:r>
              <a:rPr lang="en-US" altLang="zh-CN" dirty="0" smtClean="0"/>
              <a:t>discourse)</a:t>
            </a:r>
            <a:endParaRPr lang="zh-CN" altLang="en-US" dirty="0"/>
          </a:p>
        </p:txBody>
      </p:sp>
      <p:sp>
        <p:nvSpPr>
          <p:cNvPr id="3" name="内容占位符 2"/>
          <p:cNvSpPr>
            <a:spLocks noGrp="1"/>
          </p:cNvSpPr>
          <p:nvPr>
            <p:ph idx="1"/>
          </p:nvPr>
        </p:nvSpPr>
        <p:spPr/>
        <p:txBody>
          <a:bodyPr/>
          <a:lstStyle/>
          <a:p>
            <a:r>
              <a:rPr lang="en-US" altLang="zh-CN" dirty="0"/>
              <a:t>Within the context of a discourse or conversation, one of the discourse entities serves as the </a:t>
            </a:r>
            <a:r>
              <a:rPr lang="en-US" altLang="zh-CN" dirty="0" smtClean="0"/>
              <a:t>focus(focus of attention).</a:t>
            </a:r>
          </a:p>
          <a:p>
            <a:r>
              <a:rPr lang="en-US" altLang="zh-CN" dirty="0"/>
              <a:t>Defined by </a:t>
            </a:r>
            <a:r>
              <a:rPr lang="en-US" altLang="zh-CN" dirty="0" err="1"/>
              <a:t>Dik</a:t>
            </a:r>
            <a:r>
              <a:rPr lang="en-US" altLang="zh-CN" dirty="0"/>
              <a:t>(1997: 326):</a:t>
            </a:r>
            <a:endParaRPr lang="zh-CN" altLang="zh-CN" dirty="0"/>
          </a:p>
          <a:p>
            <a:pPr lvl="1"/>
            <a:r>
              <a:rPr lang="en-US" altLang="zh-CN" dirty="0"/>
              <a:t>Information which is relatively the most important or salient in the given communicative setting.</a:t>
            </a:r>
            <a:endParaRPr lang="zh-CN" altLang="zh-CN" dirty="0"/>
          </a:p>
          <a:p>
            <a:r>
              <a:rPr lang="en-US" altLang="zh-CN" dirty="0"/>
              <a:t>The notion is more formally put by </a:t>
            </a:r>
            <a:r>
              <a:rPr lang="en-US" altLang="zh-CN" dirty="0" err="1"/>
              <a:t>Erteschik-Shir</a:t>
            </a:r>
            <a:r>
              <a:rPr lang="en-US" altLang="zh-CN" dirty="0"/>
              <a:t>(1997:11) as follows:</a:t>
            </a:r>
            <a:endParaRPr lang="zh-CN" altLang="zh-CN" dirty="0"/>
          </a:p>
          <a:p>
            <a:pPr lvl="1"/>
            <a:r>
              <a:rPr lang="en-US" altLang="zh-CN" dirty="0"/>
              <a:t>The FOCUS of a sentence S = the (intension of a) constituent c of S which the speaker intends to direct the attention of his/her hearers to, by uttering S</a:t>
            </a:r>
            <a:r>
              <a:rPr lang="en-US" altLang="zh-CN" dirty="0" smtClean="0"/>
              <a:t>.</a:t>
            </a:r>
          </a:p>
          <a:p>
            <a:r>
              <a:rPr lang="en-US" altLang="zh-CN" dirty="0" smtClean="0"/>
              <a:t>Usually the object</a:t>
            </a:r>
            <a:r>
              <a:rPr lang="en-US" altLang="zh-CN" dirty="0"/>
              <a:t>, property, </a:t>
            </a:r>
            <a:r>
              <a:rPr lang="en-US" altLang="zh-CN" dirty="0" smtClean="0"/>
              <a:t>or salient </a:t>
            </a:r>
            <a:r>
              <a:rPr lang="en-US" altLang="zh-CN" dirty="0"/>
              <a:t>relation</a:t>
            </a:r>
            <a:endParaRPr lang="zh-CN" altLang="zh-CN" dirty="0"/>
          </a:p>
          <a:p>
            <a:pPr lvl="1"/>
            <a:endParaRPr lang="zh-CN" altLang="zh-CN" dirty="0"/>
          </a:p>
          <a:p>
            <a:pPr marL="0" indent="0">
              <a:buNone/>
            </a:pPr>
            <a:endParaRPr lang="zh-CN" altLang="en-US" dirty="0"/>
          </a:p>
        </p:txBody>
      </p:sp>
    </p:spTree>
    <p:extLst>
      <p:ext uri="{BB962C8B-B14F-4D97-AF65-F5344CB8AC3E}">
        <p14:creationId xmlns:p14="http://schemas.microsoft.com/office/powerpoint/2010/main" val="1693569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a:xfrm>
            <a:off x="838200" y="1825624"/>
            <a:ext cx="10515600" cy="5032375"/>
          </a:xfrm>
        </p:spPr>
        <p:txBody>
          <a:bodyPr>
            <a:normAutofit fontScale="70000" lnSpcReduction="20000"/>
          </a:bodyPr>
          <a:lstStyle/>
          <a:p>
            <a:r>
              <a:rPr lang="en-US" altLang="zh-CN" dirty="0"/>
              <a:t>Since the </a:t>
            </a:r>
            <a:r>
              <a:rPr lang="en-US" altLang="zh-CN" b="1" dirty="0"/>
              <a:t>focus</a:t>
            </a:r>
            <a:r>
              <a:rPr lang="en-US" altLang="zh-CN" dirty="0"/>
              <a:t> is the most important constituent in a </a:t>
            </a:r>
            <a:r>
              <a:rPr lang="en-US" altLang="zh-CN" dirty="0" smtClean="0"/>
              <a:t>sentence. If </a:t>
            </a:r>
            <a:r>
              <a:rPr lang="en-US" altLang="zh-CN" dirty="0"/>
              <a:t>we generate the focus of the response correctly, we can make our generating response’s </a:t>
            </a:r>
            <a:r>
              <a:rPr lang="en-US" altLang="zh-CN" b="1" dirty="0"/>
              <a:t>text </a:t>
            </a:r>
            <a:r>
              <a:rPr lang="en-US" altLang="zh-CN" b="1" dirty="0" smtClean="0"/>
              <a:t>coherent</a:t>
            </a:r>
            <a:r>
              <a:rPr lang="en-US" altLang="zh-CN" dirty="0" smtClean="0"/>
              <a:t>. And </a:t>
            </a:r>
            <a:r>
              <a:rPr lang="en-US" altLang="zh-CN" dirty="0"/>
              <a:t>then our model/system can be guided by this focus to generate the “well” response</a:t>
            </a:r>
            <a:r>
              <a:rPr lang="en-US" altLang="zh-CN" dirty="0" smtClean="0"/>
              <a:t>.</a:t>
            </a:r>
          </a:p>
          <a:p>
            <a:r>
              <a:rPr lang="en-US" altLang="zh-CN" dirty="0" smtClean="0"/>
              <a:t>Existing method (Using FOCUS to generate discourse) :</a:t>
            </a:r>
          </a:p>
          <a:p>
            <a:pPr lvl="1"/>
            <a:r>
              <a:rPr lang="en-US" altLang="zh-CN" dirty="0" err="1"/>
              <a:t>Hovy</a:t>
            </a:r>
            <a:r>
              <a:rPr lang="en-US" altLang="zh-CN" dirty="0"/>
              <a:t> E H. Automated discourse generation using discourse structure relations[J]. Artificial intelligence, 1993, 63(1): 341-385.</a:t>
            </a:r>
            <a:endParaRPr lang="en-US" altLang="zh-CN" dirty="0" smtClean="0"/>
          </a:p>
          <a:p>
            <a:pPr lvl="1"/>
            <a:r>
              <a:rPr lang="en-US" altLang="zh-CN" dirty="0" err="1"/>
              <a:t>Maybury</a:t>
            </a:r>
            <a:r>
              <a:rPr lang="en-US" altLang="zh-CN" dirty="0"/>
              <a:t> M T. Using Discourse Focus, Temporal Focus, and Spatial to Generate </a:t>
            </a:r>
            <a:r>
              <a:rPr lang="en-US" altLang="zh-CN" dirty="0" err="1"/>
              <a:t>Multisentential</a:t>
            </a:r>
            <a:r>
              <a:rPr lang="en-US" altLang="zh-CN" dirty="0"/>
              <a:t> Text[J]. 1990.</a:t>
            </a:r>
            <a:endParaRPr lang="en-US" altLang="zh-CN" dirty="0" smtClean="0"/>
          </a:p>
          <a:p>
            <a:pPr lvl="1"/>
            <a:r>
              <a:rPr lang="en-US" altLang="zh-CN" dirty="0" smtClean="0"/>
              <a:t>Grosz B J, </a:t>
            </a:r>
            <a:r>
              <a:rPr lang="en-US" altLang="zh-CN" dirty="0" err="1" smtClean="0"/>
              <a:t>Sidner</a:t>
            </a:r>
            <a:r>
              <a:rPr lang="en-US" altLang="zh-CN" dirty="0" smtClean="0"/>
              <a:t> C L. Attention, intentions, and the structure of discourse[J]. Computational linguistics, 1986, 12(3): 175-204.</a:t>
            </a:r>
          </a:p>
          <a:p>
            <a:pPr lvl="1"/>
            <a:r>
              <a:rPr lang="en-US" altLang="zh-CN" dirty="0" smtClean="0"/>
              <a:t>McCoy K F, Cheng J. Focus of attention: Constraining what can be said next[M]//Natural language generation in artificial intelligence and computational linguistics. Springer US, 1991: 103-124.</a:t>
            </a:r>
          </a:p>
          <a:p>
            <a:pPr lvl="1"/>
            <a:r>
              <a:rPr lang="en-US" altLang="zh-CN" dirty="0"/>
              <a:t>Holmes-</a:t>
            </a:r>
            <a:r>
              <a:rPr lang="en-US" altLang="zh-CN" dirty="0" err="1"/>
              <a:t>Higgin</a:t>
            </a:r>
            <a:r>
              <a:rPr lang="en-US" altLang="zh-CN" dirty="0"/>
              <a:t> P. Text generation—using discourse strategies and focus constraints to generate natural language text by Kathleen R. </a:t>
            </a:r>
            <a:r>
              <a:rPr lang="en-US" altLang="zh-CN" dirty="0" err="1"/>
              <a:t>McKeown</a:t>
            </a:r>
            <a:r>
              <a:rPr lang="en-US" altLang="zh-CN" dirty="0"/>
              <a:t>, Cambridge University Press, 1992, pp 246,£ 13.95, ISBN 0-521-43802-0[J]. The Knowledge Engineering Review, 1994, 9(04): 421-422</a:t>
            </a:r>
            <a:r>
              <a:rPr lang="en-US" altLang="zh-CN" dirty="0" smtClean="0"/>
              <a:t>.</a:t>
            </a:r>
          </a:p>
          <a:p>
            <a:pPr lvl="1"/>
            <a:r>
              <a:rPr lang="en-US" altLang="zh-CN" dirty="0" err="1"/>
              <a:t>McKeown</a:t>
            </a:r>
            <a:r>
              <a:rPr lang="en-US" altLang="zh-CN" dirty="0"/>
              <a:t> K R. Discourse strategies for generating natural-language text[J]. Artificial Intelligence, 1985, 27(1): 1-41</a:t>
            </a:r>
            <a:r>
              <a:rPr lang="en-US" altLang="zh-CN" dirty="0" smtClean="0"/>
              <a:t>.</a:t>
            </a:r>
          </a:p>
          <a:p>
            <a:pPr lvl="1"/>
            <a:r>
              <a:rPr lang="en-US" altLang="zh-CN" dirty="0" err="1"/>
              <a:t>Hovy</a:t>
            </a:r>
            <a:r>
              <a:rPr lang="en-US" altLang="zh-CN" dirty="0"/>
              <a:t> E H. Automated discourse generation using discourse structure relations[J]. Artificial intelligence, 1993, 63(1): 341-385.</a:t>
            </a:r>
            <a:endParaRPr lang="en-US" altLang="zh-CN" dirty="0" smtClean="0"/>
          </a:p>
          <a:p>
            <a:pPr lvl="1"/>
            <a:r>
              <a:rPr lang="en-US" altLang="zh-CN" dirty="0"/>
              <a:t>Grosz B J. The representation and use of focus in a system for understanding dialogs[C]//IJCAI. 1977, 67: 76.</a:t>
            </a:r>
            <a:endParaRPr lang="en-US" altLang="zh-CN" dirty="0" smtClean="0"/>
          </a:p>
          <a:p>
            <a:pPr lvl="1"/>
            <a:r>
              <a:rPr lang="en-US" altLang="zh-CN" dirty="0" smtClean="0"/>
              <a:t>…</a:t>
            </a:r>
            <a:endParaRPr lang="zh-CN" altLang="en-US" dirty="0" smtClean="0"/>
          </a:p>
          <a:p>
            <a:endParaRPr lang="zh-CN" altLang="zh-CN" dirty="0"/>
          </a:p>
          <a:p>
            <a:endParaRPr lang="zh-CN" altLang="en-US" dirty="0"/>
          </a:p>
        </p:txBody>
      </p:sp>
    </p:spTree>
    <p:extLst>
      <p:ext uri="{BB962C8B-B14F-4D97-AF65-F5344CB8AC3E}">
        <p14:creationId xmlns:p14="http://schemas.microsoft.com/office/powerpoint/2010/main" val="3444450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 to Question 3</a:t>
            </a:r>
            <a:endParaRPr lang="zh-CN" altLang="en-US" dirty="0"/>
          </a:p>
        </p:txBody>
      </p:sp>
      <p:sp>
        <p:nvSpPr>
          <p:cNvPr id="3" name="内容占位符 2"/>
          <p:cNvSpPr>
            <a:spLocks noGrp="1"/>
          </p:cNvSpPr>
          <p:nvPr>
            <p:ph idx="1"/>
          </p:nvPr>
        </p:nvSpPr>
        <p:spPr/>
        <p:txBody>
          <a:bodyPr/>
          <a:lstStyle/>
          <a:p>
            <a:r>
              <a:rPr lang="en-US" altLang="zh-CN" dirty="0" smtClean="0"/>
              <a:t>Since we judge the response generated according to text coherence, the focus of response should be appropriate. So if we know the position of the focus of sentence, we could check it. To do so, we can </a:t>
            </a:r>
            <a:r>
              <a:rPr lang="en-US" altLang="zh-CN" dirty="0"/>
              <a:t>alleviate the issue </a:t>
            </a:r>
            <a:r>
              <a:rPr lang="en-US" altLang="zh-CN" dirty="0" smtClean="0"/>
              <a:t>of the error propagation. But in RNN, we can not decide when we should make a check during decoding.</a:t>
            </a:r>
          </a:p>
        </p:txBody>
      </p:sp>
    </p:spTree>
    <p:extLst>
      <p:ext uri="{BB962C8B-B14F-4D97-AF65-F5344CB8AC3E}">
        <p14:creationId xmlns:p14="http://schemas.microsoft.com/office/powerpoint/2010/main" val="3163591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Model</a:t>
            </a:r>
            <a:endParaRPr lang="zh-CN" altLang="en-US" dirty="0"/>
          </a:p>
        </p:txBody>
      </p:sp>
      <p:pic>
        <p:nvPicPr>
          <p:cNvPr id="4" name="图片 3"/>
          <p:cNvPicPr>
            <a:picLocks noChangeAspect="1"/>
          </p:cNvPicPr>
          <p:nvPr/>
        </p:nvPicPr>
        <p:blipFill>
          <a:blip r:embed="rId2"/>
          <a:stretch>
            <a:fillRect/>
          </a:stretch>
        </p:blipFill>
        <p:spPr>
          <a:xfrm>
            <a:off x="838200" y="1627617"/>
            <a:ext cx="5724525" cy="3190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3"/>
          <a:stretch>
            <a:fillRect/>
          </a:stretch>
        </p:blipFill>
        <p:spPr>
          <a:xfrm>
            <a:off x="847725" y="5180956"/>
            <a:ext cx="5715000" cy="466725"/>
          </a:xfrm>
          <a:prstGeom prst="rect">
            <a:avLst/>
          </a:prstGeom>
          <a:ln>
            <a:noFill/>
          </a:ln>
          <a:effectLst>
            <a:outerShdw blurRad="190500" algn="tl" rotWithShape="0">
              <a:srgbClr val="000000">
                <a:alpha val="70000"/>
              </a:srgbClr>
            </a:outerShdw>
          </a:effectLst>
        </p:spPr>
      </p:pic>
      <p:sp>
        <p:nvSpPr>
          <p:cNvPr id="7" name="文本框 6"/>
          <p:cNvSpPr txBox="1"/>
          <p:nvPr/>
        </p:nvSpPr>
        <p:spPr>
          <a:xfrm>
            <a:off x="7315200" y="2850291"/>
            <a:ext cx="4613189" cy="1754326"/>
          </a:xfrm>
          <a:prstGeom prst="rect">
            <a:avLst/>
          </a:prstGeom>
          <a:noFill/>
          <a:ln>
            <a:solidFill>
              <a:schemeClr val="tx1"/>
            </a:solidFill>
          </a:ln>
        </p:spPr>
        <p:txBody>
          <a:bodyPr wrap="square" rtlCol="0">
            <a:spAutoFit/>
          </a:bodyPr>
          <a:lstStyle/>
          <a:p>
            <a:r>
              <a:rPr lang="en-US" altLang="zh-CN" dirty="0" smtClean="0"/>
              <a:t>POST x = (</a:t>
            </a:r>
            <a:r>
              <a:rPr lang="zh-CN" altLang="en-US" dirty="0" smtClean="0"/>
              <a:t>有事</a:t>
            </a:r>
            <a:r>
              <a:rPr lang="en-US" altLang="zh-CN" dirty="0" smtClean="0"/>
              <a:t>, </a:t>
            </a:r>
            <a:r>
              <a:rPr lang="zh-CN" altLang="en-US" dirty="0" smtClean="0"/>
              <a:t>没事</a:t>
            </a:r>
            <a:r>
              <a:rPr lang="en-US" altLang="zh-CN" dirty="0" smtClean="0"/>
              <a:t>, </a:t>
            </a:r>
            <a:r>
              <a:rPr lang="zh-CN" altLang="en-US" dirty="0" smtClean="0"/>
              <a:t>常</a:t>
            </a:r>
            <a:r>
              <a:rPr lang="en-US" altLang="zh-CN" dirty="0" smtClean="0"/>
              <a:t>, </a:t>
            </a:r>
            <a:r>
              <a:rPr lang="zh-CN" altLang="en-US" b="1" u="sng" dirty="0" smtClean="0"/>
              <a:t>回家</a:t>
            </a:r>
            <a:r>
              <a:rPr lang="en-US" altLang="zh-CN" dirty="0" smtClean="0"/>
              <a:t>, </a:t>
            </a:r>
            <a:r>
              <a:rPr lang="zh-CN" altLang="en-US" dirty="0" smtClean="0"/>
              <a:t>看看</a:t>
            </a:r>
            <a:r>
              <a:rPr lang="en-US" altLang="zh-CN" dirty="0" smtClean="0"/>
              <a:t>) = (x</a:t>
            </a:r>
            <a:r>
              <a:rPr lang="en-US" altLang="zh-CN" baseline="-25000" dirty="0" smtClean="0"/>
              <a:t>1</a:t>
            </a:r>
            <a:r>
              <a:rPr lang="en-US" altLang="zh-CN" dirty="0" smtClean="0"/>
              <a:t>, x</a:t>
            </a:r>
            <a:r>
              <a:rPr lang="en-US" altLang="zh-CN" baseline="-25000" dirty="0" smtClean="0"/>
              <a:t>2</a:t>
            </a:r>
            <a:r>
              <a:rPr lang="en-US" altLang="zh-CN" dirty="0" smtClean="0"/>
              <a:t>, x</a:t>
            </a:r>
            <a:r>
              <a:rPr lang="en-US" altLang="zh-CN" baseline="-25000" dirty="0" smtClean="0"/>
              <a:t>3</a:t>
            </a:r>
            <a:r>
              <a:rPr lang="en-US" altLang="zh-CN" dirty="0" smtClean="0"/>
              <a:t>, x</a:t>
            </a:r>
            <a:r>
              <a:rPr lang="en-US" altLang="zh-CN" baseline="-25000" dirty="0" smtClean="0"/>
              <a:t>4</a:t>
            </a:r>
            <a:r>
              <a:rPr lang="en-US" altLang="zh-CN" dirty="0" smtClean="0"/>
              <a:t>, x</a:t>
            </a:r>
            <a:r>
              <a:rPr lang="en-US" altLang="zh-CN" baseline="-25000" dirty="0" smtClean="0"/>
              <a:t>5</a:t>
            </a:r>
            <a:r>
              <a:rPr lang="en-US" altLang="zh-CN" dirty="0" smtClean="0"/>
              <a:t>)</a:t>
            </a:r>
          </a:p>
          <a:p>
            <a:r>
              <a:rPr lang="en-US" altLang="zh-CN" dirty="0" smtClean="0"/>
              <a:t>Response y = (</a:t>
            </a:r>
            <a:r>
              <a:rPr lang="zh-CN" altLang="en-US" dirty="0" smtClean="0"/>
              <a:t>马上</a:t>
            </a:r>
            <a:r>
              <a:rPr lang="en-US" altLang="zh-CN" dirty="0" smtClean="0"/>
              <a:t>, </a:t>
            </a:r>
            <a:r>
              <a:rPr lang="zh-CN" altLang="en-US" dirty="0" smtClean="0"/>
              <a:t>就</a:t>
            </a:r>
            <a:r>
              <a:rPr lang="en-US" altLang="zh-CN" dirty="0" smtClean="0"/>
              <a:t>, </a:t>
            </a:r>
            <a:r>
              <a:rPr lang="zh-CN" altLang="en-US" dirty="0" smtClean="0"/>
              <a:t>可以</a:t>
            </a:r>
            <a:r>
              <a:rPr lang="en-US" altLang="zh-CN" dirty="0" smtClean="0"/>
              <a:t>, </a:t>
            </a:r>
            <a:r>
              <a:rPr lang="zh-CN" altLang="en-US" b="1" u="sng" dirty="0" smtClean="0"/>
              <a:t>回家</a:t>
            </a:r>
            <a:r>
              <a:rPr lang="en-US" altLang="zh-CN" dirty="0" smtClean="0"/>
              <a:t>, </a:t>
            </a:r>
            <a:r>
              <a:rPr lang="zh-CN" altLang="en-US" dirty="0" smtClean="0"/>
              <a:t>吃</a:t>
            </a:r>
            <a:r>
              <a:rPr lang="en-US" altLang="zh-CN" dirty="0" smtClean="0"/>
              <a:t>, </a:t>
            </a:r>
            <a:r>
              <a:rPr lang="zh-CN" altLang="en-US" dirty="0" smtClean="0"/>
              <a:t>妈妈</a:t>
            </a:r>
            <a:r>
              <a:rPr lang="en-US" altLang="zh-CN" dirty="0" smtClean="0"/>
              <a:t>, </a:t>
            </a:r>
            <a:r>
              <a:rPr lang="zh-CN" altLang="en-US" dirty="0" smtClean="0"/>
              <a:t>做的</a:t>
            </a:r>
            <a:r>
              <a:rPr lang="en-US" altLang="zh-CN" dirty="0" smtClean="0"/>
              <a:t>, </a:t>
            </a:r>
            <a:r>
              <a:rPr lang="zh-CN" altLang="en-US" dirty="0" smtClean="0"/>
              <a:t>饭</a:t>
            </a:r>
            <a:r>
              <a:rPr lang="en-US" altLang="zh-CN" dirty="0" smtClean="0"/>
              <a:t>, </a:t>
            </a:r>
            <a:r>
              <a:rPr lang="zh-CN" altLang="en-US" dirty="0" smtClean="0"/>
              <a:t>了</a:t>
            </a:r>
            <a:r>
              <a:rPr lang="en-US" altLang="zh-CN" dirty="0" smtClean="0"/>
              <a:t>) = (y</a:t>
            </a:r>
            <a:r>
              <a:rPr lang="en-US" altLang="zh-CN" baseline="-25000" dirty="0" smtClean="0"/>
              <a:t>1</a:t>
            </a:r>
            <a:r>
              <a:rPr lang="en-US" altLang="zh-CN" dirty="0" smtClean="0"/>
              <a:t>, y</a:t>
            </a:r>
            <a:r>
              <a:rPr lang="en-US" altLang="zh-CN" baseline="-25000" dirty="0" smtClean="0"/>
              <a:t>2</a:t>
            </a:r>
            <a:r>
              <a:rPr lang="en-US" altLang="zh-CN" dirty="0" smtClean="0"/>
              <a:t>, y</a:t>
            </a:r>
            <a:r>
              <a:rPr lang="en-US" altLang="zh-CN" baseline="-25000" dirty="0" smtClean="0"/>
              <a:t>3</a:t>
            </a:r>
            <a:r>
              <a:rPr lang="en-US" altLang="zh-CN" dirty="0" smtClean="0"/>
              <a:t>, y</a:t>
            </a:r>
            <a:r>
              <a:rPr lang="en-US" altLang="zh-CN" baseline="-25000" dirty="0" smtClean="0"/>
              <a:t>4</a:t>
            </a:r>
            <a:r>
              <a:rPr lang="en-US" altLang="zh-CN" dirty="0" smtClean="0"/>
              <a:t>, y</a:t>
            </a:r>
            <a:r>
              <a:rPr lang="en-US" altLang="zh-CN" baseline="-25000" dirty="0" smtClean="0"/>
              <a:t>5</a:t>
            </a:r>
            <a:r>
              <a:rPr lang="en-US" altLang="zh-CN" dirty="0" smtClean="0"/>
              <a:t>, y</a:t>
            </a:r>
            <a:r>
              <a:rPr lang="en-US" altLang="zh-CN" baseline="-25000" dirty="0" smtClean="0"/>
              <a:t>6</a:t>
            </a:r>
            <a:r>
              <a:rPr lang="en-US" altLang="zh-CN" dirty="0" smtClean="0"/>
              <a:t>, y</a:t>
            </a:r>
            <a:r>
              <a:rPr lang="en-US" altLang="zh-CN" baseline="-25000" dirty="0" smtClean="0"/>
              <a:t>7</a:t>
            </a:r>
            <a:r>
              <a:rPr lang="en-US" altLang="zh-CN" dirty="0" smtClean="0"/>
              <a:t>, y</a:t>
            </a:r>
            <a:r>
              <a:rPr lang="en-US" altLang="zh-CN" baseline="-25000" dirty="0" smtClean="0"/>
              <a:t>8</a:t>
            </a:r>
            <a:r>
              <a:rPr lang="en-US" altLang="zh-CN" dirty="0" smtClean="0"/>
              <a:t>, y</a:t>
            </a:r>
            <a:r>
              <a:rPr lang="en-US" altLang="zh-CN" baseline="-25000" dirty="0" smtClean="0"/>
              <a:t>9</a:t>
            </a:r>
            <a:r>
              <a:rPr lang="en-US" altLang="zh-CN" dirty="0" smtClean="0"/>
              <a:t>)</a:t>
            </a:r>
          </a:p>
          <a:p>
            <a:endParaRPr lang="en-US" altLang="zh-CN" dirty="0"/>
          </a:p>
          <a:p>
            <a:r>
              <a:rPr lang="en-US" altLang="zh-CN" dirty="0" smtClean="0"/>
              <a:t>Suppose “</a:t>
            </a:r>
            <a:r>
              <a:rPr lang="zh-CN" altLang="en-US" b="1" u="sng" dirty="0" smtClean="0"/>
              <a:t>回家</a:t>
            </a:r>
            <a:r>
              <a:rPr lang="en-US" altLang="zh-CN" dirty="0" smtClean="0"/>
              <a:t>” is the FOCUS.</a:t>
            </a:r>
            <a:endParaRPr lang="zh-CN" altLang="en-US" dirty="0"/>
          </a:p>
        </p:txBody>
      </p:sp>
    </p:spTree>
    <p:extLst>
      <p:ext uri="{BB962C8B-B14F-4D97-AF65-F5344CB8AC3E}">
        <p14:creationId xmlns:p14="http://schemas.microsoft.com/office/powerpoint/2010/main" val="1108671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Model</a:t>
            </a:r>
            <a:endParaRPr lang="zh-CN" altLang="en-US" dirty="0"/>
          </a:p>
        </p:txBody>
      </p:sp>
      <p:sp>
        <p:nvSpPr>
          <p:cNvPr id="4" name="Oval 9"/>
          <p:cNvSpPr/>
          <p:nvPr/>
        </p:nvSpPr>
        <p:spPr>
          <a:xfrm>
            <a:off x="5875974" y="5239878"/>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TextBox 10"/>
          <p:cNvSpPr txBox="1"/>
          <p:nvPr/>
        </p:nvSpPr>
        <p:spPr>
          <a:xfrm>
            <a:off x="5875974" y="5270993"/>
            <a:ext cx="393357" cy="307777"/>
          </a:xfrm>
          <a:prstGeom prst="rect">
            <a:avLst/>
          </a:prstGeom>
          <a:noFill/>
        </p:spPr>
        <p:txBody>
          <a:bodyPr wrap="square" rtlCol="0">
            <a:spAutoFit/>
          </a:bodyPr>
          <a:lstStyle/>
          <a:p>
            <a:r>
              <a:rPr lang="en-US" altLang="zh-HK" sz="1400" dirty="0" smtClean="0"/>
              <a:t>h4</a:t>
            </a:r>
            <a:endParaRPr lang="zh-HK" altLang="en-US" sz="1400" dirty="0"/>
          </a:p>
        </p:txBody>
      </p:sp>
      <p:sp>
        <p:nvSpPr>
          <p:cNvPr id="6" name="Oval 21"/>
          <p:cNvSpPr/>
          <p:nvPr/>
        </p:nvSpPr>
        <p:spPr>
          <a:xfrm>
            <a:off x="4903145" y="523782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7" name="TextBox 10"/>
          <p:cNvSpPr txBox="1"/>
          <p:nvPr/>
        </p:nvSpPr>
        <p:spPr>
          <a:xfrm>
            <a:off x="4903145" y="5268944"/>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sz="1400" dirty="0" smtClean="0"/>
              <a:t>h3</a:t>
            </a:r>
            <a:endParaRPr lang="zh-HK" altLang="en-US" sz="1400" dirty="0"/>
          </a:p>
        </p:txBody>
      </p:sp>
      <p:sp>
        <p:nvSpPr>
          <p:cNvPr id="8" name="Oval 23"/>
          <p:cNvSpPr/>
          <p:nvPr/>
        </p:nvSpPr>
        <p:spPr>
          <a:xfrm>
            <a:off x="3883547" y="5235776"/>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9" name="TextBox 10"/>
          <p:cNvSpPr txBox="1"/>
          <p:nvPr/>
        </p:nvSpPr>
        <p:spPr>
          <a:xfrm>
            <a:off x="3883547" y="5258653"/>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sz="1400" dirty="0" smtClean="0"/>
              <a:t>h2</a:t>
            </a:r>
            <a:endParaRPr lang="zh-HK" altLang="en-US" sz="1400" dirty="0"/>
          </a:p>
        </p:txBody>
      </p:sp>
      <p:cxnSp>
        <p:nvCxnSpPr>
          <p:cNvPr id="10" name="Straight Arrow Connector 28"/>
          <p:cNvCxnSpPr>
            <a:stCxn id="9" idx="3"/>
            <a:endCxn id="6" idx="2"/>
          </p:cNvCxnSpPr>
          <p:nvPr/>
        </p:nvCxnSpPr>
        <p:spPr>
          <a:xfrm>
            <a:off x="4276904" y="5412542"/>
            <a:ext cx="626241" cy="10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30"/>
          <p:cNvCxnSpPr>
            <a:stCxn id="6" idx="6"/>
            <a:endCxn id="4" idx="2"/>
          </p:cNvCxnSpPr>
          <p:nvPr/>
        </p:nvCxnSpPr>
        <p:spPr>
          <a:xfrm>
            <a:off x="5296502" y="5423181"/>
            <a:ext cx="579472" cy="2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31"/>
          <p:cNvSpPr/>
          <p:nvPr/>
        </p:nvSpPr>
        <p:spPr>
          <a:xfrm>
            <a:off x="3882501" y="5933926"/>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TextBox 32"/>
          <p:cNvSpPr txBox="1"/>
          <p:nvPr/>
        </p:nvSpPr>
        <p:spPr>
          <a:xfrm>
            <a:off x="3882501" y="5965041"/>
            <a:ext cx="393357" cy="307777"/>
          </a:xfrm>
          <a:prstGeom prst="rect">
            <a:avLst/>
          </a:prstGeom>
          <a:noFill/>
        </p:spPr>
        <p:txBody>
          <a:bodyPr wrap="square" rtlCol="0">
            <a:spAutoFit/>
          </a:bodyPr>
          <a:lstStyle/>
          <a:p>
            <a:pPr algn="ctr"/>
            <a:r>
              <a:rPr lang="en-US" altLang="zh-HK" sz="1400" dirty="0" smtClean="0"/>
              <a:t>x</a:t>
            </a:r>
            <a:r>
              <a:rPr lang="en-US" altLang="zh-HK" sz="1400" baseline="-25000" dirty="0" smtClean="0"/>
              <a:t>2</a:t>
            </a:r>
            <a:endParaRPr lang="zh-HK" altLang="en-US" sz="1400" baseline="-25000" dirty="0"/>
          </a:p>
        </p:txBody>
      </p:sp>
      <p:sp>
        <p:nvSpPr>
          <p:cNvPr id="14" name="Oval 33"/>
          <p:cNvSpPr/>
          <p:nvPr/>
        </p:nvSpPr>
        <p:spPr>
          <a:xfrm>
            <a:off x="4903145" y="5935975"/>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5" name="TextBox 10"/>
          <p:cNvSpPr txBox="1"/>
          <p:nvPr/>
        </p:nvSpPr>
        <p:spPr>
          <a:xfrm>
            <a:off x="4903145" y="5967090"/>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smtClean="0"/>
              <a:t>x</a:t>
            </a:r>
            <a:r>
              <a:rPr lang="en-US" altLang="zh-CN" sz="1400" baseline="-25000" dirty="0" smtClean="0"/>
              <a:t>3</a:t>
            </a:r>
            <a:endParaRPr lang="zh-HK" altLang="en-US" sz="1400" baseline="-25000" dirty="0"/>
          </a:p>
        </p:txBody>
      </p:sp>
      <p:sp>
        <p:nvSpPr>
          <p:cNvPr id="16" name="Oval 35"/>
          <p:cNvSpPr/>
          <p:nvPr/>
        </p:nvSpPr>
        <p:spPr>
          <a:xfrm>
            <a:off x="5875974" y="5935974"/>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7" name="TextBox 10"/>
          <p:cNvSpPr txBox="1"/>
          <p:nvPr/>
        </p:nvSpPr>
        <p:spPr>
          <a:xfrm>
            <a:off x="5875974" y="5967089"/>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smtClean="0"/>
              <a:t>4</a:t>
            </a:r>
            <a:endParaRPr lang="zh-HK" altLang="en-US" sz="1400" baseline="-25000" dirty="0"/>
          </a:p>
        </p:txBody>
      </p:sp>
      <p:cxnSp>
        <p:nvCxnSpPr>
          <p:cNvPr id="18" name="Straight Arrow Connector 38"/>
          <p:cNvCxnSpPr>
            <a:stCxn id="12" idx="0"/>
            <a:endCxn id="8" idx="4"/>
          </p:cNvCxnSpPr>
          <p:nvPr/>
        </p:nvCxnSpPr>
        <p:spPr>
          <a:xfrm flipV="1">
            <a:off x="4079180" y="5606479"/>
            <a:ext cx="1046" cy="32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40"/>
          <p:cNvCxnSpPr>
            <a:stCxn id="14" idx="0"/>
            <a:endCxn id="6" idx="4"/>
          </p:cNvCxnSpPr>
          <p:nvPr/>
        </p:nvCxnSpPr>
        <p:spPr>
          <a:xfrm flipV="1">
            <a:off x="5099824" y="5608532"/>
            <a:ext cx="0" cy="327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46"/>
          <p:cNvSpPr/>
          <p:nvPr/>
        </p:nvSpPr>
        <p:spPr>
          <a:xfrm>
            <a:off x="4622876" y="3502592"/>
            <a:ext cx="944854" cy="5543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2" name="TextBox 10"/>
          <p:cNvSpPr txBox="1"/>
          <p:nvPr/>
        </p:nvSpPr>
        <p:spPr>
          <a:xfrm>
            <a:off x="4640159" y="3509148"/>
            <a:ext cx="910288" cy="523220"/>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smtClean="0"/>
              <a:t>Context vector</a:t>
            </a:r>
            <a:endParaRPr lang="zh-HK" altLang="en-US" sz="1400" baseline="-25000" dirty="0"/>
          </a:p>
        </p:txBody>
      </p:sp>
      <p:sp>
        <p:nvSpPr>
          <p:cNvPr id="119" name="Oval 184"/>
          <p:cNvSpPr/>
          <p:nvPr/>
        </p:nvSpPr>
        <p:spPr>
          <a:xfrm>
            <a:off x="2855980" y="5235776"/>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20" name="TextBox 10"/>
          <p:cNvSpPr txBox="1"/>
          <p:nvPr/>
        </p:nvSpPr>
        <p:spPr>
          <a:xfrm>
            <a:off x="2855980" y="5258653"/>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sz="1400" dirty="0" smtClean="0"/>
              <a:t>h1</a:t>
            </a:r>
            <a:endParaRPr lang="zh-HK" altLang="en-US" sz="1400" dirty="0"/>
          </a:p>
        </p:txBody>
      </p:sp>
      <p:sp>
        <p:nvSpPr>
          <p:cNvPr id="121" name="Oval 186"/>
          <p:cNvSpPr/>
          <p:nvPr/>
        </p:nvSpPr>
        <p:spPr>
          <a:xfrm>
            <a:off x="2854934" y="5933926"/>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2" name="TextBox 187"/>
          <p:cNvSpPr txBox="1"/>
          <p:nvPr/>
        </p:nvSpPr>
        <p:spPr>
          <a:xfrm>
            <a:off x="2854934" y="5965041"/>
            <a:ext cx="393357" cy="307777"/>
          </a:xfrm>
          <a:prstGeom prst="rect">
            <a:avLst/>
          </a:prstGeom>
          <a:noFill/>
        </p:spPr>
        <p:txBody>
          <a:bodyPr wrap="square" rtlCol="0">
            <a:spAutoFit/>
          </a:bodyPr>
          <a:lstStyle/>
          <a:p>
            <a:pPr algn="ctr"/>
            <a:r>
              <a:rPr lang="en-US" altLang="zh-HK" sz="1400" dirty="0" smtClean="0"/>
              <a:t>x</a:t>
            </a:r>
            <a:r>
              <a:rPr lang="en-US" altLang="zh-HK" sz="1400" baseline="-25000" dirty="0" smtClean="0"/>
              <a:t>1</a:t>
            </a:r>
            <a:endParaRPr lang="zh-HK" altLang="en-US" sz="1400" baseline="-25000" dirty="0"/>
          </a:p>
        </p:txBody>
      </p:sp>
      <p:cxnSp>
        <p:nvCxnSpPr>
          <p:cNvPr id="123" name="Straight Arrow Connector 188"/>
          <p:cNvCxnSpPr>
            <a:stCxn id="121" idx="0"/>
            <a:endCxn id="119" idx="4"/>
          </p:cNvCxnSpPr>
          <p:nvPr/>
        </p:nvCxnSpPr>
        <p:spPr>
          <a:xfrm flipV="1">
            <a:off x="3051613" y="5606479"/>
            <a:ext cx="1046" cy="32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96"/>
          <p:cNvCxnSpPr>
            <a:stCxn id="119" idx="6"/>
            <a:endCxn id="8" idx="2"/>
          </p:cNvCxnSpPr>
          <p:nvPr/>
        </p:nvCxnSpPr>
        <p:spPr>
          <a:xfrm>
            <a:off x="3249337" y="5421128"/>
            <a:ext cx="634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6" idx="0"/>
            <a:endCxn id="4" idx="4"/>
          </p:cNvCxnSpPr>
          <p:nvPr/>
        </p:nvCxnSpPr>
        <p:spPr>
          <a:xfrm flipV="1">
            <a:off x="6072653" y="5610581"/>
            <a:ext cx="0" cy="325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4184822" y="4372022"/>
            <a:ext cx="1820562" cy="453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Attention layer</a:t>
            </a:r>
            <a:endParaRPr lang="zh-CN" altLang="en-US" dirty="0">
              <a:solidFill>
                <a:schemeClr val="tx1"/>
              </a:solidFill>
            </a:endParaRPr>
          </a:p>
        </p:txBody>
      </p:sp>
      <p:cxnSp>
        <p:nvCxnSpPr>
          <p:cNvPr id="143" name="直接箭头连接符 142"/>
          <p:cNvCxnSpPr>
            <a:stCxn id="4" idx="0"/>
            <a:endCxn id="141" idx="2"/>
          </p:cNvCxnSpPr>
          <p:nvPr/>
        </p:nvCxnSpPr>
        <p:spPr>
          <a:xfrm flipH="1" flipV="1">
            <a:off x="5095103" y="4825103"/>
            <a:ext cx="977550" cy="414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6" idx="0"/>
            <a:endCxn id="141" idx="2"/>
          </p:cNvCxnSpPr>
          <p:nvPr/>
        </p:nvCxnSpPr>
        <p:spPr>
          <a:xfrm flipH="1" flipV="1">
            <a:off x="5095103" y="4825103"/>
            <a:ext cx="4721" cy="41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8" idx="0"/>
            <a:endCxn id="141" idx="2"/>
          </p:cNvCxnSpPr>
          <p:nvPr/>
        </p:nvCxnSpPr>
        <p:spPr>
          <a:xfrm flipV="1">
            <a:off x="4080226" y="4825103"/>
            <a:ext cx="1014877" cy="41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19" idx="0"/>
            <a:endCxn id="141" idx="2"/>
          </p:cNvCxnSpPr>
          <p:nvPr/>
        </p:nvCxnSpPr>
        <p:spPr>
          <a:xfrm flipV="1">
            <a:off x="3052659" y="4825103"/>
            <a:ext cx="2042444" cy="41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41" idx="0"/>
            <a:endCxn id="21" idx="4"/>
          </p:cNvCxnSpPr>
          <p:nvPr/>
        </p:nvCxnSpPr>
        <p:spPr>
          <a:xfrm flipV="1">
            <a:off x="5095103" y="4056928"/>
            <a:ext cx="200" cy="315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Oval 170"/>
          <p:cNvSpPr/>
          <p:nvPr/>
        </p:nvSpPr>
        <p:spPr>
          <a:xfrm>
            <a:off x="6010083" y="2786728"/>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58" name="TextBox 10"/>
          <p:cNvSpPr txBox="1"/>
          <p:nvPr/>
        </p:nvSpPr>
        <p:spPr>
          <a:xfrm>
            <a:off x="5972431" y="2856922"/>
            <a:ext cx="470211" cy="246221"/>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a:t>
            </a:r>
            <a:r>
              <a:rPr lang="en-US" altLang="zh-HK" sz="1000" dirty="0" smtClean="0"/>
              <a:t>1</a:t>
            </a:r>
            <a:endParaRPr lang="zh-HK" altLang="en-US" sz="1000" dirty="0"/>
          </a:p>
        </p:txBody>
      </p:sp>
      <p:sp>
        <p:nvSpPr>
          <p:cNvPr id="159" name="Oval 158"/>
          <p:cNvSpPr/>
          <p:nvPr/>
        </p:nvSpPr>
        <p:spPr>
          <a:xfrm>
            <a:off x="6006008" y="1957930"/>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60" name="TextBox 10"/>
          <p:cNvSpPr txBox="1"/>
          <p:nvPr/>
        </p:nvSpPr>
        <p:spPr>
          <a:xfrm>
            <a:off x="6010083" y="1996626"/>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4</a:t>
            </a:r>
            <a:endParaRPr lang="zh-HK" altLang="en-US" sz="1200" baseline="-25000" dirty="0"/>
          </a:p>
        </p:txBody>
      </p:sp>
      <p:cxnSp>
        <p:nvCxnSpPr>
          <p:cNvPr id="162" name="直接箭头连接符 161"/>
          <p:cNvCxnSpPr>
            <a:stCxn id="157" idx="0"/>
            <a:endCxn id="159" idx="4"/>
          </p:cNvCxnSpPr>
          <p:nvPr/>
        </p:nvCxnSpPr>
        <p:spPr>
          <a:xfrm flipH="1" flipV="1">
            <a:off x="6202687" y="2328633"/>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Oval 170"/>
          <p:cNvSpPr/>
          <p:nvPr/>
        </p:nvSpPr>
        <p:spPr>
          <a:xfrm>
            <a:off x="7026495" y="2786728"/>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64" name="TextBox 10"/>
          <p:cNvSpPr txBox="1"/>
          <p:nvPr/>
        </p:nvSpPr>
        <p:spPr>
          <a:xfrm>
            <a:off x="7021796" y="2856922"/>
            <a:ext cx="433802" cy="246221"/>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d2</a:t>
            </a:r>
            <a:r>
              <a:rPr lang="en-US" altLang="zh-HK" sz="1000" dirty="0" smtClean="0"/>
              <a:t>2</a:t>
            </a:r>
            <a:endParaRPr lang="zh-HK" altLang="en-US" sz="1000" dirty="0"/>
          </a:p>
        </p:txBody>
      </p:sp>
      <p:sp>
        <p:nvSpPr>
          <p:cNvPr id="165" name="Oval 158"/>
          <p:cNvSpPr/>
          <p:nvPr/>
        </p:nvSpPr>
        <p:spPr>
          <a:xfrm>
            <a:off x="7022420" y="1957930"/>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66" name="TextBox 10"/>
          <p:cNvSpPr txBox="1"/>
          <p:nvPr/>
        </p:nvSpPr>
        <p:spPr>
          <a:xfrm>
            <a:off x="7026495" y="1996626"/>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5</a:t>
            </a:r>
            <a:endParaRPr lang="zh-HK" altLang="en-US" sz="1200" baseline="-25000" dirty="0"/>
          </a:p>
        </p:txBody>
      </p:sp>
      <p:cxnSp>
        <p:nvCxnSpPr>
          <p:cNvPr id="167" name="直接箭头连接符 166"/>
          <p:cNvCxnSpPr>
            <a:stCxn id="163" idx="0"/>
            <a:endCxn id="165" idx="4"/>
          </p:cNvCxnSpPr>
          <p:nvPr/>
        </p:nvCxnSpPr>
        <p:spPr>
          <a:xfrm flipH="1" flipV="1">
            <a:off x="7219099" y="2328633"/>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70"/>
          <p:cNvSpPr/>
          <p:nvPr/>
        </p:nvSpPr>
        <p:spPr>
          <a:xfrm>
            <a:off x="8047606" y="2786728"/>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69" name="TextBox 10"/>
          <p:cNvSpPr txBox="1"/>
          <p:nvPr/>
        </p:nvSpPr>
        <p:spPr>
          <a:xfrm>
            <a:off x="8018192" y="2856922"/>
            <a:ext cx="466779"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d2</a:t>
            </a:r>
            <a:r>
              <a:rPr lang="en-US" altLang="zh-HK" sz="1000" dirty="0" smtClean="0"/>
              <a:t>3</a:t>
            </a:r>
            <a:endParaRPr lang="zh-HK" altLang="en-US" sz="1000" dirty="0"/>
          </a:p>
        </p:txBody>
      </p:sp>
      <p:sp>
        <p:nvSpPr>
          <p:cNvPr id="170" name="Oval 158"/>
          <p:cNvSpPr/>
          <p:nvPr/>
        </p:nvSpPr>
        <p:spPr>
          <a:xfrm>
            <a:off x="8043531" y="1957930"/>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71" name="TextBox 10"/>
          <p:cNvSpPr txBox="1"/>
          <p:nvPr/>
        </p:nvSpPr>
        <p:spPr>
          <a:xfrm>
            <a:off x="8047606" y="1996626"/>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6</a:t>
            </a:r>
            <a:endParaRPr lang="zh-HK" altLang="en-US" sz="1200" baseline="-25000" dirty="0"/>
          </a:p>
        </p:txBody>
      </p:sp>
      <p:cxnSp>
        <p:nvCxnSpPr>
          <p:cNvPr id="172" name="直接箭头连接符 171"/>
          <p:cNvCxnSpPr>
            <a:stCxn id="168" idx="0"/>
            <a:endCxn id="170" idx="4"/>
          </p:cNvCxnSpPr>
          <p:nvPr/>
        </p:nvCxnSpPr>
        <p:spPr>
          <a:xfrm flipH="1" flipV="1">
            <a:off x="8240210" y="2328633"/>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21" idx="7"/>
            <a:endCxn id="157" idx="4"/>
          </p:cNvCxnSpPr>
          <p:nvPr/>
        </p:nvCxnSpPr>
        <p:spPr>
          <a:xfrm flipV="1">
            <a:off x="5429359" y="3157431"/>
            <a:ext cx="777403" cy="426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57" idx="6"/>
            <a:endCxn id="163" idx="2"/>
          </p:cNvCxnSpPr>
          <p:nvPr/>
        </p:nvCxnSpPr>
        <p:spPr>
          <a:xfrm>
            <a:off x="6403440" y="2972080"/>
            <a:ext cx="623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59" idx="5"/>
            <a:endCxn id="163" idx="1"/>
          </p:cNvCxnSpPr>
          <p:nvPr/>
        </p:nvCxnSpPr>
        <p:spPr>
          <a:xfrm>
            <a:off x="6341759" y="2274345"/>
            <a:ext cx="742342" cy="566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63" idx="6"/>
            <a:endCxn id="168" idx="2"/>
          </p:cNvCxnSpPr>
          <p:nvPr/>
        </p:nvCxnSpPr>
        <p:spPr>
          <a:xfrm>
            <a:off x="7419852" y="2972080"/>
            <a:ext cx="627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65" idx="5"/>
            <a:endCxn id="168" idx="1"/>
          </p:cNvCxnSpPr>
          <p:nvPr/>
        </p:nvCxnSpPr>
        <p:spPr>
          <a:xfrm>
            <a:off x="7358171" y="2274345"/>
            <a:ext cx="747041" cy="566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Oval 170"/>
          <p:cNvSpPr/>
          <p:nvPr/>
        </p:nvSpPr>
        <p:spPr>
          <a:xfrm>
            <a:off x="3791465" y="278309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86" name="TextBox 10"/>
          <p:cNvSpPr txBox="1"/>
          <p:nvPr/>
        </p:nvSpPr>
        <p:spPr>
          <a:xfrm>
            <a:off x="3745576" y="2853291"/>
            <a:ext cx="489092"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a:t>
            </a:r>
            <a:r>
              <a:rPr lang="en-US" altLang="zh-HK" sz="1000" dirty="0" smtClean="0"/>
              <a:t>1</a:t>
            </a:r>
            <a:endParaRPr lang="zh-HK" altLang="en-US" sz="1000" dirty="0"/>
          </a:p>
        </p:txBody>
      </p:sp>
      <p:sp>
        <p:nvSpPr>
          <p:cNvPr id="187" name="Oval 158"/>
          <p:cNvSpPr/>
          <p:nvPr/>
        </p:nvSpPr>
        <p:spPr>
          <a:xfrm>
            <a:off x="3787390" y="195429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88" name="TextBox 10"/>
          <p:cNvSpPr txBox="1"/>
          <p:nvPr/>
        </p:nvSpPr>
        <p:spPr>
          <a:xfrm>
            <a:off x="3791465" y="1992995"/>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4</a:t>
            </a:r>
            <a:endParaRPr lang="zh-HK" altLang="en-US" sz="1200" baseline="-25000" dirty="0"/>
          </a:p>
        </p:txBody>
      </p:sp>
      <p:cxnSp>
        <p:nvCxnSpPr>
          <p:cNvPr id="189" name="直接箭头连接符 188"/>
          <p:cNvCxnSpPr>
            <a:stCxn id="185" idx="0"/>
            <a:endCxn id="187" idx="4"/>
          </p:cNvCxnSpPr>
          <p:nvPr/>
        </p:nvCxnSpPr>
        <p:spPr>
          <a:xfrm flipH="1" flipV="1">
            <a:off x="3984069" y="2325002"/>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21" idx="1"/>
            <a:endCxn id="185" idx="4"/>
          </p:cNvCxnSpPr>
          <p:nvPr/>
        </p:nvCxnSpPr>
        <p:spPr>
          <a:xfrm flipH="1" flipV="1">
            <a:off x="3988144" y="3153800"/>
            <a:ext cx="773103" cy="429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3" name="Oval 170"/>
          <p:cNvSpPr/>
          <p:nvPr/>
        </p:nvSpPr>
        <p:spPr>
          <a:xfrm>
            <a:off x="2781146" y="2786661"/>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94" name="TextBox 10"/>
          <p:cNvSpPr txBox="1"/>
          <p:nvPr/>
        </p:nvSpPr>
        <p:spPr>
          <a:xfrm>
            <a:off x="2743495" y="2856855"/>
            <a:ext cx="47184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d1</a:t>
            </a:r>
            <a:r>
              <a:rPr lang="en-US" altLang="zh-HK" sz="1000" dirty="0" smtClean="0"/>
              <a:t>2</a:t>
            </a:r>
            <a:endParaRPr lang="zh-HK" altLang="en-US" sz="1000" dirty="0"/>
          </a:p>
        </p:txBody>
      </p:sp>
      <p:sp>
        <p:nvSpPr>
          <p:cNvPr id="195" name="Oval 158"/>
          <p:cNvSpPr/>
          <p:nvPr/>
        </p:nvSpPr>
        <p:spPr>
          <a:xfrm>
            <a:off x="2777071" y="1957863"/>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96" name="TextBox 10"/>
          <p:cNvSpPr txBox="1"/>
          <p:nvPr/>
        </p:nvSpPr>
        <p:spPr>
          <a:xfrm>
            <a:off x="2781146" y="1996559"/>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3</a:t>
            </a:r>
            <a:endParaRPr lang="zh-HK" altLang="en-US" sz="1200" baseline="-25000" dirty="0"/>
          </a:p>
        </p:txBody>
      </p:sp>
      <p:cxnSp>
        <p:nvCxnSpPr>
          <p:cNvPr id="197" name="直接箭头连接符 196"/>
          <p:cNvCxnSpPr>
            <a:stCxn id="193" idx="0"/>
            <a:endCxn id="195" idx="4"/>
          </p:cNvCxnSpPr>
          <p:nvPr/>
        </p:nvCxnSpPr>
        <p:spPr>
          <a:xfrm flipH="1" flipV="1">
            <a:off x="2973750" y="2328566"/>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70"/>
          <p:cNvSpPr/>
          <p:nvPr/>
        </p:nvSpPr>
        <p:spPr>
          <a:xfrm>
            <a:off x="1766872" y="278309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99" name="TextBox 10"/>
          <p:cNvSpPr txBox="1"/>
          <p:nvPr/>
        </p:nvSpPr>
        <p:spPr>
          <a:xfrm>
            <a:off x="1737458" y="2853291"/>
            <a:ext cx="451085"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d1</a:t>
            </a:r>
            <a:r>
              <a:rPr lang="en-US" altLang="zh-HK" sz="1000" dirty="0" smtClean="0"/>
              <a:t>3</a:t>
            </a:r>
            <a:endParaRPr lang="zh-HK" altLang="en-US" sz="1000" dirty="0"/>
          </a:p>
        </p:txBody>
      </p:sp>
      <p:sp>
        <p:nvSpPr>
          <p:cNvPr id="200" name="Oval 158"/>
          <p:cNvSpPr/>
          <p:nvPr/>
        </p:nvSpPr>
        <p:spPr>
          <a:xfrm>
            <a:off x="1762797" y="195429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01" name="TextBox 10"/>
          <p:cNvSpPr txBox="1"/>
          <p:nvPr/>
        </p:nvSpPr>
        <p:spPr>
          <a:xfrm>
            <a:off x="1766872" y="1992995"/>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2</a:t>
            </a:r>
            <a:endParaRPr lang="zh-HK" altLang="en-US" sz="1200" baseline="-25000" dirty="0"/>
          </a:p>
        </p:txBody>
      </p:sp>
      <p:cxnSp>
        <p:nvCxnSpPr>
          <p:cNvPr id="202" name="直接箭头连接符 201"/>
          <p:cNvCxnSpPr>
            <a:stCxn id="198" idx="0"/>
            <a:endCxn id="200" idx="4"/>
          </p:cNvCxnSpPr>
          <p:nvPr/>
        </p:nvCxnSpPr>
        <p:spPr>
          <a:xfrm flipH="1" flipV="1">
            <a:off x="1959476" y="2325002"/>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5" idx="2"/>
            <a:endCxn id="193" idx="6"/>
          </p:cNvCxnSpPr>
          <p:nvPr/>
        </p:nvCxnSpPr>
        <p:spPr>
          <a:xfrm flipH="1">
            <a:off x="3174503" y="2968449"/>
            <a:ext cx="616962" cy="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93" idx="2"/>
            <a:endCxn id="198" idx="6"/>
          </p:cNvCxnSpPr>
          <p:nvPr/>
        </p:nvCxnSpPr>
        <p:spPr>
          <a:xfrm flipH="1" flipV="1">
            <a:off x="2160229" y="2968449"/>
            <a:ext cx="620917" cy="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87" idx="3"/>
            <a:endCxn id="193" idx="7"/>
          </p:cNvCxnSpPr>
          <p:nvPr/>
        </p:nvCxnSpPr>
        <p:spPr>
          <a:xfrm flipH="1">
            <a:off x="3116897" y="2270714"/>
            <a:ext cx="728099" cy="570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a:stCxn id="195" idx="3"/>
            <a:endCxn id="198" idx="7"/>
          </p:cNvCxnSpPr>
          <p:nvPr/>
        </p:nvCxnSpPr>
        <p:spPr>
          <a:xfrm flipH="1">
            <a:off x="2102623" y="2274278"/>
            <a:ext cx="732054" cy="563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9"/>
          <p:cNvSpPr/>
          <p:nvPr/>
        </p:nvSpPr>
        <p:spPr>
          <a:xfrm>
            <a:off x="6885452" y="523782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7" name="TextBox 10"/>
          <p:cNvSpPr txBox="1"/>
          <p:nvPr/>
        </p:nvSpPr>
        <p:spPr>
          <a:xfrm>
            <a:off x="6885452" y="5268944"/>
            <a:ext cx="393357" cy="307777"/>
          </a:xfrm>
          <a:prstGeom prst="rect">
            <a:avLst/>
          </a:prstGeom>
          <a:noFill/>
        </p:spPr>
        <p:txBody>
          <a:bodyPr wrap="square" rtlCol="0">
            <a:spAutoFit/>
          </a:bodyPr>
          <a:lstStyle/>
          <a:p>
            <a:r>
              <a:rPr lang="en-US" altLang="zh-HK" sz="1400" dirty="0" smtClean="0"/>
              <a:t>h5</a:t>
            </a:r>
            <a:endParaRPr lang="zh-HK" altLang="en-US" sz="1400" dirty="0"/>
          </a:p>
        </p:txBody>
      </p:sp>
      <p:sp>
        <p:nvSpPr>
          <p:cNvPr id="218" name="Oval 35"/>
          <p:cNvSpPr/>
          <p:nvPr/>
        </p:nvSpPr>
        <p:spPr>
          <a:xfrm>
            <a:off x="6885452" y="5933925"/>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19" name="TextBox 10"/>
          <p:cNvSpPr txBox="1"/>
          <p:nvPr/>
        </p:nvSpPr>
        <p:spPr>
          <a:xfrm>
            <a:off x="6885452" y="5965040"/>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smtClean="0"/>
              <a:t>5</a:t>
            </a:r>
            <a:endParaRPr lang="zh-HK" altLang="en-US" sz="1400" baseline="-25000" dirty="0"/>
          </a:p>
        </p:txBody>
      </p:sp>
      <p:cxnSp>
        <p:nvCxnSpPr>
          <p:cNvPr id="220" name="直接箭头连接符 219"/>
          <p:cNvCxnSpPr>
            <a:stCxn id="218" idx="0"/>
            <a:endCxn id="216" idx="4"/>
          </p:cNvCxnSpPr>
          <p:nvPr/>
        </p:nvCxnSpPr>
        <p:spPr>
          <a:xfrm flipV="1">
            <a:off x="7082131" y="5608532"/>
            <a:ext cx="0" cy="325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接箭头连接符 221"/>
          <p:cNvCxnSpPr>
            <a:stCxn id="4" idx="6"/>
            <a:endCxn id="216" idx="2"/>
          </p:cNvCxnSpPr>
          <p:nvPr/>
        </p:nvCxnSpPr>
        <p:spPr>
          <a:xfrm flipV="1">
            <a:off x="6269331" y="5423181"/>
            <a:ext cx="616121" cy="2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stCxn id="216" idx="0"/>
            <a:endCxn id="141" idx="2"/>
          </p:cNvCxnSpPr>
          <p:nvPr/>
        </p:nvCxnSpPr>
        <p:spPr>
          <a:xfrm flipH="1" flipV="1">
            <a:off x="5095103" y="4825103"/>
            <a:ext cx="1987028" cy="41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文本框 224"/>
          <p:cNvSpPr txBox="1"/>
          <p:nvPr/>
        </p:nvSpPr>
        <p:spPr>
          <a:xfrm>
            <a:off x="2722246" y="6302793"/>
            <a:ext cx="658731" cy="369332"/>
          </a:xfrm>
          <a:prstGeom prst="rect">
            <a:avLst/>
          </a:prstGeom>
          <a:noFill/>
        </p:spPr>
        <p:txBody>
          <a:bodyPr wrap="square" rtlCol="0">
            <a:spAutoFit/>
          </a:bodyPr>
          <a:lstStyle/>
          <a:p>
            <a:r>
              <a:rPr lang="zh-CN" altLang="en-US" dirty="0" smtClean="0"/>
              <a:t>有事</a:t>
            </a:r>
            <a:endParaRPr lang="zh-CN" altLang="en-US" dirty="0"/>
          </a:p>
        </p:txBody>
      </p:sp>
      <p:sp>
        <p:nvSpPr>
          <p:cNvPr id="226" name="文本框 225"/>
          <p:cNvSpPr txBox="1"/>
          <p:nvPr/>
        </p:nvSpPr>
        <p:spPr>
          <a:xfrm>
            <a:off x="3749040" y="6302793"/>
            <a:ext cx="658731" cy="369332"/>
          </a:xfrm>
          <a:prstGeom prst="rect">
            <a:avLst/>
          </a:prstGeom>
          <a:noFill/>
        </p:spPr>
        <p:txBody>
          <a:bodyPr wrap="square" rtlCol="0">
            <a:spAutoFit/>
          </a:bodyPr>
          <a:lstStyle/>
          <a:p>
            <a:r>
              <a:rPr lang="zh-CN" altLang="en-US" dirty="0" smtClean="0"/>
              <a:t>没事</a:t>
            </a:r>
            <a:endParaRPr lang="zh-CN" altLang="en-US" dirty="0"/>
          </a:p>
        </p:txBody>
      </p:sp>
      <p:sp>
        <p:nvSpPr>
          <p:cNvPr id="227" name="文本框 224"/>
          <p:cNvSpPr txBox="1"/>
          <p:nvPr/>
        </p:nvSpPr>
        <p:spPr>
          <a:xfrm>
            <a:off x="4896923" y="6303640"/>
            <a:ext cx="3834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常</a:t>
            </a:r>
            <a:endParaRPr lang="zh-CN" altLang="en-US" dirty="0"/>
          </a:p>
        </p:txBody>
      </p:sp>
      <p:sp>
        <p:nvSpPr>
          <p:cNvPr id="228" name="文本框 224"/>
          <p:cNvSpPr txBox="1"/>
          <p:nvPr/>
        </p:nvSpPr>
        <p:spPr>
          <a:xfrm>
            <a:off x="5769541" y="6304178"/>
            <a:ext cx="65873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回家</a:t>
            </a:r>
            <a:endParaRPr lang="zh-CN" altLang="en-US" dirty="0"/>
          </a:p>
        </p:txBody>
      </p:sp>
      <p:sp>
        <p:nvSpPr>
          <p:cNvPr id="229" name="文本框 224"/>
          <p:cNvSpPr txBox="1"/>
          <p:nvPr/>
        </p:nvSpPr>
        <p:spPr>
          <a:xfrm>
            <a:off x="6757046" y="6302793"/>
            <a:ext cx="65873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看看</a:t>
            </a:r>
            <a:endParaRPr lang="zh-CN" altLang="en-US" dirty="0"/>
          </a:p>
        </p:txBody>
      </p:sp>
      <p:sp>
        <p:nvSpPr>
          <p:cNvPr id="230" name="Oval 170"/>
          <p:cNvSpPr/>
          <p:nvPr/>
        </p:nvSpPr>
        <p:spPr>
          <a:xfrm>
            <a:off x="801023" y="278309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31" name="TextBox 10"/>
          <p:cNvSpPr txBox="1"/>
          <p:nvPr/>
        </p:nvSpPr>
        <p:spPr>
          <a:xfrm>
            <a:off x="771609" y="2853291"/>
            <a:ext cx="440311"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d1</a:t>
            </a:r>
            <a:r>
              <a:rPr lang="en-US" altLang="zh-HK" sz="1000" dirty="0" smtClean="0"/>
              <a:t>4</a:t>
            </a:r>
            <a:endParaRPr lang="zh-HK" altLang="en-US" sz="1000" dirty="0"/>
          </a:p>
        </p:txBody>
      </p:sp>
      <p:sp>
        <p:nvSpPr>
          <p:cNvPr id="232" name="Oval 158"/>
          <p:cNvSpPr/>
          <p:nvPr/>
        </p:nvSpPr>
        <p:spPr>
          <a:xfrm>
            <a:off x="796948" y="195429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33" name="TextBox 10"/>
          <p:cNvSpPr txBox="1"/>
          <p:nvPr/>
        </p:nvSpPr>
        <p:spPr>
          <a:xfrm>
            <a:off x="801023" y="1992995"/>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1</a:t>
            </a:r>
            <a:endParaRPr lang="zh-HK" altLang="en-US" sz="1200" baseline="-25000" dirty="0"/>
          </a:p>
        </p:txBody>
      </p:sp>
      <p:cxnSp>
        <p:nvCxnSpPr>
          <p:cNvPr id="234" name="直接箭头连接符 233"/>
          <p:cNvCxnSpPr>
            <a:stCxn id="230" idx="0"/>
            <a:endCxn id="232" idx="4"/>
          </p:cNvCxnSpPr>
          <p:nvPr/>
        </p:nvCxnSpPr>
        <p:spPr>
          <a:xfrm flipH="1" flipV="1">
            <a:off x="993627" y="2325002"/>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Oval 170"/>
          <p:cNvSpPr/>
          <p:nvPr/>
        </p:nvSpPr>
        <p:spPr>
          <a:xfrm>
            <a:off x="9072792" y="278309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36" name="TextBox 10"/>
          <p:cNvSpPr txBox="1"/>
          <p:nvPr/>
        </p:nvSpPr>
        <p:spPr>
          <a:xfrm>
            <a:off x="9018664" y="2853291"/>
            <a:ext cx="52839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d2</a:t>
            </a:r>
            <a:r>
              <a:rPr lang="en-US" altLang="zh-HK" sz="1000" dirty="0" smtClean="0"/>
              <a:t>4</a:t>
            </a:r>
            <a:endParaRPr lang="zh-HK" altLang="en-US" sz="1000" dirty="0"/>
          </a:p>
        </p:txBody>
      </p:sp>
      <p:sp>
        <p:nvSpPr>
          <p:cNvPr id="237" name="Oval 158"/>
          <p:cNvSpPr/>
          <p:nvPr/>
        </p:nvSpPr>
        <p:spPr>
          <a:xfrm>
            <a:off x="9068717" y="195429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38" name="TextBox 10"/>
          <p:cNvSpPr txBox="1"/>
          <p:nvPr/>
        </p:nvSpPr>
        <p:spPr>
          <a:xfrm>
            <a:off x="9072792" y="1992995"/>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7</a:t>
            </a:r>
            <a:endParaRPr lang="zh-HK" altLang="en-US" sz="1200" baseline="-25000" dirty="0"/>
          </a:p>
        </p:txBody>
      </p:sp>
      <p:cxnSp>
        <p:nvCxnSpPr>
          <p:cNvPr id="239" name="直接箭头连接符 238"/>
          <p:cNvCxnSpPr>
            <a:stCxn id="235" idx="0"/>
            <a:endCxn id="237" idx="4"/>
          </p:cNvCxnSpPr>
          <p:nvPr/>
        </p:nvCxnSpPr>
        <p:spPr>
          <a:xfrm flipH="1" flipV="1">
            <a:off x="9265396" y="2325002"/>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Oval 170"/>
          <p:cNvSpPr/>
          <p:nvPr/>
        </p:nvSpPr>
        <p:spPr>
          <a:xfrm>
            <a:off x="10097977" y="278309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41" name="TextBox 10"/>
          <p:cNvSpPr txBox="1"/>
          <p:nvPr/>
        </p:nvSpPr>
        <p:spPr>
          <a:xfrm>
            <a:off x="10060326" y="2853291"/>
            <a:ext cx="467630"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d2</a:t>
            </a:r>
            <a:r>
              <a:rPr lang="en-US" altLang="zh-HK" sz="1000" dirty="0" smtClean="0"/>
              <a:t>5</a:t>
            </a:r>
            <a:endParaRPr lang="zh-HK" altLang="en-US" sz="1000" dirty="0"/>
          </a:p>
        </p:txBody>
      </p:sp>
      <p:sp>
        <p:nvSpPr>
          <p:cNvPr id="242" name="Oval 158"/>
          <p:cNvSpPr/>
          <p:nvPr/>
        </p:nvSpPr>
        <p:spPr>
          <a:xfrm>
            <a:off x="10093902" y="1954299"/>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43" name="TextBox 10"/>
          <p:cNvSpPr txBox="1"/>
          <p:nvPr/>
        </p:nvSpPr>
        <p:spPr>
          <a:xfrm>
            <a:off x="10097977" y="1992995"/>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8</a:t>
            </a:r>
            <a:endParaRPr lang="zh-HK" altLang="en-US" sz="1200" baseline="-25000" dirty="0"/>
          </a:p>
        </p:txBody>
      </p:sp>
      <p:cxnSp>
        <p:nvCxnSpPr>
          <p:cNvPr id="244" name="直接箭头连接符 243"/>
          <p:cNvCxnSpPr>
            <a:stCxn id="240" idx="0"/>
            <a:endCxn id="242" idx="4"/>
          </p:cNvCxnSpPr>
          <p:nvPr/>
        </p:nvCxnSpPr>
        <p:spPr>
          <a:xfrm flipH="1" flipV="1">
            <a:off x="10290581" y="2325002"/>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 name="Oval 170"/>
          <p:cNvSpPr/>
          <p:nvPr/>
        </p:nvSpPr>
        <p:spPr>
          <a:xfrm>
            <a:off x="11125093" y="2786096"/>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46" name="TextBox 10"/>
          <p:cNvSpPr txBox="1"/>
          <p:nvPr/>
        </p:nvSpPr>
        <p:spPr>
          <a:xfrm>
            <a:off x="11087442" y="2856290"/>
            <a:ext cx="453768"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000" dirty="0" smtClean="0"/>
              <a:t>h</a:t>
            </a:r>
            <a:r>
              <a:rPr lang="en-US" altLang="zh-HK" sz="1000" baseline="-25000" dirty="0" smtClean="0"/>
              <a:t>d2</a:t>
            </a:r>
            <a:r>
              <a:rPr lang="en-US" altLang="zh-HK" sz="1000" dirty="0" smtClean="0"/>
              <a:t>6</a:t>
            </a:r>
            <a:endParaRPr lang="zh-HK" altLang="en-US" sz="1000" dirty="0"/>
          </a:p>
        </p:txBody>
      </p:sp>
      <p:sp>
        <p:nvSpPr>
          <p:cNvPr id="247" name="Oval 158"/>
          <p:cNvSpPr/>
          <p:nvPr/>
        </p:nvSpPr>
        <p:spPr>
          <a:xfrm>
            <a:off x="11121018" y="1957298"/>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48" name="TextBox 10"/>
          <p:cNvSpPr txBox="1"/>
          <p:nvPr/>
        </p:nvSpPr>
        <p:spPr>
          <a:xfrm>
            <a:off x="11125093" y="1995994"/>
            <a:ext cx="39335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y</a:t>
            </a:r>
            <a:r>
              <a:rPr lang="en-US" altLang="zh-HK" sz="1200" baseline="-25000" dirty="0" smtClean="0"/>
              <a:t>9</a:t>
            </a:r>
            <a:endParaRPr lang="zh-HK" altLang="en-US" sz="1200" baseline="-25000" dirty="0"/>
          </a:p>
        </p:txBody>
      </p:sp>
      <p:cxnSp>
        <p:nvCxnSpPr>
          <p:cNvPr id="249" name="直接箭头连接符 248"/>
          <p:cNvCxnSpPr>
            <a:stCxn id="245" idx="0"/>
            <a:endCxn id="247" idx="4"/>
          </p:cNvCxnSpPr>
          <p:nvPr/>
        </p:nvCxnSpPr>
        <p:spPr>
          <a:xfrm flipH="1" flipV="1">
            <a:off x="11317697" y="2328001"/>
            <a:ext cx="4075" cy="45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stCxn id="198" idx="2"/>
            <a:endCxn id="231" idx="3"/>
          </p:cNvCxnSpPr>
          <p:nvPr/>
        </p:nvCxnSpPr>
        <p:spPr>
          <a:xfrm flipH="1">
            <a:off x="1211920" y="2968449"/>
            <a:ext cx="554952" cy="7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a:stCxn id="200" idx="3"/>
            <a:endCxn id="230" idx="7"/>
          </p:cNvCxnSpPr>
          <p:nvPr/>
        </p:nvCxnSpPr>
        <p:spPr>
          <a:xfrm flipH="1">
            <a:off x="1136774" y="2270714"/>
            <a:ext cx="683629" cy="566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170" idx="5"/>
            <a:endCxn id="235" idx="1"/>
          </p:cNvCxnSpPr>
          <p:nvPr/>
        </p:nvCxnSpPr>
        <p:spPr>
          <a:xfrm>
            <a:off x="8379282" y="2274345"/>
            <a:ext cx="751116" cy="563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a:stCxn id="235" idx="6"/>
            <a:endCxn id="240" idx="2"/>
          </p:cNvCxnSpPr>
          <p:nvPr/>
        </p:nvCxnSpPr>
        <p:spPr>
          <a:xfrm>
            <a:off x="9466149" y="2968449"/>
            <a:ext cx="6318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a:stCxn id="237" idx="5"/>
            <a:endCxn id="240" idx="1"/>
          </p:cNvCxnSpPr>
          <p:nvPr/>
        </p:nvCxnSpPr>
        <p:spPr>
          <a:xfrm>
            <a:off x="9404468" y="2270714"/>
            <a:ext cx="751115" cy="566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a:stCxn id="242" idx="5"/>
            <a:endCxn id="245" idx="1"/>
          </p:cNvCxnSpPr>
          <p:nvPr/>
        </p:nvCxnSpPr>
        <p:spPr>
          <a:xfrm>
            <a:off x="10429653" y="2270714"/>
            <a:ext cx="753046" cy="569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文本框 266"/>
          <p:cNvSpPr txBox="1"/>
          <p:nvPr/>
        </p:nvSpPr>
        <p:spPr>
          <a:xfrm>
            <a:off x="664260" y="1604315"/>
            <a:ext cx="658731" cy="369332"/>
          </a:xfrm>
          <a:prstGeom prst="rect">
            <a:avLst/>
          </a:prstGeom>
          <a:noFill/>
        </p:spPr>
        <p:txBody>
          <a:bodyPr wrap="square" rtlCol="0">
            <a:spAutoFit/>
          </a:bodyPr>
          <a:lstStyle/>
          <a:p>
            <a:r>
              <a:rPr lang="zh-CN" altLang="en-US" dirty="0" smtClean="0"/>
              <a:t>马上</a:t>
            </a:r>
            <a:endParaRPr lang="zh-CN" altLang="en-US" dirty="0"/>
          </a:p>
        </p:txBody>
      </p:sp>
      <p:sp>
        <p:nvSpPr>
          <p:cNvPr id="268" name="文本框 224"/>
          <p:cNvSpPr txBox="1"/>
          <p:nvPr/>
        </p:nvSpPr>
        <p:spPr>
          <a:xfrm>
            <a:off x="1746348" y="1604315"/>
            <a:ext cx="3828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就</a:t>
            </a:r>
            <a:endParaRPr lang="zh-CN" altLang="en-US" dirty="0"/>
          </a:p>
        </p:txBody>
      </p:sp>
      <p:sp>
        <p:nvSpPr>
          <p:cNvPr id="269" name="文本框 224"/>
          <p:cNvSpPr txBox="1"/>
          <p:nvPr/>
        </p:nvSpPr>
        <p:spPr>
          <a:xfrm>
            <a:off x="2644383" y="1604315"/>
            <a:ext cx="65873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可以</a:t>
            </a:r>
            <a:endParaRPr lang="zh-CN" altLang="en-US" dirty="0"/>
          </a:p>
        </p:txBody>
      </p:sp>
      <p:sp>
        <p:nvSpPr>
          <p:cNvPr id="270" name="文本框 224"/>
          <p:cNvSpPr txBox="1"/>
          <p:nvPr/>
        </p:nvSpPr>
        <p:spPr>
          <a:xfrm>
            <a:off x="3683236" y="1603639"/>
            <a:ext cx="658731" cy="369332"/>
          </a:xfrm>
          <a:prstGeom prst="rect">
            <a:avLst/>
          </a:prstGeom>
          <a:noFill/>
          <a:ln>
            <a:solidFill>
              <a:schemeClr val="tx1"/>
            </a:solidFill>
            <a:prstDash val="lgDash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回家</a:t>
            </a:r>
            <a:endParaRPr lang="zh-CN" altLang="en-US" dirty="0"/>
          </a:p>
        </p:txBody>
      </p:sp>
      <p:sp>
        <p:nvSpPr>
          <p:cNvPr id="271" name="文本框 224"/>
          <p:cNvSpPr txBox="1"/>
          <p:nvPr/>
        </p:nvSpPr>
        <p:spPr>
          <a:xfrm>
            <a:off x="5877207" y="1607502"/>
            <a:ext cx="658731" cy="369332"/>
          </a:xfrm>
          <a:prstGeom prst="rect">
            <a:avLst/>
          </a:prstGeom>
          <a:noFill/>
          <a:ln>
            <a:solidFill>
              <a:schemeClr val="tx1"/>
            </a:solidFill>
            <a:prstDash val="lgDashDot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回家</a:t>
            </a:r>
            <a:endParaRPr lang="zh-CN" altLang="en-US" dirty="0"/>
          </a:p>
        </p:txBody>
      </p:sp>
      <p:sp>
        <p:nvSpPr>
          <p:cNvPr id="272" name="文本框 224"/>
          <p:cNvSpPr txBox="1"/>
          <p:nvPr/>
        </p:nvSpPr>
        <p:spPr>
          <a:xfrm>
            <a:off x="7005032" y="1611388"/>
            <a:ext cx="3808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吃</a:t>
            </a:r>
            <a:endParaRPr lang="zh-CN" altLang="en-US" dirty="0"/>
          </a:p>
        </p:txBody>
      </p:sp>
      <p:sp>
        <p:nvSpPr>
          <p:cNvPr id="273" name="文本框 224"/>
          <p:cNvSpPr txBox="1"/>
          <p:nvPr/>
        </p:nvSpPr>
        <p:spPr>
          <a:xfrm>
            <a:off x="7910171" y="1611388"/>
            <a:ext cx="65873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妈妈</a:t>
            </a:r>
            <a:endParaRPr lang="zh-CN" altLang="en-US" dirty="0"/>
          </a:p>
        </p:txBody>
      </p:sp>
      <p:sp>
        <p:nvSpPr>
          <p:cNvPr id="274" name="文本框 224"/>
          <p:cNvSpPr txBox="1"/>
          <p:nvPr/>
        </p:nvSpPr>
        <p:spPr>
          <a:xfrm>
            <a:off x="8937755" y="1603639"/>
            <a:ext cx="65873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做的</a:t>
            </a:r>
            <a:endParaRPr lang="zh-CN" altLang="en-US" dirty="0"/>
          </a:p>
        </p:txBody>
      </p:sp>
      <p:sp>
        <p:nvSpPr>
          <p:cNvPr id="275" name="文本框 224"/>
          <p:cNvSpPr txBox="1"/>
          <p:nvPr/>
        </p:nvSpPr>
        <p:spPr>
          <a:xfrm>
            <a:off x="10082055" y="1611388"/>
            <a:ext cx="40471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饭</a:t>
            </a:r>
            <a:endParaRPr lang="zh-CN" altLang="en-US" dirty="0"/>
          </a:p>
        </p:txBody>
      </p:sp>
      <p:sp>
        <p:nvSpPr>
          <p:cNvPr id="276" name="文本框 224"/>
          <p:cNvSpPr txBox="1"/>
          <p:nvPr/>
        </p:nvSpPr>
        <p:spPr>
          <a:xfrm>
            <a:off x="11113351" y="1603639"/>
            <a:ext cx="39403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了</a:t>
            </a:r>
            <a:endParaRPr lang="zh-CN" altLang="en-US" dirty="0"/>
          </a:p>
        </p:txBody>
      </p:sp>
      <p:cxnSp>
        <p:nvCxnSpPr>
          <p:cNvPr id="281" name="直接箭头连接符 280"/>
          <p:cNvCxnSpPr>
            <a:stCxn id="168" idx="6"/>
            <a:endCxn id="235" idx="2"/>
          </p:cNvCxnSpPr>
          <p:nvPr/>
        </p:nvCxnSpPr>
        <p:spPr>
          <a:xfrm flipV="1">
            <a:off x="8440963" y="2968449"/>
            <a:ext cx="631829" cy="3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40" idx="6"/>
            <a:endCxn id="245" idx="2"/>
          </p:cNvCxnSpPr>
          <p:nvPr/>
        </p:nvCxnSpPr>
        <p:spPr>
          <a:xfrm>
            <a:off x="10491334" y="2968449"/>
            <a:ext cx="633759" cy="2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809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Advantages of the model</a:t>
            </a:r>
            <a:endParaRPr lang="zh-CN" altLang="en-US" dirty="0"/>
          </a:p>
        </p:txBody>
      </p:sp>
      <p:sp>
        <p:nvSpPr>
          <p:cNvPr id="3" name="内容占位符 2"/>
          <p:cNvSpPr>
            <a:spLocks noGrp="1"/>
          </p:cNvSpPr>
          <p:nvPr>
            <p:ph idx="1"/>
          </p:nvPr>
        </p:nvSpPr>
        <p:spPr/>
        <p:txBody>
          <a:bodyPr/>
          <a:lstStyle/>
          <a:p>
            <a:pPr marL="228600" lvl="1">
              <a:spcBef>
                <a:spcPts val="1000"/>
              </a:spcBef>
            </a:pPr>
            <a:r>
              <a:rPr lang="en-US" altLang="zh-CN" dirty="0"/>
              <a:t>We generate the response by generating the FOCUS first and this step can almost ensure the response’s text coherent. And then guiding our decoder RNN with the FOCUS to generate the whole sentence.</a:t>
            </a:r>
          </a:p>
          <a:p>
            <a:pPr marL="228600" lvl="1">
              <a:spcBef>
                <a:spcPts val="1000"/>
              </a:spcBef>
            </a:pPr>
            <a:r>
              <a:rPr lang="en-US" altLang="zh-CN" dirty="0"/>
              <a:t>The attention model here is very appropriate to the </a:t>
            </a:r>
            <a:r>
              <a:rPr lang="en-US" altLang="zh-CN" dirty="0" smtClean="0"/>
              <a:t>FOCUS. </a:t>
            </a:r>
            <a:r>
              <a:rPr lang="en-US" altLang="zh-CN" dirty="0"/>
              <a:t>And by doing this</a:t>
            </a:r>
            <a:r>
              <a:rPr lang="en-US" altLang="zh-CN" dirty="0" smtClean="0"/>
              <a:t>, we take the input into account. The </a:t>
            </a:r>
            <a:r>
              <a:rPr lang="en-US" altLang="zh-CN" dirty="0"/>
              <a:t>model can produce more </a:t>
            </a:r>
            <a:r>
              <a:rPr lang="en-US" altLang="zh-CN" dirty="0" smtClean="0"/>
              <a:t>interesting, and </a:t>
            </a:r>
            <a:r>
              <a:rPr lang="en-US" altLang="zh-CN" dirty="0"/>
              <a:t>appropriate </a:t>
            </a:r>
            <a:r>
              <a:rPr lang="en-US" altLang="zh-CN" dirty="0" smtClean="0"/>
              <a:t>responses.</a:t>
            </a:r>
          </a:p>
          <a:p>
            <a:pPr marL="228600" lvl="1">
              <a:spcBef>
                <a:spcPts val="1000"/>
              </a:spcBef>
            </a:pPr>
            <a:r>
              <a:rPr lang="en-US" altLang="zh-CN" dirty="0"/>
              <a:t>Our model knows where the FOCUS(the most important constituent) is so it has the ability to check whether the FOCUS is coherent to post or not. This step can alleviate the issue of error propagation of RNN decoder.</a:t>
            </a:r>
          </a:p>
          <a:p>
            <a:pPr marL="228600" lvl="1">
              <a:spcBef>
                <a:spcPts val="1000"/>
              </a:spcBef>
            </a:pPr>
            <a:endParaRPr lang="en-US" altLang="zh-CN" dirty="0"/>
          </a:p>
          <a:p>
            <a:endParaRPr lang="zh-CN" altLang="en-US" dirty="0"/>
          </a:p>
        </p:txBody>
      </p:sp>
    </p:spTree>
    <p:extLst>
      <p:ext uri="{BB962C8B-B14F-4D97-AF65-F5344CB8AC3E}">
        <p14:creationId xmlns:p14="http://schemas.microsoft.com/office/powerpoint/2010/main" val="310781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t>
            </a:r>
            <a:endParaRPr lang="zh-CN" altLang="en-US" dirty="0"/>
          </a:p>
        </p:txBody>
      </p:sp>
      <p:sp>
        <p:nvSpPr>
          <p:cNvPr id="3" name="内容占位符 2"/>
          <p:cNvSpPr>
            <a:spLocks noGrp="1"/>
          </p:cNvSpPr>
          <p:nvPr>
            <p:ph idx="1"/>
          </p:nvPr>
        </p:nvSpPr>
        <p:spPr/>
        <p:txBody>
          <a:bodyPr/>
          <a:lstStyle/>
          <a:p>
            <a:r>
              <a:rPr lang="en-US" altLang="zh-CN" dirty="0" smtClean="0"/>
              <a:t>Data</a:t>
            </a:r>
          </a:p>
          <a:p>
            <a:pPr lvl="1"/>
            <a:r>
              <a:rPr lang="en-US" altLang="zh-CN" dirty="0" smtClean="0"/>
              <a:t>Short-text-conversation dataset</a:t>
            </a:r>
          </a:p>
          <a:p>
            <a:pPr lvl="1"/>
            <a:r>
              <a:rPr lang="en-US" altLang="zh-CN" dirty="0" smtClean="0"/>
              <a:t>One post have many responses</a:t>
            </a:r>
          </a:p>
          <a:p>
            <a:pPr lvl="1"/>
            <a:r>
              <a:rPr lang="en-US" altLang="zh-CN" dirty="0" smtClean="0"/>
              <a:t>For convenience:</a:t>
            </a:r>
          </a:p>
          <a:p>
            <a:pPr lvl="2"/>
            <a:r>
              <a:rPr lang="en-US" altLang="zh-CN" dirty="0" smtClean="0"/>
              <a:t>Focus space: treat the post and its responses as an article, get top N keywords from the “article”  as the focus.</a:t>
            </a:r>
          </a:p>
          <a:p>
            <a:pPr lvl="2"/>
            <a:r>
              <a:rPr lang="en-US" altLang="zh-CN" dirty="0" smtClean="0"/>
              <a:t>If the word in a sentence in the Focus space, </a:t>
            </a:r>
            <a:r>
              <a:rPr lang="en-US" altLang="zh-CN" dirty="0"/>
              <a:t>and has </a:t>
            </a:r>
            <a:r>
              <a:rPr lang="en-US" altLang="zh-CN" dirty="0" smtClean="0"/>
              <a:t>maximum </a:t>
            </a:r>
            <a:r>
              <a:rPr lang="en-US" altLang="zh-CN" dirty="0"/>
              <a:t>number of </a:t>
            </a:r>
            <a:r>
              <a:rPr lang="en-US" altLang="zh-CN" dirty="0" smtClean="0"/>
              <a:t>occurrences, treat the word as FOCUS. If no word appears in the focus space, do not use the response. </a:t>
            </a:r>
          </a:p>
          <a:p>
            <a:endParaRPr lang="zh-CN" altLang="en-US" dirty="0"/>
          </a:p>
        </p:txBody>
      </p:sp>
    </p:spTree>
    <p:extLst>
      <p:ext uri="{BB962C8B-B14F-4D97-AF65-F5344CB8AC3E}">
        <p14:creationId xmlns:p14="http://schemas.microsoft.com/office/powerpoint/2010/main" val="1923773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6589" y="3168392"/>
            <a:ext cx="1995616" cy="670440"/>
          </a:xfrm>
        </p:spPr>
        <p:txBody>
          <a:bodyPr/>
          <a:lstStyle/>
          <a:p>
            <a:pPr marL="0" indent="0">
              <a:buNone/>
            </a:pPr>
            <a:r>
              <a:rPr lang="en-US" altLang="zh-CN" dirty="0" smtClean="0"/>
              <a:t>Thanks</a:t>
            </a:r>
            <a:endParaRPr lang="zh-CN" altLang="en-US" dirty="0"/>
          </a:p>
        </p:txBody>
      </p:sp>
    </p:spTree>
    <p:extLst>
      <p:ext uri="{BB962C8B-B14F-4D97-AF65-F5344CB8AC3E}">
        <p14:creationId xmlns:p14="http://schemas.microsoft.com/office/powerpoint/2010/main" val="3995779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works</a:t>
            </a:r>
            <a:endParaRPr lang="zh-CN" altLang="en-US" dirty="0"/>
          </a:p>
        </p:txBody>
      </p:sp>
      <p:sp>
        <p:nvSpPr>
          <p:cNvPr id="3" name="内容占位符 2"/>
          <p:cNvSpPr>
            <a:spLocks noGrp="1"/>
          </p:cNvSpPr>
          <p:nvPr>
            <p:ph idx="1"/>
          </p:nvPr>
        </p:nvSpPr>
        <p:spPr/>
        <p:txBody>
          <a:bodyPr>
            <a:normAutofit/>
          </a:bodyPr>
          <a:lstStyle/>
          <a:p>
            <a:r>
              <a:rPr lang="en-US" altLang="zh-CN" dirty="0" smtClean="0"/>
              <a:t>Attention with Intention for a Neural Network Conversation Model</a:t>
            </a:r>
          </a:p>
          <a:p>
            <a:r>
              <a:rPr lang="en-US" altLang="zh-CN" dirty="0" smtClean="0"/>
              <a:t>Neural Responding Machine for Short-Text Conversation</a:t>
            </a:r>
          </a:p>
          <a:p>
            <a:r>
              <a:rPr lang="en-US" altLang="zh-CN" dirty="0" smtClean="0"/>
              <a:t>Hierarchical Neural Network Generative Models for Movie Dialogues</a:t>
            </a:r>
          </a:p>
          <a:p>
            <a:r>
              <a:rPr lang="en-US" altLang="zh-CN" dirty="0" smtClean="0"/>
              <a:t>Stochastic Language Generation in Dialogue using Recurrent Neural Networks with Convolutional Sentence </a:t>
            </a:r>
            <a:r>
              <a:rPr lang="en-US" altLang="zh-CN" dirty="0" err="1" smtClean="0"/>
              <a:t>Reranking</a:t>
            </a:r>
            <a:endParaRPr lang="en-US" altLang="zh-CN" dirty="0" smtClean="0"/>
          </a:p>
          <a:p>
            <a:r>
              <a:rPr lang="en-US" altLang="zh-CN" dirty="0" smtClean="0"/>
              <a:t>A Neural Network Approach to Context-Sensitive Generation of Conversational Responses</a:t>
            </a:r>
          </a:p>
          <a:p>
            <a:r>
              <a:rPr lang="en-US" altLang="zh-CN" dirty="0" smtClean="0"/>
              <a:t>A Neural Conversation Model</a:t>
            </a:r>
          </a:p>
          <a:p>
            <a:r>
              <a:rPr lang="en-US" altLang="zh-CN" dirty="0" smtClean="0"/>
              <a:t>A Hierarchical Neural Auto-Encoder for Paragraphs and Documents</a:t>
            </a:r>
            <a:endParaRPr lang="zh-CN" altLang="en-US" dirty="0"/>
          </a:p>
        </p:txBody>
      </p:sp>
    </p:spTree>
    <p:extLst>
      <p:ext uri="{BB962C8B-B14F-4D97-AF65-F5344CB8AC3E}">
        <p14:creationId xmlns:p14="http://schemas.microsoft.com/office/powerpoint/2010/main" val="1813453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Relations among Existing Methods</a:t>
            </a:r>
            <a:endParaRPr lang="zh-CN" altLang="en-US" dirty="0"/>
          </a:p>
        </p:txBody>
      </p:sp>
      <p:sp>
        <p:nvSpPr>
          <p:cNvPr id="3" name="内容占位符 2"/>
          <p:cNvSpPr>
            <a:spLocks noGrp="1"/>
          </p:cNvSpPr>
          <p:nvPr>
            <p:ph idx="1"/>
          </p:nvPr>
        </p:nvSpPr>
        <p:spPr/>
        <p:txBody>
          <a:bodyPr/>
          <a:lstStyle/>
          <a:p>
            <a:r>
              <a:rPr lang="en-US" altLang="zh-CN" dirty="0" smtClean="0"/>
              <a:t>All of these related works are based on a encoder-decoder neural network below:</a:t>
            </a:r>
            <a:endParaRPr lang="zh-CN" altLang="en-US" dirty="0"/>
          </a:p>
        </p:txBody>
      </p:sp>
      <p:pic>
        <p:nvPicPr>
          <p:cNvPr id="4" name="图片 3"/>
          <p:cNvPicPr>
            <a:picLocks noChangeAspect="1"/>
          </p:cNvPicPr>
          <p:nvPr/>
        </p:nvPicPr>
        <p:blipFill>
          <a:blip r:embed="rId2"/>
          <a:stretch>
            <a:fillRect/>
          </a:stretch>
        </p:blipFill>
        <p:spPr>
          <a:xfrm>
            <a:off x="1014412" y="2776538"/>
            <a:ext cx="10163175" cy="3400425"/>
          </a:xfrm>
          <a:prstGeom prst="rect">
            <a:avLst/>
          </a:prstGeom>
        </p:spPr>
      </p:pic>
    </p:spTree>
    <p:extLst>
      <p:ext uri="{BB962C8B-B14F-4D97-AF65-F5344CB8AC3E}">
        <p14:creationId xmlns:p14="http://schemas.microsoft.com/office/powerpoint/2010/main" val="711155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Differences among Existing Methods</a:t>
            </a:r>
            <a:endParaRPr lang="zh-CN" altLang="en-US" dirty="0"/>
          </a:p>
        </p:txBody>
      </p:sp>
      <p:sp>
        <p:nvSpPr>
          <p:cNvPr id="3" name="内容占位符 2"/>
          <p:cNvSpPr>
            <a:spLocks noGrp="1"/>
          </p:cNvSpPr>
          <p:nvPr>
            <p:ph idx="1"/>
          </p:nvPr>
        </p:nvSpPr>
        <p:spPr/>
        <p:txBody>
          <a:bodyPr/>
          <a:lstStyle/>
          <a:p>
            <a:r>
              <a:rPr lang="en-US" altLang="zh-CN" dirty="0" smtClean="0"/>
              <a:t>All of these method try to encode the post in different ways(because they try to encode more post information in context vector). So the encoder of them are different RNN framework</a:t>
            </a:r>
            <a:endParaRPr lang="zh-CN" altLang="en-US" dirty="0"/>
          </a:p>
        </p:txBody>
      </p:sp>
      <p:pic>
        <p:nvPicPr>
          <p:cNvPr id="4" name="Picture 4"/>
          <p:cNvPicPr/>
          <p:nvPr/>
        </p:nvPicPr>
        <p:blipFill>
          <a:blip r:embed="rId2"/>
          <a:stretch>
            <a:fillRect/>
          </a:stretch>
        </p:blipFill>
        <p:spPr>
          <a:xfrm>
            <a:off x="140729" y="3656927"/>
            <a:ext cx="3457575" cy="2749550"/>
          </a:xfrm>
          <a:prstGeom prst="rect">
            <a:avLst/>
          </a:prstGeom>
        </p:spPr>
      </p:pic>
      <p:pic>
        <p:nvPicPr>
          <p:cNvPr id="6" name="Picture 6"/>
          <p:cNvPicPr/>
          <p:nvPr/>
        </p:nvPicPr>
        <p:blipFill>
          <a:blip r:embed="rId3"/>
          <a:stretch>
            <a:fillRect/>
          </a:stretch>
        </p:blipFill>
        <p:spPr>
          <a:xfrm>
            <a:off x="8871283" y="3562350"/>
            <a:ext cx="2920165" cy="2256895"/>
          </a:xfrm>
          <a:prstGeom prst="rect">
            <a:avLst/>
          </a:prstGeom>
        </p:spPr>
      </p:pic>
      <p:pic>
        <p:nvPicPr>
          <p:cNvPr id="7" name="图片 6"/>
          <p:cNvPicPr>
            <a:picLocks noChangeAspect="1"/>
          </p:cNvPicPr>
          <p:nvPr/>
        </p:nvPicPr>
        <p:blipFill>
          <a:blip r:embed="rId4"/>
          <a:stretch>
            <a:fillRect/>
          </a:stretch>
        </p:blipFill>
        <p:spPr>
          <a:xfrm>
            <a:off x="3823305" y="4093439"/>
            <a:ext cx="4822976" cy="1876525"/>
          </a:xfrm>
          <a:prstGeom prst="rect">
            <a:avLst/>
          </a:prstGeom>
        </p:spPr>
      </p:pic>
    </p:spTree>
    <p:extLst>
      <p:ext uri="{BB962C8B-B14F-4D97-AF65-F5344CB8AC3E}">
        <p14:creationId xmlns:p14="http://schemas.microsoft.com/office/powerpoint/2010/main" val="57780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 1</a:t>
            </a:r>
            <a:endParaRPr lang="zh-CN" altLang="en-US" dirty="0"/>
          </a:p>
        </p:txBody>
      </p:sp>
      <p:sp>
        <p:nvSpPr>
          <p:cNvPr id="3" name="内容占位符 2"/>
          <p:cNvSpPr>
            <a:spLocks noGrp="1"/>
          </p:cNvSpPr>
          <p:nvPr>
            <p:ph idx="1"/>
          </p:nvPr>
        </p:nvSpPr>
        <p:spPr/>
        <p:txBody>
          <a:bodyPr/>
          <a:lstStyle/>
          <a:p>
            <a:r>
              <a:rPr lang="en-US" altLang="zh-CN" dirty="0" smtClean="0"/>
              <a:t>Evaluation is difficult:</a:t>
            </a:r>
          </a:p>
          <a:p>
            <a:pPr lvl="1"/>
            <a:r>
              <a:rPr lang="en-US" altLang="zh-CN" dirty="0" smtClean="0"/>
              <a:t>Human evaluation(almost no rules, just evaluated by people’s linguistic feel)</a:t>
            </a:r>
          </a:p>
          <a:p>
            <a:r>
              <a:rPr lang="en-US" altLang="zh-CN" dirty="0" smtClean="0"/>
              <a:t>How to generate a proper response which can be evaluated by people’s feel as a good response ?</a:t>
            </a:r>
          </a:p>
          <a:p>
            <a:endParaRPr lang="en-US" altLang="zh-CN" dirty="0"/>
          </a:p>
          <a:p>
            <a:endParaRPr lang="zh-CN" altLang="en-US" dirty="0"/>
          </a:p>
        </p:txBody>
      </p:sp>
    </p:spTree>
    <p:extLst>
      <p:ext uri="{BB962C8B-B14F-4D97-AF65-F5344CB8AC3E}">
        <p14:creationId xmlns:p14="http://schemas.microsoft.com/office/powerpoint/2010/main" val="221370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 2</a:t>
            </a:r>
            <a:endParaRPr lang="zh-CN" altLang="en-US" dirty="0"/>
          </a:p>
        </p:txBody>
      </p:sp>
      <p:sp>
        <p:nvSpPr>
          <p:cNvPr id="3" name="内容占位符 2"/>
          <p:cNvSpPr>
            <a:spLocks noGrp="1"/>
          </p:cNvSpPr>
          <p:nvPr>
            <p:ph idx="1"/>
          </p:nvPr>
        </p:nvSpPr>
        <p:spPr/>
        <p:txBody>
          <a:bodyPr/>
          <a:lstStyle/>
          <a:p>
            <a:r>
              <a:rPr lang="en-US" altLang="zh-CN" dirty="0" smtClean="0"/>
              <a:t>Sequence-to-sequence neural network models for generation of conversational responses </a:t>
            </a:r>
            <a:r>
              <a:rPr lang="en-US" altLang="zh-CN" b="1" dirty="0" smtClean="0"/>
              <a:t>tend to generate safe, commonplace responses </a:t>
            </a:r>
            <a:r>
              <a:rPr lang="en-US" altLang="zh-CN" dirty="0" smtClean="0"/>
              <a:t>(e.g., </a:t>
            </a:r>
            <a:r>
              <a:rPr lang="en-US" altLang="zh-CN" i="1" dirty="0" smtClean="0"/>
              <a:t>I don’t know</a:t>
            </a:r>
            <a:r>
              <a:rPr lang="en-US" altLang="zh-CN" dirty="0" smtClean="0"/>
              <a:t>) regardless of the input. And what we want is producing more interesting, and </a:t>
            </a:r>
            <a:r>
              <a:rPr lang="en-US" altLang="zh-CN" dirty="0"/>
              <a:t>appropriate </a:t>
            </a:r>
            <a:r>
              <a:rPr lang="en-US" altLang="zh-CN" dirty="0" smtClean="0"/>
              <a:t>responses.</a:t>
            </a:r>
            <a:endParaRPr lang="zh-CN" altLang="en-US" dirty="0"/>
          </a:p>
        </p:txBody>
      </p:sp>
    </p:spTree>
    <p:extLst>
      <p:ext uri="{BB962C8B-B14F-4D97-AF65-F5344CB8AC3E}">
        <p14:creationId xmlns:p14="http://schemas.microsoft.com/office/powerpoint/2010/main" val="188554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 3</a:t>
            </a:r>
            <a:endParaRPr lang="zh-CN" altLang="en-US" dirty="0"/>
          </a:p>
        </p:txBody>
      </p:sp>
      <p:sp>
        <p:nvSpPr>
          <p:cNvPr id="3" name="内容占位符 2"/>
          <p:cNvSpPr>
            <a:spLocks noGrp="1"/>
          </p:cNvSpPr>
          <p:nvPr>
            <p:ph idx="1"/>
          </p:nvPr>
        </p:nvSpPr>
        <p:spPr/>
        <p:txBody>
          <a:bodyPr/>
          <a:lstStyle/>
          <a:p>
            <a:r>
              <a:rPr lang="en-US" altLang="zh-CN" dirty="0" smtClean="0"/>
              <a:t>In neural conversation model</a:t>
            </a:r>
          </a:p>
          <a:p>
            <a:r>
              <a:rPr lang="en-US" altLang="zh-CN" dirty="0" smtClean="0"/>
              <a:t>Currently these methods do not care about </a:t>
            </a:r>
            <a:r>
              <a:rPr lang="en-US" altLang="zh-CN" b="1" dirty="0" smtClean="0"/>
              <a:t>error propagation</a:t>
            </a:r>
          </a:p>
          <a:p>
            <a:pPr lvl="1"/>
            <a:r>
              <a:rPr lang="en-US" altLang="zh-CN" dirty="0" smtClean="0"/>
              <a:t>The error propagation makes the keyword we want  in the response replaced by another word.  So once a decoder returns a wrong response word, it may finally generate a response that not appropriate to the post.  </a:t>
            </a:r>
          </a:p>
        </p:txBody>
      </p:sp>
      <p:sp>
        <p:nvSpPr>
          <p:cNvPr id="4" name="Oval 86"/>
          <p:cNvSpPr/>
          <p:nvPr/>
        </p:nvSpPr>
        <p:spPr>
          <a:xfrm>
            <a:off x="4602330" y="4227302"/>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5" name="TextBox 10"/>
          <p:cNvSpPr txBox="1"/>
          <p:nvPr/>
        </p:nvSpPr>
        <p:spPr>
          <a:xfrm>
            <a:off x="4602330" y="4283131"/>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h</a:t>
            </a:r>
            <a:r>
              <a:rPr lang="en-US" altLang="zh-HK" sz="1200" baseline="-25000" dirty="0"/>
              <a:t>z</a:t>
            </a:r>
            <a:r>
              <a:rPr lang="en-US" altLang="zh-HK" sz="1200" dirty="0" smtClean="0"/>
              <a:t>1</a:t>
            </a:r>
            <a:endParaRPr lang="zh-HK" altLang="en-US" sz="1200" dirty="0"/>
          </a:p>
        </p:txBody>
      </p:sp>
      <p:sp>
        <p:nvSpPr>
          <p:cNvPr id="6" name="Oval 88"/>
          <p:cNvSpPr/>
          <p:nvPr/>
        </p:nvSpPr>
        <p:spPr>
          <a:xfrm>
            <a:off x="5564097" y="4233144"/>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7" name="Oval 90"/>
          <p:cNvSpPr/>
          <p:nvPr/>
        </p:nvSpPr>
        <p:spPr>
          <a:xfrm>
            <a:off x="6522774" y="4222790"/>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8" name="Oval 92"/>
          <p:cNvSpPr/>
          <p:nvPr/>
        </p:nvSpPr>
        <p:spPr>
          <a:xfrm>
            <a:off x="4602330" y="5007635"/>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9" name="TextBox 10"/>
          <p:cNvSpPr txBox="1"/>
          <p:nvPr/>
        </p:nvSpPr>
        <p:spPr>
          <a:xfrm>
            <a:off x="4602330" y="5030512"/>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smtClean="0"/>
              <a:t>1</a:t>
            </a:r>
            <a:endParaRPr lang="zh-HK" altLang="en-US" sz="1400" baseline="-25000" dirty="0"/>
          </a:p>
        </p:txBody>
      </p:sp>
      <p:sp>
        <p:nvSpPr>
          <p:cNvPr id="10" name="Oval 94"/>
          <p:cNvSpPr/>
          <p:nvPr/>
        </p:nvSpPr>
        <p:spPr>
          <a:xfrm>
            <a:off x="5564097" y="5007635"/>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1" name="TextBox 10"/>
          <p:cNvSpPr txBox="1"/>
          <p:nvPr/>
        </p:nvSpPr>
        <p:spPr>
          <a:xfrm>
            <a:off x="5564097" y="5030512"/>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a:t>2</a:t>
            </a:r>
            <a:endParaRPr lang="zh-HK" altLang="en-US" sz="1400" baseline="-25000" dirty="0"/>
          </a:p>
        </p:txBody>
      </p:sp>
      <p:sp>
        <p:nvSpPr>
          <p:cNvPr id="12" name="Oval 96"/>
          <p:cNvSpPr/>
          <p:nvPr/>
        </p:nvSpPr>
        <p:spPr>
          <a:xfrm>
            <a:off x="6522774" y="5007635"/>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13" name="TextBox 10"/>
          <p:cNvSpPr txBox="1"/>
          <p:nvPr/>
        </p:nvSpPr>
        <p:spPr>
          <a:xfrm>
            <a:off x="6522774" y="5030512"/>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a:t>3</a:t>
            </a:r>
            <a:endParaRPr lang="zh-HK" altLang="en-US" sz="1400" baseline="-25000" dirty="0"/>
          </a:p>
        </p:txBody>
      </p:sp>
      <p:cxnSp>
        <p:nvCxnSpPr>
          <p:cNvPr id="14" name="Straight Arrow Connector 99"/>
          <p:cNvCxnSpPr>
            <a:stCxn id="4" idx="4"/>
            <a:endCxn id="8" idx="0"/>
          </p:cNvCxnSpPr>
          <p:nvPr/>
        </p:nvCxnSpPr>
        <p:spPr>
          <a:xfrm>
            <a:off x="4799009" y="4598005"/>
            <a:ext cx="0" cy="409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1"/>
          <p:cNvCxnSpPr>
            <a:stCxn id="8" idx="7"/>
            <a:endCxn id="6" idx="3"/>
          </p:cNvCxnSpPr>
          <p:nvPr/>
        </p:nvCxnSpPr>
        <p:spPr>
          <a:xfrm flipV="1">
            <a:off x="4938081" y="4549559"/>
            <a:ext cx="683622" cy="51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03"/>
          <p:cNvCxnSpPr>
            <a:stCxn id="4" idx="6"/>
            <a:endCxn id="6" idx="2"/>
          </p:cNvCxnSpPr>
          <p:nvPr/>
        </p:nvCxnSpPr>
        <p:spPr>
          <a:xfrm>
            <a:off x="4995687" y="4412654"/>
            <a:ext cx="568410" cy="5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05"/>
          <p:cNvCxnSpPr>
            <a:stCxn id="6" idx="4"/>
            <a:endCxn id="10" idx="0"/>
          </p:cNvCxnSpPr>
          <p:nvPr/>
        </p:nvCxnSpPr>
        <p:spPr>
          <a:xfrm>
            <a:off x="5760776" y="4603847"/>
            <a:ext cx="0" cy="403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07"/>
          <p:cNvCxnSpPr>
            <a:stCxn id="6" idx="6"/>
            <a:endCxn id="7" idx="2"/>
          </p:cNvCxnSpPr>
          <p:nvPr/>
        </p:nvCxnSpPr>
        <p:spPr>
          <a:xfrm flipV="1">
            <a:off x="5957454" y="4408142"/>
            <a:ext cx="565320" cy="10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09"/>
          <p:cNvCxnSpPr>
            <a:stCxn id="10" idx="7"/>
            <a:endCxn id="7" idx="3"/>
          </p:cNvCxnSpPr>
          <p:nvPr/>
        </p:nvCxnSpPr>
        <p:spPr>
          <a:xfrm flipV="1">
            <a:off x="5899848" y="4539205"/>
            <a:ext cx="680532" cy="522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11"/>
          <p:cNvCxnSpPr>
            <a:stCxn id="7" idx="4"/>
            <a:endCxn id="12" idx="0"/>
          </p:cNvCxnSpPr>
          <p:nvPr/>
        </p:nvCxnSpPr>
        <p:spPr>
          <a:xfrm>
            <a:off x="6719453" y="4593493"/>
            <a:ext cx="0" cy="414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17"/>
          <p:cNvCxnSpPr>
            <a:endCxn id="4" idx="2"/>
          </p:cNvCxnSpPr>
          <p:nvPr/>
        </p:nvCxnSpPr>
        <p:spPr>
          <a:xfrm>
            <a:off x="3896515" y="4410258"/>
            <a:ext cx="705815" cy="2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5555336" y="4279082"/>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h</a:t>
            </a:r>
            <a:r>
              <a:rPr lang="en-US" altLang="zh-HK" sz="1200" baseline="-25000" dirty="0" smtClean="0"/>
              <a:t>z</a:t>
            </a:r>
            <a:r>
              <a:rPr lang="en-US" altLang="zh-HK" sz="1200" dirty="0" smtClean="0"/>
              <a:t>2</a:t>
            </a:r>
            <a:endParaRPr lang="zh-HK" altLang="en-US" sz="1200" dirty="0"/>
          </a:p>
        </p:txBody>
      </p:sp>
      <p:sp>
        <p:nvSpPr>
          <p:cNvPr id="23" name="TextBox 10"/>
          <p:cNvSpPr txBox="1"/>
          <p:nvPr/>
        </p:nvSpPr>
        <p:spPr>
          <a:xfrm>
            <a:off x="6517103" y="4269972"/>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h</a:t>
            </a:r>
            <a:r>
              <a:rPr lang="en-US" altLang="zh-HK" sz="1200" baseline="-25000" dirty="0" smtClean="0"/>
              <a:t>z</a:t>
            </a:r>
            <a:r>
              <a:rPr lang="en-US" altLang="zh-HK" sz="1200" dirty="0"/>
              <a:t>3</a:t>
            </a:r>
            <a:endParaRPr lang="zh-HK" altLang="en-US" sz="1200" dirty="0"/>
          </a:p>
        </p:txBody>
      </p:sp>
      <p:sp>
        <p:nvSpPr>
          <p:cNvPr id="24" name="Oval 197"/>
          <p:cNvSpPr/>
          <p:nvPr/>
        </p:nvSpPr>
        <p:spPr>
          <a:xfrm>
            <a:off x="7475780" y="4227322"/>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5" name="Oval 198"/>
          <p:cNvSpPr/>
          <p:nvPr/>
        </p:nvSpPr>
        <p:spPr>
          <a:xfrm>
            <a:off x="7475780" y="5012167"/>
            <a:ext cx="393357" cy="370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26" name="TextBox 10"/>
          <p:cNvSpPr txBox="1"/>
          <p:nvPr/>
        </p:nvSpPr>
        <p:spPr>
          <a:xfrm>
            <a:off x="7475780" y="5035044"/>
            <a:ext cx="393357" cy="307777"/>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400" dirty="0" smtClean="0"/>
              <a:t>x</a:t>
            </a:r>
            <a:r>
              <a:rPr lang="en-US" altLang="zh-HK" sz="1400" baseline="-25000" dirty="0"/>
              <a:t>3</a:t>
            </a:r>
            <a:endParaRPr lang="zh-HK" altLang="en-US" sz="1400" baseline="-25000" dirty="0"/>
          </a:p>
        </p:txBody>
      </p:sp>
      <p:cxnSp>
        <p:nvCxnSpPr>
          <p:cNvPr id="27" name="Straight Arrow Connector 200"/>
          <p:cNvCxnSpPr>
            <a:stCxn id="24" idx="4"/>
            <a:endCxn id="25" idx="0"/>
          </p:cNvCxnSpPr>
          <p:nvPr/>
        </p:nvCxnSpPr>
        <p:spPr>
          <a:xfrm>
            <a:off x="7672459" y="4598025"/>
            <a:ext cx="0" cy="414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10"/>
          <p:cNvSpPr txBox="1"/>
          <p:nvPr/>
        </p:nvSpPr>
        <p:spPr>
          <a:xfrm>
            <a:off x="7470109" y="4274504"/>
            <a:ext cx="393357" cy="276999"/>
          </a:xfrm>
          <a:prstGeom prst="rect">
            <a:avLst/>
          </a:prstGeom>
          <a:noFill/>
        </p:spPr>
        <p:txBody>
          <a:bodyPr wrap="squar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200" dirty="0" smtClean="0"/>
              <a:t>h</a:t>
            </a:r>
            <a:r>
              <a:rPr lang="en-US" altLang="zh-HK" sz="1200" baseline="-25000" dirty="0" smtClean="0"/>
              <a:t>z</a:t>
            </a:r>
            <a:r>
              <a:rPr lang="en-US" altLang="zh-HK" sz="1200" dirty="0"/>
              <a:t>3</a:t>
            </a:r>
            <a:endParaRPr lang="zh-HK" altLang="en-US" sz="1200" dirty="0"/>
          </a:p>
        </p:txBody>
      </p:sp>
      <p:cxnSp>
        <p:nvCxnSpPr>
          <p:cNvPr id="29" name="Straight Arrow Connector 203"/>
          <p:cNvCxnSpPr>
            <a:stCxn id="7" idx="6"/>
            <a:endCxn id="24" idx="2"/>
          </p:cNvCxnSpPr>
          <p:nvPr/>
        </p:nvCxnSpPr>
        <p:spPr>
          <a:xfrm>
            <a:off x="6916131" y="4408142"/>
            <a:ext cx="559649" cy="4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05"/>
          <p:cNvCxnSpPr>
            <a:stCxn id="12" idx="7"/>
            <a:endCxn id="24" idx="3"/>
          </p:cNvCxnSpPr>
          <p:nvPr/>
        </p:nvCxnSpPr>
        <p:spPr>
          <a:xfrm flipV="1">
            <a:off x="6858525" y="4543737"/>
            <a:ext cx="674861" cy="518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858532" y="4209539"/>
            <a:ext cx="1013254" cy="4118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006813" y="4184652"/>
            <a:ext cx="716692" cy="461665"/>
          </a:xfrm>
          <a:prstGeom prst="rect">
            <a:avLst/>
          </a:prstGeom>
          <a:noFill/>
        </p:spPr>
        <p:txBody>
          <a:bodyPr wrap="square" rtlCol="0">
            <a:spAutoFit/>
          </a:bodyPr>
          <a:lstStyle/>
          <a:p>
            <a:pPr algn="ctr"/>
            <a:r>
              <a:rPr lang="en-US" altLang="zh-CN" sz="1200" dirty="0" smtClean="0"/>
              <a:t>Context vector</a:t>
            </a:r>
            <a:endParaRPr lang="zh-CN" altLang="en-US" sz="1200" dirty="0"/>
          </a:p>
        </p:txBody>
      </p:sp>
      <p:sp>
        <p:nvSpPr>
          <p:cNvPr id="33" name="矩形 32"/>
          <p:cNvSpPr/>
          <p:nvPr/>
        </p:nvSpPr>
        <p:spPr>
          <a:xfrm>
            <a:off x="1048027" y="4231866"/>
            <a:ext cx="1194487" cy="367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encoder</a:t>
            </a:r>
            <a:endParaRPr lang="zh-CN" altLang="en-US" dirty="0"/>
          </a:p>
        </p:txBody>
      </p:sp>
      <p:cxnSp>
        <p:nvCxnSpPr>
          <p:cNvPr id="35" name="直接箭头连接符 34"/>
          <p:cNvCxnSpPr>
            <a:stCxn id="33" idx="3"/>
            <a:endCxn id="31" idx="2"/>
          </p:cNvCxnSpPr>
          <p:nvPr/>
        </p:nvCxnSpPr>
        <p:spPr>
          <a:xfrm>
            <a:off x="2242514" y="4415484"/>
            <a:ext cx="6160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93126" y="4793501"/>
            <a:ext cx="2108887" cy="369332"/>
          </a:xfrm>
          <a:prstGeom prst="rect">
            <a:avLst/>
          </a:prstGeom>
          <a:noFill/>
          <a:ln>
            <a:solidFill>
              <a:schemeClr val="tx1"/>
            </a:solidFill>
          </a:ln>
        </p:spPr>
        <p:txBody>
          <a:bodyPr wrap="square" rtlCol="0">
            <a:spAutoFit/>
          </a:bodyPr>
          <a:lstStyle/>
          <a:p>
            <a:r>
              <a:rPr lang="zh-CN" altLang="en-US" dirty="0" smtClean="0"/>
              <a:t>你喜欢什么水果？</a:t>
            </a:r>
            <a:endParaRPr lang="zh-CN" altLang="en-US" dirty="0"/>
          </a:p>
        </p:txBody>
      </p:sp>
      <p:cxnSp>
        <p:nvCxnSpPr>
          <p:cNvPr id="39" name="直接箭头连接符 38"/>
          <p:cNvCxnSpPr>
            <a:stCxn id="37" idx="0"/>
            <a:endCxn id="33" idx="2"/>
          </p:cNvCxnSpPr>
          <p:nvPr/>
        </p:nvCxnSpPr>
        <p:spPr>
          <a:xfrm flipH="1" flipV="1">
            <a:off x="1645271" y="4599101"/>
            <a:ext cx="2299" cy="19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444901" y="4234980"/>
            <a:ext cx="1243914" cy="2031325"/>
          </a:xfrm>
          <a:prstGeom prst="rect">
            <a:avLst/>
          </a:prstGeom>
          <a:noFill/>
          <a:ln>
            <a:solidFill>
              <a:schemeClr val="tx1"/>
            </a:solidFill>
          </a:ln>
        </p:spPr>
        <p:txBody>
          <a:bodyPr wrap="square" rtlCol="0">
            <a:spAutoFit/>
          </a:bodyPr>
          <a:lstStyle/>
          <a:p>
            <a:r>
              <a:rPr lang="en-US" altLang="zh-CN" dirty="0" smtClean="0"/>
              <a:t>Word 1</a:t>
            </a:r>
          </a:p>
          <a:p>
            <a:r>
              <a:rPr lang="en-US" altLang="zh-CN" dirty="0" smtClean="0"/>
              <a:t>Word 2</a:t>
            </a:r>
          </a:p>
          <a:p>
            <a:r>
              <a:rPr lang="en-US" altLang="zh-CN" dirty="0" smtClean="0"/>
              <a:t>…</a:t>
            </a:r>
          </a:p>
          <a:p>
            <a:r>
              <a:rPr lang="en-US" altLang="zh-CN" dirty="0" smtClean="0"/>
              <a:t>…</a:t>
            </a:r>
          </a:p>
          <a:p>
            <a:r>
              <a:rPr lang="en-US" altLang="zh-CN" dirty="0" smtClean="0"/>
              <a:t>…</a:t>
            </a:r>
          </a:p>
          <a:p>
            <a:r>
              <a:rPr lang="en-US" altLang="zh-CN" dirty="0" smtClean="0"/>
              <a:t>…</a:t>
            </a:r>
          </a:p>
          <a:p>
            <a:r>
              <a:rPr lang="en-US" altLang="zh-CN" dirty="0" smtClean="0"/>
              <a:t>Word n</a:t>
            </a:r>
            <a:endParaRPr lang="zh-CN" altLang="en-US" dirty="0"/>
          </a:p>
        </p:txBody>
      </p:sp>
      <p:sp>
        <p:nvSpPr>
          <p:cNvPr id="41" name="文本框 40"/>
          <p:cNvSpPr txBox="1"/>
          <p:nvPr/>
        </p:nvSpPr>
        <p:spPr>
          <a:xfrm>
            <a:off x="10306155" y="3869288"/>
            <a:ext cx="1607759" cy="369332"/>
          </a:xfrm>
          <a:prstGeom prst="rect">
            <a:avLst/>
          </a:prstGeom>
          <a:noFill/>
        </p:spPr>
        <p:txBody>
          <a:bodyPr wrap="square" rtlCol="0">
            <a:spAutoFit/>
          </a:bodyPr>
          <a:lstStyle/>
          <a:p>
            <a:r>
              <a:rPr lang="en-US" altLang="zh-CN" dirty="0" smtClean="0"/>
              <a:t>Vocabulary list</a:t>
            </a:r>
            <a:endParaRPr lang="zh-CN" altLang="en-US" dirty="0"/>
          </a:p>
        </p:txBody>
      </p:sp>
      <p:sp>
        <p:nvSpPr>
          <p:cNvPr id="42" name="文本框 41"/>
          <p:cNvSpPr txBox="1"/>
          <p:nvPr/>
        </p:nvSpPr>
        <p:spPr>
          <a:xfrm>
            <a:off x="4602330" y="5494642"/>
            <a:ext cx="393357" cy="369332"/>
          </a:xfrm>
          <a:prstGeom prst="rect">
            <a:avLst/>
          </a:prstGeom>
          <a:noFill/>
          <a:ln>
            <a:solidFill>
              <a:schemeClr val="tx1"/>
            </a:solidFill>
          </a:ln>
        </p:spPr>
        <p:txBody>
          <a:bodyPr wrap="square" rtlCol="0">
            <a:spAutoFit/>
          </a:bodyPr>
          <a:lstStyle/>
          <a:p>
            <a:r>
              <a:rPr lang="zh-CN" altLang="en-US" dirty="0" smtClean="0"/>
              <a:t>我</a:t>
            </a:r>
            <a:endParaRPr lang="zh-CN" altLang="en-US" dirty="0"/>
          </a:p>
        </p:txBody>
      </p:sp>
      <p:sp>
        <p:nvSpPr>
          <p:cNvPr id="43" name="文本框 42"/>
          <p:cNvSpPr txBox="1"/>
          <p:nvPr/>
        </p:nvSpPr>
        <p:spPr>
          <a:xfrm>
            <a:off x="5436373" y="5488007"/>
            <a:ext cx="664233" cy="369332"/>
          </a:xfrm>
          <a:prstGeom prst="rect">
            <a:avLst/>
          </a:prstGeom>
          <a:noFill/>
          <a:ln>
            <a:solidFill>
              <a:schemeClr val="tx1"/>
            </a:solidFill>
          </a:ln>
        </p:spPr>
        <p:txBody>
          <a:bodyPr wrap="square" rtlCol="0">
            <a:spAutoFit/>
          </a:bodyPr>
          <a:lstStyle/>
          <a:p>
            <a:r>
              <a:rPr lang="zh-CN" altLang="en-US" dirty="0"/>
              <a:t>喜欢</a:t>
            </a:r>
          </a:p>
        </p:txBody>
      </p:sp>
      <p:sp>
        <p:nvSpPr>
          <p:cNvPr id="44" name="文本框 43"/>
          <p:cNvSpPr txBox="1"/>
          <p:nvPr/>
        </p:nvSpPr>
        <p:spPr>
          <a:xfrm>
            <a:off x="6544886" y="5498731"/>
            <a:ext cx="365574" cy="369332"/>
          </a:xfrm>
          <a:prstGeom prst="rect">
            <a:avLst/>
          </a:prstGeom>
          <a:noFill/>
          <a:ln>
            <a:solidFill>
              <a:schemeClr val="tx1"/>
            </a:solidFill>
          </a:ln>
        </p:spPr>
        <p:txBody>
          <a:bodyPr wrap="square" rtlCol="0">
            <a:spAutoFit/>
          </a:bodyPr>
          <a:lstStyle/>
          <a:p>
            <a:r>
              <a:rPr lang="zh-CN" altLang="en-US" dirty="0" smtClean="0"/>
              <a:t>打</a:t>
            </a:r>
            <a:endParaRPr lang="zh-CN" altLang="en-US" dirty="0"/>
          </a:p>
        </p:txBody>
      </p:sp>
      <p:sp>
        <p:nvSpPr>
          <p:cNvPr id="45" name="文本框 44"/>
          <p:cNvSpPr txBox="1"/>
          <p:nvPr/>
        </p:nvSpPr>
        <p:spPr>
          <a:xfrm>
            <a:off x="7334670" y="5494642"/>
            <a:ext cx="664233" cy="369332"/>
          </a:xfrm>
          <a:prstGeom prst="rect">
            <a:avLst/>
          </a:prstGeom>
          <a:noFill/>
          <a:ln>
            <a:solidFill>
              <a:schemeClr val="tx1"/>
            </a:solidFill>
          </a:ln>
        </p:spPr>
        <p:txBody>
          <a:bodyPr wrap="square" rtlCol="0">
            <a:spAutoFit/>
          </a:bodyPr>
          <a:lstStyle/>
          <a:p>
            <a:r>
              <a:rPr lang="zh-CN" altLang="en-US" dirty="0" smtClean="0"/>
              <a:t>篮球</a:t>
            </a:r>
            <a:endParaRPr lang="zh-CN" altLang="en-US" dirty="0"/>
          </a:p>
        </p:txBody>
      </p:sp>
      <p:sp>
        <p:nvSpPr>
          <p:cNvPr id="46" name="文本框 45"/>
          <p:cNvSpPr txBox="1"/>
          <p:nvPr/>
        </p:nvSpPr>
        <p:spPr>
          <a:xfrm>
            <a:off x="6544886" y="5928891"/>
            <a:ext cx="365574" cy="369332"/>
          </a:xfrm>
          <a:prstGeom prst="rect">
            <a:avLst/>
          </a:prstGeom>
          <a:noFill/>
          <a:ln>
            <a:solidFill>
              <a:schemeClr val="tx1"/>
            </a:solidFill>
            <a:prstDash val="dash"/>
          </a:ln>
        </p:spPr>
        <p:txBody>
          <a:bodyPr wrap="square" rtlCol="0">
            <a:spAutoFit/>
          </a:bodyPr>
          <a:lstStyle/>
          <a:p>
            <a:r>
              <a:rPr lang="zh-CN" altLang="en-US" dirty="0" smtClean="0"/>
              <a:t>吃</a:t>
            </a:r>
            <a:endParaRPr lang="zh-CN" altLang="en-US" dirty="0"/>
          </a:p>
        </p:txBody>
      </p:sp>
      <p:sp>
        <p:nvSpPr>
          <p:cNvPr id="47" name="文本框 46"/>
          <p:cNvSpPr txBox="1"/>
          <p:nvPr/>
        </p:nvSpPr>
        <p:spPr>
          <a:xfrm>
            <a:off x="7338750" y="5927361"/>
            <a:ext cx="664233" cy="369332"/>
          </a:xfrm>
          <a:prstGeom prst="rect">
            <a:avLst/>
          </a:prstGeom>
          <a:noFill/>
          <a:ln>
            <a:solidFill>
              <a:schemeClr val="tx1"/>
            </a:solidFill>
            <a:prstDash val="dash"/>
          </a:ln>
        </p:spPr>
        <p:txBody>
          <a:bodyPr wrap="square" rtlCol="0">
            <a:spAutoFit/>
          </a:bodyPr>
          <a:lstStyle/>
          <a:p>
            <a:r>
              <a:rPr lang="zh-CN" altLang="en-US" dirty="0" smtClean="0"/>
              <a:t>苹果</a:t>
            </a:r>
            <a:endParaRPr lang="zh-CN" altLang="en-US" dirty="0"/>
          </a:p>
        </p:txBody>
      </p:sp>
      <p:cxnSp>
        <p:nvCxnSpPr>
          <p:cNvPr id="49" name="直接箭头连接符 48"/>
          <p:cNvCxnSpPr>
            <a:stCxn id="42" idx="3"/>
            <a:endCxn id="43" idx="1"/>
          </p:cNvCxnSpPr>
          <p:nvPr/>
        </p:nvCxnSpPr>
        <p:spPr>
          <a:xfrm flipV="1">
            <a:off x="4995687" y="5672673"/>
            <a:ext cx="440686" cy="6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3"/>
            <a:endCxn id="44" idx="1"/>
          </p:cNvCxnSpPr>
          <p:nvPr/>
        </p:nvCxnSpPr>
        <p:spPr>
          <a:xfrm>
            <a:off x="6100606" y="5672673"/>
            <a:ext cx="444280" cy="10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4" idx="3"/>
            <a:endCxn id="45" idx="1"/>
          </p:cNvCxnSpPr>
          <p:nvPr/>
        </p:nvCxnSpPr>
        <p:spPr>
          <a:xfrm flipV="1">
            <a:off x="6910460" y="5679308"/>
            <a:ext cx="424210" cy="4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3" idx="3"/>
            <a:endCxn id="46" idx="1"/>
          </p:cNvCxnSpPr>
          <p:nvPr/>
        </p:nvCxnSpPr>
        <p:spPr>
          <a:xfrm>
            <a:off x="6100606" y="5672673"/>
            <a:ext cx="444280" cy="4408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3"/>
            <a:endCxn id="47" idx="1"/>
          </p:cNvCxnSpPr>
          <p:nvPr/>
        </p:nvCxnSpPr>
        <p:spPr>
          <a:xfrm flipV="1">
            <a:off x="6910460" y="6112027"/>
            <a:ext cx="428290" cy="153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7334670" y="6413472"/>
            <a:ext cx="664233" cy="369332"/>
          </a:xfrm>
          <a:prstGeom prst="rect">
            <a:avLst/>
          </a:prstGeom>
          <a:noFill/>
          <a:ln>
            <a:solidFill>
              <a:schemeClr val="tx1"/>
            </a:solidFill>
            <a:prstDash val="dash"/>
          </a:ln>
        </p:spPr>
        <p:txBody>
          <a:bodyPr wrap="square" rtlCol="0">
            <a:spAutoFit/>
          </a:bodyPr>
          <a:lstStyle/>
          <a:p>
            <a:r>
              <a:rPr lang="zh-CN" altLang="en-US" dirty="0" smtClean="0"/>
              <a:t>米饭</a:t>
            </a:r>
            <a:endParaRPr lang="zh-CN" altLang="en-US" dirty="0"/>
          </a:p>
        </p:txBody>
      </p:sp>
      <p:cxnSp>
        <p:nvCxnSpPr>
          <p:cNvPr id="60" name="直接箭头连接符 59"/>
          <p:cNvCxnSpPr>
            <a:stCxn id="46" idx="3"/>
            <a:endCxn id="58" idx="1"/>
          </p:cNvCxnSpPr>
          <p:nvPr/>
        </p:nvCxnSpPr>
        <p:spPr>
          <a:xfrm>
            <a:off x="6910460" y="6113557"/>
            <a:ext cx="424210" cy="48458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9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Unfortunately</a:t>
            </a:r>
            <a:r>
              <a:rPr lang="en-US" altLang="zh-CN" dirty="0"/>
              <a:t>, there are </a:t>
            </a:r>
            <a:r>
              <a:rPr lang="en-US" altLang="zh-CN" b="1" dirty="0"/>
              <a:t>no grammars </a:t>
            </a:r>
            <a:r>
              <a:rPr lang="en-US" altLang="zh-CN" dirty="0"/>
              <a:t>of paragraph structure, no general linguistic theories of the parts of speech of discourse and inference. But people do assemble sentences into well-structured </a:t>
            </a:r>
            <a:r>
              <a:rPr lang="en-US" altLang="zh-CN" dirty="0" smtClean="0"/>
              <a:t>multi-sentence </a:t>
            </a:r>
            <a:r>
              <a:rPr lang="en-US" altLang="zh-CN" dirty="0"/>
              <a:t>texts in a principled way. What principles do they use? How do the principles relate to inferences? What basic elements govern discourse structure</a:t>
            </a:r>
            <a:r>
              <a:rPr lang="en-US" altLang="zh-CN" dirty="0" smtClean="0"/>
              <a:t>? And for our generation evaluation, how do people decide the response which our model generates is appropriate?</a:t>
            </a:r>
          </a:p>
          <a:p>
            <a:endParaRPr lang="zh-CN" altLang="zh-CN" dirty="0"/>
          </a:p>
          <a:p>
            <a:endParaRPr lang="zh-CN" altLang="en-US" dirty="0"/>
          </a:p>
        </p:txBody>
      </p:sp>
    </p:spTree>
    <p:extLst>
      <p:ext uri="{BB962C8B-B14F-4D97-AF65-F5344CB8AC3E}">
        <p14:creationId xmlns:p14="http://schemas.microsoft.com/office/powerpoint/2010/main" val="2185094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normAutofit/>
          </a:bodyPr>
          <a:lstStyle/>
          <a:p>
            <a:r>
              <a:rPr lang="en-US" altLang="zh-CN" b="1" dirty="0"/>
              <a:t>The key insight for solving these questions is the notion of text coherence.</a:t>
            </a:r>
            <a:r>
              <a:rPr lang="en-US" altLang="zh-CN" dirty="0"/>
              <a:t> Following [Mann </a:t>
            </a:r>
            <a:r>
              <a:rPr lang="en-US" altLang="zh-CN" b="1" dirty="0"/>
              <a:t>&amp; </a:t>
            </a:r>
            <a:r>
              <a:rPr lang="en-US" altLang="zh-CN" dirty="0"/>
              <a:t>Thompson 88] we define coherence as follows</a:t>
            </a:r>
            <a:r>
              <a:rPr lang="en-US" altLang="zh-CN" dirty="0" smtClean="0"/>
              <a:t>:</a:t>
            </a:r>
          </a:p>
          <a:p>
            <a:pPr lvl="1"/>
            <a:r>
              <a:rPr lang="en-US" altLang="zh-CN" b="1" dirty="0"/>
              <a:t>A discourse is coherent if the hearer knows the communicative role of each portion of it; that is, if the hearer knows how the speaker intends each clause to relate to each other </a:t>
            </a:r>
            <a:r>
              <a:rPr lang="en-US" altLang="zh-CN" b="1" dirty="0" smtClean="0"/>
              <a:t>clause.</a:t>
            </a:r>
            <a:endParaRPr lang="zh-CN" altLang="zh-CN" dirty="0"/>
          </a:p>
          <a:p>
            <a:r>
              <a:rPr lang="en-US" altLang="zh-CN" dirty="0"/>
              <a:t>In other words, a discourse is coherent and will succeed only if it is properly </a:t>
            </a:r>
            <a:r>
              <a:rPr lang="en-US" altLang="zh-CN" dirty="0" smtClean="0"/>
              <a:t>structured if :</a:t>
            </a:r>
          </a:p>
          <a:p>
            <a:pPr lvl="1"/>
            <a:r>
              <a:rPr lang="en-US" altLang="zh-CN" b="1" dirty="0"/>
              <a:t>segments properly reflect communicative </a:t>
            </a:r>
            <a:r>
              <a:rPr lang="en-US" altLang="zh-CN" b="1" dirty="0" smtClean="0"/>
              <a:t>intentions</a:t>
            </a:r>
          </a:p>
          <a:p>
            <a:pPr lvl="1"/>
            <a:r>
              <a:rPr lang="en-US" altLang="zh-CN" b="1" dirty="0"/>
              <a:t>interrelationships among segments are properly expressed</a:t>
            </a:r>
            <a:endParaRPr lang="en-US" altLang="zh-CN" dirty="0" smtClean="0"/>
          </a:p>
          <a:p>
            <a:endParaRPr lang="zh-CN" altLang="en-US" dirty="0"/>
          </a:p>
        </p:txBody>
      </p:sp>
    </p:spTree>
    <p:extLst>
      <p:ext uri="{BB962C8B-B14F-4D97-AF65-F5344CB8AC3E}">
        <p14:creationId xmlns:p14="http://schemas.microsoft.com/office/powerpoint/2010/main" val="3889954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TotalTime>
  <Words>1339</Words>
  <Application>Microsoft Office PowerPoint</Application>
  <PresentationFormat>宽屏</PresentationFormat>
  <Paragraphs>149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新細明體</vt:lpstr>
      <vt:lpstr>宋体</vt:lpstr>
      <vt:lpstr>Arial</vt:lpstr>
      <vt:lpstr>Calibri</vt:lpstr>
      <vt:lpstr>Calibri Light</vt:lpstr>
      <vt:lpstr>Office 主题</vt:lpstr>
      <vt:lpstr>Conversation generation</vt:lpstr>
      <vt:lpstr>Related works</vt:lpstr>
      <vt:lpstr>Relations among Existing Methods</vt:lpstr>
      <vt:lpstr>Differences among Existing Methods</vt:lpstr>
      <vt:lpstr>Question 1</vt:lpstr>
      <vt:lpstr>Question 2</vt:lpstr>
      <vt:lpstr>Question 3</vt:lpstr>
      <vt:lpstr>Solution</vt:lpstr>
      <vt:lpstr>Solution</vt:lpstr>
      <vt:lpstr>Solution</vt:lpstr>
      <vt:lpstr>Discourse focus (Focus of attention in discourse)</vt:lpstr>
      <vt:lpstr>Solution</vt:lpstr>
      <vt:lpstr>Solution to Question 3</vt:lpstr>
      <vt:lpstr>Our Model</vt:lpstr>
      <vt:lpstr>Our Model</vt:lpstr>
      <vt:lpstr>Advantages of the model</vt:lpstr>
      <vt:lpstr>Experiment</vt:lpstr>
      <vt:lpstr>PowerPoint 演示文稿</vt:lpstr>
    </vt:vector>
  </TitlesOfParts>
  <Company>whu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 generation</dc:title>
  <dc:creator>lcw</dc:creator>
  <cp:lastModifiedBy> </cp:lastModifiedBy>
  <cp:revision>97</cp:revision>
  <dcterms:created xsi:type="dcterms:W3CDTF">2016-01-19T08:40:15Z</dcterms:created>
  <dcterms:modified xsi:type="dcterms:W3CDTF">2016-01-22T08:30:42Z</dcterms:modified>
</cp:coreProperties>
</file>