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303" r:id="rId3"/>
    <p:sldId id="304" r:id="rId4"/>
    <p:sldId id="305" r:id="rId5"/>
    <p:sldId id="306" r:id="rId6"/>
    <p:sldId id="308" r:id="rId7"/>
    <p:sldId id="309" r:id="rId8"/>
    <p:sldId id="307" r:id="rId9"/>
    <p:sldId id="318" r:id="rId10"/>
    <p:sldId id="320" r:id="rId11"/>
    <p:sldId id="313" r:id="rId12"/>
    <p:sldId id="314" r:id="rId13"/>
    <p:sldId id="321" r:id="rId14"/>
    <p:sldId id="324" r:id="rId15"/>
    <p:sldId id="325" r:id="rId16"/>
    <p:sldId id="322" r:id="rId17"/>
    <p:sldId id="323" r:id="rId18"/>
    <p:sldId id="326" r:id="rId19"/>
    <p:sldId id="327" r:id="rId20"/>
    <p:sldId id="328" r:id="rId21"/>
    <p:sldId id="368" r:id="rId22"/>
    <p:sldId id="330" r:id="rId23"/>
    <p:sldId id="332" r:id="rId24"/>
    <p:sldId id="344" r:id="rId25"/>
    <p:sldId id="333" r:id="rId26"/>
    <p:sldId id="315" r:id="rId27"/>
    <p:sldId id="349" r:id="rId28"/>
    <p:sldId id="310" r:id="rId29"/>
    <p:sldId id="350" r:id="rId30"/>
    <p:sldId id="352" r:id="rId31"/>
    <p:sldId id="334" r:id="rId32"/>
    <p:sldId id="317" r:id="rId33"/>
    <p:sldId id="347" r:id="rId34"/>
    <p:sldId id="348" r:id="rId35"/>
    <p:sldId id="335" r:id="rId36"/>
    <p:sldId id="363" r:id="rId37"/>
    <p:sldId id="354" r:id="rId38"/>
    <p:sldId id="355" r:id="rId39"/>
    <p:sldId id="356" r:id="rId40"/>
    <p:sldId id="361" r:id="rId41"/>
    <p:sldId id="357" r:id="rId42"/>
    <p:sldId id="369" r:id="rId43"/>
    <p:sldId id="358" r:id="rId44"/>
    <p:sldId id="359" r:id="rId45"/>
    <p:sldId id="337" r:id="rId46"/>
    <p:sldId id="353" r:id="rId47"/>
    <p:sldId id="338" r:id="rId48"/>
    <p:sldId id="362" r:id="rId49"/>
    <p:sldId id="336" r:id="rId50"/>
    <p:sldId id="339" r:id="rId51"/>
    <p:sldId id="340" r:id="rId52"/>
    <p:sldId id="342" r:id="rId53"/>
    <p:sldId id="360" r:id="rId54"/>
    <p:sldId id="364" r:id="rId55"/>
    <p:sldId id="365" r:id="rId56"/>
    <p:sldId id="366" r:id="rId57"/>
    <p:sldId id="367" r:id="rId58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9B06-11F1-4673-AB5B-3A985CD59BDB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019C-D3DE-44A7-8F17-9282BFEC3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0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Git </a:t>
            </a:r>
            <a:r>
              <a:rPr lang="zh-CN" altLang="en-US" sz="4800" b="1" dirty="0"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入 门 介 绍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864" y="321382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第一次提交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548620" y="1728512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832664" y="2641691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2323656" y="2035046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同侧圆角矩形 6"/>
          <p:cNvSpPr/>
          <p:nvPr/>
        </p:nvSpPr>
        <p:spPr>
          <a:xfrm>
            <a:off x="2801674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5234" y="3700921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11" name="矩形 10"/>
          <p:cNvSpPr/>
          <p:nvPr/>
        </p:nvSpPr>
        <p:spPr>
          <a:xfrm>
            <a:off x="8510382" y="371011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3656" y="367455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同侧圆角矩形 12"/>
          <p:cNvSpPr/>
          <p:nvPr/>
        </p:nvSpPr>
        <p:spPr>
          <a:xfrm>
            <a:off x="6035018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同侧圆角矩形 13"/>
          <p:cNvSpPr/>
          <p:nvPr/>
        </p:nvSpPr>
        <p:spPr>
          <a:xfrm>
            <a:off x="9161290" y="3033975"/>
            <a:ext cx="478972" cy="294950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51" y="4624946"/>
            <a:ext cx="2228850" cy="24765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3" idx="0"/>
            <a:endCxn id="14" idx="2"/>
          </p:cNvCxnSpPr>
          <p:nvPr/>
        </p:nvCxnSpPr>
        <p:spPr>
          <a:xfrm>
            <a:off x="6513990" y="3181450"/>
            <a:ext cx="264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200C8AC4-321D-4F24-9EEF-C685207F0A3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>
            <a:off x="3280646" y="3181450"/>
            <a:ext cx="27543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50" y="4629089"/>
            <a:ext cx="3640419" cy="17466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090" y="4629089"/>
            <a:ext cx="1476375" cy="4191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090" y="5172174"/>
            <a:ext cx="1323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7" grpId="0" animBg="1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的存储和内部结构</a:t>
            </a:r>
          </a:p>
        </p:txBody>
      </p:sp>
    </p:spTree>
    <p:extLst>
      <p:ext uri="{BB962C8B-B14F-4D97-AF65-F5344CB8AC3E}">
        <p14:creationId xmlns:p14="http://schemas.microsoft.com/office/powerpoint/2010/main" val="5524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139" y="85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种对象类型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2456764" y="189938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8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2" y="1899384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7130142" y="1945647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9288689" y="1994632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1803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03202" y="27188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84001" y="269712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42120" y="26971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2" name="Picture 8" descr="http://gitbook.liuhui998.com/assets/images/figure/object-bl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36" y="4188261"/>
            <a:ext cx="889663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gitbook.liuhui998.com/assets/images/figure/object-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2" y="4188261"/>
            <a:ext cx="940009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gitbook.liuhui998.com/assets/images/figure/object-comm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05" y="4188261"/>
            <a:ext cx="939641" cy="10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gitbook.liuhui998.com/assets/images/figure/object-ta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11" y="4186812"/>
            <a:ext cx="923720" cy="107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>
            <a:stCxn id="10" idx="2"/>
            <a:endCxn id="1032" idx="0"/>
          </p:cNvCxnSpPr>
          <p:nvPr/>
        </p:nvCxnSpPr>
        <p:spPr>
          <a:xfrm flipH="1">
            <a:off x="2762068" y="3088225"/>
            <a:ext cx="290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034" idx="0"/>
          </p:cNvCxnSpPr>
          <p:nvPr/>
        </p:nvCxnSpPr>
        <p:spPr>
          <a:xfrm flipH="1">
            <a:off x="5126367" y="3088225"/>
            <a:ext cx="1" cy="110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036" idx="0"/>
          </p:cNvCxnSpPr>
          <p:nvPr/>
        </p:nvCxnSpPr>
        <p:spPr>
          <a:xfrm flipH="1">
            <a:off x="7445826" y="3066453"/>
            <a:ext cx="1" cy="1121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038" idx="0"/>
          </p:cNvCxnSpPr>
          <p:nvPr/>
        </p:nvCxnSpPr>
        <p:spPr>
          <a:xfrm flipH="1">
            <a:off x="9704371" y="3066453"/>
            <a:ext cx="1" cy="1120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081" y="1222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和存储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977830" y="2503750"/>
            <a:ext cx="1129790" cy="4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61881" y="191087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40 Hex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8553" y="206906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endParaRPr lang="en-US" altLang="zh-CN" b="0" i="0" dirty="0">
              <a:solidFill>
                <a:schemeClr val="bg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85" y="2438401"/>
            <a:ext cx="2744341" cy="1888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11" y="1953175"/>
            <a:ext cx="2945344" cy="1070280"/>
          </a:xfrm>
          <a:prstGeom prst="rect">
            <a:avLst/>
          </a:prstGeom>
        </p:spPr>
      </p:pic>
      <p:sp>
        <p:nvSpPr>
          <p:cNvPr id="16" name="剪去单角的矩形 15"/>
          <p:cNvSpPr/>
          <p:nvPr/>
        </p:nvSpPr>
        <p:spPr>
          <a:xfrm>
            <a:off x="1117533" y="1630044"/>
            <a:ext cx="631371" cy="722199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1" name="Picture 4" descr="https://timgsa.baidu.com/timg?image&amp;quality=80&amp;size=b9999_10000&amp;sec=1524148400821&amp;di=d3f09db3d968f61463833f6ccff6e223&amp;imgtype=0&amp;src=http%3A%2F%2Fcdn3.freepik.com%2Fimage%2Fth%2F318-2711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91" y="1631689"/>
            <a:ext cx="611873" cy="7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椭圆 21"/>
          <p:cNvSpPr/>
          <p:nvPr/>
        </p:nvSpPr>
        <p:spPr>
          <a:xfrm>
            <a:off x="1117532" y="2720852"/>
            <a:ext cx="631371" cy="6296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2298591" y="2792627"/>
            <a:ext cx="922072" cy="531700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406792" y="1608051"/>
            <a:ext cx="265374" cy="1801315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4553" y="4129604"/>
            <a:ext cx="8594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如果两个文件的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值是相同的，那么内容也是完全相同，同时只保存一份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碰撞问题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cat-file -p {SHA-1}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可以查看对象的内容</a:t>
            </a:r>
          </a:p>
        </p:txBody>
      </p:sp>
      <p:sp>
        <p:nvSpPr>
          <p:cNvPr id="27" name="矩形 26"/>
          <p:cNvSpPr/>
          <p:nvPr/>
        </p:nvSpPr>
        <p:spPr>
          <a:xfrm>
            <a:off x="4338142" y="3228946"/>
            <a:ext cx="3447478" cy="53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把对象的内容通过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算法，生成一个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位的十六进制数字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59544" y="3228946"/>
            <a:ext cx="3447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位作为文件夹，后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38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作为文件名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1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3426BE2-21DB-4C46-A794-4A4586B3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773" y="167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34B8126-D52F-4148-83C0-83EAB718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162" y="1957339"/>
            <a:ext cx="5892014" cy="1744874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只存储文件内容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和文件名无关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和所处的目录无关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的文件，只保存一份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8" descr="http://gitbook.liuhui998.com/assets/images/figure/object-blob.png">
            <a:extLst>
              <a:ext uri="{FF2B5EF4-FFF2-40B4-BE49-F238E27FC236}">
                <a16:creationId xmlns="" xmlns:a16="http://schemas.microsoft.com/office/drawing/2014/main" id="{1203DDBB-6C63-4808-A773-C28C91FF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66" y="2054128"/>
            <a:ext cx="1336379" cy="140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9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C7AA9D-2E51-4C79-B3AB-1948D552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948E60-3996-4631-854C-758CD4BD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01" y="1795375"/>
            <a:ext cx="3711934" cy="176051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Folder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of References &amp; Metadata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子目录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pic>
        <p:nvPicPr>
          <p:cNvPr id="4" name="Picture 10" descr="http://gitbook.liuhui998.com/assets/images/figure/object-tree.png">
            <a:extLst>
              <a:ext uri="{FF2B5EF4-FFF2-40B4-BE49-F238E27FC236}">
                <a16:creationId xmlns="" xmlns:a16="http://schemas.microsoft.com/office/drawing/2014/main" id="{D9C96976-870F-42A6-9782-F44E933E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58" y="1813530"/>
            <a:ext cx="1236438" cy="140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F10681C-F303-4843-92B1-9BB523B26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7" y="3555888"/>
            <a:ext cx="3564047" cy="2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9346" y="1404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829" y="1792840"/>
            <a:ext cx="3036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 (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根目录）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629D097-9D70-418B-B37E-8DB38E05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883439"/>
            <a:ext cx="1538203" cy="32181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E0ED22E-A97D-460E-A593-44EBD9384297}"/>
              </a:ext>
            </a:extLst>
          </p:cNvPr>
          <p:cNvSpPr/>
          <p:nvPr/>
        </p:nvSpPr>
        <p:spPr>
          <a:xfrm>
            <a:off x="5826829" y="4233090"/>
            <a:ext cx="5517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遍历根目录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，取得当前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对应的所有代码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664" y="2011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History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EB16BD6-6A02-4A89-9489-138F18D2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72" y="1679436"/>
            <a:ext cx="5352914" cy="385409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3304EF97-462B-4203-8CC1-DE2FD0DB96D1}"/>
              </a:ext>
            </a:extLst>
          </p:cNvPr>
          <p:cNvSpPr/>
          <p:nvPr/>
        </p:nvSpPr>
        <p:spPr>
          <a:xfrm>
            <a:off x="1254611" y="3273033"/>
            <a:ext cx="9777045" cy="121534"/>
          </a:xfrm>
          <a:prstGeom prst="rightArrow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56B57C8E-30EF-42F0-A610-A9BC56293249}"/>
              </a:ext>
            </a:extLst>
          </p:cNvPr>
          <p:cNvSpPr txBox="1"/>
          <p:nvPr/>
        </p:nvSpPr>
        <p:spPr>
          <a:xfrm>
            <a:off x="9242669" y="27510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branch/master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3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7A5196-58FA-488C-AA13-14A9FF7E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DA1BB0-B740-4D2B-9261-150B407E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2116073"/>
            <a:ext cx="5626100" cy="257847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 to Commit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Type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Tagger</a:t>
            </a: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Comment/Message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14" descr="http://gitbook.liuhui998.com/assets/images/figure/object-tag.png">
            <a:extLst>
              <a:ext uri="{FF2B5EF4-FFF2-40B4-BE49-F238E27FC236}">
                <a16:creationId xmlns="" xmlns:a16="http://schemas.microsoft.com/office/drawing/2014/main" id="{2CDAD3D5-B1E5-48F7-82BC-05F2365B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02" y="2191487"/>
            <a:ext cx="1405720" cy="16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C04CB7-78F7-4D7F-9BB2-81F77F4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CD7E3BC-8D67-4688-AC1A-45E87CA6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50" y="3760777"/>
            <a:ext cx="9848726" cy="2626167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都只是指向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Reference  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可以快速的创建和切换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：代表当前工作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的时候，会将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pPr lvl="1">
              <a:lnSpc>
                <a:spcPct val="17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不是指向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而是指向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53233" y="1373476"/>
            <a:ext cx="6532813" cy="2221605"/>
            <a:chOff x="2209800" y="1449676"/>
            <a:chExt cx="6532813" cy="2221605"/>
          </a:xfrm>
        </p:grpSpPr>
        <p:sp>
          <p:nvSpPr>
            <p:cNvPr id="5" name="椭圆 4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220980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4AA5ECF3-5D05-4A93-8562-0A9ED1CDEEA0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552700" y="2884516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2124293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master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="" xmlns:a16="http://schemas.microsoft.com/office/drawing/2014/main" id="{8B8AFDB5-D3DC-455A-B1F2-897CB7B4188F}"/>
                </a:ext>
              </a:extLst>
            </p:cNvPr>
            <p:cNvCxnSpPr>
              <a:stCxn id="25" idx="5"/>
              <a:endCxn id="39" idx="2"/>
            </p:cNvCxnSpPr>
            <p:nvPr/>
          </p:nvCxnSpPr>
          <p:spPr>
            <a:xfrm rot="16200000" flipH="1">
              <a:off x="5799088" y="2718060"/>
              <a:ext cx="479387" cy="1066937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82E3A8E-12A8-4E6D-BACF-67B6C9E3AF31}"/>
                </a:ext>
              </a:extLst>
            </p:cNvPr>
            <p:cNvCxnSpPr>
              <a:stCxn id="39" idx="6"/>
              <a:endCxn id="42" idx="2"/>
            </p:cNvCxnSpPr>
            <p:nvPr/>
          </p:nvCxnSpPr>
          <p:spPr>
            <a:xfrm>
              <a:off x="6915150" y="3491223"/>
              <a:ext cx="10533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3735764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5212630" y="2704458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4AA5ECF3-5D05-4A93-8562-0A9ED1CDEEA0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078664" y="2884516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1"/>
              <a:endCxn id="25" idx="0"/>
            </p:cNvCxnSpPr>
            <p:nvPr/>
          </p:nvCxnSpPr>
          <p:spPr>
            <a:xfrm flipH="1">
              <a:off x="5384080" y="2458775"/>
              <a:ext cx="2077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4783529" y="1449676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34" idx="1"/>
              <a:endCxn id="13" idx="3"/>
            </p:cNvCxnSpPr>
            <p:nvPr/>
          </p:nvCxnSpPr>
          <p:spPr>
            <a:xfrm>
              <a:off x="5386157" y="1784158"/>
              <a:ext cx="0" cy="3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572250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968535" y="3311165"/>
              <a:ext cx="342900" cy="36011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537358" y="2704458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test</a:t>
              </a:r>
              <a:endParaRPr lang="zh-CN" altLang="en-US" sz="14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1"/>
              <a:endCxn id="42" idx="0"/>
            </p:cNvCxnSpPr>
            <p:nvPr/>
          </p:nvCxnSpPr>
          <p:spPr>
            <a:xfrm flipH="1">
              <a:off x="8139985" y="3038940"/>
              <a:ext cx="1" cy="27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3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47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45633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是一款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免费的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开源的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版本管理系统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可以快速而有效的处理任何大小的项目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is a free and open source distributed version control system designed to handle everything from small to very large projects with speed and efficiency.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6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31E46D6-E3C5-48C5-9ECD-B443B2D9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6" y="55627"/>
            <a:ext cx="10521099" cy="120798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1" y="2266018"/>
            <a:ext cx="2621435" cy="3527524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60019" y="1349757"/>
            <a:ext cx="876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目录包含了整个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repository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的所有内容，可以直接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 .git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目录，然后恢复使用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8475" y="2266018"/>
            <a:ext cx="6108569" cy="3647292"/>
            <a:chOff x="4774047" y="2206134"/>
            <a:chExt cx="6108569" cy="3647292"/>
          </a:xfrm>
        </p:grpSpPr>
        <p:sp>
          <p:nvSpPr>
            <p:cNvPr id="5" name="矩形 4"/>
            <p:cNvSpPr/>
            <p:nvPr/>
          </p:nvSpPr>
          <p:spPr>
            <a:xfrm>
              <a:off x="4774047" y="2206134"/>
              <a:ext cx="6108569" cy="36472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5360879" y="2816825"/>
              <a:ext cx="537328" cy="744717"/>
            </a:xfrm>
            <a:prstGeom prst="foldedCorner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1" name="肘形连接符 10"/>
            <p:cNvCxnSpPr>
              <a:stCxn id="7" idx="2"/>
              <a:endCxn id="9" idx="1"/>
            </p:cNvCxnSpPr>
            <p:nvPr/>
          </p:nvCxnSpPr>
          <p:spPr>
            <a:xfrm rot="16200000" flipH="1">
              <a:off x="6733316" y="3083639"/>
              <a:ext cx="165913" cy="130038"/>
            </a:xfrm>
            <a:prstGeom prst="bent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6621214" y="2816825"/>
              <a:ext cx="468134" cy="779801"/>
              <a:chOff x="6513921" y="2281287"/>
              <a:chExt cx="509048" cy="88611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15" name="肘形连接符 14"/>
            <p:cNvCxnSpPr>
              <a:stCxn id="7" idx="2"/>
              <a:endCxn id="13" idx="1"/>
            </p:cNvCxnSpPr>
            <p:nvPr/>
          </p:nvCxnSpPr>
          <p:spPr>
            <a:xfrm rot="16200000" flipH="1">
              <a:off x="6600585" y="3216370"/>
              <a:ext cx="431375" cy="130038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折角形 20"/>
            <p:cNvSpPr/>
            <p:nvPr/>
          </p:nvSpPr>
          <p:spPr>
            <a:xfrm>
              <a:off x="7828332" y="2860524"/>
              <a:ext cx="537328" cy="744717"/>
            </a:xfrm>
            <a:prstGeom prst="foldedCorne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6468871" y="4712971"/>
              <a:ext cx="824840" cy="782425"/>
            </a:xfrm>
            <a:prstGeom prst="flowChartMagneticDisk">
              <a:avLst/>
            </a:prstGeom>
            <a:solidFill>
              <a:srgbClr val="00B050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Stage Area</a:t>
              </a:r>
              <a:endPara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1" name="流程图: 磁盘 30"/>
            <p:cNvSpPr/>
            <p:nvPr/>
          </p:nvSpPr>
          <p:spPr>
            <a:xfrm>
              <a:off x="8503747" y="4593518"/>
              <a:ext cx="1675182" cy="1036944"/>
            </a:xfrm>
            <a:prstGeom prst="flowChartMagneticDisk">
              <a:avLst/>
            </a:prstGeom>
            <a:solidFill>
              <a:schemeClr val="accent3">
                <a:lumMod val="2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 Store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85969" y="2474019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config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0804" y="2479993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713591" y="248816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HEAD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87092" y="2465451"/>
              <a:ext cx="442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21" idx="3"/>
            </p:cNvCxnSpPr>
            <p:nvPr/>
          </p:nvCxnSpPr>
          <p:spPr>
            <a:xfrm flipV="1">
              <a:off x="8365660" y="3232882"/>
              <a:ext cx="7365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8863408" y="3648099"/>
              <a:ext cx="933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Branch &amp; Tags</a:t>
              </a:r>
              <a:endPara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69271" y="429024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objects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19647" y="438622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index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86606" y="438622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info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9095997" y="2800128"/>
              <a:ext cx="509922" cy="805113"/>
              <a:chOff x="6513921" y="2281287"/>
              <a:chExt cx="509048" cy="886113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1" name="肘形连接符 50"/>
            <p:cNvCxnSpPr>
              <a:stCxn id="47" idx="2"/>
              <a:endCxn id="48" idx="1"/>
            </p:cNvCxnSpPr>
            <p:nvPr/>
          </p:nvCxnSpPr>
          <p:spPr>
            <a:xfrm rot="16200000" flipH="1">
              <a:off x="9222818" y="3071909"/>
              <a:ext cx="171299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47" idx="2"/>
              <a:endCxn id="49" idx="1"/>
            </p:cNvCxnSpPr>
            <p:nvPr/>
          </p:nvCxnSpPr>
          <p:spPr>
            <a:xfrm rot="16200000" flipH="1">
              <a:off x="9085778" y="3208949"/>
              <a:ext cx="445378" cy="141646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5453405" y="4681084"/>
              <a:ext cx="534022" cy="793238"/>
              <a:chOff x="6513921" y="2281287"/>
              <a:chExt cx="509048" cy="886113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921" y="2281287"/>
                <a:ext cx="282807" cy="282807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639506"/>
                <a:ext cx="226241" cy="226241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6728" y="2941159"/>
                <a:ext cx="226241" cy="226241"/>
              </a:xfrm>
              <a:prstGeom prst="rect">
                <a:avLst/>
              </a:prstGeom>
            </p:spPr>
          </p:pic>
        </p:grpSp>
        <p:cxnSp>
          <p:nvCxnSpPr>
            <p:cNvPr id="59" name="肘形连接符 58"/>
            <p:cNvCxnSpPr>
              <a:stCxn id="55" idx="2"/>
              <a:endCxn id="56" idx="1"/>
            </p:cNvCxnSpPr>
            <p:nvPr/>
          </p:nvCxnSpPr>
          <p:spPr>
            <a:xfrm rot="16200000" flipH="1">
              <a:off x="5591531" y="4944464"/>
              <a:ext cx="168771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5" idx="2"/>
              <a:endCxn id="57" idx="1"/>
            </p:cNvCxnSpPr>
            <p:nvPr/>
          </p:nvCxnSpPr>
          <p:spPr>
            <a:xfrm rot="16200000" flipH="1">
              <a:off x="5456512" y="5079483"/>
              <a:ext cx="438808" cy="148341"/>
            </a:xfrm>
            <a:prstGeom prst="bentConnector2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6431132" y="3630885"/>
              <a:ext cx="7841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hook </a:t>
              </a:r>
              <a:r>
                <a:rPr lang="zh-CN" altLang="en-US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脚本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74644" y="2984735"/>
              <a:ext cx="9061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2">
                      <a:lumMod val="1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A Ref to current branch</a:t>
              </a:r>
              <a:endParaRPr lang="zh-CN" altLang="en-US" sz="1000" dirty="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475017" y="293273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ref</a:t>
              </a:r>
              <a:endPara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67" name="肘形连接符 66"/>
            <p:cNvCxnSpPr>
              <a:stCxn id="48" idx="3"/>
              <a:endCxn id="31" idx="4"/>
            </p:cNvCxnSpPr>
            <p:nvPr/>
          </p:nvCxnSpPr>
          <p:spPr>
            <a:xfrm>
              <a:off x="9605919" y="3228382"/>
              <a:ext cx="573010" cy="1883608"/>
            </a:xfrm>
            <a:prstGeom prst="bentConnector3">
              <a:avLst>
                <a:gd name="adj1" fmla="val 1398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6" idx="4"/>
              <a:endCxn id="31" idx="2"/>
            </p:cNvCxnSpPr>
            <p:nvPr/>
          </p:nvCxnSpPr>
          <p:spPr>
            <a:xfrm>
              <a:off x="7293711" y="5104184"/>
              <a:ext cx="1210036" cy="78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1124" y="554183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lang="en-US" altLang="zh-CN" sz="11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gitignore</a:t>
              </a:r>
              <a:endPara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8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CC3B27-103F-47FC-B031-BBA4A03A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329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 (index)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1EC861-7944-482D-A09B-254EB655E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8" y="1323995"/>
            <a:ext cx="7089913" cy="4835650"/>
          </a:xfrm>
        </p:spPr>
        <p:txBody>
          <a:bodyPr>
            <a:normAutofit/>
          </a:bodyPr>
          <a:lstStyle/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指的是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.git/index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这是一个二进制的数据库，存的是当前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对应的所有文件的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metadata   (git add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前并非为空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,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对应的文件是存在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.git/objects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 git ls-files --stage </a:t>
            </a:r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用来显示</a:t>
            </a:r>
            <a:r>
              <a:rPr lang="en-US" altLang="zh-CN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1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里面的内容</a:t>
            </a:r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add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先将文件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Blob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对象存入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.git/objects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目录，并且将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值、文件名等信息更新到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B73B66E2-0B3B-4FCD-A2D5-68D35181B8BC}"/>
              </a:ext>
            </a:extLst>
          </p:cNvPr>
          <p:cNvSpPr/>
          <p:nvPr/>
        </p:nvSpPr>
        <p:spPr>
          <a:xfrm>
            <a:off x="679173" y="2824329"/>
            <a:ext cx="824840" cy="782425"/>
          </a:xfrm>
          <a:prstGeom prst="flowChartMagneticDisk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1F0F8554-D92F-4FDD-BF05-D2D49EA92964}"/>
              </a:ext>
            </a:extLst>
          </p:cNvPr>
          <p:cNvSpPr/>
          <p:nvPr/>
        </p:nvSpPr>
        <p:spPr>
          <a:xfrm>
            <a:off x="2714049" y="2704876"/>
            <a:ext cx="1675182" cy="1036944"/>
          </a:xfrm>
          <a:prstGeom prst="flowChartMagneticDisk">
            <a:avLst/>
          </a:prstGeom>
          <a:solidFill>
            <a:schemeClr val="accent3">
              <a:lumMod val="2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Object Store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AB6157D6-5B1A-4C54-9F15-38C34B11DAA1}"/>
              </a:ext>
            </a:extLst>
          </p:cNvPr>
          <p:cNvCxnSpPr>
            <a:stCxn id="4" idx="4"/>
            <a:endCxn id="5" idx="2"/>
          </p:cNvCxnSpPr>
          <p:nvPr/>
        </p:nvCxnSpPr>
        <p:spPr>
          <a:xfrm>
            <a:off x="1504013" y="3215542"/>
            <a:ext cx="1210036" cy="7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4FA4E0D-365A-4AC4-9A1A-93D1328A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54" y="3569160"/>
            <a:ext cx="5462473" cy="1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本地操作</a:t>
            </a:r>
          </a:p>
        </p:txBody>
      </p:sp>
    </p:spTree>
    <p:extLst>
      <p:ext uri="{BB962C8B-B14F-4D97-AF65-F5344CB8AC3E}">
        <p14:creationId xmlns:p14="http://schemas.microsoft.com/office/powerpoint/2010/main" val="5167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544B94-3664-4CB3-BE6E-25F07E63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1510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常用命令和流程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16400" y="2624646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3557577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2912345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曲线连接符 7"/>
          <p:cNvCxnSpPr>
            <a:stCxn id="6" idx="3"/>
            <a:endCxn id="5" idx="3"/>
          </p:cNvCxnSpPr>
          <p:nvPr/>
        </p:nvCxnSpPr>
        <p:spPr>
          <a:xfrm rot="5400000" flipH="1" flipV="1">
            <a:off x="4420295" y="2894712"/>
            <a:ext cx="41927" cy="3052430"/>
          </a:xfrm>
          <a:prstGeom prst="curvedConnector3">
            <a:avLst>
              <a:gd name="adj1" fmla="val -5452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3"/>
            <a:endCxn id="4" idx="3"/>
          </p:cNvCxnSpPr>
          <p:nvPr/>
        </p:nvCxnSpPr>
        <p:spPr>
          <a:xfrm rot="16200000" flipH="1">
            <a:off x="7453624" y="2913812"/>
            <a:ext cx="90545" cy="3062845"/>
          </a:xfrm>
          <a:prstGeom prst="curvedConnector3">
            <a:avLst>
              <a:gd name="adj1" fmla="val 3524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6" idx="1"/>
          </p:cNvCxnSpPr>
          <p:nvPr/>
        </p:nvCxnSpPr>
        <p:spPr>
          <a:xfrm rot="16200000" flipH="1" flipV="1">
            <a:off x="5828832" y="-289143"/>
            <a:ext cx="287699" cy="6115275"/>
          </a:xfrm>
          <a:prstGeom prst="curvedConnector3">
            <a:avLst>
              <a:gd name="adj1" fmla="val -79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37328" y="46756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42443" y="47987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1687" y="191514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30937" y="5164736"/>
            <a:ext cx="1673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algn="ctr"/>
            <a:r>
              <a:rPr lang="en-US" altLang="zh-CN" dirty="0"/>
              <a:t>git status</a:t>
            </a:r>
          </a:p>
          <a:p>
            <a:pPr algn="ctr"/>
            <a:endParaRPr lang="en-US" altLang="zh-CN" sz="1400" dirty="0"/>
          </a:p>
          <a:p>
            <a:pPr algn="ctr"/>
            <a:r>
              <a:rPr lang="zh-CN" altLang="en-US" sz="1400" dirty="0"/>
              <a:t>确保准备</a:t>
            </a:r>
            <a:r>
              <a:rPr lang="en-US" altLang="zh-CN" sz="1400" dirty="0"/>
              <a:t>commit</a:t>
            </a:r>
            <a:r>
              <a:rPr lang="zh-CN" altLang="en-US" sz="1400" dirty="0"/>
              <a:t>的是自己想要的</a:t>
            </a:r>
          </a:p>
        </p:txBody>
      </p:sp>
      <p:cxnSp>
        <p:nvCxnSpPr>
          <p:cNvPr id="9" name="曲线连接符 8"/>
          <p:cNvCxnSpPr>
            <a:stCxn id="6" idx="2"/>
            <a:endCxn id="6" idx="3"/>
          </p:cNvCxnSpPr>
          <p:nvPr/>
        </p:nvCxnSpPr>
        <p:spPr>
          <a:xfrm rot="10800000" flipH="1" flipV="1">
            <a:off x="2214798" y="3677118"/>
            <a:ext cx="700246" cy="764772"/>
          </a:xfrm>
          <a:prstGeom prst="curvedConnector4">
            <a:avLst>
              <a:gd name="adj1" fmla="val -80837"/>
              <a:gd name="adj2" fmla="val 12277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5069" y="46141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5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4950B3A-E6FD-4008-A566-DB465543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22" y="18829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567" y="233336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874" y="233336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Switch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15571" y="233336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Delete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8013" y="23333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List Branch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388" y="301613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3627" y="3016135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66304" y="3016134"/>
            <a:ext cx="1970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branch -d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7057" y="3016136"/>
            <a:ext cx="19351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7267" y="3016134"/>
            <a:ext cx="21002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-b &lt;</a:t>
            </a:r>
            <a:r>
              <a:rPr lang="en-US" altLang="zh-CN" sz="1200" dirty="0" err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branchName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07387" y="2333362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 &amp; Switch Branch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44566" y="3606575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*：当前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en-US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9201CD-555D-4280-B3F7-33DD6C6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87" y="78264"/>
            <a:ext cx="10515600" cy="11341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[branch/commit]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BDEDBD-F779-45B2-948B-3CC36B5D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4" y="3040704"/>
            <a:ext cx="10640977" cy="141771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直接指向该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而不是某个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[Warning]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状态后需要用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checkout [branch/master]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脱离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Detach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>
              <a:lnSpc>
                <a:spcPct val="150000"/>
              </a:lnSpc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871" y="1588811"/>
            <a:ext cx="3778984" cy="940281"/>
            <a:chOff x="4684059" y="3693417"/>
            <a:chExt cx="3778984" cy="940281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5778845" y="3694825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4" idx="6"/>
              <a:endCxn id="6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6"/>
              <a:endCxn id="7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1"/>
              <a:endCxn id="6" idx="0"/>
            </p:cNvCxnSpPr>
            <p:nvPr/>
          </p:nvCxnSpPr>
          <p:spPr>
            <a:xfrm>
              <a:off x="6381473" y="4029307"/>
              <a:ext cx="0" cy="244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7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6692466" y="998298"/>
            <a:ext cx="3778984" cy="1564845"/>
            <a:chOff x="4684059" y="3068853"/>
            <a:chExt cx="3778984" cy="1564845"/>
          </a:xfrm>
        </p:grpSpPr>
        <p:sp>
          <p:nvSpPr>
            <p:cNvPr id="17" name="椭圆 16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468405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693417"/>
              <a:ext cx="1205255" cy="334482"/>
            </a:xfrm>
            <a:prstGeom prst="snip1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master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6210023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="" xmlns:a16="http://schemas.microsoft.com/office/drawing/2014/main" id="{7078C5AD-6AF9-405D-96D9-D31FC69CB849}"/>
                </a:ext>
              </a:extLst>
            </p:cNvPr>
            <p:cNvSpPr/>
            <p:nvPr/>
          </p:nvSpPr>
          <p:spPr>
            <a:xfrm>
              <a:off x="7686889" y="4273582"/>
              <a:ext cx="342900" cy="3601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剪去单角 12">
              <a:extLst>
                <a:ext uri="{FF2B5EF4-FFF2-40B4-BE49-F238E27FC236}">
                  <a16:creationId xmlns="" xmlns:a16="http://schemas.microsoft.com/office/drawing/2014/main" id="{D6B65819-ACC7-415A-8420-1E7A8B6E0AEC}"/>
                </a:ext>
              </a:extLst>
            </p:cNvPr>
            <p:cNvSpPr/>
            <p:nvPr/>
          </p:nvSpPr>
          <p:spPr>
            <a:xfrm>
              <a:off x="7257788" y="3068853"/>
              <a:ext cx="1205255" cy="334482"/>
            </a:xfrm>
            <a:prstGeom prst="snip1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2060"/>
                  </a:solidFill>
                </a:rPr>
                <a:t>HEAD</a:t>
              </a:r>
              <a:endParaRPr lang="zh-CN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17" idx="6"/>
              <a:endCxn id="20" idx="2"/>
            </p:cNvCxnSpPr>
            <p:nvPr/>
          </p:nvCxnSpPr>
          <p:spPr>
            <a:xfrm>
              <a:off x="5026959" y="4453640"/>
              <a:ext cx="1183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0" idx="6"/>
              <a:endCxn id="21" idx="2"/>
            </p:cNvCxnSpPr>
            <p:nvPr/>
          </p:nvCxnSpPr>
          <p:spPr>
            <a:xfrm>
              <a:off x="6552923" y="4453640"/>
              <a:ext cx="113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21" idx="0"/>
            </p:cNvCxnSpPr>
            <p:nvPr/>
          </p:nvCxnSpPr>
          <p:spPr>
            <a:xfrm>
              <a:off x="7858339" y="4027899"/>
              <a:ext cx="0" cy="2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552397" y="265493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52935" y="264653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情况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873" y="4357389"/>
            <a:ext cx="1115942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的内容替换成目标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的内容，并且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tracked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文件有改动：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改动的文件是两个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branch/commit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共同的版本，则允许切换且保留该改动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如果不是共同版本，则切换失败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文件，允许自由切换且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文件不丢失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</a:t>
            </a:r>
            <a:r>
              <a:rPr lang="zh-CN" altLang="en-US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diff </a:t>
            </a:r>
            <a:r>
              <a:rPr lang="zh-CN" altLang="en-US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</a:t>
            </a:r>
            <a:r>
              <a:rPr lang="en-US" altLang="zh-CN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，不同的文件用新的</a:t>
            </a:r>
            <a:r>
              <a:rPr lang="en-US" altLang="zh-CN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里面的文件替换。如果替换会造成数据丢失，则</a:t>
            </a:r>
            <a:r>
              <a:rPr lang="en-US" altLang="zh-CN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Abort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F7D08FAD-25A6-4F70-BABA-5C42247BB689}"/>
              </a:ext>
            </a:extLst>
          </p:cNvPr>
          <p:cNvCxnSpPr>
            <a:stCxn id="22" idx="0"/>
            <a:endCxn id="21" idx="6"/>
          </p:cNvCxnSpPr>
          <p:nvPr/>
        </p:nvCxnSpPr>
        <p:spPr>
          <a:xfrm flipH="1">
            <a:off x="10038196" y="1165539"/>
            <a:ext cx="433254" cy="1217546"/>
          </a:xfrm>
          <a:prstGeom prst="bentConnector3">
            <a:avLst>
              <a:gd name="adj1" fmla="val -527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132" y="621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[commit] -- [file]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132" y="5613525"/>
            <a:ext cx="10664131" cy="94017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[commit] -- [file]</a:t>
            </a:r>
          </a:p>
          <a:p>
            <a:pPr lvl="1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42870" y="1554950"/>
            <a:ext cx="1343717" cy="1516628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487930" y="1841339"/>
            <a:ext cx="732003" cy="667821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44287" y="1520682"/>
            <a:ext cx="1133550" cy="109154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8161" y="3981126"/>
            <a:ext cx="9377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当指定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file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之后，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就不做修改。这个命令主要用来放弃本地的文件修改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3377837" y="2175250"/>
            <a:ext cx="2110093" cy="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46747" y="185734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-- [file]</a:t>
            </a:r>
          </a:p>
        </p:txBody>
      </p:sp>
      <p:cxnSp>
        <p:nvCxnSpPr>
          <p:cNvPr id="14" name="曲线连接符 13"/>
          <p:cNvCxnSpPr>
            <a:stCxn id="4" idx="3"/>
            <a:endCxn id="5" idx="3"/>
          </p:cNvCxnSpPr>
          <p:nvPr/>
        </p:nvCxnSpPr>
        <p:spPr>
          <a:xfrm rot="5400000" flipH="1">
            <a:off x="7103122" y="1259971"/>
            <a:ext cx="562418" cy="3060797"/>
          </a:xfrm>
          <a:prstGeom prst="curvedConnector3">
            <a:avLst>
              <a:gd name="adj1" fmla="val -101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6" idx="3"/>
          </p:cNvCxnSpPr>
          <p:nvPr/>
        </p:nvCxnSpPr>
        <p:spPr>
          <a:xfrm rot="5400000" flipH="1">
            <a:off x="5633218" y="-209932"/>
            <a:ext cx="459355" cy="6103667"/>
          </a:xfrm>
          <a:prstGeom prst="curvedConnector3">
            <a:avLst>
              <a:gd name="adj1" fmla="val -348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48620" y="32413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[commit] -- [file]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A9504F7-D995-4455-8A49-1B2A5AEEA9DF}"/>
              </a:ext>
            </a:extLst>
          </p:cNvPr>
          <p:cNvSpPr/>
          <p:nvPr/>
        </p:nvSpPr>
        <p:spPr>
          <a:xfrm>
            <a:off x="598747" y="4603222"/>
            <a:ext cx="6096000" cy="6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-- [file]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的文件替换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903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8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342" y="347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reset [mode]  [commit/branch]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330" y="4543232"/>
            <a:ext cx="10802156" cy="209380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种模式：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--soft:        Stage Area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不改变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--mixed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默认模式，用版本库的内容替换到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lvl="2"/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--hard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  用版本库的内容替换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pPr lvl="2"/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的文件不会被删，还保留着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10064031" y="1824025"/>
            <a:ext cx="1427935" cy="159230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8336269" y="212392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6154551" y="1861940"/>
            <a:ext cx="1247172" cy="1185711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曲线连接符 11"/>
          <p:cNvCxnSpPr>
            <a:stCxn id="4" idx="1"/>
            <a:endCxn id="5" idx="1"/>
          </p:cNvCxnSpPr>
          <p:nvPr/>
        </p:nvCxnSpPr>
        <p:spPr>
          <a:xfrm rot="16200000" flipH="1" flipV="1">
            <a:off x="9622806" y="968730"/>
            <a:ext cx="299899" cy="2010487"/>
          </a:xfrm>
          <a:prstGeom prst="curvedConnector3">
            <a:avLst>
              <a:gd name="adj1" fmla="val -762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451278" y="123806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4" idx="3"/>
            <a:endCxn id="5" idx="3"/>
          </p:cNvCxnSpPr>
          <p:nvPr/>
        </p:nvCxnSpPr>
        <p:spPr>
          <a:xfrm rot="5400000" flipH="1">
            <a:off x="9547745" y="2186078"/>
            <a:ext cx="450021" cy="2010487"/>
          </a:xfrm>
          <a:prstGeom prst="curvedConnector3">
            <a:avLst>
              <a:gd name="adj1" fmla="val -1778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4" idx="3"/>
            <a:endCxn id="6" idx="3"/>
          </p:cNvCxnSpPr>
          <p:nvPr/>
        </p:nvCxnSpPr>
        <p:spPr>
          <a:xfrm rot="5400000" flipH="1">
            <a:off x="8593728" y="1232060"/>
            <a:ext cx="368680" cy="3999862"/>
          </a:xfrm>
          <a:prstGeom prst="curvedConnector3">
            <a:avLst>
              <a:gd name="adj1" fmla="val -558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535307" y="3610449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111438" y="1599081"/>
            <a:ext cx="4312216" cy="1898795"/>
            <a:chOff x="754397" y="1525866"/>
            <a:chExt cx="4312216" cy="189879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97" y="1525866"/>
              <a:ext cx="4312216" cy="189879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791296" y="1729082"/>
              <a:ext cx="868357" cy="332068"/>
            </a:xfrm>
            <a:prstGeom prst="rect">
              <a:avLst/>
            </a:prstGeom>
            <a:pattFill prst="wdUpDiag">
              <a:fgClr>
                <a:schemeClr val="accent1">
                  <a:lumMod val="25000"/>
                </a:schemeClr>
              </a:fgClr>
              <a:bgClr>
                <a:schemeClr val="bg1"/>
              </a:bgClr>
            </a:patt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Old</a:t>
              </a:r>
              <a:endParaRPr lang="zh-CN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225474" y="2108532"/>
              <a:ext cx="0" cy="290329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86330" y="3736612"/>
            <a:ext cx="6096000" cy="7957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更改当前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指向该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commit,  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之后的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则被丢弃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后面如果有新的提交，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分支的路径发生变化</a:t>
            </a:r>
            <a:endParaRPr lang="en-US" altLang="zh-CN" sz="16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72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15" grpId="0"/>
      <p:bldP spid="27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287" y="-124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revert commit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573" y="1382834"/>
            <a:ext cx="4157377" cy="24389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97" y="1410829"/>
            <a:ext cx="2978688" cy="238295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327585" y="2438080"/>
            <a:ext cx="1197004" cy="164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234" y="4390013"/>
            <a:ext cx="10581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回滚指定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的修改，把这个回滚做为新的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提交，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也指向这个新的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用于在公共分支上撤销某个改动</a:t>
            </a:r>
            <a:endParaRPr lang="en-US" altLang="zh-CN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91502" y="22469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vs Reset vs Revert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40248"/>
              </p:ext>
            </p:extLst>
          </p:nvPr>
        </p:nvGraphicFramePr>
        <p:xfrm>
          <a:off x="796290" y="1840230"/>
          <a:ext cx="10557510" cy="3352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251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97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06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288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4574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[branch]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checkout -- [file]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  <a:p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git reset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+mj-lt"/>
                          <a:ea typeface="华文楷体" panose="02010600040101010101" pitchFamily="2" charset="-122"/>
                        </a:rPr>
                        <a:t>git revert</a:t>
                      </a:r>
                      <a:endParaRPr lang="zh-CN" altLang="en-US" sz="1400" b="0" dirty="0">
                        <a:latin typeface="+mj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HEAD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修改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-&gt;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Y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指向新的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主要作用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切换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用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Stage Area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或者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Repository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的文件替换本地文件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文件级别的恢复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丢弃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回滚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级别的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1292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推荐用于恢复本地文件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适合在本地分支放弃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commit</a:t>
                      </a: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谨慎使用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适合在公共分支上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revert commit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Linux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Linus_Torvalds_(cropped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26" y="2934834"/>
            <a:ext cx="748163" cy="9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96" y="516150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95248" y="2943595"/>
            <a:ext cx="54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年以前</a:t>
            </a:r>
          </a:p>
        </p:txBody>
      </p:sp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26" idx="0"/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026" idx="2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1026" idx="2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70846" y="3887623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795248" y="1493366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年创建了开源的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</a:p>
        </p:txBody>
      </p:sp>
      <p:sp>
        <p:nvSpPr>
          <p:cNvPr id="45" name="矩形 44"/>
          <p:cNvSpPr/>
          <p:nvPr/>
        </p:nvSpPr>
        <p:spPr>
          <a:xfrm>
            <a:off x="7252535" y="3374759"/>
            <a:ext cx="41953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世界各地的志愿者把源代码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diff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</a:p>
        </p:txBody>
      </p:sp>
      <p:sp>
        <p:nvSpPr>
          <p:cNvPr id="46" name="矩形 45"/>
          <p:cNvSpPr/>
          <p:nvPr/>
        </p:nvSpPr>
        <p:spPr>
          <a:xfrm>
            <a:off x="7252535" y="3887623"/>
            <a:ext cx="37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然后由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本人通过手工方式合并代码</a:t>
            </a: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3946644" y="3296960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93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45" grpId="0"/>
      <p:bldP spid="46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125" y="17548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commit --amend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125" y="4325955"/>
            <a:ext cx="10416988" cy="2040515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中的修改和最后一个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合并，生成新的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并替换它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中没有修改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，也生成新的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并修改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Message</a:t>
            </a: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尽量不要在公共分支上使用，因为会生成新的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且代替老的</a:t>
            </a:r>
            <a:r>
              <a:rPr lang="en-US" altLang="zh-CN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162261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148576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1965512" y="2352881"/>
            <a:ext cx="1183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流程图: 磁盘 8"/>
          <p:cNvSpPr/>
          <p:nvPr/>
        </p:nvSpPr>
        <p:spPr>
          <a:xfrm>
            <a:off x="2888783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48575" y="3321121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6266330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7765122" y="2172823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直接箭头连接符 12"/>
          <p:cNvCxnSpPr>
            <a:stCxn id="11" idx="6"/>
            <a:endCxn id="12" idx="2"/>
          </p:cNvCxnSpPr>
          <p:nvPr/>
        </p:nvCxnSpPr>
        <p:spPr>
          <a:xfrm>
            <a:off x="6609230" y="2352881"/>
            <a:ext cx="1155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7532501" y="2913500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098738" y="2708616"/>
            <a:ext cx="342900" cy="3059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8450922" y="1844148"/>
            <a:ext cx="524436" cy="10174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9104803" y="1690688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直接箭头连接符 21"/>
          <p:cNvCxnSpPr>
            <a:endCxn id="5" idx="0"/>
          </p:cNvCxnSpPr>
          <p:nvPr/>
        </p:nvCxnSpPr>
        <p:spPr>
          <a:xfrm>
            <a:off x="3320025" y="1844148"/>
            <a:ext cx="1" cy="328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22580" y="152879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14821" y="152902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37458" y="1825427"/>
            <a:ext cx="4404" cy="35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0BD733-EB91-4D0F-B7CF-51F98246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04" y="1699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暂存修改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stash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59FFD13-AFA1-4C3B-9F79-4B7DD9E87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48" y="1387542"/>
            <a:ext cx="10515600" cy="1319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的修改临时保存到栈中，并把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的内容恢复到当前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的原始状态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有多个开发任务需要切换时使用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9207" y="294757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list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7964" y="2947576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pop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6208" y="2950131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49695" y="2947576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apply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648" y="3682679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当前修改到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5334" y="3682679"/>
            <a:ext cx="192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从最后的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中恢复，并把它从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中删除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93394" y="3682679"/>
            <a:ext cx="276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从指定</a:t>
            </a:r>
            <a:r>
              <a:rPr lang="en-US" altLang="zh-CN" dirty="0"/>
              <a:t>stash</a:t>
            </a:r>
            <a:r>
              <a:rPr lang="zh-CN" altLang="en-US" dirty="0"/>
              <a:t>中恢复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但不删除</a:t>
            </a:r>
          </a:p>
        </p:txBody>
      </p:sp>
      <p:sp>
        <p:nvSpPr>
          <p:cNvPr id="11" name="矩形 10"/>
          <p:cNvSpPr/>
          <p:nvPr/>
        </p:nvSpPr>
        <p:spPr>
          <a:xfrm>
            <a:off x="1029049" y="4353672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 stash -u</a:t>
            </a:r>
            <a:endParaRPr lang="zh-CN" altLang="en-US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3491" y="4789485"/>
            <a:ext cx="194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当前修改和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untrack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文件到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Stack</a:t>
            </a:r>
            <a:endParaRPr lang="zh-CN" altLang="en-US" sz="1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45541" y="3682679"/>
            <a:ext cx="177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stash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2053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0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50" y="1668812"/>
            <a:ext cx="5976257" cy="4669970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比较暂存区与工作区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diff --cached  [&lt;path&gt;...] 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比较版本库与暂存区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 HEAD [&lt;path&gt;...]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版本与工作区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diff [&lt;commit-id&gt;] [&lt;commit-id&gt;]</a:t>
            </a:r>
          </a:p>
          <a:p>
            <a:pPr marL="0" indent="0">
              <a:buNone/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比较两个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commit-id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之间的差异</a:t>
            </a:r>
          </a:p>
        </p:txBody>
      </p:sp>
      <p:pic>
        <p:nvPicPr>
          <p:cNvPr id="3074" name="Picture 2" descr="https://timgsa.baidu.com/timg?image&amp;quality=80&amp;size=b9999_10000&amp;sec=1524302049659&amp;di=090ab59e8d0dc2295df197c7d53a3e4c&amp;imgtype=0&amp;src=http%3A%2F%2Fimg.it610.com%2Fimage%2Fproduct%2F648888e57a56420096f9f3552c1e5a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60" y="2001218"/>
            <a:ext cx="3811209" cy="23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B43132-F6F8-4DB6-AC8E-7C7A40BD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9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B33B35D-029F-4E5F-B5B4-0FA6D034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958"/>
            <a:ext cx="10637520" cy="461200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 [branch]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显示分支的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记录，默认显示当前分支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--pretty=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oneline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log --graph --all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图形化显示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历史和分支情况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其他图形化软件如</a:t>
            </a: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gitk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的分支显示的都不好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应该显示树形结构，分支关系，</a:t>
            </a:r>
            <a:r>
              <a:rPr lang="en-US" altLang="zh-CN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和分支的关系</a:t>
            </a:r>
          </a:p>
        </p:txBody>
      </p:sp>
    </p:spTree>
    <p:extLst>
      <p:ext uri="{BB962C8B-B14F-4D97-AF65-F5344CB8AC3E}">
        <p14:creationId xmlns:p14="http://schemas.microsoft.com/office/powerpoint/2010/main" val="40546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5359B0E-8B3F-4223-8426-680A63F8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2153B88-6078-4C98-8069-2C477699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930"/>
            <a:ext cx="10515600" cy="445103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的黑匣子，拥有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所有操作记录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包括已经被删除的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记录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可以用来恢复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reflog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-n 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：只显示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条记录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550C2A-7EEF-456F-AE8F-31637BC2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AE60E1-5B60-4EEE-9C7D-64C45EF4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2830830" cy="190817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rm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[file]</a:t>
            </a: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commit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D3AE60E1-5B60-4EEE-9C7D-64C45EF45B63}"/>
              </a:ext>
            </a:extLst>
          </p:cNvPr>
          <p:cNvSpPr txBox="1">
            <a:spLocks/>
          </p:cNvSpPr>
          <p:nvPr/>
        </p:nvSpPr>
        <p:spPr>
          <a:xfrm>
            <a:off x="4125686" y="1825624"/>
            <a:ext cx="3222171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untracked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clean -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df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7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 Merge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84025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8CDAE22E-7809-4AB7-8CB7-B42BEE6D2815}"/>
              </a:ext>
            </a:extLst>
          </p:cNvPr>
          <p:cNvSpPr txBox="1"/>
          <p:nvPr/>
        </p:nvSpPr>
        <p:spPr>
          <a:xfrm>
            <a:off x="2201369" y="131020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before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17FE7A0-05DB-49E0-9B94-9484045CB594}"/>
              </a:ext>
            </a:extLst>
          </p:cNvPr>
          <p:cNvSpPr txBox="1"/>
          <p:nvPr/>
        </p:nvSpPr>
        <p:spPr>
          <a:xfrm>
            <a:off x="7824025" y="131020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after 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656A009-0AB5-4C2F-9395-67D5F3FDF7E9}"/>
              </a:ext>
            </a:extLst>
          </p:cNvPr>
          <p:cNvSpPr txBox="1"/>
          <p:nvPr/>
        </p:nvSpPr>
        <p:spPr>
          <a:xfrm>
            <a:off x="1095079" y="5459367"/>
            <a:ext cx="589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 branch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的所有改动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，又叫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3-way Merge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226276-0F2D-41F4-B12B-36610C7DC7CE}"/>
              </a:ext>
            </a:extLst>
          </p:cNvPr>
          <p:cNvSpPr txBox="1"/>
          <p:nvPr/>
        </p:nvSpPr>
        <p:spPr>
          <a:xfrm>
            <a:off x="1095079" y="4204152"/>
            <a:ext cx="55120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merge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A5851598-BBC9-4E1A-8A82-F042D80E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85" y="1793728"/>
            <a:ext cx="3547260" cy="22170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82C737F-7F06-4C8A-995B-6CF98572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61" y="1793729"/>
            <a:ext cx="4177411" cy="224467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="" xmlns:a16="http://schemas.microsoft.com/office/drawing/2014/main" id="{A7E1CE97-D7F6-4036-ACC6-06EE76CE0225}"/>
              </a:ext>
            </a:extLst>
          </p:cNvPr>
          <p:cNvSpPr/>
          <p:nvPr/>
        </p:nvSpPr>
        <p:spPr>
          <a:xfrm>
            <a:off x="5384108" y="2814586"/>
            <a:ext cx="501787" cy="23045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7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048" y="4643100"/>
            <a:ext cx="9265774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把当前分支指向待合并分支最后的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没有实际的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适合情况： 当新分支创建后，原始分支没有任何变动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D26597-1C24-4364-8704-57FC8F5F1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7" y="1749070"/>
            <a:ext cx="4169898" cy="222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4B67B6A-D969-48CB-8429-F9CC152F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05" y="1720830"/>
            <a:ext cx="4169898" cy="225769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="" xmlns:a16="http://schemas.microsoft.com/office/drawing/2014/main" id="{0394C7A3-69ED-44F2-B80C-4C8093CB94D7}"/>
              </a:ext>
            </a:extLst>
          </p:cNvPr>
          <p:cNvSpPr/>
          <p:nvPr/>
        </p:nvSpPr>
        <p:spPr>
          <a:xfrm>
            <a:off x="5820580" y="2709050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 Fast-Forward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="" xmlns:a16="http://schemas.microsoft.com/office/drawing/2014/main" id="{936E3302-A53C-4DCB-B0B5-B6157E962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18" y="1743605"/>
            <a:ext cx="4182915" cy="223641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5D5FEF13-9394-4A0C-B666-E23736C67B3C}"/>
              </a:ext>
            </a:extLst>
          </p:cNvPr>
          <p:cNvSpPr/>
          <p:nvPr/>
        </p:nvSpPr>
        <p:spPr>
          <a:xfrm>
            <a:off x="5867472" y="2707065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41291735-AD66-4B53-A4BA-76C79304CC8E}"/>
              </a:ext>
            </a:extLst>
          </p:cNvPr>
          <p:cNvSpPr txBox="1">
            <a:spLocks/>
          </p:cNvSpPr>
          <p:nvPr/>
        </p:nvSpPr>
        <p:spPr>
          <a:xfrm>
            <a:off x="992944" y="4630309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强制创建新的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，从而保留分支历史信息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merge --no-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ff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A4C1304-C741-4F33-836D-852AD3E2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69" y="1741640"/>
            <a:ext cx="4152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 </a:t>
            </a:r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8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44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0" y="5133985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364716" y="3887623"/>
            <a:ext cx="18430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2868316" y="3887623"/>
            <a:ext cx="684992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</p:cNvCxnSpPr>
          <p:nvPr/>
        </p:nvCxnSpPr>
        <p:spPr>
          <a:xfrm flipH="1" flipV="1">
            <a:off x="3553308" y="3887623"/>
            <a:ext cx="831368" cy="124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92060" y="3860106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23741" y="1669607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系统已经发展了十年了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3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0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19" y="4371358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ss0.bdstatic.com/70cFuHSh_Q1YnxGkpoWK1HF6hhy/it/u=755166487,3290894475&amp;fm=27&amp;gp=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509" y="4371357"/>
            <a:ext cx="342373" cy="3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4071351" y="3296959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502" y="5133985"/>
            <a:ext cx="318949" cy="4614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013" y="2745173"/>
            <a:ext cx="910589" cy="11149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0107" y="2231190"/>
            <a:ext cx="5596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代码库之大让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很难继续通过手工方式管理了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0107" y="2682946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社区的弟兄们也对这种方式表达了强烈不满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0107" y="3173403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于是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选择了一个商业的版本控制系统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10107" y="36638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公司出于人道主义精神，授权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社区免费使用这个版本控制系统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68" y="5133985"/>
            <a:ext cx="318949" cy="46149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47" y="5134595"/>
            <a:ext cx="318949" cy="46149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36" y="5133985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79" y="4510804"/>
            <a:ext cx="2571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47" y="5609655"/>
            <a:ext cx="307301" cy="27700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686" y="5609655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7236" y="5609655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8150" y="5609655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773" y="3610009"/>
            <a:ext cx="307301" cy="2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FCC42A-9857-441E-BCC5-8FE7995C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9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vs Non-Fast-Forward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F339C14A-D5B4-4303-878A-EF3B4EA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0429"/>
              </p:ext>
            </p:extLst>
          </p:nvPr>
        </p:nvGraphicFramePr>
        <p:xfrm>
          <a:off x="857475" y="1796902"/>
          <a:ext cx="9371046" cy="36150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28783">
                  <a:extLst>
                    <a:ext uri="{9D8B030D-6E8A-4147-A177-3AD203B41FA5}">
                      <a16:colId xmlns="" xmlns:a16="http://schemas.microsoft.com/office/drawing/2014/main" val="3665442325"/>
                    </a:ext>
                  </a:extLst>
                </a:gridCol>
                <a:gridCol w="3574523">
                  <a:extLst>
                    <a:ext uri="{9D8B030D-6E8A-4147-A177-3AD203B41FA5}">
                      <a16:colId xmlns="" xmlns:a16="http://schemas.microsoft.com/office/drawing/2014/main" val="1128492783"/>
                    </a:ext>
                  </a:extLst>
                </a:gridCol>
                <a:gridCol w="3767740">
                  <a:extLst>
                    <a:ext uri="{9D8B030D-6E8A-4147-A177-3AD203B41FA5}">
                      <a16:colId xmlns="" xmlns:a16="http://schemas.microsoft.com/office/drawing/2014/main" val="325581585"/>
                    </a:ext>
                  </a:extLst>
                </a:gridCol>
              </a:tblGrid>
              <a:tr h="761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Fast-Forward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Non-Fast-Forward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3923669"/>
                  </a:ext>
                </a:extLst>
              </a:tr>
              <a:tr h="82977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简单但是丢弃分支历史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保留分支历史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9735373"/>
                  </a:ext>
                </a:extLst>
              </a:tr>
              <a:tr h="86882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本地</a:t>
                      </a:r>
                      <a:r>
                        <a:rPr lang="en-US" altLang="zh-CN" sz="1600" dirty="0"/>
                        <a:t>git 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github</a:t>
                      </a:r>
                      <a:r>
                        <a:rPr lang="zh-CN" altLang="en-US" sz="1600" dirty="0"/>
                        <a:t>默认方式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5808201"/>
                  </a:ext>
                </a:extLst>
              </a:tr>
              <a:tr h="115507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适合本地操作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适合共享分支或者远程库</a:t>
                      </a:r>
                      <a:endParaRPr lang="en-US" altLang="zh-CN" sz="1600" dirty="0"/>
                    </a:p>
                    <a:p>
                      <a:endParaRPr lang="en-US" altLang="zh-CN" sz="1600" dirty="0"/>
                    </a:p>
                    <a:p>
                      <a:r>
                        <a:rPr lang="zh-CN" altLang="en-US" sz="1600" dirty="0"/>
                        <a:t>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420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DB6ACD3-3148-4DC1-BDED-50E8CEB8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44" y="1620726"/>
            <a:ext cx="4953000" cy="243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383" y="477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383" y="4998498"/>
            <a:ext cx="9923585" cy="10096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过来，但是不保留他们的关系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一般不推荐使用，会丢失历史信息</a:t>
            </a:r>
            <a:endParaRPr lang="en-US" altLang="zh-CN" sz="20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="" xmlns:a16="http://schemas.microsoft.com/office/drawing/2014/main" id="{5EA22C3A-3D35-47B6-9B9C-6C233F89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24" y="1631994"/>
            <a:ext cx="4594934" cy="2456697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="" xmlns:a16="http://schemas.microsoft.com/office/drawing/2014/main" id="{A38C649B-792C-494F-918A-E464016AFF35}"/>
              </a:ext>
            </a:extLst>
          </p:cNvPr>
          <p:cNvSpPr/>
          <p:nvPr/>
        </p:nvSpPr>
        <p:spPr>
          <a:xfrm rot="5400000">
            <a:off x="11157662" y="3224432"/>
            <a:ext cx="154744" cy="592016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75CCAA37-78B3-43D7-8E62-205F30833BFF}"/>
              </a:ext>
            </a:extLst>
          </p:cNvPr>
          <p:cNvSpPr/>
          <p:nvPr/>
        </p:nvSpPr>
        <p:spPr>
          <a:xfrm>
            <a:off x="5839337" y="2705597"/>
            <a:ext cx="550840" cy="3094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9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6C19BF3-6551-45B4-BBB4-1E2845D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825"/>
            <a:ext cx="10515600" cy="112188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cherry-pick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FF3BF6F-88EA-457B-ADA6-FAD0E2A6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8599"/>
            <a:ext cx="10515600" cy="1950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cherry-pick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可以选择某一个分支中的一个或几个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commit(s)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来进行操作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抓取指定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的改动，新建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replay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改动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如果有冲突，需要手动解决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B00F30B7-3DC8-44AE-A64B-479054825774}"/>
              </a:ext>
            </a:extLst>
          </p:cNvPr>
          <p:cNvSpPr/>
          <p:nvPr/>
        </p:nvSpPr>
        <p:spPr>
          <a:xfrm>
            <a:off x="2205708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3E9A1D99-8964-48CE-B3FE-B34944586255}"/>
              </a:ext>
            </a:extLst>
          </p:cNvPr>
          <p:cNvSpPr/>
          <p:nvPr/>
        </p:nvSpPr>
        <p:spPr>
          <a:xfrm>
            <a:off x="3154997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C2BFF268-1B83-471A-B5DD-EAAE65B7962B}"/>
              </a:ext>
            </a:extLst>
          </p:cNvPr>
          <p:cNvSpPr/>
          <p:nvPr/>
        </p:nvSpPr>
        <p:spPr>
          <a:xfrm>
            <a:off x="4201460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9B2D74B4-9B68-46B8-B9A2-7353F3DC750A}"/>
              </a:ext>
            </a:extLst>
          </p:cNvPr>
          <p:cNvSpPr/>
          <p:nvPr/>
        </p:nvSpPr>
        <p:spPr>
          <a:xfrm>
            <a:off x="5284762" y="3267119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7751D101-DEA8-4683-B173-7ACC9DF97F06}"/>
              </a:ext>
            </a:extLst>
          </p:cNvPr>
          <p:cNvSpPr/>
          <p:nvPr/>
        </p:nvSpPr>
        <p:spPr>
          <a:xfrm>
            <a:off x="6368064" y="3253409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6825B438-699C-4EF6-9878-76D04BBC8BFC}"/>
              </a:ext>
            </a:extLst>
          </p:cNvPr>
          <p:cNvSpPr/>
          <p:nvPr/>
        </p:nvSpPr>
        <p:spPr>
          <a:xfrm>
            <a:off x="5284762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DD71332B-3468-498A-B695-55FD997ACA34}"/>
              </a:ext>
            </a:extLst>
          </p:cNvPr>
          <p:cNvSpPr/>
          <p:nvPr/>
        </p:nvSpPr>
        <p:spPr>
          <a:xfrm>
            <a:off x="6368064" y="4199164"/>
            <a:ext cx="342900" cy="34193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9490A0FC-B506-43AB-B634-9DF98C3663A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548608" y="4370132"/>
            <a:ext cx="606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EFB0CB41-F35E-44AD-9773-936780E7112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97897" y="4370132"/>
            <a:ext cx="7035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6F51299F-78E8-4D60-A4F7-84CFDFC7342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544360" y="4370132"/>
            <a:ext cx="74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47F5ECC4-FEB6-45E3-BF54-0E42A3DD15E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627662" y="4370132"/>
            <a:ext cx="7404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="" xmlns:a16="http://schemas.microsoft.com/office/drawing/2014/main" id="{41241301-D88A-460B-A25A-9C913E9110C6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5400000" flipH="1" flipV="1">
            <a:off x="4448298" y="3362700"/>
            <a:ext cx="761077" cy="9118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953F1543-AF47-442D-AA93-A18962626E8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627662" y="3428999"/>
            <a:ext cx="740402" cy="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ABFA4FE2-F826-4CCD-A0C3-B02D170F28F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5577445" y="3558980"/>
            <a:ext cx="1936538" cy="653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37BBCB41-09EA-43C4-BC63-A840C2C60E3A}"/>
              </a:ext>
            </a:extLst>
          </p:cNvPr>
          <p:cNvSpPr/>
          <p:nvPr/>
        </p:nvSpPr>
        <p:spPr>
          <a:xfrm>
            <a:off x="6683731" y="3671431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cherry-pick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C99D9394-147B-4E89-B71F-13A654FE140B}"/>
              </a:ext>
            </a:extLst>
          </p:cNvPr>
          <p:cNvSpPr/>
          <p:nvPr/>
        </p:nvSpPr>
        <p:spPr>
          <a:xfrm>
            <a:off x="7426581" y="4138029"/>
            <a:ext cx="517705" cy="46420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＇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D92C5195-3C57-4C3D-A743-964FA4E12B41}"/>
              </a:ext>
            </a:extLst>
          </p:cNvPr>
          <p:cNvCxnSpPr>
            <a:stCxn id="10" idx="6"/>
            <a:endCxn id="35" idx="2"/>
          </p:cNvCxnSpPr>
          <p:nvPr/>
        </p:nvCxnSpPr>
        <p:spPr>
          <a:xfrm>
            <a:off x="6710964" y="4370132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337"/>
            <a:ext cx="10507462" cy="119778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0909" y="3968539"/>
            <a:ext cx="10869557" cy="231631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就是回滚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，然后把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上重新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是新生成，不再是原来的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6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如果有冲突，则需要手动解决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（解决后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--continue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继续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 也可以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–abort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undo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rebase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1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交互式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</a:p>
          <a:p>
            <a:pPr lvl="1">
              <a:lnSpc>
                <a:spcPct val="170000"/>
              </a:lnSpc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提供了强大的功能， 可以对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的操作进行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编辑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  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重新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排序，重新编辑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 message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做不同种类的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squash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discard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fixup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US" altLang="zh-CN" sz="1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虽然强大，但是慎用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D2B653-CAA5-465F-B1E3-79041DF9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66" y="1225118"/>
            <a:ext cx="3227766" cy="2562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69604A7-A00E-4639-AA90-0B855A5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46" y="1199515"/>
            <a:ext cx="3537732" cy="2613991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FC4D1C72-4215-47D0-B070-5CA9290A0477}"/>
              </a:ext>
            </a:extLst>
          </p:cNvPr>
          <p:cNvSpPr/>
          <p:nvPr/>
        </p:nvSpPr>
        <p:spPr>
          <a:xfrm>
            <a:off x="5450770" y="2378568"/>
            <a:ext cx="504384" cy="25588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9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797" y="50933"/>
            <a:ext cx="10515600" cy="120001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 vs Merge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123" y="3330277"/>
            <a:ext cx="4299945" cy="28781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两个分支存在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确保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分支的改动不丢失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经常使用在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和集成分支上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如果有分支是基于你的分支，然后你的分支做了</a:t>
            </a:r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，该分支就有问题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D697149-5120-45A2-BBF9-1780D22CE649}"/>
              </a:ext>
            </a:extLst>
          </p:cNvPr>
          <p:cNvSpPr/>
          <p:nvPr/>
        </p:nvSpPr>
        <p:spPr>
          <a:xfrm>
            <a:off x="2954336" y="148287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0CD430D-9413-4351-8C88-2EB360746FC1}"/>
              </a:ext>
            </a:extLst>
          </p:cNvPr>
          <p:cNvSpPr/>
          <p:nvPr/>
        </p:nvSpPr>
        <p:spPr>
          <a:xfrm>
            <a:off x="8270876" y="1542781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12B76565-2E79-4CD9-9B7B-ED27C8E91811}"/>
              </a:ext>
            </a:extLst>
          </p:cNvPr>
          <p:cNvSpPr/>
          <p:nvPr/>
        </p:nvSpPr>
        <p:spPr>
          <a:xfrm>
            <a:off x="1755831" y="2028435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8067A8EB-C421-49B0-BD3D-5B889F607088}"/>
              </a:ext>
            </a:extLst>
          </p:cNvPr>
          <p:cNvSpPr/>
          <p:nvPr/>
        </p:nvSpPr>
        <p:spPr>
          <a:xfrm>
            <a:off x="2165424" y="2670051"/>
            <a:ext cx="2752363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42C84ABB-B1F6-4045-99CB-CCDC339D45C0}"/>
              </a:ext>
            </a:extLst>
          </p:cNvPr>
          <p:cNvSpPr txBox="1"/>
          <p:nvPr/>
        </p:nvSpPr>
        <p:spPr>
          <a:xfrm>
            <a:off x="1065964" y="1877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4B3DEDD-D3CB-44BC-9D88-D80EE105BEF3}"/>
              </a:ext>
            </a:extLst>
          </p:cNvPr>
          <p:cNvSpPr txBox="1"/>
          <p:nvPr/>
        </p:nvSpPr>
        <p:spPr>
          <a:xfrm>
            <a:off x="1035357" y="24786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7A664BAC-75B7-4171-A877-C47604D73F48}"/>
              </a:ext>
            </a:extLst>
          </p:cNvPr>
          <p:cNvCxnSpPr>
            <a:cxnSpLocks/>
          </p:cNvCxnSpPr>
          <p:nvPr/>
        </p:nvCxnSpPr>
        <p:spPr>
          <a:xfrm>
            <a:off x="2331046" y="2169112"/>
            <a:ext cx="279639" cy="500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714E9A47-D560-43DA-B9A1-BD5DC880C8EE}"/>
              </a:ext>
            </a:extLst>
          </p:cNvPr>
          <p:cNvSpPr txBox="1"/>
          <p:nvPr/>
        </p:nvSpPr>
        <p:spPr>
          <a:xfrm>
            <a:off x="1746164" y="21905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="" xmlns:a16="http://schemas.microsoft.com/office/drawing/2014/main" id="{731CF544-395B-4855-82B3-A160F231AF99}"/>
              </a:ext>
            </a:extLst>
          </p:cNvPr>
          <p:cNvCxnSpPr>
            <a:cxnSpLocks/>
          </p:cNvCxnSpPr>
          <p:nvPr/>
        </p:nvCxnSpPr>
        <p:spPr>
          <a:xfrm>
            <a:off x="3294096" y="2184269"/>
            <a:ext cx="265313" cy="486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7BE70C9-4FBB-4EE7-823D-6FC8AAC8E2D3}"/>
              </a:ext>
            </a:extLst>
          </p:cNvPr>
          <p:cNvSpPr txBox="1"/>
          <p:nvPr/>
        </p:nvSpPr>
        <p:spPr>
          <a:xfrm>
            <a:off x="2724723" y="2190680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rebase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3CBFCA72-2DEB-45A9-B232-0B78F4379698}"/>
              </a:ext>
            </a:extLst>
          </p:cNvPr>
          <p:cNvCxnSpPr>
            <a:cxnSpLocks/>
          </p:cNvCxnSpPr>
          <p:nvPr/>
        </p:nvCxnSpPr>
        <p:spPr>
          <a:xfrm flipV="1">
            <a:off x="4031522" y="2184269"/>
            <a:ext cx="387866" cy="5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B6F7856-A2A0-4833-8264-46D7E3DEC898}"/>
              </a:ext>
            </a:extLst>
          </p:cNvPr>
          <p:cNvSpPr txBox="1"/>
          <p:nvPr/>
        </p:nvSpPr>
        <p:spPr>
          <a:xfrm>
            <a:off x="4232634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="" xmlns:a16="http://schemas.microsoft.com/office/drawing/2014/main" id="{6E9ED02A-5987-432E-99A8-0CC19A3888F1}"/>
              </a:ext>
            </a:extLst>
          </p:cNvPr>
          <p:cNvSpPr/>
          <p:nvPr/>
        </p:nvSpPr>
        <p:spPr>
          <a:xfrm>
            <a:off x="6982049" y="2025167"/>
            <a:ext cx="3559126" cy="14067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32677593-D546-4BC0-8025-F22CCE630601}"/>
              </a:ext>
            </a:extLst>
          </p:cNvPr>
          <p:cNvSpPr/>
          <p:nvPr/>
        </p:nvSpPr>
        <p:spPr>
          <a:xfrm>
            <a:off x="6982049" y="2640641"/>
            <a:ext cx="3559126" cy="14067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E0DC792-DDFC-43CD-9B13-938D4657E366}"/>
              </a:ext>
            </a:extLst>
          </p:cNvPr>
          <p:cNvSpPr txBox="1"/>
          <p:nvPr/>
        </p:nvSpPr>
        <p:spPr>
          <a:xfrm>
            <a:off x="5998773" y="191083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4C20BCA4-AF75-47BD-9B1C-FB4365416191}"/>
              </a:ext>
            </a:extLst>
          </p:cNvPr>
          <p:cNvSpPr txBox="1"/>
          <p:nvPr/>
        </p:nvSpPr>
        <p:spPr>
          <a:xfrm>
            <a:off x="5979724" y="251134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feature2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E07D0AD1-B402-4D8E-80D6-5F586B749B73}"/>
              </a:ext>
            </a:extLst>
          </p:cNvPr>
          <p:cNvCxnSpPr>
            <a:cxnSpLocks/>
          </p:cNvCxnSpPr>
          <p:nvPr/>
        </p:nvCxnSpPr>
        <p:spPr>
          <a:xfrm flipV="1">
            <a:off x="9387766" y="2165844"/>
            <a:ext cx="342708" cy="48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7F7F3613-145D-4CC3-A730-A7F8B8782426}"/>
              </a:ext>
            </a:extLst>
          </p:cNvPr>
          <p:cNvSpPr txBox="1"/>
          <p:nvPr/>
        </p:nvSpPr>
        <p:spPr>
          <a:xfrm>
            <a:off x="9565402" y="2200971"/>
            <a:ext cx="115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="" xmlns:a16="http://schemas.microsoft.com/office/drawing/2014/main" id="{88128E02-F42C-491B-9743-B0DB5D632A86}"/>
              </a:ext>
            </a:extLst>
          </p:cNvPr>
          <p:cNvSpPr txBox="1">
            <a:spLocks/>
          </p:cNvSpPr>
          <p:nvPr/>
        </p:nvSpPr>
        <p:spPr>
          <a:xfrm>
            <a:off x="6454987" y="3256115"/>
            <a:ext cx="3790071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两个平等的分支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679C27A-C904-4FBD-A74A-2B1EA0662FE1}"/>
              </a:ext>
            </a:extLst>
          </p:cNvPr>
          <p:cNvSpPr/>
          <p:nvPr/>
        </p:nvSpPr>
        <p:spPr>
          <a:xfrm>
            <a:off x="5979724" y="3869679"/>
            <a:ext cx="5312673" cy="553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170000"/>
              </a:lnSpc>
              <a:spcBef>
                <a:spcPts val="1000"/>
              </a:spcBef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把其中一个分支的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合并到另外一个分支</a:t>
            </a:r>
          </a:p>
        </p:txBody>
      </p:sp>
    </p:spTree>
    <p:extLst>
      <p:ext uri="{BB962C8B-B14F-4D97-AF65-F5344CB8AC3E}">
        <p14:creationId xmlns:p14="http://schemas.microsoft.com/office/powerpoint/2010/main" val="6017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610" y="2425594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远程操作</a:t>
            </a:r>
          </a:p>
        </p:txBody>
      </p:sp>
    </p:spTree>
    <p:extLst>
      <p:ext uri="{BB962C8B-B14F-4D97-AF65-F5344CB8AC3E}">
        <p14:creationId xmlns:p14="http://schemas.microsoft.com/office/powerpoint/2010/main" val="434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951" y="13323"/>
            <a:ext cx="10515600" cy="1325563"/>
          </a:xfrm>
        </p:spPr>
        <p:txBody>
          <a:bodyPr/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1215" y="3436902"/>
            <a:ext cx="6096000" cy="117468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引用到本地库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git remote add &lt;remote&gt; &lt;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e.g. git remote add second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https://github.com/user1/repository.git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227039" y="4357441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707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3695878" y="206906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second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02783" y="4885609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origin]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29712" y="488560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[remote: 2nd]</a:t>
            </a:r>
            <a:endParaRPr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肘形连接符 13"/>
          <p:cNvCxnSpPr>
            <a:stCxn id="5" idx="3"/>
            <a:endCxn id="4" idx="2"/>
          </p:cNvCxnSpPr>
          <p:nvPr/>
        </p:nvCxnSpPr>
        <p:spPr>
          <a:xfrm rot="16200000" flipH="1">
            <a:off x="877476" y="3536046"/>
            <a:ext cx="1760214" cy="9389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4" idx="4"/>
          </p:cNvCxnSpPr>
          <p:nvPr/>
        </p:nvCxnSpPr>
        <p:spPr>
          <a:xfrm rot="5400000">
            <a:off x="3182981" y="3638292"/>
            <a:ext cx="1760214" cy="734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13794" y="1497042"/>
            <a:ext cx="5036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remote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只是一个指向远程仓库的引用而已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FD637DD-22A5-46E0-80F0-A5CB4F651F2D}"/>
              </a:ext>
            </a:extLst>
          </p:cNvPr>
          <p:cNvSpPr/>
          <p:nvPr/>
        </p:nvSpPr>
        <p:spPr>
          <a:xfrm>
            <a:off x="5741215" y="1996461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–v</a:t>
            </a: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origin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https://github.com/user1/repository.git (fetch) 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 https://github.com/user1/repository.git (push)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2514" y="4652619"/>
            <a:ext cx="4184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[remote </a:t>
            </a:r>
            <a:r>
              <a:rPr lang="en-US" altLang="zh-CN" sz="1200" dirty="0" smtClean="0">
                <a:solidFill>
                  <a:srgbClr val="FFFF4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"second"]</a:t>
            </a:r>
            <a:endParaRPr lang="en-US" altLang="zh-CN" sz="1200" dirty="0">
              <a:solidFill>
                <a:srgbClr val="FFFF4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1200" dirty="0" err="1">
                <a:solidFill>
                  <a:srgbClr val="4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https://github.com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sz="1200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repository.git</a:t>
            </a:r>
            <a:endParaRPr lang="en-US" altLang="zh-CN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1200" dirty="0">
                <a:solidFill>
                  <a:srgbClr val="40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en-US" altLang="zh-CN" sz="12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+refs/heads/*:refs/remotes/origin/*</a:t>
            </a:r>
          </a:p>
        </p:txBody>
      </p:sp>
    </p:spTree>
    <p:extLst>
      <p:ext uri="{BB962C8B-B14F-4D97-AF65-F5344CB8AC3E}">
        <p14:creationId xmlns:p14="http://schemas.microsoft.com/office/powerpoint/2010/main" val="36651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/>
      <p:bldP spid="12" grpId="0"/>
      <p:bldP spid="17" grpId="0"/>
      <p:bldP spid="9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1DC1D3-A6BE-4B72-A6CB-7A94A21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0" y="179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F18D52F-C32A-44C3-9CA4-68300A8B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60" y="1744751"/>
            <a:ext cx="5393665" cy="39030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远程分支是在本地库建立的一种特殊的分支，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7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-r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显示远程分支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远程分支不会自动更新， 需要手动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Pull/Fetch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来更新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不要直接操作远程分支，可以建立对应的本地分支来操作</a:t>
            </a:r>
            <a:endParaRPr lang="en-US" altLang="zh-CN" sz="24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--track &lt;remote&gt;/&lt;branch&gt;</a:t>
            </a:r>
          </a:p>
          <a:p>
            <a:pPr lvl="2">
              <a:lnSpc>
                <a:spcPct val="17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用来建立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655324" y="4105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655324" y="2029077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origin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23771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2747086" y="2557244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8" idx="2"/>
          </p:cNvCxnSpPr>
          <p:nvPr/>
        </p:nvCxnSpPr>
        <p:spPr>
          <a:xfrm>
            <a:off x="3581028" y="2557244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单圆角矩形 13"/>
          <p:cNvSpPr/>
          <p:nvPr/>
        </p:nvSpPr>
        <p:spPr>
          <a:xfrm>
            <a:off x="3799094" y="1762600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6" name="直接箭头连接符 15"/>
          <p:cNvCxnSpPr>
            <a:stCxn id="14" idx="1"/>
            <a:endCxn id="8" idx="0"/>
          </p:cNvCxnSpPr>
          <p:nvPr/>
        </p:nvCxnSpPr>
        <p:spPr>
          <a:xfrm>
            <a:off x="4244864" y="2116930"/>
            <a:ext cx="0" cy="26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2404186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3238128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073414" y="44260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/>
          <p:cNvCxnSpPr>
            <a:stCxn id="18" idx="6"/>
            <a:endCxn id="19" idx="2"/>
          </p:cNvCxnSpPr>
          <p:nvPr/>
        </p:nvCxnSpPr>
        <p:spPr>
          <a:xfrm>
            <a:off x="2747086" y="4606142"/>
            <a:ext cx="491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20" idx="2"/>
          </p:cNvCxnSpPr>
          <p:nvPr/>
        </p:nvCxnSpPr>
        <p:spPr>
          <a:xfrm>
            <a:off x="3581028" y="4606142"/>
            <a:ext cx="49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单圆角矩形 22"/>
          <p:cNvSpPr/>
          <p:nvPr/>
        </p:nvSpPr>
        <p:spPr>
          <a:xfrm>
            <a:off x="3501690" y="3745167"/>
            <a:ext cx="1486348" cy="360116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origin/master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stCxn id="23" idx="1"/>
            <a:endCxn id="20" idx="0"/>
          </p:cNvCxnSpPr>
          <p:nvPr/>
        </p:nvCxnSpPr>
        <p:spPr>
          <a:xfrm>
            <a:off x="4244864" y="4105283"/>
            <a:ext cx="0" cy="320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4838776" y="5095286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="" xmlns:a16="http://schemas.microsoft.com/office/drawing/2014/main" id="{7078C5AD-6AF9-405D-96D9-D31FC69CB849}"/>
              </a:ext>
            </a:extLst>
          </p:cNvPr>
          <p:cNvSpPr/>
          <p:nvPr/>
        </p:nvSpPr>
        <p:spPr>
          <a:xfrm>
            <a:off x="5730540" y="5104684"/>
            <a:ext cx="342900" cy="3601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单圆角矩形 35"/>
          <p:cNvSpPr/>
          <p:nvPr/>
        </p:nvSpPr>
        <p:spPr>
          <a:xfrm>
            <a:off x="5456220" y="4422308"/>
            <a:ext cx="891540" cy="354330"/>
          </a:xfrm>
          <a:prstGeom prst="snip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master</a:t>
            </a:r>
            <a:endParaRPr lang="zh-CN" altLang="en-US" dirty="0">
              <a:solidFill>
                <a:schemeClr val="accent1">
                  <a:lumMod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直接箭头连接符 37"/>
          <p:cNvCxnSpPr>
            <a:stCxn id="20" idx="5"/>
            <a:endCxn id="34" idx="1"/>
          </p:cNvCxnSpPr>
          <p:nvPr/>
        </p:nvCxnSpPr>
        <p:spPr>
          <a:xfrm>
            <a:off x="4366097" y="4733462"/>
            <a:ext cx="522896" cy="414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6"/>
            <a:endCxn id="35" idx="2"/>
          </p:cNvCxnSpPr>
          <p:nvPr/>
        </p:nvCxnSpPr>
        <p:spPr>
          <a:xfrm>
            <a:off x="5181676" y="5275344"/>
            <a:ext cx="548864" cy="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6" idx="1"/>
            <a:endCxn id="35" idx="0"/>
          </p:cNvCxnSpPr>
          <p:nvPr/>
        </p:nvCxnSpPr>
        <p:spPr>
          <a:xfrm>
            <a:off x="5901990" y="4776638"/>
            <a:ext cx="0" cy="32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="" xmlns:a16="http://schemas.microsoft.com/office/drawing/2014/main" id="{5E30DD87-BF73-436F-8A0D-C87A4602049C}"/>
              </a:ext>
            </a:extLst>
          </p:cNvPr>
          <p:cNvCxnSpPr>
            <a:stCxn id="23" idx="0"/>
            <a:endCxn id="14" idx="0"/>
          </p:cNvCxnSpPr>
          <p:nvPr/>
        </p:nvCxnSpPr>
        <p:spPr>
          <a:xfrm flipH="1" flipV="1">
            <a:off x="4690634" y="1939765"/>
            <a:ext cx="297404" cy="1985460"/>
          </a:xfrm>
          <a:prstGeom prst="bentConnector3">
            <a:avLst>
              <a:gd name="adj1" fmla="val -7686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698D535A-68A4-41EC-8822-E84321C7640B}"/>
              </a:ext>
            </a:extLst>
          </p:cNvPr>
          <p:cNvSpPr txBox="1"/>
          <p:nvPr/>
        </p:nvSpPr>
        <p:spPr>
          <a:xfrm>
            <a:off x="5196435" y="285006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713725-7051-4C06-BCAB-CB131F00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29" y="149063"/>
            <a:ext cx="10471951" cy="1091584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ACAC892-C843-4DA0-8F12-AEB177F5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7155"/>
            <a:ext cx="10711649" cy="42547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pull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，如果命令没有明确指出本地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和远程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的关系，则使用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中定义的映射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建立映射的几种方式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checkout  -b &lt;branch&gt;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--track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-u/--set-upstream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&lt;remote&gt;/&lt;branch&gt;  &lt;local branch&gt;</a:t>
            </a:r>
          </a:p>
          <a:p>
            <a:pPr lvl="1">
              <a:lnSpc>
                <a:spcPct val="150000"/>
              </a:lnSpc>
            </a:pP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en-US" altLang="zh-CN" sz="1600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u/--</a:t>
            </a:r>
            <a:r>
              <a:rPr lang="en-US" altLang="zh-CN" sz="1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set-upstream </a:t>
            </a:r>
            <a:r>
              <a:rPr lang="zh-CN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关系定义存储在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文件中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tracking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branch -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vv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10" y="3820702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56C1BF-A55E-4C1B-A0EC-EF995E28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1553897-9117-4BB5-A2CC-493931DB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185" y="1148695"/>
            <a:ext cx="5682085" cy="7186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获得远程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的一份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1962409" y="1645820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箭头连接符 6"/>
          <p:cNvCxnSpPr>
            <a:stCxn id="5" idx="3"/>
            <a:endCxn id="4" idx="1"/>
          </p:cNvCxnSpPr>
          <p:nvPr/>
        </p:nvCxnSpPr>
        <p:spPr>
          <a:xfrm>
            <a:off x="2696829" y="2702155"/>
            <a:ext cx="0" cy="1376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6829" y="31098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31553897-9117-4BB5-A2CC-493931DB1E35}"/>
              </a:ext>
            </a:extLst>
          </p:cNvPr>
          <p:cNvSpPr txBox="1">
            <a:spLocks/>
          </p:cNvSpPr>
          <p:nvPr/>
        </p:nvSpPr>
        <p:spPr>
          <a:xfrm>
            <a:off x="5105185" y="1867352"/>
            <a:ext cx="6617970" cy="3866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具体做的事情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创建一个文件夹并执行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，初始化为一个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添加远程库：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add origin [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url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创建远程分支：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remote/origin/*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创建本地的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拉取所有的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执行一个没有参数的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命令，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merge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远程库的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default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current branch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并设置他们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设置默认配置，即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</a:t>
            </a:r>
            <a:r>
              <a:rPr lang="en-US" altLang="zh-CN" sz="1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23CAA3B-D7BA-4B2F-BB66-D34AE5736C6E}"/>
              </a:ext>
            </a:extLst>
          </p:cNvPr>
          <p:cNvSpPr txBox="1"/>
          <p:nvPr/>
        </p:nvSpPr>
        <p:spPr>
          <a:xfrm>
            <a:off x="589722" y="6103968"/>
            <a:ext cx="11284226" cy="42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如果远程库太大，可以用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shallow clone (git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--depth=n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&lt;repo&gt;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这样，就只会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copy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和涉及的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Object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0" grpId="0"/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54" y="319345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的历史故事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纠纷</a:t>
            </a:r>
          </a:p>
        </p:txBody>
      </p:sp>
      <p:pic>
        <p:nvPicPr>
          <p:cNvPr id="1030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42" y="1528117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7" y="5179022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33" y="5188463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42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timgsa.baidu.com/timg?image&amp;quality=80&amp;size=b9999_10000&amp;sec=1523978836475&amp;di=fc19a05989ba7060caf16ca0bd1e916c&amp;imgtype=0&amp;src=http%3A%2F%2Fsem.g3img.com%2Fg3img%2Fhuizhouxfz%2F20150808124141_402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94" y="5178749"/>
            <a:ext cx="876063" cy="7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>
            <a:stCxn id="1032" idx="0"/>
          </p:cNvCxnSpPr>
          <p:nvPr/>
        </p:nvCxnSpPr>
        <p:spPr>
          <a:xfrm flipV="1">
            <a:off x="1444449" y="3886737"/>
            <a:ext cx="1659736" cy="129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30" idx="2"/>
          </p:cNvCxnSpPr>
          <p:nvPr/>
        </p:nvCxnSpPr>
        <p:spPr>
          <a:xfrm flipV="1">
            <a:off x="3553308" y="2252531"/>
            <a:ext cx="0" cy="682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2"/>
          </p:cNvCxnSpPr>
          <p:nvPr/>
        </p:nvCxnSpPr>
        <p:spPr>
          <a:xfrm flipV="1">
            <a:off x="2836765" y="3960169"/>
            <a:ext cx="695363" cy="12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5" idx="2"/>
          </p:cNvCxnSpPr>
          <p:nvPr/>
        </p:nvCxnSpPr>
        <p:spPr>
          <a:xfrm flipH="1" flipV="1">
            <a:off x="3532128" y="3960169"/>
            <a:ext cx="789946" cy="121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0"/>
          </p:cNvCxnSpPr>
          <p:nvPr/>
        </p:nvCxnSpPr>
        <p:spPr>
          <a:xfrm flipH="1" flipV="1">
            <a:off x="3889244" y="3904870"/>
            <a:ext cx="1931882" cy="127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8370" y="1648825"/>
            <a:ext cx="4925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年，安定团结的大好局面被打破了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19341" y="3277866"/>
            <a:ext cx="1083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Linus Torvalds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85" y="2912216"/>
            <a:ext cx="855885" cy="10479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5127" y="2231748"/>
            <a:ext cx="5049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Samba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Andrew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试图破解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的协议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64736" y="2662164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BitMover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公司发现了（监控工作做得不错）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4736" y="315262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收回了免费使用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BitKeeper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的权力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059" y="2619182"/>
            <a:ext cx="318949" cy="461496"/>
          </a:xfrm>
          <a:prstGeom prst="rect">
            <a:avLst/>
          </a:prstGeom>
        </p:spPr>
      </p:pic>
      <p:pic>
        <p:nvPicPr>
          <p:cNvPr id="2050" name="Picture 2" descr="Bitkeeper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6" y="3084271"/>
            <a:ext cx="1640734" cy="4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04" y="5160122"/>
            <a:ext cx="627816" cy="56591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4796" y="5673574"/>
            <a:ext cx="307301" cy="277004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105" y="5665086"/>
            <a:ext cx="307301" cy="27700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57" y="5654419"/>
            <a:ext cx="307301" cy="277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4352" y="3673291"/>
            <a:ext cx="307301" cy="277004"/>
          </a:xfrm>
          <a:prstGeom prst="rect">
            <a:avLst/>
          </a:prstGeom>
        </p:spPr>
      </p:pic>
      <p:pic>
        <p:nvPicPr>
          <p:cNvPr id="3074" name="Picture 2" descr="https://timgsa.baidu.com/timg?image&amp;quality=80&amp;size=b9999_10000&amp;sec=1523983245208&amp;di=19b6ca05aa607bcdbab2aae5d83b74d5&amp;imgtype=jpg&amp;src=http%3A%2F%2Fimg4.imgtn.bdimg.com%2Fit%2Fu%3D2449498619%2C3462973465%26fm%3D214%26gp%3D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50" y="12755937"/>
            <a:ext cx="79300" cy="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10000_10000&amp;sec=1524050283&amp;di=a10d542f83ceb053aacc6e514f0be1cf&amp;src=http://images.clipartlogo.com/files/images/38/384281/magnifying-glass-clip-art_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5178749"/>
            <a:ext cx="317975" cy="31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9D98A8-DF46-4864-AE6B-2DFB4254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07" y="16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F5CE5B6-28E8-4909-9756-04C48907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47" y="1525292"/>
            <a:ext cx="6576060" cy="139445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从远程库下载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并更新远程分支指向新的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不影响本地分支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7F5CE5B6-28E8-4909-9756-04C4890713DD}"/>
              </a:ext>
            </a:extLst>
          </p:cNvPr>
          <p:cNvSpPr txBox="1">
            <a:spLocks/>
          </p:cNvSpPr>
          <p:nvPr/>
        </p:nvSpPr>
        <p:spPr>
          <a:xfrm>
            <a:off x="4761447" y="2930362"/>
            <a:ext cx="6576060" cy="139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fetch &lt;remote&gt;                 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拉取所有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分支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en-US" altLang="zh-CN" sz="1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 &lt;remote&gt;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会拉取指定分支的</a:t>
            </a:r>
            <a:r>
              <a:rPr lang="en-US" altLang="zh-CN" sz="1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="" xmlns:a16="http://schemas.microsoft.com/office/drawing/2014/main" id="{52FBB922-F980-4089-A25A-60B0A13B794F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="" xmlns:a16="http://schemas.microsoft.com/office/drawing/2014/main" id="{5DE2A261-9C7B-4540-8DB7-FFF2916050C0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9E6BC305-0FDB-4353-AC70-4B07AB8BCDA5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C649B3AC-AD28-4DA4-91DD-F517A0E148AD}"/>
              </a:ext>
            </a:extLst>
          </p:cNvPr>
          <p:cNvSpPr txBox="1"/>
          <p:nvPr/>
        </p:nvSpPr>
        <p:spPr>
          <a:xfrm>
            <a:off x="2696828" y="324687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1446" y="4020772"/>
            <a:ext cx="6309008" cy="1020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具体配置在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config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文件，由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 remote add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格式：  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+&lt;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src_ref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1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dst_refs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，其中的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是可选的，表示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Non-Fast-Forward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时采用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overwrite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策略，保持本地的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和远程的</a:t>
            </a:r>
            <a:r>
              <a:rPr lang="en-US" altLang="zh-CN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一致</a:t>
            </a:r>
            <a:endParaRPr lang="en-US" altLang="zh-CN" sz="1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82" y="5041319"/>
            <a:ext cx="4241294" cy="7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E53C7E-0728-4F8D-8D33-987029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19B5A36-A08C-4F62-A8E8-1399A72F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624" y="1286025"/>
            <a:ext cx="6498233" cy="1617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做了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的所有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操作再做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code merge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619B5A36-A08C-4F62-A8E8-1399A72F258F}"/>
              </a:ext>
            </a:extLst>
          </p:cNvPr>
          <p:cNvSpPr txBox="1">
            <a:spLocks/>
          </p:cNvSpPr>
          <p:nvPr/>
        </p:nvSpPr>
        <p:spPr>
          <a:xfrm>
            <a:off x="4175942" y="1812758"/>
            <a:ext cx="6684862" cy="94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git pull = git fetch + merge</a:t>
            </a:r>
          </a:p>
          <a:p>
            <a:pPr marL="0" indent="0" algn="ctr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--rebase = git fetch + rebase   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流程图: 磁盘 8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1962409" y="407874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62410" y="184703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F3C8812F-9C09-4304-8060-DAEB5502CBD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H="1">
            <a:off x="2696829" y="290337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9AB240C-16C6-4F5F-82EE-E970C5A4CA15}"/>
              </a:ext>
            </a:extLst>
          </p:cNvPr>
          <p:cNvSpPr txBox="1"/>
          <p:nvPr/>
        </p:nvSpPr>
        <p:spPr>
          <a:xfrm>
            <a:off x="2696828" y="3246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08622" y="2725849"/>
            <a:ext cx="6809398" cy="1488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pull 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&lt;remote&gt; &lt;remote branch&gt;:&lt;local branch&gt;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拉取指定远程分支的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到指定本地分支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不指定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本地分支， 则为当前分支</a:t>
            </a:r>
            <a:endParaRPr lang="en-US" altLang="zh-CN" sz="1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8622" y="4362526"/>
            <a:ext cx="6498235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pull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读取 </a:t>
            </a:r>
            <a:r>
              <a:rPr lang="zh-CN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remote.&lt;origin&gt;.fetch 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的配置，一般读取远程所有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endParaRPr lang="zh-CN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Pull 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当前分支的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远程分支到当前分支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43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2" grpId="0"/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57A9BB0-F42F-4267-8C57-1EB8C6C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801DC70-1C99-4071-9FEB-D2BC816D8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551" y="884719"/>
            <a:ext cx="7447718" cy="53538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上传本地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到远程仓库</a:t>
            </a: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到远程的时候如果不是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Fast-Forward Merge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，则拒绝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（就是远程分支上次更新后已经有别的改动）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强行提交，这样会修改远程分支，丢失数据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主干分支应该保护起来，拒绝</a:t>
            </a:r>
            <a:r>
              <a:rPr lang="en-US" altLang="zh-CN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force push</a:t>
            </a:r>
            <a:r>
              <a:rPr lang="zh-CN" altLang="en-US" sz="1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1800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 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&gt;:&lt;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branch&gt;</a:t>
            </a:r>
          </a:p>
          <a:p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 &lt;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&lt;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branch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 </a:t>
            </a:r>
            <a:r>
              <a:rPr lang="zh-CN" altLang="en-US" sz="2000" b="1" dirty="0"/>
              <a:t>   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远程分支被省略，如上则表示将本地分支推送到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与远程库的同名分支，如果该分支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不存在，则会被新建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push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没有指定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，首先看 </a:t>
            </a:r>
            <a:r>
              <a:rPr lang="en-US" altLang="zh-CN" sz="1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remote.push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里面的配置，</a:t>
            </a:r>
            <a:endParaRPr lang="en-US" altLang="zh-CN" sz="1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如果有指定，则</a:t>
            </a:r>
            <a:r>
              <a:rPr lang="en-US" altLang="zh-CN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指定的</a:t>
            </a:r>
            <a:r>
              <a:rPr lang="en-US" altLang="zh-CN" sz="1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refspec</a:t>
            </a:r>
            <a:r>
              <a:rPr lang="zh-CN" altLang="en-US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15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如果没有指定，则看</a:t>
            </a:r>
            <a:r>
              <a:rPr lang="en-US" altLang="zh-CN" sz="15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push.default</a:t>
            </a:r>
            <a:r>
              <a:rPr lang="en-US" altLang="zh-CN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指定的内容</a:t>
            </a:r>
            <a:endParaRPr lang="en-US" altLang="zh-CN" sz="15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2.0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以后的版本，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push.default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simple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，就是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当前分支到远程库且必须同名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流程图: 磁盘 6">
            <a:extLst>
              <a:ext uri="{FF2B5EF4-FFF2-40B4-BE49-F238E27FC236}">
                <a16:creationId xmlns="" xmlns:a16="http://schemas.microsoft.com/office/drawing/2014/main" id="{3A6C17A8-C94B-413F-AB95-69F1ED99A1E8}"/>
              </a:ext>
            </a:extLst>
          </p:cNvPr>
          <p:cNvSpPr/>
          <p:nvPr/>
        </p:nvSpPr>
        <p:spPr>
          <a:xfrm>
            <a:off x="1299800" y="392713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流程图: 磁盘 7">
            <a:extLst>
              <a:ext uri="{FF2B5EF4-FFF2-40B4-BE49-F238E27FC236}">
                <a16:creationId xmlns="" xmlns:a16="http://schemas.microsoft.com/office/drawing/2014/main" id="{7977E073-14FD-48BC-8D15-8250D56BF7E9}"/>
              </a:ext>
            </a:extLst>
          </p:cNvPr>
          <p:cNvSpPr/>
          <p:nvPr/>
        </p:nvSpPr>
        <p:spPr>
          <a:xfrm>
            <a:off x="1299801" y="169542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0159CD9D-1E4C-4C42-B589-67FC71F4384B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V="1">
            <a:off x="2034220" y="2751760"/>
            <a:ext cx="1" cy="1175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A2E7DDF0-8619-4197-9C1A-AEF752ABC232}"/>
              </a:ext>
            </a:extLst>
          </p:cNvPr>
          <p:cNvSpPr txBox="1"/>
          <p:nvPr/>
        </p:nvSpPr>
        <p:spPr>
          <a:xfrm>
            <a:off x="2034219" y="309526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81" y="2331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常用流程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48FEF62D-E56E-4178-ABE5-F7931A2FBFEF}"/>
              </a:ext>
            </a:extLst>
          </p:cNvPr>
          <p:cNvSpPr/>
          <p:nvPr/>
        </p:nvSpPr>
        <p:spPr>
          <a:xfrm>
            <a:off x="5867708" y="4026491"/>
            <a:ext cx="1452697" cy="1325563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B578D3E6-E9B9-48AD-A8F1-B94DDD4DDEB2}"/>
              </a:ext>
            </a:extLst>
          </p:cNvPr>
          <p:cNvSpPr/>
          <p:nvPr/>
        </p:nvSpPr>
        <p:spPr>
          <a:xfrm>
            <a:off x="3714747" y="4699632"/>
            <a:ext cx="909539" cy="65242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F5B454FF-5C61-45F5-A944-16DF2222876B}"/>
              </a:ext>
            </a:extLst>
          </p:cNvPr>
          <p:cNvSpPr/>
          <p:nvPr/>
        </p:nvSpPr>
        <p:spPr>
          <a:xfrm>
            <a:off x="1253771" y="4423763"/>
            <a:ext cx="1053057" cy="778883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曲线连接符 7">
            <a:extLst>
              <a:ext uri="{FF2B5EF4-FFF2-40B4-BE49-F238E27FC236}">
                <a16:creationId xmlns="" xmlns:a16="http://schemas.microsoft.com/office/drawing/2014/main" id="{6A4F20A8-B5BE-41F8-B302-885617D8B873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rot="16200000" flipH="1">
            <a:off x="2900204" y="4082741"/>
            <a:ext cx="149408" cy="2389217"/>
          </a:xfrm>
          <a:prstGeom prst="curvedConnector3">
            <a:avLst>
              <a:gd name="adj1" fmla="val 2530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曲线连接符 9">
            <a:extLst>
              <a:ext uri="{FF2B5EF4-FFF2-40B4-BE49-F238E27FC236}">
                <a16:creationId xmlns="" xmlns:a16="http://schemas.microsoft.com/office/drawing/2014/main" id="{7ABDDA94-D2F3-4A83-BDD5-4F8CEEB57B07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rot="16200000" flipH="1">
            <a:off x="5381787" y="4139784"/>
            <a:ext cx="12700" cy="24245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12">
            <a:extLst>
              <a:ext uri="{FF2B5EF4-FFF2-40B4-BE49-F238E27FC236}">
                <a16:creationId xmlns="" xmlns:a16="http://schemas.microsoft.com/office/drawing/2014/main" id="{43DFFB3B-0124-411A-ADC8-EFF5C8B07AFC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6200000" flipH="1" flipV="1">
            <a:off x="3988543" y="1818248"/>
            <a:ext cx="397272" cy="4813757"/>
          </a:xfrm>
          <a:prstGeom prst="curvedConnector3">
            <a:avLst>
              <a:gd name="adj1" fmla="val -575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CE0D748E-3E0A-481D-9E35-BD84DB77CD86}"/>
              </a:ext>
            </a:extLst>
          </p:cNvPr>
          <p:cNvSpPr txBox="1"/>
          <p:nvPr/>
        </p:nvSpPr>
        <p:spPr>
          <a:xfrm>
            <a:off x="2831895" y="56442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A0D9AE4-6919-4254-91DB-DD300A40E263}"/>
              </a:ext>
            </a:extLst>
          </p:cNvPr>
          <p:cNvSpPr txBox="1"/>
          <p:nvPr/>
        </p:nvSpPr>
        <p:spPr>
          <a:xfrm>
            <a:off x="5059416" y="562132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0035BED-69DC-4C16-9309-D283504A4A27}"/>
              </a:ext>
            </a:extLst>
          </p:cNvPr>
          <p:cNvSpPr txBox="1"/>
          <p:nvPr/>
        </p:nvSpPr>
        <p:spPr>
          <a:xfrm>
            <a:off x="3270872" y="3421121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checkout [branch]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3" name="曲线连接符 8">
            <a:extLst>
              <a:ext uri="{FF2B5EF4-FFF2-40B4-BE49-F238E27FC236}">
                <a16:creationId xmlns="" xmlns:a16="http://schemas.microsoft.com/office/drawing/2014/main" id="{E7CCDA97-767E-40A4-B677-6C5B1FC73F98}"/>
              </a:ext>
            </a:extLst>
          </p:cNvPr>
          <p:cNvCxnSpPr>
            <a:cxnSpLocks/>
            <a:stCxn id="6" idx="2"/>
            <a:endCxn id="6" idx="3"/>
          </p:cNvCxnSpPr>
          <p:nvPr/>
        </p:nvCxnSpPr>
        <p:spPr>
          <a:xfrm rot="10800000" flipH="1" flipV="1">
            <a:off x="1253770" y="4813204"/>
            <a:ext cx="526529" cy="389441"/>
          </a:xfrm>
          <a:prstGeom prst="curvedConnector4">
            <a:avLst>
              <a:gd name="adj1" fmla="val -43416"/>
              <a:gd name="adj2" fmla="val 1587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E4203FDD-79DB-4CD6-8AEE-4BCD6C83B6FA}"/>
              </a:ext>
            </a:extLst>
          </p:cNvPr>
          <p:cNvSpPr txBox="1"/>
          <p:nvPr/>
        </p:nvSpPr>
        <p:spPr>
          <a:xfrm>
            <a:off x="822574" y="562132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modify</a:t>
            </a:r>
            <a:endParaRPr lang="zh-CN" altLang="en-US" dirty="0"/>
          </a:p>
        </p:txBody>
      </p:sp>
      <p:sp>
        <p:nvSpPr>
          <p:cNvPr id="15" name="流程图: 磁盘 14">
            <a:extLst>
              <a:ext uri="{FF2B5EF4-FFF2-40B4-BE49-F238E27FC236}">
                <a16:creationId xmlns="" xmlns:a16="http://schemas.microsoft.com/office/drawing/2014/main" id="{8D80FBF6-2E22-4847-8007-FF84701C107B}"/>
              </a:ext>
            </a:extLst>
          </p:cNvPr>
          <p:cNvSpPr/>
          <p:nvPr/>
        </p:nvSpPr>
        <p:spPr>
          <a:xfrm>
            <a:off x="8767980" y="183529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="" xmlns:a16="http://schemas.microsoft.com/office/drawing/2014/main" id="{552898AE-CD85-4293-BFA3-E97F50097231}"/>
              </a:ext>
            </a:extLst>
          </p:cNvPr>
          <p:cNvCxnSpPr>
            <a:cxnSpLocks/>
            <a:endCxn id="15" idx="1"/>
          </p:cNvCxnSpPr>
          <p:nvPr/>
        </p:nvCxnSpPr>
        <p:spPr>
          <a:xfrm rot="10800000">
            <a:off x="9502401" y="1835298"/>
            <a:ext cx="770649" cy="467074"/>
          </a:xfrm>
          <a:prstGeom prst="curvedConnector4">
            <a:avLst>
              <a:gd name="adj1" fmla="val -38497"/>
              <a:gd name="adj2" fmla="val 1810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2D1763B8-9F61-4B81-9910-5A019EF0D2BD}"/>
              </a:ext>
            </a:extLst>
          </p:cNvPr>
          <p:cNvSpPr txBox="1"/>
          <p:nvPr/>
        </p:nvSpPr>
        <p:spPr>
          <a:xfrm>
            <a:off x="9536338" y="10244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create/fork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="" xmlns:a16="http://schemas.microsoft.com/office/drawing/2014/main" id="{A30CBCD3-64A2-47AE-993A-73EF845B51E9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6200000" flipH="1" flipV="1">
            <a:off x="6952632" y="1476722"/>
            <a:ext cx="2191193" cy="2908343"/>
          </a:xfrm>
          <a:prstGeom prst="curvedConnector3">
            <a:avLst>
              <a:gd name="adj1" fmla="val -104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F016A09-20AE-45A2-88C9-50765ED11713}"/>
              </a:ext>
            </a:extLst>
          </p:cNvPr>
          <p:cNvSpPr txBox="1"/>
          <p:nvPr/>
        </p:nvSpPr>
        <p:spPr>
          <a:xfrm>
            <a:off x="6859961" y="1446750"/>
            <a:ext cx="82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="" xmlns:a16="http://schemas.microsoft.com/office/drawing/2014/main" id="{5425F23E-12A1-4092-8CCA-8C95F2BA5B7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 rot="10800000" flipV="1">
            <a:off x="6594058" y="2363465"/>
            <a:ext cx="2173923" cy="16630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="" xmlns:a16="http://schemas.microsoft.com/office/drawing/2014/main" id="{E1C7A64C-275A-40EC-8423-BAB3A1B7E8B0}"/>
              </a:ext>
            </a:extLst>
          </p:cNvPr>
          <p:cNvCxnSpPr>
            <a:cxnSpLocks/>
            <a:stCxn id="4" idx="4"/>
            <a:endCxn id="15" idx="3"/>
          </p:cNvCxnSpPr>
          <p:nvPr/>
        </p:nvCxnSpPr>
        <p:spPr>
          <a:xfrm flipV="1">
            <a:off x="7320405" y="2891633"/>
            <a:ext cx="2181995" cy="17976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B3B33607-9CA2-4ED0-BAFF-E8DFAF175F05}"/>
              </a:ext>
            </a:extLst>
          </p:cNvPr>
          <p:cNvSpPr txBox="1"/>
          <p:nvPr/>
        </p:nvSpPr>
        <p:spPr>
          <a:xfrm>
            <a:off x="7270490" y="2076521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fetch/pull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AB0B926A-B0FF-4B6F-8D68-B45B7D088CD8}"/>
              </a:ext>
            </a:extLst>
          </p:cNvPr>
          <p:cNvSpPr txBox="1"/>
          <p:nvPr/>
        </p:nvSpPr>
        <p:spPr>
          <a:xfrm>
            <a:off x="9224714" y="3405363"/>
            <a:ext cx="13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/>
      <p:bldP spid="12" grpId="0"/>
      <p:bldP spid="14" grpId="0"/>
      <p:bldP spid="15" grpId="0" animBg="1"/>
      <p:bldP spid="32" grpId="0"/>
      <p:bldP spid="36" grpId="0"/>
      <p:bldP spid="36" grpId="1"/>
      <p:bldP spid="47" grpId="0"/>
      <p:bldP spid="48" grpId="0"/>
      <p:bldP spid="48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711" y="109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1703" y="2002158"/>
            <a:ext cx="6611586" cy="3548304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，不可以在本地修改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生成的目录是 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{project a}.git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里面的内容和普通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project .git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目录基本相同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主要用来放在服务器做共享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Github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</a:p>
          <a:p>
            <a:pPr lvl="1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在线编辑功能是基于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web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678711" y="3890599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1916812" y="2002158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3099207" y="3890598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H="1">
            <a:off x="1413131" y="3058493"/>
            <a:ext cx="1238101" cy="832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651232" y="3058493"/>
            <a:ext cx="1182395" cy="832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080" y="1631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2065" y="2125842"/>
            <a:ext cx="5980737" cy="260631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 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Repository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，没有本地的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但是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有和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一样的本地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，可以通过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命令拉取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commits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和更新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branch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主要用来做远程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的镜像备份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709198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675024" y="2636874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4"/>
            <a:endCxn id="6" idx="2"/>
          </p:cNvCxnSpPr>
          <p:nvPr/>
        </p:nvCxnSpPr>
        <p:spPr>
          <a:xfrm>
            <a:off x="2178037" y="3165042"/>
            <a:ext cx="1496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84995" y="27957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465" y="1099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Repository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92699"/>
              </p:ext>
            </p:extLst>
          </p:nvPr>
        </p:nvGraphicFramePr>
        <p:xfrm>
          <a:off x="987056" y="1711954"/>
          <a:ext cx="10250786" cy="31576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981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49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92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103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2541">
                <a:tc>
                  <a:txBody>
                    <a:bodyPr/>
                    <a:lstStyle/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Non 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Bare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Mirror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15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如何创建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clone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 clone --bare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 clone --mirror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URL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9249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应用场景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本地开发库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远程共享库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远程库的镜像备份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673">
                <a:tc>
                  <a:txBody>
                    <a:bodyPr/>
                    <a:lstStyle/>
                    <a:p>
                      <a:endParaRPr lang="zh-CN" altLang="en-US" sz="1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Working Tree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baseline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只有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git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10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区别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有远程分支和本地分支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无分支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和原始库一样的本地分支。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7791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和远程库的关系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</a:t>
                      </a:r>
                    </a:p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Push</a:t>
                      </a:r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Clone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后和原始库没有关系</a:t>
                      </a: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可以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commit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，但是没有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branch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 Only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后面可以继续</a:t>
                      </a:r>
                      <a:r>
                        <a:rPr lang="en-US" altLang="zh-CN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fetch, </a:t>
                      </a:r>
                      <a:r>
                        <a:rPr lang="zh-CN" altLang="en-US" sz="1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保持和原始库一致</a:t>
                      </a:r>
                    </a:p>
                    <a:p>
                      <a:endParaRPr lang="zh-CN" altLang="en-US" sz="1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0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794" y="2932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两个远程库的同步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9117" y="1991985"/>
            <a:ext cx="4412708" cy="3912229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Clone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原始库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目标库到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remote</a:t>
            </a: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从原始库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然后再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到目标库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869944" y="1991986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Bare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>
            <a:extLst>
              <a:ext uri="{FF2B5EF4-FFF2-40B4-BE49-F238E27FC236}">
                <a16:creationId xmlns="" xmlns:a16="http://schemas.microsoft.com/office/drawing/2014/main" id="{91DE55DC-4B9B-4A22-ACEC-05D81632CD23}"/>
              </a:ext>
            </a:extLst>
          </p:cNvPr>
          <p:cNvSpPr/>
          <p:nvPr/>
        </p:nvSpPr>
        <p:spPr>
          <a:xfrm>
            <a:off x="3879755" y="1991985"/>
            <a:ext cx="1468839" cy="105633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Dest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Repo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流程图: 磁盘 5">
            <a:extLst>
              <a:ext uri="{FF2B5EF4-FFF2-40B4-BE49-F238E27FC236}">
                <a16:creationId xmlns="" xmlns:a16="http://schemas.microsoft.com/office/drawing/2014/main" id="{CD092FA6-45F4-49ED-9546-72ECEB7031CA}"/>
              </a:ext>
            </a:extLst>
          </p:cNvPr>
          <p:cNvSpPr/>
          <p:nvPr/>
        </p:nvSpPr>
        <p:spPr>
          <a:xfrm>
            <a:off x="2338783" y="3856283"/>
            <a:ext cx="1468839" cy="1056335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1604364" y="3048321"/>
            <a:ext cx="1468839" cy="807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  <a:endCxn id="5" idx="3"/>
          </p:cNvCxnSpPr>
          <p:nvPr/>
        </p:nvCxnSpPr>
        <p:spPr>
          <a:xfrm flipV="1">
            <a:off x="3073203" y="3048320"/>
            <a:ext cx="1540972" cy="8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57864" y="339182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pull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93585" y="33918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push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BCA2280-4265-41E0-A27B-18899E2A55F1}"/>
              </a:ext>
            </a:extLst>
          </p:cNvPr>
          <p:cNvSpPr txBox="1"/>
          <p:nvPr/>
        </p:nvSpPr>
        <p:spPr>
          <a:xfrm>
            <a:off x="589722" y="5792687"/>
            <a:ext cx="11012556" cy="42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Note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 如果可以直接访问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Repository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，也可以直接在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mirror repo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fetch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04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581" y="304836"/>
            <a:ext cx="10515600" cy="879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的诞生</a:t>
            </a:r>
          </a:p>
        </p:txBody>
      </p:sp>
      <p:sp>
        <p:nvSpPr>
          <p:cNvPr id="40" name="矩形 39"/>
          <p:cNvSpPr/>
          <p:nvPr/>
        </p:nvSpPr>
        <p:spPr>
          <a:xfrm rot="10800000">
            <a:off x="6309259" y="4205773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任意多边形: 形状 5"/>
          <p:cNvSpPr>
            <a:spLocks/>
          </p:cNvSpPr>
          <p:nvPr/>
        </p:nvSpPr>
        <p:spPr bwMode="auto">
          <a:xfrm>
            <a:off x="7684865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5492" y="1382848"/>
            <a:ext cx="475659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若干目标：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简单的设计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对非线性开发模式的强力支持（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允许上千个并行开发的分支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完全分布式</a:t>
            </a:r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有能力高效管理类似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Linux 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内核一样的超大规模项目（速度和数据量）</a:t>
            </a:r>
            <a:endParaRPr lang="zh-CN" altLang="en-US" b="0" i="0" dirty="0">
              <a:solidFill>
                <a:schemeClr val="bg1">
                  <a:lumMod val="95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7826820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 rot="10800000">
            <a:off x="9202426" y="4205772"/>
            <a:ext cx="1375606" cy="152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任意多边形: 形状 5"/>
          <p:cNvSpPr>
            <a:spLocks/>
          </p:cNvSpPr>
          <p:nvPr/>
        </p:nvSpPr>
        <p:spPr bwMode="auto">
          <a:xfrm>
            <a:off x="10544310" y="3828275"/>
            <a:ext cx="161817" cy="254883"/>
          </a:xfrm>
          <a:custGeom>
            <a:avLst/>
            <a:gdLst>
              <a:gd name="T0" fmla="*/ 43 w 263"/>
              <a:gd name="T1" fmla="*/ 348 h 354"/>
              <a:gd name="T2" fmla="*/ 43 w 263"/>
              <a:gd name="T3" fmla="*/ 348 h 354"/>
              <a:gd name="T4" fmla="*/ 250 w 263"/>
              <a:gd name="T5" fmla="*/ 198 h 354"/>
              <a:gd name="T6" fmla="*/ 262 w 263"/>
              <a:gd name="T7" fmla="*/ 178 h 354"/>
              <a:gd name="T8" fmla="*/ 250 w 263"/>
              <a:gd name="T9" fmla="*/ 155 h 354"/>
              <a:gd name="T10" fmla="*/ 43 w 263"/>
              <a:gd name="T11" fmla="*/ 5 h 354"/>
              <a:gd name="T12" fmla="*/ 14 w 263"/>
              <a:gd name="T13" fmla="*/ 5 h 354"/>
              <a:gd name="T14" fmla="*/ 0 w 263"/>
              <a:gd name="T15" fmla="*/ 28 h 354"/>
              <a:gd name="T16" fmla="*/ 0 w 263"/>
              <a:gd name="T17" fmla="*/ 324 h 354"/>
              <a:gd name="T18" fmla="*/ 14 w 263"/>
              <a:gd name="T19" fmla="*/ 350 h 354"/>
              <a:gd name="T20" fmla="*/ 43 w 263"/>
              <a:gd name="T21" fmla="*/ 348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" h="354">
                <a:moveTo>
                  <a:pt x="43" y="348"/>
                </a:moveTo>
                <a:lnTo>
                  <a:pt x="43" y="348"/>
                </a:lnTo>
                <a:cubicBezTo>
                  <a:pt x="250" y="198"/>
                  <a:pt x="250" y="198"/>
                  <a:pt x="250" y="198"/>
                </a:cubicBezTo>
                <a:cubicBezTo>
                  <a:pt x="259" y="192"/>
                  <a:pt x="262" y="186"/>
                  <a:pt x="262" y="178"/>
                </a:cubicBezTo>
                <a:cubicBezTo>
                  <a:pt x="262" y="169"/>
                  <a:pt x="259" y="161"/>
                  <a:pt x="250" y="155"/>
                </a:cubicBezTo>
                <a:cubicBezTo>
                  <a:pt x="43" y="5"/>
                  <a:pt x="43" y="5"/>
                  <a:pt x="43" y="5"/>
                </a:cubicBezTo>
                <a:cubicBezTo>
                  <a:pt x="35" y="0"/>
                  <a:pt x="23" y="0"/>
                  <a:pt x="14" y="5"/>
                </a:cubicBezTo>
                <a:cubicBezTo>
                  <a:pt x="5" y="8"/>
                  <a:pt x="0" y="16"/>
                  <a:pt x="0" y="28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6"/>
                  <a:pt x="5" y="344"/>
                  <a:pt x="14" y="350"/>
                </a:cubicBezTo>
                <a:cubicBezTo>
                  <a:pt x="23" y="353"/>
                  <a:pt x="35" y="353"/>
                  <a:pt x="43" y="3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6881954" y="3981752"/>
            <a:ext cx="240525" cy="1385915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87522" y="49326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周</a:t>
            </a:r>
          </a:p>
        </p:txBody>
      </p:sp>
      <p:sp>
        <p:nvSpPr>
          <p:cNvPr id="45" name="左大括号 44"/>
          <p:cNvSpPr/>
          <p:nvPr/>
        </p:nvSpPr>
        <p:spPr>
          <a:xfrm rot="16200000">
            <a:off x="9092095" y="3309033"/>
            <a:ext cx="240524" cy="2731350"/>
          </a:xfrm>
          <a:prstGeom prst="leftBrace">
            <a:avLst>
              <a:gd name="adj1" fmla="val 8333"/>
              <a:gd name="adj2" fmla="val 50878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37281" y="49326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306602" y="336073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0095367" y="338335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管理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6" descr="https://ss1.bdstatic.com/70cFuXSh_Q1YnxGkpoWK1HF6hhy/it/u=2420693726,3442177171&amp;fm=27&amp;gp=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361" y="1991191"/>
            <a:ext cx="1537532" cy="7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timgsa.baidu.com/timg?image&amp;quality=80&amp;size=b9999_10000&amp;sec=1524656007&amp;di=7813b45815b265907fd01bdf28c5c566&amp;imgtype=jpg&amp;er=1&amp;src=http%3A%2F%2Fericsaupe.com%2Fwp-content%2Fuploads%2F2014%2F01%2FGit-Logo-1788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60" y="1991191"/>
            <a:ext cx="1751273" cy="73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11" grpId="0"/>
      <p:bldP spid="42" grpId="0" animBg="1"/>
      <p:bldP spid="43" grpId="0" animBg="1"/>
      <p:bldP spid="44" grpId="0" animBg="1"/>
      <p:bldP spid="17" grpId="0" animBg="1"/>
      <p:bldP spid="21" grpId="0"/>
      <p:bldP spid="45" grpId="0" animBg="1"/>
      <p:bldP spid="46" grpId="0"/>
      <p:bldP spid="23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696" y="378190"/>
            <a:ext cx="10515600" cy="922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Git 10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年历史回顾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34" y="1634558"/>
            <a:ext cx="6155300" cy="28366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449043" y="4805383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https://www.atlassian.com/git/articles/10-years-of-git</a:t>
            </a:r>
          </a:p>
        </p:txBody>
      </p:sp>
    </p:spTree>
    <p:extLst>
      <p:ext uri="{BB962C8B-B14F-4D97-AF65-F5344CB8AC3E}">
        <p14:creationId xmlns:p14="http://schemas.microsoft.com/office/powerpoint/2010/main" val="1257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587" y="22843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789" y="14448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代码的三个阶段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8206973" y="1773223"/>
            <a:ext cx="1627838" cy="1865862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536231" y="2586614"/>
            <a:ext cx="862485" cy="842386"/>
          </a:xfrm>
          <a:prstGeom prst="flowChartMagneticDisk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 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214798" y="1941382"/>
            <a:ext cx="1400492" cy="152954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Working Tree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8346" y="3639047"/>
            <a:ext cx="58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2935" y="3639047"/>
            <a:ext cx="10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.git/index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4965" y="3603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./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8631" y="4170662"/>
            <a:ext cx="2550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当前工作目录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代码和正在改动的代码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1498" y="4170661"/>
            <a:ext cx="2231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 Area</a:t>
            </a: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暂存区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91647" y="4180139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Local Repository</a:t>
            </a: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Commit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59087" y="5748382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为了解决多文件的原子性提交问题</a:t>
            </a:r>
          </a:p>
        </p:txBody>
      </p:sp>
    </p:spTree>
    <p:extLst>
      <p:ext uri="{BB962C8B-B14F-4D97-AF65-F5344CB8AC3E}">
        <p14:creationId xmlns:p14="http://schemas.microsoft.com/office/powerpoint/2010/main" val="23525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7466</TotalTime>
  <Words>2908</Words>
  <Application>Microsoft Office PowerPoint</Application>
  <PresentationFormat>宽屏</PresentationFormat>
  <Paragraphs>577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华文楷体</vt:lpstr>
      <vt:lpstr>宋体</vt:lpstr>
      <vt:lpstr>微软雅黑</vt:lpstr>
      <vt:lpstr>Arial</vt:lpstr>
      <vt:lpstr>Calibri</vt:lpstr>
      <vt:lpstr>Wingdings</vt:lpstr>
      <vt:lpstr>第一PPT，www.1ppt.com</vt:lpstr>
      <vt:lpstr>PowerPoint 演示文稿</vt:lpstr>
      <vt:lpstr>什么是 Git？</vt:lpstr>
      <vt:lpstr>Git的历史故事 -- Linux </vt:lpstr>
      <vt:lpstr>Git的历史故事 -- BitKeeper </vt:lpstr>
      <vt:lpstr>Git的历史故事 – 纠纷</vt:lpstr>
      <vt:lpstr>Git的诞生</vt:lpstr>
      <vt:lpstr>Git 10年历史回顾</vt:lpstr>
      <vt:lpstr>第一个 Commit</vt:lpstr>
      <vt:lpstr>代码的三个阶段</vt:lpstr>
      <vt:lpstr>第一次提交</vt:lpstr>
      <vt:lpstr>Git的存储和内部结构</vt:lpstr>
      <vt:lpstr>4种对象类型</vt:lpstr>
      <vt:lpstr>Hash和存储</vt:lpstr>
      <vt:lpstr>Blob</vt:lpstr>
      <vt:lpstr>Tree</vt:lpstr>
      <vt:lpstr>Commit对象</vt:lpstr>
      <vt:lpstr>Commit History</vt:lpstr>
      <vt:lpstr>Tag</vt:lpstr>
      <vt:lpstr>Branch</vt:lpstr>
      <vt:lpstr>.git 目录</vt:lpstr>
      <vt:lpstr>Stage Area (index)</vt:lpstr>
      <vt:lpstr>Git 本地操作</vt:lpstr>
      <vt:lpstr>常用命令和流程</vt:lpstr>
      <vt:lpstr>Branch 操作</vt:lpstr>
      <vt:lpstr>git checkout [branch/commit]</vt:lpstr>
      <vt:lpstr>git checkout [commit] -- [file]</vt:lpstr>
      <vt:lpstr>git reset [mode]  [commit/branch]</vt:lpstr>
      <vt:lpstr>git revert commit</vt:lpstr>
      <vt:lpstr>Checkout vs Reset vs Revert</vt:lpstr>
      <vt:lpstr>git commit --amend</vt:lpstr>
      <vt:lpstr>暂存修改 git stash</vt:lpstr>
      <vt:lpstr>git diff</vt:lpstr>
      <vt:lpstr>git log</vt:lpstr>
      <vt:lpstr>git reflog</vt:lpstr>
      <vt:lpstr>其他命令</vt:lpstr>
      <vt:lpstr>Branch Merge 操作</vt:lpstr>
      <vt:lpstr>Merge Branch</vt:lpstr>
      <vt:lpstr>Fast-Forward Merge</vt:lpstr>
      <vt:lpstr>Non Fast-Forward Merge</vt:lpstr>
      <vt:lpstr>Fast-Forward vs Non-Fast-Forward</vt:lpstr>
      <vt:lpstr>Squash Merge</vt:lpstr>
      <vt:lpstr>git cherry-pick</vt:lpstr>
      <vt:lpstr>Rebase</vt:lpstr>
      <vt:lpstr>Rebase vs Merge</vt:lpstr>
      <vt:lpstr>Git 远程操作</vt:lpstr>
      <vt:lpstr>Remote Repository</vt:lpstr>
      <vt:lpstr>Remote Branch</vt:lpstr>
      <vt:lpstr>Refspec 关系</vt:lpstr>
      <vt:lpstr>git clone</vt:lpstr>
      <vt:lpstr>git fetch</vt:lpstr>
      <vt:lpstr>git pull</vt:lpstr>
      <vt:lpstr>git push</vt:lpstr>
      <vt:lpstr>常用流程</vt:lpstr>
      <vt:lpstr>Bare Repository</vt:lpstr>
      <vt:lpstr>Mirror Repository</vt:lpstr>
      <vt:lpstr>Repository 比较</vt:lpstr>
      <vt:lpstr>两个远程库的同步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gy</cp:lastModifiedBy>
  <cp:revision>372</cp:revision>
  <dcterms:created xsi:type="dcterms:W3CDTF">2017-07-12T22:57:24Z</dcterms:created>
  <dcterms:modified xsi:type="dcterms:W3CDTF">2018-05-06T14:02:29Z</dcterms:modified>
</cp:coreProperties>
</file>