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74" r:id="rId14"/>
    <p:sldId id="280" r:id="rId15"/>
    <p:sldId id="267" r:id="rId16"/>
    <p:sldId id="268" r:id="rId17"/>
    <p:sldId id="269" r:id="rId18"/>
    <p:sldId id="281" r:id="rId19"/>
    <p:sldId id="284" r:id="rId20"/>
    <p:sldId id="282" r:id="rId21"/>
    <p:sldId id="283" r:id="rId22"/>
    <p:sldId id="270" r:id="rId23"/>
    <p:sldId id="271" r:id="rId24"/>
    <p:sldId id="272" r:id="rId25"/>
    <p:sldId id="275" r:id="rId26"/>
    <p:sldId id="276" r:id="rId27"/>
    <p:sldId id="277" r:id="rId28"/>
    <p:sldId id="278" r:id="rId29"/>
    <p:sldId id="279"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60"/>
  </p:normalViewPr>
  <p:slideViewPr>
    <p:cSldViewPr>
      <p:cViewPr varScale="1">
        <p:scale>
          <a:sx n="66" d="100"/>
          <a:sy n="66" d="100"/>
        </p:scale>
        <p:origin x="-154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2012/6/20</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2012/6/20</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shade val="94000"/>
                <a:satMod val="114000"/>
                <a:lumMod val="96000"/>
              </a:schemeClr>
            </a:gs>
            <a:gs pos="54000">
              <a:schemeClr val="bg2">
                <a:tint val="92000"/>
                <a:shade val="66000"/>
                <a:satMod val="110000"/>
                <a:lumMod val="80000"/>
              </a:schemeClr>
            </a:gs>
            <a:gs pos="100000">
              <a:schemeClr val="bg2">
                <a:tint val="89000"/>
                <a:shade val="62000"/>
                <a:satMod val="110000"/>
                <a:lumMod val="72000"/>
              </a:schemeClr>
            </a:gs>
          </a:gsLst>
          <a:lin ang="5400000" scaled="1"/>
          <a:tileRect/>
        </a:gradFill>
        <a:effectLst/>
      </p:bgPr>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2012/6/20</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algn="ctr"/>
            <a:r>
              <a:rPr lang="zh-CN" altLang="en-US" sz="7200" dirty="0" smtClean="0">
                <a:latin typeface="微软雅黑" pitchFamily="34" charset="-122"/>
                <a:ea typeface="微软雅黑" pitchFamily="34" charset="-122"/>
              </a:rPr>
              <a:t>多功能日历</a:t>
            </a:r>
            <a:endParaRPr lang="zh-CN" altLang="en-US" sz="7200" dirty="0">
              <a:latin typeface="微软雅黑" pitchFamily="34" charset="-122"/>
              <a:ea typeface="微软雅黑" pitchFamily="34" charset="-122"/>
            </a:endParaRPr>
          </a:p>
        </p:txBody>
      </p:sp>
      <p:sp>
        <p:nvSpPr>
          <p:cNvPr id="5" name="内容占位符 4"/>
          <p:cNvSpPr>
            <a:spLocks noGrp="1"/>
          </p:cNvSpPr>
          <p:nvPr>
            <p:ph idx="1"/>
          </p:nvPr>
        </p:nvSpPr>
        <p:spPr/>
        <p:txBody>
          <a:bodyPr/>
          <a:lstStyle/>
          <a:p>
            <a:endParaRPr lang="en-US" altLang="zh-CN" dirty="0" smtClean="0"/>
          </a:p>
          <a:p>
            <a:endParaRPr lang="en-US" altLang="zh-CN" dirty="0"/>
          </a:p>
          <a:p>
            <a:r>
              <a:rPr lang="zh-CN" altLang="en-US" sz="4800" dirty="0" smtClean="0"/>
              <a:t>姓名：黄倩</a:t>
            </a:r>
            <a:endParaRPr lang="en-US" altLang="zh-CN" sz="4800" dirty="0" smtClean="0"/>
          </a:p>
          <a:p>
            <a:r>
              <a:rPr lang="zh-CN" altLang="en-US" sz="4800" dirty="0" smtClean="0"/>
              <a:t>学号：</a:t>
            </a:r>
            <a:r>
              <a:rPr lang="en-US" altLang="zh-CN" sz="4800" dirty="0" smtClean="0"/>
              <a:t>1100300223</a:t>
            </a:r>
            <a:endParaRPr lang="zh-CN" altLang="en-US" sz="4800" dirty="0" smtClean="0"/>
          </a:p>
          <a:p>
            <a:endParaRPr lang="en-US" altLang="zh-CN" dirty="0" smtClean="0"/>
          </a:p>
        </p:txBody>
      </p:sp>
    </p:spTree>
    <p:extLst>
      <p:ext uri="{BB962C8B-B14F-4D97-AF65-F5344CB8AC3E}">
        <p14:creationId xmlns:p14="http://schemas.microsoft.com/office/powerpoint/2010/main" val="38535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记事本</a:t>
            </a:r>
            <a:endParaRPr lang="zh-CN" altLang="en-US" dirty="0"/>
          </a:p>
        </p:txBody>
      </p:sp>
      <p:pic>
        <p:nvPicPr>
          <p:cNvPr id="4098" name="Picture 2" descr="C:\Users\AI\Desktop\java1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143125"/>
            <a:ext cx="3028950" cy="2095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8166" y="4065176"/>
            <a:ext cx="7920880" cy="2831544"/>
          </a:xfrm>
          <a:prstGeom prst="rect">
            <a:avLst/>
          </a:prstGeom>
          <a:noFill/>
        </p:spPr>
        <p:txBody>
          <a:bodyPr wrap="square" rtlCol="0">
            <a:spAutoFit/>
          </a:bodyPr>
          <a:lstStyle/>
          <a:p>
            <a:r>
              <a:rPr lang="zh-CN" altLang="en-US" sz="2000" dirty="0" smtClean="0"/>
              <a:t>类：</a:t>
            </a:r>
            <a:r>
              <a:rPr lang="en-US" altLang="zh-CN" sz="2000" dirty="0"/>
              <a:t> </a:t>
            </a:r>
            <a:r>
              <a:rPr lang="en-US" altLang="zh-CN" sz="2000" dirty="0" err="1" smtClean="0"/>
              <a:t>NotePad</a:t>
            </a:r>
            <a:r>
              <a:rPr lang="zh-CN" altLang="en-US" sz="2000" dirty="0" smtClean="0"/>
              <a:t>（）  创建文本域  右击鼠标可以完成 </a:t>
            </a:r>
            <a:r>
              <a:rPr lang="en-US" altLang="zh-CN" sz="2000" dirty="0" smtClean="0"/>
              <a:t>---</a:t>
            </a:r>
            <a:r>
              <a:rPr lang="zh-CN" altLang="en-US" sz="2000" dirty="0" smtClean="0"/>
              <a:t>剪切，复制，粘贴，清空 功能</a:t>
            </a:r>
            <a:endParaRPr lang="en-US" altLang="zh-CN" sz="2000" dirty="0" smtClean="0"/>
          </a:p>
          <a:p>
            <a:r>
              <a:rPr lang="zh-CN" altLang="en-US" sz="2000" dirty="0" smtClean="0"/>
              <a:t>方法：</a:t>
            </a:r>
            <a:r>
              <a:rPr lang="en-US" altLang="zh-CN" sz="2000" dirty="0"/>
              <a:t>save(File </a:t>
            </a:r>
            <a:r>
              <a:rPr lang="en-US" altLang="zh-CN" sz="2000" dirty="0" err="1"/>
              <a:t>dir,</a:t>
            </a:r>
            <a:r>
              <a:rPr lang="en-US" altLang="zh-CN" sz="2000" b="1" dirty="0" err="1"/>
              <a:t>int</a:t>
            </a:r>
            <a:r>
              <a:rPr lang="en-US" altLang="zh-CN" sz="2000" b="1" dirty="0"/>
              <a:t> </a:t>
            </a:r>
            <a:r>
              <a:rPr lang="en-US" altLang="zh-CN" sz="2000" b="1" dirty="0" err="1"/>
              <a:t>year,int</a:t>
            </a:r>
            <a:r>
              <a:rPr lang="en-US" altLang="zh-CN" sz="2000" b="1" dirty="0"/>
              <a:t> </a:t>
            </a:r>
            <a:r>
              <a:rPr lang="en-US" altLang="zh-CN" sz="2000" b="1" dirty="0" err="1"/>
              <a:t>month,int</a:t>
            </a:r>
            <a:r>
              <a:rPr lang="en-US" altLang="zh-CN" sz="2000" b="1" dirty="0"/>
              <a:t> day</a:t>
            </a:r>
            <a:r>
              <a:rPr lang="en-US" altLang="zh-CN" sz="2000" b="1" dirty="0" smtClean="0"/>
              <a:t>)</a:t>
            </a:r>
          </a:p>
          <a:p>
            <a:r>
              <a:rPr lang="en-US" altLang="zh-CN" sz="2000" dirty="0" smtClean="0"/>
              <a:t>           delete(File </a:t>
            </a:r>
            <a:r>
              <a:rPr lang="en-US" altLang="zh-CN" sz="2000" dirty="0" err="1"/>
              <a:t>dir,</a:t>
            </a:r>
            <a:r>
              <a:rPr lang="en-US" altLang="zh-CN" sz="2000" b="1" dirty="0" err="1"/>
              <a:t>int</a:t>
            </a:r>
            <a:r>
              <a:rPr lang="en-US" altLang="zh-CN" sz="2000" b="1" dirty="0"/>
              <a:t> </a:t>
            </a:r>
            <a:r>
              <a:rPr lang="en-US" altLang="zh-CN" sz="2000" b="1" dirty="0" err="1"/>
              <a:t>year,int</a:t>
            </a:r>
            <a:r>
              <a:rPr lang="en-US" altLang="zh-CN" sz="2000" b="1" dirty="0"/>
              <a:t> </a:t>
            </a:r>
            <a:r>
              <a:rPr lang="en-US" altLang="zh-CN" sz="2000" b="1" dirty="0" err="1"/>
              <a:t>month,int</a:t>
            </a:r>
            <a:r>
              <a:rPr lang="en-US" altLang="zh-CN" sz="2000" b="1" dirty="0"/>
              <a:t> day</a:t>
            </a:r>
            <a:r>
              <a:rPr lang="en-US" altLang="zh-CN" sz="2000" b="1" dirty="0" smtClean="0"/>
              <a:t>)</a:t>
            </a:r>
          </a:p>
          <a:p>
            <a:r>
              <a:rPr lang="en-US" altLang="zh-CN" sz="2000" dirty="0" smtClean="0"/>
              <a:t>           read(File </a:t>
            </a:r>
            <a:r>
              <a:rPr lang="en-US" altLang="zh-CN" sz="2000" dirty="0" err="1"/>
              <a:t>dir,</a:t>
            </a:r>
            <a:r>
              <a:rPr lang="en-US" altLang="zh-CN" sz="2000" b="1" dirty="0" err="1"/>
              <a:t>int</a:t>
            </a:r>
            <a:r>
              <a:rPr lang="en-US" altLang="zh-CN" sz="2000" b="1" dirty="0"/>
              <a:t> </a:t>
            </a:r>
            <a:r>
              <a:rPr lang="en-US" altLang="zh-CN" sz="2000" b="1" dirty="0" err="1"/>
              <a:t>year,int</a:t>
            </a:r>
            <a:r>
              <a:rPr lang="en-US" altLang="zh-CN" sz="2000" b="1" dirty="0"/>
              <a:t> </a:t>
            </a:r>
            <a:r>
              <a:rPr lang="en-US" altLang="zh-CN" sz="2000" b="1" dirty="0" err="1"/>
              <a:t>month,int</a:t>
            </a:r>
            <a:r>
              <a:rPr lang="en-US" altLang="zh-CN" sz="2000" b="1" dirty="0"/>
              <a:t> day</a:t>
            </a:r>
            <a:endParaRPr lang="en-US" altLang="zh-CN" sz="2000" dirty="0" smtClean="0"/>
          </a:p>
          <a:p>
            <a:r>
              <a:rPr lang="en-US" altLang="zh-CN" sz="2000" dirty="0"/>
              <a:t> menu=new </a:t>
            </a:r>
            <a:r>
              <a:rPr lang="en-US" altLang="zh-CN" sz="2000" dirty="0" err="1"/>
              <a:t>JPopupMenu</a:t>
            </a:r>
            <a:r>
              <a:rPr lang="en-US" altLang="zh-CN" sz="2000" dirty="0" smtClean="0"/>
              <a:t>()  </a:t>
            </a:r>
            <a:r>
              <a:rPr lang="zh-CN" altLang="en-US" sz="2000" dirty="0" smtClean="0"/>
              <a:t>单击鼠标右键显示选择菜单 包括复制剪切粘贴清空</a:t>
            </a:r>
            <a:endParaRPr lang="en-US" altLang="zh-CN" sz="2000" dirty="0" smtClean="0"/>
          </a:p>
          <a:p>
            <a:r>
              <a:rPr lang="en-US" altLang="zh-CN" sz="2000" dirty="0" err="1" smtClean="0"/>
              <a:t>actionPerformed</a:t>
            </a:r>
            <a:r>
              <a:rPr lang="zh-CN" altLang="en-US" sz="2000" dirty="0" smtClean="0"/>
              <a:t>（）日志的保存，删除，读取</a:t>
            </a:r>
            <a:endParaRPr lang="en-US" altLang="zh-CN" sz="2000" dirty="0" smtClean="0"/>
          </a:p>
          <a:p>
            <a:endParaRPr lang="zh-CN" altLang="en-US" dirty="0"/>
          </a:p>
        </p:txBody>
      </p:sp>
      <p:pic>
        <p:nvPicPr>
          <p:cNvPr id="4099" name="Picture 3" descr="C:\Users\AI\Desktop\java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0716" y="5877272"/>
            <a:ext cx="3324225"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AI\Desktop\java1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2132856"/>
            <a:ext cx="3095625"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568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类：</a:t>
            </a:r>
            <a:r>
              <a:rPr lang="en-US" altLang="zh-CN" dirty="0" smtClean="0"/>
              <a:t>Clock</a:t>
            </a:r>
            <a:r>
              <a:rPr lang="zh-CN" altLang="en-US" dirty="0" smtClean="0"/>
              <a:t>（）；</a:t>
            </a:r>
            <a:endParaRPr lang="en-US" altLang="zh-CN" dirty="0" smtClean="0"/>
          </a:p>
          <a:p>
            <a:r>
              <a:rPr lang="zh-CN" altLang="en-US" dirty="0" smtClean="0"/>
              <a:t>方法：</a:t>
            </a:r>
            <a:r>
              <a:rPr lang="en-US" altLang="zh-CN" dirty="0"/>
              <a:t> </a:t>
            </a:r>
            <a:r>
              <a:rPr lang="en-US" altLang="zh-CN" u="sng" dirty="0" err="1" smtClean="0"/>
              <a:t>initPoint</a:t>
            </a:r>
            <a:r>
              <a:rPr lang="zh-CN" altLang="en-US" u="sng" dirty="0" smtClean="0"/>
              <a:t>（）初始化时钟指针</a:t>
            </a:r>
            <a:endParaRPr lang="en-US" altLang="zh-CN" u="sng" dirty="0" smtClean="0"/>
          </a:p>
          <a:p>
            <a:r>
              <a:rPr lang="en-US" altLang="zh-CN" dirty="0" smtClean="0"/>
              <a:t>    </a:t>
            </a:r>
            <a:r>
              <a:rPr lang="en-US" altLang="zh-CN" dirty="0" err="1" smtClean="0"/>
              <a:t>paintComponent</a:t>
            </a:r>
            <a:r>
              <a:rPr lang="en-US" altLang="zh-CN" dirty="0" smtClean="0"/>
              <a:t>(Graphics g</a:t>
            </a:r>
            <a:r>
              <a:rPr lang="zh-CN" altLang="en-US" dirty="0" smtClean="0"/>
              <a:t>）绘制表盘</a:t>
            </a:r>
            <a:endParaRPr lang="en-US" altLang="zh-CN" dirty="0" smtClean="0"/>
          </a:p>
          <a:p>
            <a:r>
              <a:rPr lang="en-US" altLang="zh-CN" dirty="0" err="1" smtClean="0"/>
              <a:t>actionPerformed</a:t>
            </a:r>
            <a:r>
              <a:rPr lang="zh-CN" altLang="en-US" dirty="0" smtClean="0"/>
              <a:t>（）绘制指针，正确显示当前指针的正确指示的位置</a:t>
            </a:r>
            <a:endParaRPr lang="zh-CN" altLang="en-US" dirty="0"/>
          </a:p>
        </p:txBody>
      </p:sp>
      <p:sp>
        <p:nvSpPr>
          <p:cNvPr id="4" name="标题 3"/>
          <p:cNvSpPr>
            <a:spLocks noGrp="1"/>
          </p:cNvSpPr>
          <p:nvPr>
            <p:ph type="title"/>
          </p:nvPr>
        </p:nvSpPr>
        <p:spPr>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时钟显示</a:t>
            </a:r>
            <a:endParaRPr lang="zh-CN" altLang="en-US" dirty="0"/>
          </a:p>
        </p:txBody>
      </p:sp>
      <p:pic>
        <p:nvPicPr>
          <p:cNvPr id="6146" name="Picture 2" descr="C:\Users\AI\Desktop\java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3" y="4629291"/>
            <a:ext cx="3114675" cy="1419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172849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76672"/>
            <a:ext cx="7096634" cy="829896"/>
          </a:xfrm>
        </p:spPr>
        <p:txBody>
          <a:bodyPr/>
          <a:lstStyle/>
          <a:p>
            <a:r>
              <a:rPr lang="zh-CN" altLang="en-US" dirty="0" smtClean="0"/>
              <a:t>绘制时针，分针，秒针</a:t>
            </a:r>
            <a:endParaRPr lang="zh-CN" altLang="en-US" dirty="0"/>
          </a:p>
        </p:txBody>
      </p:sp>
      <p:sp>
        <p:nvSpPr>
          <p:cNvPr id="3" name="内容占位符 2"/>
          <p:cNvSpPr>
            <a:spLocks noGrp="1"/>
          </p:cNvSpPr>
          <p:nvPr>
            <p:ph idx="1"/>
          </p:nvPr>
        </p:nvSpPr>
        <p:spPr>
          <a:xfrm>
            <a:off x="539552" y="1412776"/>
            <a:ext cx="8352928" cy="5445224"/>
          </a:xfrm>
        </p:spPr>
        <p:txBody>
          <a:bodyPr/>
          <a:lstStyle/>
          <a:p>
            <a:r>
              <a:rPr lang="zh-CN" altLang="en-US" dirty="0" smtClean="0"/>
              <a:t>先设置初始的指针的位置</a:t>
            </a:r>
            <a:endParaRPr lang="en-US" altLang="zh-CN" dirty="0" smtClean="0"/>
          </a:p>
          <a:p>
            <a:pPr marL="68580" indent="0">
              <a:buNone/>
            </a:pPr>
            <a:r>
              <a:rPr lang="en-US" altLang="zh-CN" sz="1400" dirty="0" smtClean="0"/>
              <a:t>    </a:t>
            </a:r>
            <a:r>
              <a:rPr lang="en-US" altLang="zh-CN" sz="1600" dirty="0" smtClean="0"/>
              <a:t>width=</a:t>
            </a:r>
            <a:r>
              <a:rPr lang="en-US" altLang="zh-CN" sz="1600" dirty="0" err="1" smtClean="0"/>
              <a:t>getBounds</a:t>
            </a:r>
            <a:r>
              <a:rPr lang="en-US" altLang="zh-CN" sz="1600" dirty="0"/>
              <a:t>().width;</a:t>
            </a:r>
          </a:p>
          <a:p>
            <a:pPr marL="68580" indent="0">
              <a:buNone/>
            </a:pPr>
            <a:r>
              <a:rPr lang="en-US" altLang="zh-CN" sz="1600" dirty="0"/>
              <a:t>     </a:t>
            </a:r>
            <a:r>
              <a:rPr lang="en-US" altLang="zh-CN" sz="1600" u="sng" dirty="0"/>
              <a:t>height=</a:t>
            </a:r>
            <a:r>
              <a:rPr lang="en-US" altLang="zh-CN" sz="1600" u="sng" dirty="0" err="1"/>
              <a:t>getBounds</a:t>
            </a:r>
            <a:r>
              <a:rPr lang="en-US" altLang="zh-CN" sz="1600" u="sng" dirty="0"/>
              <a:t>().height;</a:t>
            </a:r>
          </a:p>
          <a:p>
            <a:pPr marL="68580" indent="0">
              <a:buNone/>
            </a:pPr>
            <a:r>
              <a:rPr lang="en-US" altLang="zh-CN" sz="1600" dirty="0"/>
              <a:t>     </a:t>
            </a:r>
            <a:r>
              <a:rPr lang="en-US" altLang="zh-CN" sz="1600" dirty="0" err="1"/>
              <a:t>pointSX</a:t>
            </a:r>
            <a:r>
              <a:rPr lang="en-US" altLang="zh-CN" sz="1600" dirty="0"/>
              <a:t>[0]=0;                         //12</a:t>
            </a:r>
            <a:r>
              <a:rPr lang="zh-CN" altLang="en-US" sz="1600" dirty="0"/>
              <a:t>点秒针位置</a:t>
            </a:r>
          </a:p>
          <a:p>
            <a:pPr marL="68580" indent="0">
              <a:buNone/>
            </a:pPr>
            <a:r>
              <a:rPr lang="en-US" altLang="zh-CN" sz="1600" dirty="0"/>
              <a:t>     </a:t>
            </a:r>
            <a:r>
              <a:rPr lang="en-US" altLang="zh-CN" sz="1600" dirty="0" err="1"/>
              <a:t>pointSY</a:t>
            </a:r>
            <a:r>
              <a:rPr lang="en-US" altLang="zh-CN" sz="1600" dirty="0"/>
              <a:t>[0]=-height/2*5/6;</a:t>
            </a:r>
          </a:p>
          <a:p>
            <a:pPr marL="68580" indent="0">
              <a:buNone/>
            </a:pPr>
            <a:r>
              <a:rPr lang="en-US" altLang="zh-CN" sz="1600" dirty="0"/>
              <a:t>     </a:t>
            </a:r>
            <a:r>
              <a:rPr lang="en-US" altLang="zh-CN" sz="1600" dirty="0" err="1"/>
              <a:t>pointMX</a:t>
            </a:r>
            <a:r>
              <a:rPr lang="en-US" altLang="zh-CN" sz="1600" dirty="0"/>
              <a:t>[0]=0;                         //12</a:t>
            </a:r>
            <a:r>
              <a:rPr lang="zh-CN" altLang="en-US" sz="1600" dirty="0"/>
              <a:t>点分针位置</a:t>
            </a:r>
          </a:p>
          <a:p>
            <a:pPr marL="68580" indent="0">
              <a:buNone/>
            </a:pPr>
            <a:r>
              <a:rPr lang="en-US" altLang="zh-CN" sz="1600" dirty="0"/>
              <a:t>     </a:t>
            </a:r>
            <a:r>
              <a:rPr lang="en-US" altLang="zh-CN" sz="1600" dirty="0" err="1"/>
              <a:t>pointMY</a:t>
            </a:r>
            <a:r>
              <a:rPr lang="en-US" altLang="zh-CN" sz="1600" dirty="0"/>
              <a:t>[0]=-(height/2*4/5);</a:t>
            </a:r>
          </a:p>
          <a:p>
            <a:pPr marL="68580" indent="0">
              <a:buNone/>
            </a:pPr>
            <a:r>
              <a:rPr lang="en-US" altLang="zh-CN" sz="1600" dirty="0"/>
              <a:t>     </a:t>
            </a:r>
            <a:r>
              <a:rPr lang="en-US" altLang="zh-CN" sz="1600" dirty="0" err="1"/>
              <a:t>pointHX</a:t>
            </a:r>
            <a:r>
              <a:rPr lang="en-US" altLang="zh-CN" sz="1600" dirty="0"/>
              <a:t>[0]=0;                         //12</a:t>
            </a:r>
            <a:r>
              <a:rPr lang="zh-CN" altLang="en-US" sz="1600" dirty="0"/>
              <a:t>点时针位置</a:t>
            </a:r>
          </a:p>
          <a:p>
            <a:pPr marL="68580" indent="0">
              <a:buNone/>
            </a:pPr>
            <a:r>
              <a:rPr lang="en-US" altLang="zh-CN" sz="1600" dirty="0"/>
              <a:t>     </a:t>
            </a:r>
            <a:r>
              <a:rPr lang="en-US" altLang="zh-CN" sz="1600" dirty="0" err="1" smtClean="0"/>
              <a:t>pointHY</a:t>
            </a:r>
            <a:r>
              <a:rPr lang="en-US" altLang="zh-CN" sz="1600" dirty="0" smtClean="0"/>
              <a:t>[0</a:t>
            </a:r>
            <a:r>
              <a:rPr lang="en-US" altLang="zh-CN" sz="1600" dirty="0"/>
              <a:t>]=-(height/2*2/3</a:t>
            </a:r>
            <a:r>
              <a:rPr lang="en-US" altLang="zh-CN" sz="1600" dirty="0" smtClean="0"/>
              <a:t>);</a:t>
            </a:r>
          </a:p>
          <a:p>
            <a:pPr marL="68580" indent="0">
              <a:buNone/>
            </a:pPr>
            <a:r>
              <a:rPr lang="zh-CN" altLang="en-US" sz="1800" dirty="0"/>
              <a:t>根据上一</a:t>
            </a:r>
            <a:r>
              <a:rPr lang="zh-CN" altLang="en-US" sz="1800" dirty="0" smtClean="0"/>
              <a:t>个</a:t>
            </a:r>
            <a:r>
              <a:rPr lang="zh-CN" altLang="en-US" sz="1800" dirty="0"/>
              <a:t>指针的位置 计算下一时刻（下一秒）的指针</a:t>
            </a:r>
            <a:r>
              <a:rPr lang="zh-CN" altLang="en-US" sz="1800" dirty="0" smtClean="0"/>
              <a:t>位置 用三角函数的知识</a:t>
            </a:r>
            <a:endParaRPr lang="zh-CN" altLang="en-US" sz="1800" dirty="0"/>
          </a:p>
          <a:p>
            <a:pPr marL="68580" indent="0">
              <a:buNone/>
            </a:pPr>
            <a:r>
              <a:rPr lang="en-US" altLang="zh-CN" sz="1400" dirty="0"/>
              <a:t>angle=6*</a:t>
            </a:r>
            <a:r>
              <a:rPr lang="en-US" altLang="zh-CN" sz="1400" dirty="0" err="1"/>
              <a:t>Math.</a:t>
            </a:r>
            <a:r>
              <a:rPr lang="en-US" altLang="zh-CN" sz="1400" i="1" dirty="0" err="1"/>
              <a:t>PI</a:t>
            </a:r>
            <a:r>
              <a:rPr lang="en-US" altLang="zh-CN" sz="1400" i="1" dirty="0"/>
              <a:t>/180;          //</a:t>
            </a:r>
            <a:r>
              <a:rPr lang="zh-CN" altLang="en-US" sz="1400" i="1" dirty="0"/>
              <a:t>刻度为</a:t>
            </a:r>
            <a:r>
              <a:rPr lang="en-US" altLang="zh-CN" sz="1400" i="1" dirty="0"/>
              <a:t>6</a:t>
            </a:r>
            <a:r>
              <a:rPr lang="zh-CN" altLang="en-US" sz="1400" i="1" dirty="0"/>
              <a:t>度</a:t>
            </a:r>
            <a:r>
              <a:rPr lang="en-US" altLang="zh-CN" sz="1400" i="1" dirty="0"/>
              <a:t>,</a:t>
            </a:r>
            <a:r>
              <a:rPr lang="zh-CN" altLang="en-US" sz="1400" i="1" dirty="0"/>
              <a:t>每次走动</a:t>
            </a:r>
            <a:r>
              <a:rPr lang="en-US" altLang="zh-CN" sz="1400" i="1" dirty="0"/>
              <a:t>6</a:t>
            </a:r>
            <a:r>
              <a:rPr lang="zh-CN" altLang="en-US" sz="1400" i="1" dirty="0"/>
              <a:t>度</a:t>
            </a:r>
            <a:endParaRPr lang="en-US" altLang="zh-CN" sz="1400" dirty="0" smtClean="0"/>
          </a:p>
          <a:p>
            <a:r>
              <a:rPr lang="en-US" altLang="zh-CN" sz="1600" dirty="0"/>
              <a:t> </a:t>
            </a:r>
            <a:r>
              <a:rPr lang="en-US" altLang="zh-CN" sz="1600" dirty="0" err="1"/>
              <a:t>pointSX</a:t>
            </a:r>
            <a:r>
              <a:rPr lang="en-US" altLang="zh-CN" sz="1600" dirty="0"/>
              <a:t>[i+1]=</a:t>
            </a:r>
            <a:r>
              <a:rPr lang="en-US" altLang="zh-CN" sz="1600" dirty="0" err="1"/>
              <a:t>pointSX</a:t>
            </a:r>
            <a:r>
              <a:rPr lang="en-US" altLang="zh-CN" sz="1600" dirty="0"/>
              <a:t>[</a:t>
            </a:r>
            <a:r>
              <a:rPr lang="en-US" altLang="zh-CN" sz="1600" dirty="0" err="1"/>
              <a:t>i</a:t>
            </a:r>
            <a:r>
              <a:rPr lang="en-US" altLang="zh-CN" sz="1600" dirty="0"/>
              <a:t>]*</a:t>
            </a:r>
            <a:r>
              <a:rPr lang="en-US" altLang="zh-CN" sz="1600" dirty="0" err="1"/>
              <a:t>Math.</a:t>
            </a:r>
            <a:r>
              <a:rPr lang="en-US" altLang="zh-CN" sz="1600" i="1" dirty="0" err="1"/>
              <a:t>cos</a:t>
            </a:r>
            <a:r>
              <a:rPr lang="en-US" altLang="zh-CN" sz="1600" i="1" dirty="0"/>
              <a:t>(angle)-</a:t>
            </a:r>
            <a:r>
              <a:rPr lang="en-US" altLang="zh-CN" sz="1600" i="1" dirty="0" err="1"/>
              <a:t>Math.sin</a:t>
            </a:r>
            <a:r>
              <a:rPr lang="en-US" altLang="zh-CN" sz="1600" i="1" dirty="0"/>
              <a:t>(angle)*</a:t>
            </a:r>
            <a:r>
              <a:rPr lang="en-US" altLang="zh-CN" sz="1600" i="1" dirty="0" err="1"/>
              <a:t>pointSY</a:t>
            </a:r>
            <a:r>
              <a:rPr lang="en-US" altLang="zh-CN" sz="1600" i="1" dirty="0"/>
              <a:t>[</a:t>
            </a:r>
            <a:r>
              <a:rPr lang="en-US" altLang="zh-CN" sz="1600" i="1" dirty="0" err="1"/>
              <a:t>i</a:t>
            </a:r>
            <a:r>
              <a:rPr lang="en-US" altLang="zh-CN" sz="1600" i="1" dirty="0"/>
              <a:t>];</a:t>
            </a:r>
          </a:p>
          <a:p>
            <a:r>
              <a:rPr lang="en-US" altLang="zh-CN" sz="1600" dirty="0"/>
              <a:t>       </a:t>
            </a:r>
            <a:r>
              <a:rPr lang="en-US" altLang="zh-CN" sz="1600" dirty="0" err="1"/>
              <a:t>pointSY</a:t>
            </a:r>
            <a:r>
              <a:rPr lang="en-US" altLang="zh-CN" sz="1600" dirty="0"/>
              <a:t>[i+1]=</a:t>
            </a:r>
            <a:r>
              <a:rPr lang="en-US" altLang="zh-CN" sz="1600" dirty="0" err="1"/>
              <a:t>pointSY</a:t>
            </a:r>
            <a:r>
              <a:rPr lang="en-US" altLang="zh-CN" sz="1600" dirty="0"/>
              <a:t>[</a:t>
            </a:r>
            <a:r>
              <a:rPr lang="en-US" altLang="zh-CN" sz="1600" dirty="0" err="1"/>
              <a:t>i</a:t>
            </a:r>
            <a:r>
              <a:rPr lang="en-US" altLang="zh-CN" sz="1600" dirty="0"/>
              <a:t>]*</a:t>
            </a:r>
            <a:r>
              <a:rPr lang="en-US" altLang="zh-CN" sz="1600" dirty="0" err="1"/>
              <a:t>Math.</a:t>
            </a:r>
            <a:r>
              <a:rPr lang="en-US" altLang="zh-CN" sz="1600" i="1" dirty="0" err="1"/>
              <a:t>cos</a:t>
            </a:r>
            <a:r>
              <a:rPr lang="en-US" altLang="zh-CN" sz="1600" i="1" dirty="0"/>
              <a:t>(angle)+</a:t>
            </a:r>
            <a:r>
              <a:rPr lang="en-US" altLang="zh-CN" sz="1600" i="1" dirty="0" err="1"/>
              <a:t>pointSX</a:t>
            </a:r>
            <a:r>
              <a:rPr lang="en-US" altLang="zh-CN" sz="1600" i="1" dirty="0"/>
              <a:t>[</a:t>
            </a:r>
            <a:r>
              <a:rPr lang="en-US" altLang="zh-CN" sz="1600" i="1" dirty="0" err="1"/>
              <a:t>i</a:t>
            </a:r>
            <a:r>
              <a:rPr lang="en-US" altLang="zh-CN" sz="1600" i="1" dirty="0"/>
              <a:t>]*</a:t>
            </a:r>
            <a:r>
              <a:rPr lang="en-US" altLang="zh-CN" sz="1600" i="1" dirty="0" err="1"/>
              <a:t>Math.sin</a:t>
            </a:r>
            <a:r>
              <a:rPr lang="en-US" altLang="zh-CN" sz="1600" i="1" dirty="0"/>
              <a:t>(angle);</a:t>
            </a:r>
          </a:p>
          <a:p>
            <a:r>
              <a:rPr lang="en-US" altLang="zh-CN" sz="1600" dirty="0"/>
              <a:t>       </a:t>
            </a:r>
            <a:r>
              <a:rPr lang="en-US" altLang="zh-CN" sz="1600" dirty="0" err="1"/>
              <a:t>pointMX</a:t>
            </a:r>
            <a:r>
              <a:rPr lang="en-US" altLang="zh-CN" sz="1600" dirty="0"/>
              <a:t>[i+1]=</a:t>
            </a:r>
            <a:r>
              <a:rPr lang="en-US" altLang="zh-CN" sz="1600" dirty="0" err="1"/>
              <a:t>pointMX</a:t>
            </a:r>
            <a:r>
              <a:rPr lang="en-US" altLang="zh-CN" sz="1600" dirty="0"/>
              <a:t>[</a:t>
            </a:r>
            <a:r>
              <a:rPr lang="en-US" altLang="zh-CN" sz="1600" dirty="0" err="1"/>
              <a:t>i</a:t>
            </a:r>
            <a:r>
              <a:rPr lang="en-US" altLang="zh-CN" sz="1600" dirty="0"/>
              <a:t>]*</a:t>
            </a:r>
            <a:r>
              <a:rPr lang="en-US" altLang="zh-CN" sz="1600" dirty="0" err="1"/>
              <a:t>Math.</a:t>
            </a:r>
            <a:r>
              <a:rPr lang="en-US" altLang="zh-CN" sz="1600" i="1" dirty="0" err="1"/>
              <a:t>cos</a:t>
            </a:r>
            <a:r>
              <a:rPr lang="en-US" altLang="zh-CN" sz="1600" i="1" dirty="0"/>
              <a:t>(angle)-</a:t>
            </a:r>
            <a:r>
              <a:rPr lang="en-US" altLang="zh-CN" sz="1600" i="1" dirty="0" err="1"/>
              <a:t>Math.sin</a:t>
            </a:r>
            <a:r>
              <a:rPr lang="en-US" altLang="zh-CN" sz="1600" i="1" dirty="0"/>
              <a:t>(angle)*</a:t>
            </a:r>
            <a:r>
              <a:rPr lang="en-US" altLang="zh-CN" sz="1600" i="1" dirty="0" err="1"/>
              <a:t>pointMY</a:t>
            </a:r>
            <a:r>
              <a:rPr lang="en-US" altLang="zh-CN" sz="1600" i="1" dirty="0"/>
              <a:t>[</a:t>
            </a:r>
            <a:r>
              <a:rPr lang="en-US" altLang="zh-CN" sz="1600" i="1" dirty="0" err="1"/>
              <a:t>i</a:t>
            </a:r>
            <a:r>
              <a:rPr lang="en-US" altLang="zh-CN" sz="1600" i="1" dirty="0"/>
              <a:t>];</a:t>
            </a:r>
          </a:p>
          <a:p>
            <a:r>
              <a:rPr lang="en-US" altLang="zh-CN" sz="1600" dirty="0"/>
              <a:t>       </a:t>
            </a:r>
            <a:r>
              <a:rPr lang="en-US" altLang="zh-CN" sz="1600" dirty="0" err="1"/>
              <a:t>pointMY</a:t>
            </a:r>
            <a:r>
              <a:rPr lang="en-US" altLang="zh-CN" sz="1600" dirty="0"/>
              <a:t>[i+1]=</a:t>
            </a:r>
            <a:r>
              <a:rPr lang="en-US" altLang="zh-CN" sz="1600" dirty="0" err="1"/>
              <a:t>pointMY</a:t>
            </a:r>
            <a:r>
              <a:rPr lang="en-US" altLang="zh-CN" sz="1600" dirty="0"/>
              <a:t>[</a:t>
            </a:r>
            <a:r>
              <a:rPr lang="en-US" altLang="zh-CN" sz="1600" dirty="0" err="1"/>
              <a:t>i</a:t>
            </a:r>
            <a:r>
              <a:rPr lang="en-US" altLang="zh-CN" sz="1600" dirty="0"/>
              <a:t>]*</a:t>
            </a:r>
            <a:r>
              <a:rPr lang="en-US" altLang="zh-CN" sz="1600" dirty="0" err="1"/>
              <a:t>Math.</a:t>
            </a:r>
            <a:r>
              <a:rPr lang="en-US" altLang="zh-CN" sz="1600" i="1" dirty="0" err="1"/>
              <a:t>cos</a:t>
            </a:r>
            <a:r>
              <a:rPr lang="en-US" altLang="zh-CN" sz="1600" i="1" dirty="0"/>
              <a:t>(angle)+</a:t>
            </a:r>
            <a:r>
              <a:rPr lang="en-US" altLang="zh-CN" sz="1600" i="1" dirty="0" err="1"/>
              <a:t>pointMX</a:t>
            </a:r>
            <a:r>
              <a:rPr lang="en-US" altLang="zh-CN" sz="1600" i="1" dirty="0"/>
              <a:t>[</a:t>
            </a:r>
            <a:r>
              <a:rPr lang="en-US" altLang="zh-CN" sz="1600" i="1" dirty="0" err="1"/>
              <a:t>i</a:t>
            </a:r>
            <a:r>
              <a:rPr lang="en-US" altLang="zh-CN" sz="1600" i="1" dirty="0"/>
              <a:t>]*</a:t>
            </a:r>
            <a:r>
              <a:rPr lang="en-US" altLang="zh-CN" sz="1600" i="1" dirty="0" err="1"/>
              <a:t>Math.sin</a:t>
            </a:r>
            <a:r>
              <a:rPr lang="en-US" altLang="zh-CN" sz="1600" i="1" dirty="0"/>
              <a:t>(angle);</a:t>
            </a:r>
          </a:p>
          <a:p>
            <a:r>
              <a:rPr lang="en-US" altLang="zh-CN" sz="1600" dirty="0"/>
              <a:t>       </a:t>
            </a:r>
            <a:r>
              <a:rPr lang="en-US" altLang="zh-CN" sz="1600" dirty="0" err="1"/>
              <a:t>pointHX</a:t>
            </a:r>
            <a:r>
              <a:rPr lang="en-US" altLang="zh-CN" sz="1600" dirty="0"/>
              <a:t>[i+1]=</a:t>
            </a:r>
            <a:r>
              <a:rPr lang="en-US" altLang="zh-CN" sz="1600" dirty="0" err="1"/>
              <a:t>pointHX</a:t>
            </a:r>
            <a:r>
              <a:rPr lang="en-US" altLang="zh-CN" sz="1600" dirty="0"/>
              <a:t>[</a:t>
            </a:r>
            <a:r>
              <a:rPr lang="en-US" altLang="zh-CN" sz="1600" dirty="0" err="1"/>
              <a:t>i</a:t>
            </a:r>
            <a:r>
              <a:rPr lang="en-US" altLang="zh-CN" sz="1600" dirty="0"/>
              <a:t>]*</a:t>
            </a:r>
            <a:r>
              <a:rPr lang="en-US" altLang="zh-CN" sz="1600" dirty="0" err="1"/>
              <a:t>Math.</a:t>
            </a:r>
            <a:r>
              <a:rPr lang="en-US" altLang="zh-CN" sz="1600" i="1" dirty="0" err="1"/>
              <a:t>cos</a:t>
            </a:r>
            <a:r>
              <a:rPr lang="en-US" altLang="zh-CN" sz="1600" i="1" dirty="0"/>
              <a:t>(angle)-</a:t>
            </a:r>
            <a:r>
              <a:rPr lang="en-US" altLang="zh-CN" sz="1600" i="1" dirty="0" err="1"/>
              <a:t>Math.sin</a:t>
            </a:r>
            <a:r>
              <a:rPr lang="en-US" altLang="zh-CN" sz="1600" i="1" dirty="0"/>
              <a:t>(angle)*</a:t>
            </a:r>
            <a:r>
              <a:rPr lang="en-US" altLang="zh-CN" sz="1600" i="1" dirty="0" err="1"/>
              <a:t>pointHY</a:t>
            </a:r>
            <a:r>
              <a:rPr lang="en-US" altLang="zh-CN" sz="1600" i="1" dirty="0"/>
              <a:t>[</a:t>
            </a:r>
            <a:r>
              <a:rPr lang="en-US" altLang="zh-CN" sz="1600" i="1" dirty="0" err="1"/>
              <a:t>i</a:t>
            </a:r>
            <a:r>
              <a:rPr lang="en-US" altLang="zh-CN" sz="1600" i="1" dirty="0"/>
              <a:t>];</a:t>
            </a:r>
          </a:p>
          <a:p>
            <a:r>
              <a:rPr lang="en-US" altLang="zh-CN" sz="1600" dirty="0"/>
              <a:t>       </a:t>
            </a:r>
            <a:r>
              <a:rPr lang="en-US" altLang="zh-CN" sz="1600" dirty="0" err="1"/>
              <a:t>pointHY</a:t>
            </a:r>
            <a:r>
              <a:rPr lang="en-US" altLang="zh-CN" sz="1600" dirty="0"/>
              <a:t>[i+1]=</a:t>
            </a:r>
            <a:r>
              <a:rPr lang="en-US" altLang="zh-CN" sz="1600" dirty="0" err="1"/>
              <a:t>pointHY</a:t>
            </a:r>
            <a:r>
              <a:rPr lang="en-US" altLang="zh-CN" sz="1600" dirty="0"/>
              <a:t>[</a:t>
            </a:r>
            <a:r>
              <a:rPr lang="en-US" altLang="zh-CN" sz="1600" dirty="0" err="1"/>
              <a:t>i</a:t>
            </a:r>
            <a:r>
              <a:rPr lang="en-US" altLang="zh-CN" sz="1600" dirty="0"/>
              <a:t>]*</a:t>
            </a:r>
            <a:r>
              <a:rPr lang="en-US" altLang="zh-CN" sz="1600" dirty="0" err="1"/>
              <a:t>Math.</a:t>
            </a:r>
            <a:r>
              <a:rPr lang="en-US" altLang="zh-CN" sz="1600" i="1" dirty="0" err="1"/>
              <a:t>cos</a:t>
            </a:r>
            <a:r>
              <a:rPr lang="en-US" altLang="zh-CN" sz="1600" i="1" dirty="0"/>
              <a:t>(angle)+</a:t>
            </a:r>
            <a:r>
              <a:rPr lang="en-US" altLang="zh-CN" sz="1600" i="1" dirty="0" err="1"/>
              <a:t>pointHX</a:t>
            </a:r>
            <a:r>
              <a:rPr lang="en-US" altLang="zh-CN" sz="1600" i="1" dirty="0"/>
              <a:t>[</a:t>
            </a:r>
            <a:r>
              <a:rPr lang="en-US" altLang="zh-CN" sz="1600" i="1" dirty="0" err="1"/>
              <a:t>i</a:t>
            </a:r>
            <a:r>
              <a:rPr lang="en-US" altLang="zh-CN" sz="1600" i="1" dirty="0"/>
              <a:t>]*</a:t>
            </a:r>
            <a:r>
              <a:rPr lang="en-US" altLang="zh-CN" sz="1600" i="1" dirty="0" err="1"/>
              <a:t>Math.sin</a:t>
            </a:r>
            <a:r>
              <a:rPr lang="en-US" altLang="zh-CN" sz="1600" i="1" dirty="0"/>
              <a:t>(angle);</a:t>
            </a:r>
            <a:r>
              <a:rPr lang="zh-CN" altLang="en-US" sz="1600" dirty="0" smtClean="0"/>
              <a:t>时刻的</a:t>
            </a:r>
            <a:endParaRPr lang="zh-CN" altLang="en-US" sz="1600" dirty="0"/>
          </a:p>
        </p:txBody>
      </p:sp>
    </p:spTree>
    <p:extLst>
      <p:ext uri="{BB962C8B-B14F-4D97-AF65-F5344CB8AC3E}">
        <p14:creationId xmlns:p14="http://schemas.microsoft.com/office/powerpoint/2010/main" val="3806378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36712"/>
            <a:ext cx="7096634" cy="685880"/>
          </a:xfrm>
        </p:spPr>
        <p:txBody>
          <a:bodyPr>
            <a:normAutofit fontScale="90000"/>
          </a:bodyPr>
          <a:lstStyle/>
          <a:p>
            <a:r>
              <a:rPr lang="zh-CN" altLang="en-US" dirty="0" smtClean="0"/>
              <a:t>                    绘制表盘</a:t>
            </a:r>
            <a:endParaRPr lang="zh-CN" altLang="en-US" dirty="0"/>
          </a:p>
        </p:txBody>
      </p:sp>
      <p:sp>
        <p:nvSpPr>
          <p:cNvPr id="3" name="内容占位符 2"/>
          <p:cNvSpPr>
            <a:spLocks noGrp="1"/>
          </p:cNvSpPr>
          <p:nvPr>
            <p:ph idx="1"/>
          </p:nvPr>
        </p:nvSpPr>
        <p:spPr>
          <a:xfrm>
            <a:off x="611560" y="1484784"/>
            <a:ext cx="7920880" cy="5040560"/>
          </a:xfrm>
        </p:spPr>
        <p:txBody>
          <a:bodyPr>
            <a:noAutofit/>
          </a:bodyPr>
          <a:lstStyle/>
          <a:p>
            <a:r>
              <a:rPr lang="en-US" altLang="zh-CN" sz="1400" dirty="0"/>
              <a:t> </a:t>
            </a:r>
            <a:r>
              <a:rPr lang="en-US" altLang="zh-CN" sz="1400" b="1" dirty="0"/>
              <a:t>for(</a:t>
            </a:r>
            <a:r>
              <a:rPr lang="en-US" altLang="zh-CN" sz="1400" b="1" dirty="0" err="1"/>
              <a:t>int</a:t>
            </a:r>
            <a:r>
              <a:rPr lang="en-US" altLang="zh-CN" sz="1400" b="1" dirty="0"/>
              <a:t> </a:t>
            </a:r>
            <a:r>
              <a:rPr lang="en-US" altLang="zh-CN" sz="1400" b="1" dirty="0" err="1"/>
              <a:t>i</a:t>
            </a:r>
            <a:r>
              <a:rPr lang="en-US" altLang="zh-CN" sz="1400" b="1" dirty="0"/>
              <a:t>=0;i&lt;60;i++){    //</a:t>
            </a:r>
            <a:r>
              <a:rPr lang="zh-CN" altLang="en-US" sz="1400" b="1" dirty="0"/>
              <a:t>绘制表盘上的小刻度和大刻度</a:t>
            </a:r>
          </a:p>
          <a:p>
            <a:r>
              <a:rPr lang="en-US" altLang="zh-CN" sz="1400" dirty="0"/>
              <a:t>          </a:t>
            </a:r>
            <a:r>
              <a:rPr lang="en-US" altLang="zh-CN" sz="1400" b="1" dirty="0" err="1"/>
              <a:t>int</a:t>
            </a:r>
            <a:r>
              <a:rPr lang="en-US" altLang="zh-CN" sz="1400" b="1" dirty="0"/>
              <a:t> m=(</a:t>
            </a:r>
            <a:r>
              <a:rPr lang="en-US" altLang="zh-CN" sz="1400" b="1" dirty="0" err="1"/>
              <a:t>int</a:t>
            </a:r>
            <a:r>
              <a:rPr lang="en-US" altLang="zh-CN" sz="1400" b="1" dirty="0"/>
              <a:t>)</a:t>
            </a:r>
            <a:r>
              <a:rPr lang="en-US" altLang="zh-CN" sz="1400" b="1" dirty="0" err="1"/>
              <a:t>pointSX</a:t>
            </a:r>
            <a:r>
              <a:rPr lang="en-US" altLang="zh-CN" sz="1400" b="1" dirty="0"/>
              <a:t>[</a:t>
            </a:r>
            <a:r>
              <a:rPr lang="en-US" altLang="zh-CN" sz="1400" b="1" dirty="0" err="1"/>
              <a:t>i</a:t>
            </a:r>
            <a:r>
              <a:rPr lang="en-US" altLang="zh-CN" sz="1400" b="1" dirty="0"/>
              <a:t>];</a:t>
            </a:r>
          </a:p>
          <a:p>
            <a:r>
              <a:rPr lang="en-US" altLang="zh-CN" sz="1400" dirty="0"/>
              <a:t>          </a:t>
            </a:r>
            <a:r>
              <a:rPr lang="en-US" altLang="zh-CN" sz="1400" b="1" dirty="0" err="1"/>
              <a:t>int</a:t>
            </a:r>
            <a:r>
              <a:rPr lang="en-US" altLang="zh-CN" sz="1400" b="1" dirty="0"/>
              <a:t> n=(</a:t>
            </a:r>
            <a:r>
              <a:rPr lang="en-US" altLang="zh-CN" sz="1400" b="1" dirty="0" err="1"/>
              <a:t>int</a:t>
            </a:r>
            <a:r>
              <a:rPr lang="en-US" altLang="zh-CN" sz="1400" b="1" dirty="0"/>
              <a:t>)</a:t>
            </a:r>
            <a:r>
              <a:rPr lang="en-US" altLang="zh-CN" sz="1400" b="1" dirty="0" err="1"/>
              <a:t>pointSY</a:t>
            </a:r>
            <a:r>
              <a:rPr lang="en-US" altLang="zh-CN" sz="1400" b="1" dirty="0"/>
              <a:t>[</a:t>
            </a:r>
            <a:r>
              <a:rPr lang="en-US" altLang="zh-CN" sz="1400" b="1" dirty="0" err="1"/>
              <a:t>i</a:t>
            </a:r>
            <a:r>
              <a:rPr lang="en-US" altLang="zh-CN" sz="1400" b="1" dirty="0"/>
              <a:t>];</a:t>
            </a:r>
          </a:p>
          <a:p>
            <a:r>
              <a:rPr lang="en-US" altLang="zh-CN" sz="1400" dirty="0"/>
              <a:t>       </a:t>
            </a:r>
            <a:r>
              <a:rPr lang="en-US" altLang="zh-CN" sz="1400" b="1" dirty="0"/>
              <a:t>if(i%5==0){</a:t>
            </a:r>
          </a:p>
          <a:p>
            <a:r>
              <a:rPr lang="en-US" altLang="zh-CN" sz="1400" dirty="0"/>
              <a:t>             </a:t>
            </a:r>
            <a:r>
              <a:rPr lang="en-US" altLang="zh-CN" sz="1400" b="1" dirty="0"/>
              <a:t>if(</a:t>
            </a:r>
            <a:r>
              <a:rPr lang="en-US" altLang="zh-CN" sz="1400" b="1" dirty="0" err="1"/>
              <a:t>i</a:t>
            </a:r>
            <a:r>
              <a:rPr lang="en-US" altLang="zh-CN" sz="1400" b="1" dirty="0"/>
              <a:t>==0||</a:t>
            </a:r>
            <a:r>
              <a:rPr lang="en-US" altLang="zh-CN" sz="1400" b="1" dirty="0" err="1"/>
              <a:t>i</a:t>
            </a:r>
            <a:r>
              <a:rPr lang="en-US" altLang="zh-CN" sz="1400" b="1" dirty="0"/>
              <a:t>==15||</a:t>
            </a:r>
            <a:r>
              <a:rPr lang="en-US" altLang="zh-CN" sz="1400" b="1" dirty="0" err="1"/>
              <a:t>i</a:t>
            </a:r>
            <a:r>
              <a:rPr lang="en-US" altLang="zh-CN" sz="1400" b="1" dirty="0"/>
              <a:t>==30||</a:t>
            </a:r>
            <a:r>
              <a:rPr lang="en-US" altLang="zh-CN" sz="1400" b="1" dirty="0" err="1"/>
              <a:t>i</a:t>
            </a:r>
            <a:r>
              <a:rPr lang="en-US" altLang="zh-CN" sz="1400" b="1" dirty="0"/>
              <a:t>==45){</a:t>
            </a:r>
          </a:p>
          <a:p>
            <a:r>
              <a:rPr lang="en-US" altLang="zh-CN" sz="1400" dirty="0"/>
              <a:t>                </a:t>
            </a:r>
            <a:r>
              <a:rPr lang="en-US" altLang="zh-CN" sz="1400" b="1" dirty="0" err="1"/>
              <a:t>int</a:t>
            </a:r>
            <a:r>
              <a:rPr lang="en-US" altLang="zh-CN" sz="1400" b="1" dirty="0"/>
              <a:t> k=10;  </a:t>
            </a:r>
          </a:p>
          <a:p>
            <a:r>
              <a:rPr lang="en-US" altLang="zh-CN" sz="1400" dirty="0"/>
              <a:t>                </a:t>
            </a:r>
            <a:r>
              <a:rPr lang="en-US" altLang="zh-CN" sz="1400" dirty="0" err="1"/>
              <a:t>g.setColor</a:t>
            </a:r>
            <a:r>
              <a:rPr lang="en-US" altLang="zh-CN" sz="1400" dirty="0"/>
              <a:t>(</a:t>
            </a:r>
            <a:r>
              <a:rPr lang="en-US" altLang="zh-CN" sz="1400" dirty="0" err="1"/>
              <a:t>Color.</a:t>
            </a:r>
            <a:r>
              <a:rPr lang="en-US" altLang="zh-CN" sz="1400" i="1" dirty="0" err="1"/>
              <a:t>yellow</a:t>
            </a:r>
            <a:r>
              <a:rPr lang="en-US" altLang="zh-CN" sz="1400" i="1" dirty="0"/>
              <a:t>);</a:t>
            </a:r>
          </a:p>
          <a:p>
            <a:r>
              <a:rPr lang="en-US" altLang="zh-CN" sz="1400" dirty="0"/>
              <a:t>                </a:t>
            </a:r>
            <a:r>
              <a:rPr lang="en-US" altLang="zh-CN" sz="1400" dirty="0" err="1"/>
              <a:t>g.fillOval</a:t>
            </a:r>
            <a:r>
              <a:rPr lang="en-US" altLang="zh-CN" sz="1400" dirty="0"/>
              <a:t>(m-k/2,n-k/2,k,k);</a:t>
            </a:r>
          </a:p>
          <a:p>
            <a:r>
              <a:rPr lang="zh-CN" altLang="en-US" sz="1400" dirty="0"/>
              <a:t>             </a:t>
            </a:r>
            <a:r>
              <a:rPr lang="en-US" altLang="zh-CN" sz="1400" dirty="0"/>
              <a:t>}</a:t>
            </a:r>
          </a:p>
          <a:p>
            <a:r>
              <a:rPr lang="en-US" altLang="zh-CN" sz="1400" dirty="0"/>
              <a:t>             </a:t>
            </a:r>
            <a:r>
              <a:rPr lang="en-US" altLang="zh-CN" sz="1400" b="1" dirty="0"/>
              <a:t>else{ </a:t>
            </a:r>
          </a:p>
          <a:p>
            <a:r>
              <a:rPr lang="en-US" altLang="zh-CN" sz="1400" dirty="0"/>
              <a:t>                </a:t>
            </a:r>
            <a:r>
              <a:rPr lang="en-US" altLang="zh-CN" sz="1400" b="1" dirty="0" err="1"/>
              <a:t>int</a:t>
            </a:r>
            <a:r>
              <a:rPr lang="en-US" altLang="zh-CN" sz="1400" b="1" dirty="0"/>
              <a:t> k=7;  </a:t>
            </a:r>
          </a:p>
          <a:p>
            <a:r>
              <a:rPr lang="en-US" altLang="zh-CN" sz="1400" dirty="0"/>
              <a:t>                </a:t>
            </a:r>
            <a:r>
              <a:rPr lang="en-US" altLang="zh-CN" sz="1400" dirty="0" err="1"/>
              <a:t>g.setColor</a:t>
            </a:r>
            <a:r>
              <a:rPr lang="en-US" altLang="zh-CN" sz="1400" dirty="0"/>
              <a:t>(</a:t>
            </a:r>
            <a:r>
              <a:rPr lang="en-US" altLang="zh-CN" sz="1400" dirty="0" err="1"/>
              <a:t>Color.</a:t>
            </a:r>
            <a:r>
              <a:rPr lang="en-US" altLang="zh-CN" sz="1400" i="1" dirty="0" err="1"/>
              <a:t>yellow</a:t>
            </a:r>
            <a:r>
              <a:rPr lang="en-US" altLang="zh-CN" sz="1400" i="1" dirty="0"/>
              <a:t>);</a:t>
            </a:r>
          </a:p>
          <a:p>
            <a:r>
              <a:rPr lang="en-US" altLang="zh-CN" sz="1400" dirty="0"/>
              <a:t>                </a:t>
            </a:r>
            <a:r>
              <a:rPr lang="en-US" altLang="zh-CN" sz="1400" dirty="0" err="1"/>
              <a:t>g.fillOval</a:t>
            </a:r>
            <a:r>
              <a:rPr lang="en-US" altLang="zh-CN" sz="1400" dirty="0"/>
              <a:t>(m-k/2,n-k/2,k,k);</a:t>
            </a:r>
          </a:p>
          <a:p>
            <a:r>
              <a:rPr lang="zh-CN" altLang="en-US" sz="1400" dirty="0"/>
              <a:t>             </a:t>
            </a:r>
            <a:r>
              <a:rPr lang="en-US" altLang="zh-CN" sz="1400" dirty="0"/>
              <a:t>}   }</a:t>
            </a:r>
          </a:p>
          <a:p>
            <a:r>
              <a:rPr lang="en-US" altLang="zh-CN" sz="1400" dirty="0"/>
              <a:t>          </a:t>
            </a:r>
            <a:r>
              <a:rPr lang="en-US" altLang="zh-CN" sz="1400" b="1" dirty="0"/>
              <a:t>else{</a:t>
            </a:r>
          </a:p>
          <a:p>
            <a:r>
              <a:rPr lang="en-US" altLang="zh-CN" sz="1400" dirty="0"/>
              <a:t>            </a:t>
            </a:r>
            <a:r>
              <a:rPr lang="en-US" altLang="zh-CN" sz="1400" b="1" dirty="0" err="1"/>
              <a:t>int</a:t>
            </a:r>
            <a:r>
              <a:rPr lang="en-US" altLang="zh-CN" sz="1400" b="1" dirty="0"/>
              <a:t> k=2;</a:t>
            </a:r>
          </a:p>
          <a:p>
            <a:r>
              <a:rPr lang="en-US" altLang="zh-CN" sz="1400" dirty="0"/>
              <a:t>            </a:t>
            </a:r>
            <a:r>
              <a:rPr lang="en-US" altLang="zh-CN" sz="1400" dirty="0" err="1"/>
              <a:t>g.setColor</a:t>
            </a:r>
            <a:r>
              <a:rPr lang="en-US" altLang="zh-CN" sz="1400" dirty="0"/>
              <a:t>(</a:t>
            </a:r>
            <a:r>
              <a:rPr lang="en-US" altLang="zh-CN" sz="1400" dirty="0" err="1"/>
              <a:t>Color.</a:t>
            </a:r>
            <a:r>
              <a:rPr lang="en-US" altLang="zh-CN" sz="1400" i="1" dirty="0" err="1"/>
              <a:t>black</a:t>
            </a:r>
            <a:r>
              <a:rPr lang="en-US" altLang="zh-CN" sz="1400" i="1" dirty="0"/>
              <a:t>);</a:t>
            </a:r>
          </a:p>
          <a:p>
            <a:r>
              <a:rPr lang="en-US" altLang="zh-CN" sz="1400" dirty="0"/>
              <a:t>            </a:t>
            </a:r>
            <a:r>
              <a:rPr lang="en-US" altLang="zh-CN" sz="1400" dirty="0" err="1"/>
              <a:t>g.fillOval</a:t>
            </a:r>
            <a:r>
              <a:rPr lang="en-US" altLang="zh-CN" sz="1400" dirty="0"/>
              <a:t>(m-k/2,n-k/2,k,k);</a:t>
            </a:r>
          </a:p>
          <a:p>
            <a:r>
              <a:rPr lang="zh-CN" altLang="en-US" sz="1400" dirty="0"/>
              <a:t>          </a:t>
            </a:r>
            <a:r>
              <a:rPr lang="en-US" altLang="zh-CN" sz="1400" dirty="0"/>
              <a:t>}   }</a:t>
            </a:r>
            <a:endParaRPr lang="zh-CN" altLang="en-US" sz="1400" dirty="0"/>
          </a:p>
        </p:txBody>
      </p:sp>
    </p:spTree>
    <p:extLst>
      <p:ext uri="{BB962C8B-B14F-4D97-AF65-F5344CB8AC3E}">
        <p14:creationId xmlns:p14="http://schemas.microsoft.com/office/powerpoint/2010/main" val="286693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0688"/>
            <a:ext cx="7037720" cy="951464"/>
          </a:xfrm>
        </p:spPr>
        <p:txBody>
          <a:bodyPr/>
          <a:lstStyle/>
          <a:p>
            <a:r>
              <a:rPr lang="zh-CN" altLang="en-US" dirty="0" smtClean="0"/>
              <a:t>              绘制指针</a:t>
            </a:r>
            <a:endParaRPr lang="zh-CN" altLang="en-US" dirty="0"/>
          </a:p>
        </p:txBody>
      </p:sp>
      <p:sp>
        <p:nvSpPr>
          <p:cNvPr id="3" name="内容占位符 2"/>
          <p:cNvSpPr>
            <a:spLocks noGrp="1"/>
          </p:cNvSpPr>
          <p:nvPr>
            <p:ph idx="1"/>
          </p:nvPr>
        </p:nvSpPr>
        <p:spPr>
          <a:xfrm>
            <a:off x="827584" y="1628800"/>
            <a:ext cx="6777317" cy="3508977"/>
          </a:xfrm>
        </p:spPr>
        <p:txBody>
          <a:bodyPr>
            <a:noAutofit/>
          </a:bodyPr>
          <a:lstStyle/>
          <a:p>
            <a:r>
              <a:rPr lang="en-US" altLang="zh-CN" sz="1600" dirty="0"/>
              <a:t> String s=</a:t>
            </a:r>
            <a:r>
              <a:rPr lang="en-US" altLang="zh-CN" sz="1600" dirty="0" err="1"/>
              <a:t>date.toString</a:t>
            </a:r>
            <a:r>
              <a:rPr lang="en-US" altLang="zh-CN" sz="1600" dirty="0"/>
              <a:t>();//</a:t>
            </a:r>
            <a:r>
              <a:rPr lang="zh-CN" altLang="en-US" sz="1600" dirty="0"/>
              <a:t>完整的时间</a:t>
            </a:r>
            <a:r>
              <a:rPr lang="en-US" altLang="zh-CN" sz="1600" u="sng" dirty="0" err="1"/>
              <a:t>dow</a:t>
            </a:r>
            <a:r>
              <a:rPr lang="en-US" altLang="zh-CN" sz="1600" u="sng" dirty="0"/>
              <a:t> </a:t>
            </a:r>
            <a:r>
              <a:rPr lang="en-US" altLang="zh-CN" sz="1600" u="sng" dirty="0" err="1"/>
              <a:t>mon</a:t>
            </a:r>
            <a:r>
              <a:rPr lang="en-US" altLang="zh-CN" sz="1600" u="sng" dirty="0"/>
              <a:t> </a:t>
            </a:r>
            <a:r>
              <a:rPr lang="en-US" altLang="zh-CN" sz="1600" u="sng" dirty="0" err="1"/>
              <a:t>dd</a:t>
            </a:r>
            <a:r>
              <a:rPr lang="en-US" altLang="zh-CN" sz="1600" u="sng" dirty="0"/>
              <a:t> </a:t>
            </a:r>
            <a:r>
              <a:rPr lang="en-US" altLang="zh-CN" sz="1600" u="sng" dirty="0" err="1"/>
              <a:t>hh:mm:ss</a:t>
            </a:r>
            <a:r>
              <a:rPr lang="en-US" altLang="zh-CN" sz="1600" u="sng" dirty="0"/>
              <a:t> </a:t>
            </a:r>
            <a:r>
              <a:rPr lang="en-US" altLang="zh-CN" sz="1600" u="sng" dirty="0" err="1"/>
              <a:t>zzz</a:t>
            </a:r>
            <a:r>
              <a:rPr lang="en-US" altLang="zh-CN" sz="1600" u="sng" dirty="0"/>
              <a:t> </a:t>
            </a:r>
            <a:r>
              <a:rPr lang="en-US" altLang="zh-CN" sz="1600" u="sng" dirty="0" err="1"/>
              <a:t>yyyy</a:t>
            </a:r>
            <a:endParaRPr lang="en-US" altLang="zh-CN" sz="1600" u="sng" dirty="0"/>
          </a:p>
          <a:p>
            <a:r>
              <a:rPr lang="en-US" altLang="zh-CN" sz="1600" dirty="0"/>
              <a:t>        hour=</a:t>
            </a:r>
            <a:r>
              <a:rPr lang="en-US" altLang="zh-CN" sz="1600" dirty="0" err="1"/>
              <a:t>Integer.</a:t>
            </a:r>
            <a:r>
              <a:rPr lang="en-US" altLang="zh-CN" sz="1600" i="1" dirty="0" err="1"/>
              <a:t>parseInt</a:t>
            </a:r>
            <a:r>
              <a:rPr lang="en-US" altLang="zh-CN" sz="1600" i="1" dirty="0"/>
              <a:t>(</a:t>
            </a:r>
            <a:r>
              <a:rPr lang="en-US" altLang="zh-CN" sz="1600" i="1" dirty="0" err="1"/>
              <a:t>s.substring</a:t>
            </a:r>
            <a:r>
              <a:rPr lang="en-US" altLang="zh-CN" sz="1600" i="1" dirty="0"/>
              <a:t>(11,13)); //</a:t>
            </a:r>
            <a:r>
              <a:rPr lang="zh-CN" altLang="en-US" sz="1600" i="1" dirty="0"/>
              <a:t>获取小时</a:t>
            </a:r>
          </a:p>
          <a:p>
            <a:r>
              <a:rPr lang="en-US" altLang="zh-CN" sz="1600" dirty="0"/>
              <a:t>        </a:t>
            </a:r>
            <a:r>
              <a:rPr lang="en-US" altLang="zh-CN" sz="1600" dirty="0" err="1"/>
              <a:t>munite</a:t>
            </a:r>
            <a:r>
              <a:rPr lang="en-US" altLang="zh-CN" sz="1600" dirty="0"/>
              <a:t>=</a:t>
            </a:r>
            <a:r>
              <a:rPr lang="en-US" altLang="zh-CN" sz="1600" dirty="0" err="1"/>
              <a:t>Integer.</a:t>
            </a:r>
            <a:r>
              <a:rPr lang="en-US" altLang="zh-CN" sz="1600" i="1" dirty="0" err="1"/>
              <a:t>parseInt</a:t>
            </a:r>
            <a:r>
              <a:rPr lang="en-US" altLang="zh-CN" sz="1600" i="1" dirty="0"/>
              <a:t>(</a:t>
            </a:r>
            <a:r>
              <a:rPr lang="en-US" altLang="zh-CN" sz="1600" i="1" dirty="0" err="1"/>
              <a:t>s.substring</a:t>
            </a:r>
            <a:r>
              <a:rPr lang="en-US" altLang="zh-CN" sz="1600" i="1" dirty="0"/>
              <a:t>(14,16));//</a:t>
            </a:r>
            <a:r>
              <a:rPr lang="zh-CN" altLang="en-US" sz="1600" i="1" dirty="0"/>
              <a:t>获取分钟</a:t>
            </a:r>
          </a:p>
          <a:p>
            <a:r>
              <a:rPr lang="en-US" altLang="zh-CN" sz="1600" dirty="0"/>
              <a:t>        second=</a:t>
            </a:r>
            <a:r>
              <a:rPr lang="en-US" altLang="zh-CN" sz="1600" dirty="0" err="1"/>
              <a:t>Integer.</a:t>
            </a:r>
            <a:r>
              <a:rPr lang="en-US" altLang="zh-CN" sz="1600" i="1" dirty="0" err="1"/>
              <a:t>parseInt</a:t>
            </a:r>
            <a:r>
              <a:rPr lang="en-US" altLang="zh-CN" sz="1600" i="1" dirty="0"/>
              <a:t>(</a:t>
            </a:r>
            <a:r>
              <a:rPr lang="en-US" altLang="zh-CN" sz="1600" i="1" dirty="0" err="1"/>
              <a:t>s.substring</a:t>
            </a:r>
            <a:r>
              <a:rPr lang="en-US" altLang="zh-CN" sz="1600" i="1" dirty="0"/>
              <a:t>(17,19)); //</a:t>
            </a:r>
            <a:r>
              <a:rPr lang="zh-CN" altLang="en-US" sz="1600" i="1" dirty="0"/>
              <a:t>获取秒</a:t>
            </a:r>
          </a:p>
          <a:p>
            <a:r>
              <a:rPr lang="en-US" altLang="zh-CN" sz="1600" dirty="0"/>
              <a:t>        </a:t>
            </a:r>
            <a:r>
              <a:rPr lang="en-US" altLang="zh-CN" sz="1600" b="1" dirty="0" err="1"/>
              <a:t>int</a:t>
            </a:r>
            <a:r>
              <a:rPr lang="en-US" altLang="zh-CN" sz="1600" b="1" dirty="0"/>
              <a:t> h=hour%12;</a:t>
            </a:r>
          </a:p>
          <a:p>
            <a:r>
              <a:rPr lang="en-US" altLang="zh-CN" sz="1600" dirty="0"/>
              <a:t>        a=second;                    //</a:t>
            </a:r>
            <a:r>
              <a:rPr lang="zh-CN" altLang="en-US" sz="1600" dirty="0"/>
              <a:t>秒针端点的坐标在</a:t>
            </a:r>
            <a:r>
              <a:rPr lang="en-US" altLang="zh-CN" sz="1600" dirty="0"/>
              <a:t>60</a:t>
            </a:r>
            <a:r>
              <a:rPr lang="zh-CN" altLang="en-US" sz="1600" dirty="0"/>
              <a:t>格的第几个</a:t>
            </a:r>
          </a:p>
          <a:p>
            <a:r>
              <a:rPr lang="zh-CN" altLang="en-US" sz="1600" dirty="0"/>
              <a:t>        </a:t>
            </a:r>
            <a:r>
              <a:rPr lang="en-US" altLang="zh-CN" sz="1600" dirty="0"/>
              <a:t>b=</a:t>
            </a:r>
            <a:r>
              <a:rPr lang="en-US" altLang="zh-CN" sz="1600" dirty="0" err="1"/>
              <a:t>munite</a:t>
            </a:r>
            <a:r>
              <a:rPr lang="en-US" altLang="zh-CN" sz="1600" dirty="0"/>
              <a:t>;                    //</a:t>
            </a:r>
            <a:r>
              <a:rPr lang="zh-CN" altLang="en-US" sz="1600" dirty="0"/>
              <a:t>分针端点的坐标在</a:t>
            </a:r>
            <a:r>
              <a:rPr lang="en-US" altLang="zh-CN" sz="1600" dirty="0"/>
              <a:t>60</a:t>
            </a:r>
            <a:r>
              <a:rPr lang="zh-CN" altLang="en-US" sz="1600" dirty="0"/>
              <a:t>格的第几个</a:t>
            </a:r>
          </a:p>
          <a:p>
            <a:r>
              <a:rPr lang="en-US" altLang="zh-CN" sz="1600" dirty="0"/>
              <a:t>        c=h*5+munite/12;             //</a:t>
            </a:r>
            <a:r>
              <a:rPr lang="zh-CN" altLang="en-US" sz="1600" dirty="0"/>
              <a:t>时针端点的坐标在</a:t>
            </a:r>
            <a:r>
              <a:rPr lang="en-US" altLang="zh-CN" sz="1600" dirty="0"/>
              <a:t>60</a:t>
            </a:r>
            <a:r>
              <a:rPr lang="zh-CN" altLang="en-US" sz="1600" dirty="0"/>
              <a:t>格的第几个</a:t>
            </a:r>
          </a:p>
          <a:p>
            <a:r>
              <a:rPr lang="en-US" altLang="zh-CN" sz="1600" dirty="0"/>
              <a:t>        </a:t>
            </a:r>
            <a:r>
              <a:rPr lang="en-US" altLang="zh-CN" sz="1600" dirty="0" err="1"/>
              <a:t>secondLine.setLine</a:t>
            </a:r>
            <a:r>
              <a:rPr lang="en-US" altLang="zh-CN" sz="1600" dirty="0"/>
              <a:t>(width/2,height/2,(</a:t>
            </a:r>
            <a:r>
              <a:rPr lang="en-US" altLang="zh-CN" sz="1600" b="1" dirty="0" err="1"/>
              <a:t>int</a:t>
            </a:r>
            <a:r>
              <a:rPr lang="en-US" altLang="zh-CN" sz="1600" b="1" dirty="0"/>
              <a:t>)</a:t>
            </a:r>
            <a:r>
              <a:rPr lang="en-US" altLang="zh-CN" sz="1600" b="1" dirty="0" err="1"/>
              <a:t>pointSX</a:t>
            </a:r>
            <a:r>
              <a:rPr lang="en-US" altLang="zh-CN" sz="1600" b="1" dirty="0"/>
              <a:t>[a],(</a:t>
            </a:r>
            <a:r>
              <a:rPr lang="en-US" altLang="zh-CN" sz="1600" b="1" dirty="0" err="1"/>
              <a:t>int</a:t>
            </a:r>
            <a:r>
              <a:rPr lang="en-US" altLang="zh-CN" sz="1600" b="1" dirty="0"/>
              <a:t>)</a:t>
            </a:r>
            <a:r>
              <a:rPr lang="en-US" altLang="zh-CN" sz="1600" b="1" dirty="0" err="1"/>
              <a:t>pointSY</a:t>
            </a:r>
            <a:r>
              <a:rPr lang="en-US" altLang="zh-CN" sz="1600" b="1" dirty="0"/>
              <a:t>[a]);//</a:t>
            </a:r>
            <a:r>
              <a:rPr lang="zh-CN" altLang="en-US" sz="1600" b="1" dirty="0"/>
              <a:t>绘制秒针</a:t>
            </a:r>
          </a:p>
          <a:p>
            <a:r>
              <a:rPr lang="en-US" altLang="zh-CN" sz="1600" dirty="0"/>
              <a:t>        </a:t>
            </a:r>
            <a:r>
              <a:rPr lang="en-US" altLang="zh-CN" sz="1600" dirty="0" err="1"/>
              <a:t>muniteLine.setLine</a:t>
            </a:r>
            <a:r>
              <a:rPr lang="en-US" altLang="zh-CN" sz="1600" dirty="0"/>
              <a:t>(width/2,height/2,(</a:t>
            </a:r>
            <a:r>
              <a:rPr lang="en-US" altLang="zh-CN" sz="1600" b="1" dirty="0" err="1"/>
              <a:t>int</a:t>
            </a:r>
            <a:r>
              <a:rPr lang="en-US" altLang="zh-CN" sz="1600" b="1" dirty="0"/>
              <a:t>)</a:t>
            </a:r>
            <a:r>
              <a:rPr lang="en-US" altLang="zh-CN" sz="1600" b="1" dirty="0" err="1"/>
              <a:t>pointMX</a:t>
            </a:r>
            <a:r>
              <a:rPr lang="en-US" altLang="zh-CN" sz="1600" b="1" dirty="0"/>
              <a:t>[b],(</a:t>
            </a:r>
            <a:r>
              <a:rPr lang="en-US" altLang="zh-CN" sz="1600" b="1" dirty="0" err="1"/>
              <a:t>int</a:t>
            </a:r>
            <a:r>
              <a:rPr lang="en-US" altLang="zh-CN" sz="1600" b="1" dirty="0"/>
              <a:t>)</a:t>
            </a:r>
            <a:r>
              <a:rPr lang="en-US" altLang="zh-CN" sz="1600" b="1" dirty="0" err="1"/>
              <a:t>pointMY</a:t>
            </a:r>
            <a:r>
              <a:rPr lang="en-US" altLang="zh-CN" sz="1600" b="1" dirty="0"/>
              <a:t>[b]);//</a:t>
            </a:r>
            <a:r>
              <a:rPr lang="zh-CN" altLang="en-US" sz="1600" b="1" dirty="0"/>
              <a:t>绘制分针</a:t>
            </a:r>
          </a:p>
          <a:p>
            <a:r>
              <a:rPr lang="en-US" altLang="zh-CN" sz="1600" dirty="0"/>
              <a:t>        </a:t>
            </a:r>
            <a:r>
              <a:rPr lang="en-US" altLang="zh-CN" sz="1600" dirty="0" err="1"/>
              <a:t>hourLine.setLine</a:t>
            </a:r>
            <a:r>
              <a:rPr lang="en-US" altLang="zh-CN" sz="1600" dirty="0"/>
              <a:t>(width/2,height/2,(</a:t>
            </a:r>
            <a:r>
              <a:rPr lang="en-US" altLang="zh-CN" sz="1600" b="1" dirty="0" err="1"/>
              <a:t>int</a:t>
            </a:r>
            <a:r>
              <a:rPr lang="en-US" altLang="zh-CN" sz="1600" b="1" dirty="0"/>
              <a:t>)</a:t>
            </a:r>
            <a:r>
              <a:rPr lang="en-US" altLang="zh-CN" sz="1600" b="1" dirty="0" err="1"/>
              <a:t>pointHX</a:t>
            </a:r>
            <a:r>
              <a:rPr lang="en-US" altLang="zh-CN" sz="1600" b="1" dirty="0"/>
              <a:t>[c],(</a:t>
            </a:r>
            <a:r>
              <a:rPr lang="en-US" altLang="zh-CN" sz="1600" b="1" dirty="0" err="1"/>
              <a:t>int</a:t>
            </a:r>
            <a:r>
              <a:rPr lang="en-US" altLang="zh-CN" sz="1600" b="1" dirty="0"/>
              <a:t>)</a:t>
            </a:r>
            <a:r>
              <a:rPr lang="en-US" altLang="zh-CN" sz="1600" b="1" dirty="0" err="1"/>
              <a:t>pointHY</a:t>
            </a:r>
            <a:r>
              <a:rPr lang="en-US" altLang="zh-CN" sz="1600" b="1" dirty="0"/>
              <a:t>[c]);//</a:t>
            </a:r>
            <a:r>
              <a:rPr lang="zh-CN" altLang="en-US" sz="1600" b="1" dirty="0"/>
              <a:t>绘制时针</a:t>
            </a:r>
            <a:endParaRPr lang="zh-CN" altLang="en-US" sz="1600" dirty="0"/>
          </a:p>
        </p:txBody>
      </p:sp>
    </p:spTree>
    <p:extLst>
      <p:ext uri="{BB962C8B-B14F-4D97-AF65-F5344CB8AC3E}">
        <p14:creationId xmlns:p14="http://schemas.microsoft.com/office/powerpoint/2010/main" val="3578373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类：</a:t>
            </a:r>
            <a:r>
              <a:rPr lang="en-US" altLang="zh-CN" u="sng" dirty="0" err="1" smtClean="0"/>
              <a:t>CalendarImage</a:t>
            </a:r>
            <a:r>
              <a:rPr lang="en-US" altLang="zh-CN" u="sng" dirty="0" smtClean="0"/>
              <a:t>()</a:t>
            </a:r>
            <a:r>
              <a:rPr lang="zh-CN" altLang="en-US" u="sng" dirty="0" smtClean="0"/>
              <a:t>；</a:t>
            </a:r>
            <a:endParaRPr lang="en-US" altLang="zh-CN" u="sng" dirty="0" smtClean="0"/>
          </a:p>
          <a:p>
            <a:pPr marL="68580" indent="0">
              <a:buNone/>
            </a:pPr>
            <a:r>
              <a:rPr lang="zh-CN" altLang="en-US" dirty="0" smtClean="0"/>
              <a:t>方法：</a:t>
            </a:r>
            <a:r>
              <a:rPr lang="en-US" altLang="zh-CN" dirty="0" err="1" smtClean="0"/>
              <a:t>setImageFile</a:t>
            </a:r>
            <a:r>
              <a:rPr lang="en-US" altLang="zh-CN" dirty="0" smtClean="0"/>
              <a:t>(); </a:t>
            </a:r>
            <a:r>
              <a:rPr lang="zh-CN" altLang="en-US" dirty="0" smtClean="0"/>
              <a:t>获取背景图片的存储路径</a:t>
            </a:r>
            <a:endParaRPr lang="en-US" altLang="zh-CN" dirty="0" smtClean="0"/>
          </a:p>
          <a:p>
            <a:pPr marL="68580" indent="0">
              <a:buNone/>
            </a:pPr>
            <a:r>
              <a:rPr lang="en-US" altLang="zh-CN" dirty="0" smtClean="0"/>
              <a:t>            </a:t>
            </a:r>
            <a:r>
              <a:rPr lang="en-US" altLang="zh-CN" dirty="0" err="1" smtClean="0"/>
              <a:t>paintComponent</a:t>
            </a:r>
            <a:r>
              <a:rPr lang="en-US" altLang="zh-CN" dirty="0" smtClean="0"/>
              <a:t>(Graphics </a:t>
            </a:r>
            <a:r>
              <a:rPr lang="en-US" altLang="zh-CN" dirty="0"/>
              <a:t>g</a:t>
            </a:r>
            <a:r>
              <a:rPr lang="en-US" altLang="zh-CN" dirty="0" smtClean="0"/>
              <a:t>)</a:t>
            </a:r>
          </a:p>
          <a:p>
            <a:pPr marL="68580" indent="0">
              <a:buNone/>
            </a:pPr>
            <a:r>
              <a:rPr lang="en-US" altLang="zh-CN" dirty="0"/>
              <a:t> </a:t>
            </a:r>
            <a:r>
              <a:rPr lang="en-US" altLang="zh-CN" dirty="0" smtClean="0"/>
              <a:t>          </a:t>
            </a:r>
            <a:r>
              <a:rPr lang="zh-CN" altLang="en-US" dirty="0" smtClean="0"/>
              <a:t>根据容器大小</a:t>
            </a:r>
            <a:r>
              <a:rPr lang="en-US" altLang="zh-CN" dirty="0" smtClean="0"/>
              <a:t> </a:t>
            </a:r>
            <a:r>
              <a:rPr lang="zh-CN" altLang="en-US" dirty="0"/>
              <a:t>放置</a:t>
            </a:r>
            <a:r>
              <a:rPr lang="zh-CN" altLang="en-US" dirty="0" smtClean="0"/>
              <a:t>图片</a:t>
            </a:r>
            <a:endParaRPr lang="en-US" altLang="zh-CN" dirty="0" smtClean="0"/>
          </a:p>
          <a:p>
            <a:pPr marL="68580" indent="0">
              <a:buNone/>
            </a:pPr>
            <a:endParaRPr lang="zh-CN" altLang="en-US" dirty="0"/>
          </a:p>
        </p:txBody>
      </p:sp>
      <p:sp>
        <p:nvSpPr>
          <p:cNvPr id="4" name="标题 3"/>
          <p:cNvSpPr>
            <a:spLocks noGrp="1"/>
          </p:cNvSpPr>
          <p:nvPr>
            <p:ph type="title"/>
          </p:nvPr>
        </p:nvSpPr>
        <p:spPr>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normAutofit fontScale="90000"/>
          </a:bodyPr>
          <a:lstStyle/>
          <a:p>
            <a:pPr algn="ctr"/>
            <a:endParaRPr lang="en-US" altLang="zh-CN" dirty="0" smtClean="0"/>
          </a:p>
          <a:p>
            <a:pPr algn="ctr"/>
            <a:r>
              <a:rPr lang="zh-CN" altLang="en-US" dirty="0" smtClean="0"/>
              <a:t>显示背景图片</a:t>
            </a:r>
            <a:endParaRPr lang="en-US" altLang="zh-CN" dirty="0" smtClean="0"/>
          </a:p>
          <a:p>
            <a:pPr algn="ctr"/>
            <a:endParaRPr lang="zh-CN" altLang="en-US" dirty="0"/>
          </a:p>
        </p:txBody>
      </p:sp>
      <p:pic>
        <p:nvPicPr>
          <p:cNvPr id="5122" name="Picture 2" descr="C:\Users\AI\Desktop\java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077072"/>
            <a:ext cx="4032448" cy="23764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069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天气预报</a:t>
            </a:r>
            <a:endParaRPr lang="zh-CN" altLang="en-US" dirty="0"/>
          </a:p>
        </p:txBody>
      </p:sp>
      <p:sp>
        <p:nvSpPr>
          <p:cNvPr id="6" name="内容占位符 5"/>
          <p:cNvSpPr>
            <a:spLocks noGrp="1"/>
          </p:cNvSpPr>
          <p:nvPr>
            <p:ph idx="1"/>
          </p:nvPr>
        </p:nvSpPr>
        <p:spPr/>
        <p:txBody>
          <a:bodyPr/>
          <a:lstStyle/>
          <a:p>
            <a:endParaRPr lang="zh-CN" altLang="en-US"/>
          </a:p>
        </p:txBody>
      </p:sp>
      <p:pic>
        <p:nvPicPr>
          <p:cNvPr id="8194" name="Picture 2" descr="C:\Users\AI\Desktop\java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66248"/>
            <a:ext cx="3644204" cy="25061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195" name="Picture 3" descr="C:\Users\AI\Desktop\java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5804" y="3038255"/>
            <a:ext cx="4008021" cy="23620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83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971600" y="1484784"/>
            <a:ext cx="6777317" cy="3508977"/>
          </a:xfrm>
        </p:spPr>
        <p:txBody>
          <a:bodyPr>
            <a:normAutofit fontScale="85000" lnSpcReduction="20000"/>
          </a:bodyPr>
          <a:lstStyle/>
          <a:p>
            <a:r>
              <a:rPr lang="zh-CN" altLang="en-US" dirty="0" smtClean="0"/>
              <a:t>类：</a:t>
            </a:r>
            <a:r>
              <a:rPr lang="en-US" altLang="zh-CN" dirty="0" err="1" smtClean="0"/>
              <a:t>CalendarImage</a:t>
            </a:r>
            <a:r>
              <a:rPr lang="en-US" altLang="zh-CN" dirty="0" smtClean="0"/>
              <a:t>();</a:t>
            </a:r>
          </a:p>
          <a:p>
            <a:r>
              <a:rPr lang="en-US" altLang="zh-CN" dirty="0" smtClean="0"/>
              <a:t>       </a:t>
            </a:r>
            <a:r>
              <a:rPr lang="en-US" altLang="zh-CN" dirty="0" err="1" smtClean="0"/>
              <a:t>weatherReport</a:t>
            </a:r>
            <a:r>
              <a:rPr lang="en-US" altLang="zh-CN" dirty="0" smtClean="0"/>
              <a:t>();</a:t>
            </a:r>
          </a:p>
          <a:p>
            <a:r>
              <a:rPr lang="zh-CN" altLang="en-US" dirty="0" smtClean="0"/>
              <a:t>方法：</a:t>
            </a:r>
            <a:endParaRPr lang="en-US" altLang="zh-CN" dirty="0" smtClean="0"/>
          </a:p>
          <a:p>
            <a:r>
              <a:rPr lang="en-US" altLang="zh-CN" dirty="0" err="1"/>
              <a:t>GetWeatherInfo</a:t>
            </a:r>
            <a:r>
              <a:rPr lang="en-US" altLang="zh-CN" dirty="0"/>
              <a:t> </a:t>
            </a:r>
            <a:r>
              <a:rPr lang="en-US" altLang="zh-CN" dirty="0" smtClean="0"/>
              <a:t>();</a:t>
            </a:r>
            <a:r>
              <a:rPr lang="zh-CN" altLang="en-US" dirty="0" smtClean="0"/>
              <a:t>获取城市天气预报</a:t>
            </a:r>
            <a:endParaRPr lang="en-US" altLang="zh-CN" dirty="0" smtClean="0"/>
          </a:p>
          <a:p>
            <a:r>
              <a:rPr lang="en-US" altLang="zh-CN" dirty="0" err="1"/>
              <a:t>initCitys</a:t>
            </a:r>
            <a:r>
              <a:rPr lang="en-US" altLang="zh-CN" dirty="0" smtClean="0"/>
              <a:t>()</a:t>
            </a:r>
            <a:r>
              <a:rPr lang="zh-CN" altLang="en-US" dirty="0" smtClean="0"/>
              <a:t>初始化城市代号；</a:t>
            </a:r>
            <a:endParaRPr lang="en-US" altLang="zh-CN" dirty="0" smtClean="0"/>
          </a:p>
          <a:p>
            <a:r>
              <a:rPr lang="en-US" altLang="zh-CN" dirty="0" err="1"/>
              <a:t>getWeatherXML</a:t>
            </a:r>
            <a:r>
              <a:rPr lang="en-US" altLang="zh-CN" dirty="0"/>
              <a:t>(String </a:t>
            </a:r>
            <a:r>
              <a:rPr lang="en-US" altLang="zh-CN" dirty="0" err="1"/>
              <a:t>cityCode</a:t>
            </a:r>
            <a:r>
              <a:rPr lang="en-US" altLang="zh-CN" dirty="0"/>
              <a:t>) </a:t>
            </a:r>
            <a:r>
              <a:rPr lang="zh-CN" altLang="en-US" dirty="0" smtClean="0"/>
              <a:t>获取天气信息</a:t>
            </a:r>
            <a:r>
              <a:rPr lang="en-US" altLang="zh-CN" dirty="0" smtClean="0"/>
              <a:t>XML</a:t>
            </a:r>
            <a:r>
              <a:rPr lang="zh-CN" altLang="en-US" dirty="0" smtClean="0"/>
              <a:t>文档</a:t>
            </a:r>
            <a:endParaRPr lang="en-US" altLang="zh-CN" dirty="0" smtClean="0"/>
          </a:p>
          <a:p>
            <a:r>
              <a:rPr lang="en-US" altLang="zh-CN" dirty="0" err="1"/>
              <a:t>getWeather</a:t>
            </a:r>
            <a:r>
              <a:rPr lang="en-US" altLang="zh-CN" dirty="0"/>
              <a:t>(String city</a:t>
            </a:r>
            <a:r>
              <a:rPr lang="en-US" altLang="zh-CN" dirty="0" smtClean="0"/>
              <a:t>)</a:t>
            </a:r>
            <a:r>
              <a:rPr lang="zh-CN" altLang="en-US" dirty="0" smtClean="0"/>
              <a:t>获取天气信息；</a:t>
            </a:r>
            <a:endParaRPr lang="en-US" altLang="zh-CN" dirty="0" smtClean="0"/>
          </a:p>
          <a:p>
            <a:pPr marL="68580" indent="0">
              <a:buNone/>
            </a:pPr>
            <a:endParaRPr lang="en-US" altLang="zh-CN" dirty="0" smtClean="0"/>
          </a:p>
          <a:p>
            <a:r>
              <a:rPr lang="en-US" altLang="zh-CN" b="1" dirty="0" smtClean="0"/>
              <a:t>   </a:t>
            </a:r>
            <a:r>
              <a:rPr lang="en-US" altLang="zh-CN" b="1" u="sng" dirty="0"/>
              <a:t>box = new </a:t>
            </a:r>
            <a:r>
              <a:rPr lang="en-US" altLang="zh-CN" b="1" u="sng" dirty="0" err="1"/>
              <a:t>JComboBox</a:t>
            </a:r>
            <a:r>
              <a:rPr lang="en-US" altLang="zh-CN" b="1" u="sng" dirty="0"/>
              <a:t>(a</a:t>
            </a:r>
            <a:r>
              <a:rPr lang="en-US" altLang="zh-CN" b="1" u="sng" dirty="0" smtClean="0"/>
              <a:t>);//</a:t>
            </a:r>
            <a:r>
              <a:rPr lang="zh-CN" altLang="en-US" b="1" u="sng" dirty="0" smtClean="0"/>
              <a:t>新建下拉列表对象</a:t>
            </a:r>
            <a:endParaRPr lang="en-US" altLang="zh-CN" b="1" dirty="0" smtClean="0"/>
          </a:p>
          <a:p>
            <a:r>
              <a:rPr lang="en-US" altLang="zh-CN" dirty="0" err="1"/>
              <a:t>actionPerformed</a:t>
            </a:r>
            <a:r>
              <a:rPr lang="en-US" altLang="zh-CN" dirty="0"/>
              <a:t>(</a:t>
            </a:r>
            <a:r>
              <a:rPr lang="en-US" altLang="zh-CN" dirty="0" err="1"/>
              <a:t>ActionEvent</a:t>
            </a:r>
            <a:r>
              <a:rPr lang="en-US" altLang="zh-CN" dirty="0"/>
              <a:t> e</a:t>
            </a:r>
            <a:r>
              <a:rPr lang="en-US" altLang="zh-CN" dirty="0" smtClean="0"/>
              <a:t>)</a:t>
            </a:r>
            <a:r>
              <a:rPr lang="zh-CN" altLang="en-US" dirty="0" smtClean="0"/>
              <a:t>切换城市</a:t>
            </a:r>
            <a:endParaRPr lang="zh-CN" altLang="en-US" dirty="0"/>
          </a:p>
        </p:txBody>
      </p:sp>
    </p:spTree>
    <p:extLst>
      <p:ext uri="{BB962C8B-B14F-4D97-AF65-F5344CB8AC3E}">
        <p14:creationId xmlns:p14="http://schemas.microsoft.com/office/powerpoint/2010/main" val="1684428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492" y="692696"/>
            <a:ext cx="6777317" cy="5139933"/>
          </a:xfrm>
        </p:spPr>
        <p:txBody>
          <a:bodyPr>
            <a:normAutofit fontScale="25000" lnSpcReduction="20000"/>
          </a:bodyPr>
          <a:lstStyle/>
          <a:p>
            <a:r>
              <a:rPr lang="zh-CN" altLang="en-US" sz="4900" dirty="0"/>
              <a:t> </a:t>
            </a:r>
            <a:r>
              <a:rPr lang="en-US" altLang="zh-CN" sz="4900" dirty="0"/>
              <a:t>/* </a:t>
            </a:r>
            <a:r>
              <a:rPr lang="zh-CN" altLang="en-US" sz="4900" dirty="0"/>
              <a:t>初始化城市代号 *</a:t>
            </a:r>
            <a:r>
              <a:rPr lang="en-US" altLang="zh-CN" sz="4900" dirty="0"/>
              <a:t>/</a:t>
            </a:r>
          </a:p>
          <a:p>
            <a:r>
              <a:rPr lang="en-US" altLang="zh-CN" sz="4900" dirty="0"/>
              <a:t>    </a:t>
            </a:r>
            <a:r>
              <a:rPr lang="en-US" altLang="zh-CN" sz="4900" b="1" dirty="0"/>
              <a:t>private void </a:t>
            </a:r>
            <a:r>
              <a:rPr lang="en-US" altLang="zh-CN" sz="4900" b="1" dirty="0" err="1"/>
              <a:t>initCitys</a:t>
            </a:r>
            <a:r>
              <a:rPr lang="en-US" altLang="zh-CN" sz="4900" b="1" dirty="0"/>
              <a:t>() {</a:t>
            </a:r>
          </a:p>
          <a:p>
            <a:r>
              <a:rPr lang="en-US" altLang="zh-CN" sz="4900" dirty="0"/>
              <a:t>        </a:t>
            </a:r>
            <a:r>
              <a:rPr lang="en-US" altLang="zh-CN" sz="4900" i="1" dirty="0" err="1"/>
              <a:t>cityCode.put</a:t>
            </a:r>
            <a:r>
              <a:rPr lang="en-US" altLang="zh-CN" sz="4900" i="1" dirty="0"/>
              <a:t>("</a:t>
            </a:r>
            <a:r>
              <a:rPr lang="zh-CN" altLang="en-US" sz="4900" i="1" dirty="0"/>
              <a:t>北京</a:t>
            </a:r>
            <a:r>
              <a:rPr lang="en-US" altLang="zh-CN" sz="4900" i="1" dirty="0"/>
              <a:t>", "0008");</a:t>
            </a:r>
          </a:p>
          <a:p>
            <a:r>
              <a:rPr lang="en-US" altLang="zh-CN" sz="4900" dirty="0"/>
              <a:t>        </a:t>
            </a:r>
            <a:r>
              <a:rPr lang="en-US" altLang="zh-CN" sz="4900" i="1" dirty="0" err="1"/>
              <a:t>cityCode.put</a:t>
            </a:r>
            <a:r>
              <a:rPr lang="en-US" altLang="zh-CN" sz="4900" i="1" dirty="0"/>
              <a:t>("</a:t>
            </a:r>
            <a:r>
              <a:rPr lang="zh-CN" altLang="en-US" sz="4900" i="1" dirty="0"/>
              <a:t>天津</a:t>
            </a:r>
            <a:r>
              <a:rPr lang="en-US" altLang="zh-CN" sz="4900" i="1" dirty="0"/>
              <a:t>", "0133");</a:t>
            </a:r>
          </a:p>
          <a:p>
            <a:r>
              <a:rPr lang="en-US" altLang="zh-CN" sz="4900" dirty="0"/>
              <a:t>        </a:t>
            </a:r>
            <a:r>
              <a:rPr lang="en-US" altLang="zh-CN" sz="4900" i="1" dirty="0" err="1"/>
              <a:t>cityCode.put</a:t>
            </a:r>
            <a:r>
              <a:rPr lang="en-US" altLang="zh-CN" sz="4900" i="1" dirty="0"/>
              <a:t>("</a:t>
            </a:r>
            <a:r>
              <a:rPr lang="zh-CN" altLang="en-US" sz="4900" i="1" dirty="0"/>
              <a:t>武汉</a:t>
            </a:r>
            <a:r>
              <a:rPr lang="en-US" altLang="zh-CN" sz="4900" i="1" dirty="0"/>
              <a:t>", "0138");</a:t>
            </a:r>
          </a:p>
          <a:p>
            <a:r>
              <a:rPr lang="en-US" altLang="zh-CN" sz="4900" dirty="0"/>
              <a:t>        </a:t>
            </a:r>
            <a:r>
              <a:rPr lang="en-US" altLang="zh-CN" sz="4900" i="1" dirty="0" err="1"/>
              <a:t>cityCode.put</a:t>
            </a:r>
            <a:r>
              <a:rPr lang="en-US" altLang="zh-CN" sz="4900" i="1" dirty="0"/>
              <a:t>("</a:t>
            </a:r>
            <a:r>
              <a:rPr lang="zh-CN" altLang="en-US" sz="4900" i="1" dirty="0"/>
              <a:t>杭州</a:t>
            </a:r>
            <a:r>
              <a:rPr lang="en-US" altLang="zh-CN" sz="4900" i="1" dirty="0"/>
              <a:t>", "0044");</a:t>
            </a:r>
          </a:p>
          <a:p>
            <a:r>
              <a:rPr lang="en-US" altLang="zh-CN" sz="4900" dirty="0"/>
              <a:t>        </a:t>
            </a:r>
            <a:r>
              <a:rPr lang="en-US" altLang="zh-CN" sz="4900" i="1" dirty="0" err="1"/>
              <a:t>cityCode.put</a:t>
            </a:r>
            <a:r>
              <a:rPr lang="en-US" altLang="zh-CN" sz="4900" i="1" dirty="0"/>
              <a:t>("</a:t>
            </a:r>
            <a:r>
              <a:rPr lang="zh-CN" altLang="en-US" sz="4900" i="1" dirty="0"/>
              <a:t>合肥 </a:t>
            </a:r>
            <a:r>
              <a:rPr lang="en-US" altLang="zh-CN" sz="4900" i="1" dirty="0"/>
              <a:t>", "0448");</a:t>
            </a:r>
          </a:p>
          <a:p>
            <a:r>
              <a:rPr lang="en-US" altLang="zh-CN" sz="4900" dirty="0"/>
              <a:t>        </a:t>
            </a:r>
            <a:r>
              <a:rPr lang="en-US" altLang="zh-CN" sz="4900" i="1" dirty="0" err="1"/>
              <a:t>cityCode.put</a:t>
            </a:r>
            <a:r>
              <a:rPr lang="en-US" altLang="zh-CN" sz="4900" i="1" dirty="0"/>
              <a:t>("</a:t>
            </a:r>
            <a:r>
              <a:rPr lang="zh-CN" altLang="en-US" sz="4900" i="1" dirty="0"/>
              <a:t>上海 </a:t>
            </a:r>
            <a:r>
              <a:rPr lang="en-US" altLang="zh-CN" sz="4900" i="1" dirty="0"/>
              <a:t>", "0116");</a:t>
            </a:r>
          </a:p>
          <a:p>
            <a:r>
              <a:rPr lang="en-US" altLang="zh-CN" sz="4900" dirty="0"/>
              <a:t>        </a:t>
            </a:r>
            <a:r>
              <a:rPr lang="en-US" altLang="zh-CN" sz="4900" i="1" dirty="0" err="1"/>
              <a:t>cityCode.put</a:t>
            </a:r>
            <a:r>
              <a:rPr lang="en-US" altLang="zh-CN" sz="4900" i="1" dirty="0"/>
              <a:t>("</a:t>
            </a:r>
            <a:r>
              <a:rPr lang="zh-CN" altLang="en-US" sz="4900" i="1" dirty="0"/>
              <a:t>福州 </a:t>
            </a:r>
            <a:r>
              <a:rPr lang="en-US" altLang="zh-CN" sz="4900" i="1" dirty="0"/>
              <a:t>", "0031");</a:t>
            </a:r>
          </a:p>
          <a:p>
            <a:r>
              <a:rPr lang="en-US" altLang="zh-CN" sz="4900" dirty="0"/>
              <a:t>        </a:t>
            </a:r>
            <a:r>
              <a:rPr lang="en-US" altLang="zh-CN" sz="4900" i="1" dirty="0" err="1"/>
              <a:t>cityCode.put</a:t>
            </a:r>
            <a:r>
              <a:rPr lang="en-US" altLang="zh-CN" sz="4900" i="1" dirty="0"/>
              <a:t>("</a:t>
            </a:r>
            <a:r>
              <a:rPr lang="zh-CN" altLang="en-US" sz="4900" i="1" dirty="0"/>
              <a:t>重庆 </a:t>
            </a:r>
            <a:r>
              <a:rPr lang="en-US" altLang="zh-CN" sz="4900" i="1" dirty="0"/>
              <a:t>", "0017");</a:t>
            </a:r>
          </a:p>
          <a:p>
            <a:r>
              <a:rPr lang="en-US" altLang="zh-CN" sz="4900" dirty="0"/>
              <a:t>        </a:t>
            </a:r>
            <a:r>
              <a:rPr lang="en-US" altLang="zh-CN" sz="4900" i="1" dirty="0" err="1"/>
              <a:t>cityCode.put</a:t>
            </a:r>
            <a:r>
              <a:rPr lang="en-US" altLang="zh-CN" sz="4900" i="1" dirty="0"/>
              <a:t>("</a:t>
            </a:r>
            <a:r>
              <a:rPr lang="zh-CN" altLang="en-US" sz="4900" i="1" dirty="0"/>
              <a:t>南昌 </a:t>
            </a:r>
            <a:r>
              <a:rPr lang="en-US" altLang="zh-CN" sz="4900" i="1" dirty="0"/>
              <a:t>", "0097");</a:t>
            </a:r>
          </a:p>
          <a:p>
            <a:r>
              <a:rPr lang="en-US" altLang="zh-CN" sz="4900" dirty="0"/>
              <a:t>        </a:t>
            </a:r>
            <a:r>
              <a:rPr lang="en-US" altLang="zh-CN" sz="4900" i="1" dirty="0" err="1"/>
              <a:t>cityCode.put</a:t>
            </a:r>
            <a:r>
              <a:rPr lang="en-US" altLang="zh-CN" sz="4900" i="1" dirty="0"/>
              <a:t>("</a:t>
            </a:r>
            <a:r>
              <a:rPr lang="zh-CN" altLang="en-US" sz="4900" i="1" dirty="0"/>
              <a:t>香港 </a:t>
            </a:r>
            <a:r>
              <a:rPr lang="en-US" altLang="zh-CN" sz="4900" i="1" dirty="0"/>
              <a:t>", "0049");</a:t>
            </a:r>
          </a:p>
          <a:p>
            <a:r>
              <a:rPr lang="en-US" altLang="zh-CN" sz="4900" dirty="0"/>
              <a:t>        </a:t>
            </a:r>
            <a:r>
              <a:rPr lang="en-US" altLang="zh-CN" sz="4900" i="1" dirty="0" err="1"/>
              <a:t>cityCode.put</a:t>
            </a:r>
            <a:r>
              <a:rPr lang="en-US" altLang="zh-CN" sz="4900" i="1" dirty="0"/>
              <a:t>("</a:t>
            </a:r>
            <a:r>
              <a:rPr lang="zh-CN" altLang="en-US" sz="4900" i="1" dirty="0"/>
              <a:t>济南 </a:t>
            </a:r>
            <a:r>
              <a:rPr lang="en-US" altLang="zh-CN" sz="4900" i="1" dirty="0"/>
              <a:t>", "0064");</a:t>
            </a:r>
          </a:p>
          <a:p>
            <a:r>
              <a:rPr lang="en-US" altLang="zh-CN" sz="4900" dirty="0"/>
              <a:t>        </a:t>
            </a:r>
            <a:r>
              <a:rPr lang="en-US" altLang="zh-CN" sz="4900" i="1" dirty="0" err="1"/>
              <a:t>cityCode.put</a:t>
            </a:r>
            <a:r>
              <a:rPr lang="en-US" altLang="zh-CN" sz="4900" i="1" dirty="0"/>
              <a:t>("</a:t>
            </a:r>
            <a:r>
              <a:rPr lang="zh-CN" altLang="en-US" sz="4900" i="1" dirty="0"/>
              <a:t>澳门 </a:t>
            </a:r>
            <a:r>
              <a:rPr lang="en-US" altLang="zh-CN" sz="4900" i="1" dirty="0"/>
              <a:t>", "0512");</a:t>
            </a:r>
          </a:p>
          <a:p>
            <a:r>
              <a:rPr lang="en-US" altLang="zh-CN" sz="4900" dirty="0"/>
              <a:t>        </a:t>
            </a:r>
            <a:r>
              <a:rPr lang="en-US" altLang="zh-CN" sz="4900" i="1" dirty="0" err="1"/>
              <a:t>cityCode.put</a:t>
            </a:r>
            <a:r>
              <a:rPr lang="en-US" altLang="zh-CN" sz="4900" i="1" dirty="0"/>
              <a:t>("</a:t>
            </a:r>
            <a:r>
              <a:rPr lang="zh-CN" altLang="en-US" sz="4900" i="1" dirty="0"/>
              <a:t>郑州 </a:t>
            </a:r>
            <a:r>
              <a:rPr lang="en-US" altLang="zh-CN" sz="4900" i="1" dirty="0"/>
              <a:t>", "0165");</a:t>
            </a:r>
          </a:p>
          <a:p>
            <a:r>
              <a:rPr lang="en-US" altLang="zh-CN" sz="4900" dirty="0"/>
              <a:t>        </a:t>
            </a:r>
            <a:r>
              <a:rPr lang="en-US" altLang="zh-CN" sz="4900" i="1" dirty="0" err="1"/>
              <a:t>cityCode.put</a:t>
            </a:r>
            <a:r>
              <a:rPr lang="en-US" altLang="zh-CN" sz="4900" i="1" dirty="0"/>
              <a:t>("</a:t>
            </a:r>
            <a:r>
              <a:rPr lang="zh-CN" altLang="en-US" sz="4900" i="1" dirty="0"/>
              <a:t>呼和浩特 </a:t>
            </a:r>
            <a:r>
              <a:rPr lang="en-US" altLang="zh-CN" sz="4900" i="1" dirty="0"/>
              <a:t>", "0249");</a:t>
            </a:r>
          </a:p>
          <a:p>
            <a:r>
              <a:rPr lang="en-US" altLang="zh-CN" sz="4900" dirty="0"/>
              <a:t>        </a:t>
            </a:r>
            <a:r>
              <a:rPr lang="en-US" altLang="zh-CN" sz="4900" i="1" dirty="0" err="1"/>
              <a:t>cityCode.put</a:t>
            </a:r>
            <a:r>
              <a:rPr lang="en-US" altLang="zh-CN" sz="4900" i="1" dirty="0"/>
              <a:t>("</a:t>
            </a:r>
            <a:r>
              <a:rPr lang="zh-CN" altLang="en-US" sz="4900" i="1" dirty="0"/>
              <a:t>乌鲁木齐 </a:t>
            </a:r>
            <a:r>
              <a:rPr lang="en-US" altLang="zh-CN" sz="4900" i="1" dirty="0"/>
              <a:t>", "0135");</a:t>
            </a:r>
          </a:p>
          <a:p>
            <a:r>
              <a:rPr lang="en-US" altLang="zh-CN" sz="4900" dirty="0"/>
              <a:t>        </a:t>
            </a:r>
            <a:r>
              <a:rPr lang="en-US" altLang="zh-CN" sz="4900" i="1" dirty="0" err="1"/>
              <a:t>cityCode.put</a:t>
            </a:r>
            <a:r>
              <a:rPr lang="en-US" altLang="zh-CN" sz="4900" i="1" dirty="0"/>
              <a:t>("</a:t>
            </a:r>
            <a:r>
              <a:rPr lang="zh-CN" altLang="en-US" sz="4900" i="1" dirty="0"/>
              <a:t>长沙 </a:t>
            </a:r>
            <a:r>
              <a:rPr lang="en-US" altLang="zh-CN" sz="4900" i="1" dirty="0"/>
              <a:t>", "0013");</a:t>
            </a:r>
          </a:p>
          <a:p>
            <a:r>
              <a:rPr lang="en-US" altLang="zh-CN" sz="4900" dirty="0"/>
              <a:t>        </a:t>
            </a:r>
            <a:r>
              <a:rPr lang="en-US" altLang="zh-CN" sz="4900" i="1" dirty="0" err="1"/>
              <a:t>cityCode.put</a:t>
            </a:r>
            <a:r>
              <a:rPr lang="en-US" altLang="zh-CN" sz="4900" i="1" dirty="0"/>
              <a:t>("</a:t>
            </a:r>
            <a:r>
              <a:rPr lang="zh-CN" altLang="en-US" sz="4900" i="1" dirty="0"/>
              <a:t>银川 </a:t>
            </a:r>
            <a:r>
              <a:rPr lang="en-US" altLang="zh-CN" sz="4900" i="1" dirty="0"/>
              <a:t>", "0259");</a:t>
            </a:r>
          </a:p>
          <a:p>
            <a:r>
              <a:rPr lang="en-US" altLang="zh-CN" sz="4900" dirty="0"/>
              <a:t>        </a:t>
            </a:r>
            <a:r>
              <a:rPr lang="en-US" altLang="zh-CN" sz="4900" i="1" dirty="0" err="1"/>
              <a:t>cityCode.put</a:t>
            </a:r>
            <a:r>
              <a:rPr lang="en-US" altLang="zh-CN" sz="4900" i="1" dirty="0"/>
              <a:t>("</a:t>
            </a:r>
            <a:r>
              <a:rPr lang="zh-CN" altLang="en-US" sz="4900" i="1" dirty="0"/>
              <a:t>广州 </a:t>
            </a:r>
            <a:r>
              <a:rPr lang="en-US" altLang="zh-CN" sz="4900" i="1" dirty="0"/>
              <a:t>", "0037");</a:t>
            </a:r>
          </a:p>
          <a:p>
            <a:r>
              <a:rPr lang="en-US" altLang="zh-CN" sz="4900" dirty="0"/>
              <a:t>        </a:t>
            </a:r>
            <a:r>
              <a:rPr lang="en-US" altLang="zh-CN" sz="4900" i="1" dirty="0" err="1"/>
              <a:t>cityCode.put</a:t>
            </a:r>
            <a:r>
              <a:rPr lang="en-US" altLang="zh-CN" sz="4900" i="1" dirty="0"/>
              <a:t>("</a:t>
            </a:r>
            <a:r>
              <a:rPr lang="zh-CN" altLang="en-US" sz="4900" i="1" dirty="0"/>
              <a:t>拉萨 </a:t>
            </a:r>
            <a:r>
              <a:rPr lang="en-US" altLang="zh-CN" sz="4900" i="1" dirty="0"/>
              <a:t>", "0080");</a:t>
            </a:r>
          </a:p>
          <a:p>
            <a:r>
              <a:rPr lang="en-US" altLang="zh-CN" sz="4900" dirty="0"/>
              <a:t>        </a:t>
            </a:r>
            <a:r>
              <a:rPr lang="en-US" altLang="zh-CN" sz="4900" i="1" dirty="0" err="1"/>
              <a:t>cityCode.put</a:t>
            </a:r>
            <a:r>
              <a:rPr lang="en-US" altLang="zh-CN" sz="4900" i="1" dirty="0"/>
              <a:t>("</a:t>
            </a:r>
            <a:r>
              <a:rPr lang="zh-CN" altLang="en-US" sz="4900" i="1" dirty="0"/>
              <a:t>海口 </a:t>
            </a:r>
            <a:r>
              <a:rPr lang="en-US" altLang="zh-CN" sz="4900" i="1" dirty="0"/>
              <a:t>", "0502");</a:t>
            </a:r>
          </a:p>
          <a:p>
            <a:r>
              <a:rPr lang="en-US" altLang="zh-CN" sz="4900" dirty="0"/>
              <a:t>        </a:t>
            </a:r>
            <a:r>
              <a:rPr lang="en-US" altLang="zh-CN" sz="4900" i="1" dirty="0" err="1"/>
              <a:t>cityCode.put</a:t>
            </a:r>
            <a:r>
              <a:rPr lang="en-US" altLang="zh-CN" sz="4900" i="1" dirty="0"/>
              <a:t>("</a:t>
            </a:r>
            <a:r>
              <a:rPr lang="zh-CN" altLang="en-US" sz="4900" i="1" dirty="0"/>
              <a:t>南京 </a:t>
            </a:r>
            <a:r>
              <a:rPr lang="en-US" altLang="zh-CN" sz="4900" i="1" dirty="0"/>
              <a:t>", "0100");</a:t>
            </a:r>
          </a:p>
          <a:p>
            <a:r>
              <a:rPr lang="en-US" altLang="zh-CN" sz="4900" dirty="0"/>
              <a:t>        </a:t>
            </a:r>
            <a:r>
              <a:rPr lang="en-US" altLang="zh-CN" sz="4900" i="1" dirty="0" err="1"/>
              <a:t>cityCode.put</a:t>
            </a:r>
            <a:r>
              <a:rPr lang="en-US" altLang="zh-CN" sz="4900" i="1" dirty="0"/>
              <a:t>("</a:t>
            </a:r>
            <a:r>
              <a:rPr lang="zh-CN" altLang="en-US" sz="4900" i="1" dirty="0"/>
              <a:t>成都 </a:t>
            </a:r>
            <a:r>
              <a:rPr lang="en-US" altLang="zh-CN" sz="4900" i="1" dirty="0"/>
              <a:t>", "0016");</a:t>
            </a:r>
          </a:p>
          <a:p>
            <a:r>
              <a:rPr lang="en-US" altLang="zh-CN" sz="4900" dirty="0"/>
              <a:t>        </a:t>
            </a:r>
            <a:r>
              <a:rPr lang="en-US" altLang="zh-CN" sz="4900" i="1" dirty="0" err="1"/>
              <a:t>cityCode.put</a:t>
            </a:r>
            <a:r>
              <a:rPr lang="en-US" altLang="zh-CN" sz="4900" i="1" dirty="0"/>
              <a:t>("</a:t>
            </a:r>
            <a:r>
              <a:rPr lang="zh-CN" altLang="en-US" sz="4900" i="1" dirty="0"/>
              <a:t>石家庄 </a:t>
            </a:r>
            <a:r>
              <a:rPr lang="en-US" altLang="zh-CN" sz="4900" i="1" dirty="0"/>
              <a:t>", "0122");</a:t>
            </a:r>
          </a:p>
          <a:p>
            <a:r>
              <a:rPr lang="en-US" altLang="zh-CN" sz="4900" dirty="0"/>
              <a:t>        </a:t>
            </a:r>
            <a:r>
              <a:rPr lang="en-US" altLang="zh-CN" sz="4900" i="1" dirty="0" err="1"/>
              <a:t>cityCode.put</a:t>
            </a:r>
            <a:r>
              <a:rPr lang="en-US" altLang="zh-CN" sz="4900" i="1" dirty="0"/>
              <a:t>("</a:t>
            </a:r>
            <a:r>
              <a:rPr lang="zh-CN" altLang="en-US" sz="4900" i="1" dirty="0"/>
              <a:t>贵阳 </a:t>
            </a:r>
            <a:r>
              <a:rPr lang="en-US" altLang="zh-CN" sz="4900" i="1" dirty="0"/>
              <a:t>", "0039");</a:t>
            </a:r>
          </a:p>
          <a:p>
            <a:r>
              <a:rPr lang="en-US" altLang="zh-CN" sz="4900" dirty="0"/>
              <a:t>        </a:t>
            </a:r>
            <a:r>
              <a:rPr lang="en-US" altLang="zh-CN" sz="4900" i="1" dirty="0" err="1"/>
              <a:t>cityCode.put</a:t>
            </a:r>
            <a:r>
              <a:rPr lang="en-US" altLang="zh-CN" sz="4900" i="1" dirty="0"/>
              <a:t>("</a:t>
            </a:r>
            <a:r>
              <a:rPr lang="zh-CN" altLang="en-US" sz="4900" i="1" dirty="0"/>
              <a:t>太原 </a:t>
            </a:r>
            <a:r>
              <a:rPr lang="en-US" altLang="zh-CN" sz="4900" i="1" dirty="0"/>
              <a:t>", "0129");</a:t>
            </a:r>
          </a:p>
          <a:p>
            <a:r>
              <a:rPr lang="en-US" altLang="zh-CN" sz="4900" dirty="0"/>
              <a:t>        </a:t>
            </a:r>
            <a:r>
              <a:rPr lang="en-US" altLang="zh-CN" sz="4900" i="1" dirty="0" err="1"/>
              <a:t>cityCode.put</a:t>
            </a:r>
            <a:r>
              <a:rPr lang="en-US" altLang="zh-CN" sz="4900" i="1" dirty="0"/>
              <a:t>("</a:t>
            </a:r>
            <a:r>
              <a:rPr lang="zh-CN" altLang="en-US" sz="4900" i="1" dirty="0"/>
              <a:t>昆明 </a:t>
            </a:r>
            <a:r>
              <a:rPr lang="en-US" altLang="zh-CN" sz="4900" i="1" dirty="0"/>
              <a:t>", "0076");</a:t>
            </a:r>
          </a:p>
          <a:p>
            <a:r>
              <a:rPr lang="en-US" altLang="zh-CN" sz="4900" dirty="0"/>
              <a:t>        </a:t>
            </a:r>
            <a:r>
              <a:rPr lang="en-US" altLang="zh-CN" sz="4900" i="1" dirty="0" err="1"/>
              <a:t>cityCode.put</a:t>
            </a:r>
            <a:r>
              <a:rPr lang="en-US" altLang="zh-CN" sz="4900" i="1" dirty="0"/>
              <a:t>("</a:t>
            </a:r>
            <a:r>
              <a:rPr lang="zh-CN" altLang="en-US" sz="4900" i="1" dirty="0"/>
              <a:t>沈阳 </a:t>
            </a:r>
            <a:r>
              <a:rPr lang="en-US" altLang="zh-CN" sz="4900" i="1" dirty="0"/>
              <a:t>", "0119");</a:t>
            </a:r>
          </a:p>
          <a:p>
            <a:r>
              <a:rPr lang="en-US" altLang="zh-CN" sz="4900" dirty="0"/>
              <a:t>        </a:t>
            </a:r>
            <a:r>
              <a:rPr lang="en-US" altLang="zh-CN" sz="4900" i="1" dirty="0" err="1"/>
              <a:t>cityCode.put</a:t>
            </a:r>
            <a:r>
              <a:rPr lang="en-US" altLang="zh-CN" sz="4900" i="1" dirty="0"/>
              <a:t>("</a:t>
            </a:r>
            <a:r>
              <a:rPr lang="zh-CN" altLang="en-US" sz="4900" i="1" dirty="0"/>
              <a:t>西安 </a:t>
            </a:r>
            <a:r>
              <a:rPr lang="en-US" altLang="zh-CN" sz="4900" i="1" dirty="0"/>
              <a:t>", "0141");</a:t>
            </a:r>
          </a:p>
          <a:p>
            <a:r>
              <a:rPr lang="en-US" altLang="zh-CN" sz="4900" dirty="0"/>
              <a:t>        </a:t>
            </a:r>
            <a:r>
              <a:rPr lang="en-US" altLang="zh-CN" sz="4900" i="1" dirty="0" err="1"/>
              <a:t>cityCode.put</a:t>
            </a:r>
            <a:r>
              <a:rPr lang="en-US" altLang="zh-CN" sz="4900" i="1" dirty="0"/>
              <a:t>("</a:t>
            </a:r>
            <a:r>
              <a:rPr lang="zh-CN" altLang="en-US" sz="4900" i="1" dirty="0"/>
              <a:t>长春 </a:t>
            </a:r>
            <a:r>
              <a:rPr lang="en-US" altLang="zh-CN" sz="4900" i="1" dirty="0"/>
              <a:t>", "0010");</a:t>
            </a:r>
          </a:p>
          <a:p>
            <a:r>
              <a:rPr lang="en-US" altLang="zh-CN" sz="4900" dirty="0"/>
              <a:t>        </a:t>
            </a:r>
            <a:r>
              <a:rPr lang="en-US" altLang="zh-CN" sz="4900" i="1" dirty="0" err="1"/>
              <a:t>cityCode.put</a:t>
            </a:r>
            <a:r>
              <a:rPr lang="en-US" altLang="zh-CN" sz="4900" i="1" dirty="0"/>
              <a:t>("</a:t>
            </a:r>
            <a:r>
              <a:rPr lang="zh-CN" altLang="en-US" sz="4900" i="1" dirty="0"/>
              <a:t>兰州 </a:t>
            </a:r>
            <a:r>
              <a:rPr lang="en-US" altLang="zh-CN" sz="4900" i="1" dirty="0"/>
              <a:t>", "0079");</a:t>
            </a:r>
          </a:p>
          <a:p>
            <a:r>
              <a:rPr lang="en-US" altLang="zh-CN" sz="4900" dirty="0"/>
              <a:t>        </a:t>
            </a:r>
            <a:r>
              <a:rPr lang="en-US" altLang="zh-CN" sz="4900" i="1" dirty="0" err="1"/>
              <a:t>cityCode.put</a:t>
            </a:r>
            <a:r>
              <a:rPr lang="en-US" altLang="zh-CN" sz="4900" i="1" dirty="0"/>
              <a:t>("</a:t>
            </a:r>
            <a:r>
              <a:rPr lang="zh-CN" altLang="en-US" sz="4900" i="1" dirty="0"/>
              <a:t>西宁 </a:t>
            </a:r>
            <a:r>
              <a:rPr lang="en-US" altLang="zh-CN" sz="4900" i="1" dirty="0"/>
              <a:t>", "0236");</a:t>
            </a:r>
          </a:p>
          <a:p>
            <a:r>
              <a:rPr lang="en-US" altLang="zh-CN" sz="4900" dirty="0"/>
              <a:t>        </a:t>
            </a:r>
            <a:r>
              <a:rPr lang="en-US" altLang="zh-CN" sz="4900" i="1" dirty="0" err="1"/>
              <a:t>cityCode.put</a:t>
            </a:r>
            <a:r>
              <a:rPr lang="en-US" altLang="zh-CN" sz="4900" i="1" dirty="0"/>
              <a:t>("</a:t>
            </a:r>
            <a:r>
              <a:rPr lang="zh-CN" altLang="en-US" sz="4900" i="1" dirty="0"/>
              <a:t>哈尔滨</a:t>
            </a:r>
            <a:r>
              <a:rPr lang="en-US" altLang="zh-CN" sz="4900" i="1" dirty="0"/>
              <a:t>", "0046");</a:t>
            </a:r>
          </a:p>
          <a:p>
            <a:r>
              <a:rPr lang="zh-CN" altLang="en-US" dirty="0"/>
              <a:t>    </a:t>
            </a:r>
            <a:r>
              <a:rPr lang="en-US" altLang="zh-CN" dirty="0"/>
              <a:t>}</a:t>
            </a:r>
            <a:endParaRPr lang="zh-CN" altLang="en-US" dirty="0"/>
          </a:p>
        </p:txBody>
      </p:sp>
    </p:spTree>
    <p:extLst>
      <p:ext uri="{BB962C8B-B14F-4D97-AF65-F5344CB8AC3E}">
        <p14:creationId xmlns:p14="http://schemas.microsoft.com/office/powerpoint/2010/main" val="3643183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233" y="5621199"/>
            <a:ext cx="864096" cy="144016"/>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5"/>
          <p:cNvSpPr/>
          <p:nvPr/>
        </p:nvSpPr>
        <p:spPr>
          <a:xfrm>
            <a:off x="323528" y="5589240"/>
            <a:ext cx="5112567" cy="720080"/>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107504" y="2852936"/>
            <a:ext cx="864096" cy="144016"/>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107504" y="548680"/>
            <a:ext cx="864096" cy="144016"/>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7"/>
          <p:cNvSpPr/>
          <p:nvPr/>
        </p:nvSpPr>
        <p:spPr>
          <a:xfrm>
            <a:off x="334233" y="5621199"/>
            <a:ext cx="864096" cy="144016"/>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179512" y="-99392"/>
            <a:ext cx="8856984" cy="6768752"/>
          </a:xfrm>
        </p:spPr>
        <p:txBody>
          <a:bodyPr>
            <a:noAutofit/>
          </a:bodyPr>
          <a:lstStyle/>
          <a:p>
            <a:r>
              <a:rPr lang="en-US" altLang="zh-CN" sz="800" dirty="0">
                <a:solidFill>
                  <a:schemeClr val="accent3">
                    <a:lumMod val="75000"/>
                  </a:schemeClr>
                </a:solidFill>
              </a:rPr>
              <a:t>&lt;?xml version="1.0" encoding="UTF-8" ?&gt;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rss</a:t>
            </a:r>
            <a:r>
              <a:rPr lang="en-US" altLang="zh-CN" sz="800" dirty="0">
                <a:solidFill>
                  <a:schemeClr val="accent3">
                    <a:lumMod val="75000"/>
                  </a:schemeClr>
                </a:solidFill>
              </a:rPr>
              <a:t> </a:t>
            </a:r>
            <a:r>
              <a:rPr lang="en-US" altLang="zh-CN" sz="800" dirty="0" err="1">
                <a:solidFill>
                  <a:schemeClr val="accent3">
                    <a:lumMod val="75000"/>
                  </a:schemeClr>
                </a:solidFill>
              </a:rPr>
              <a:t>xmlns:geo</a:t>
            </a:r>
            <a:r>
              <a:rPr lang="en-US" altLang="zh-CN" sz="800" dirty="0">
                <a:solidFill>
                  <a:schemeClr val="accent3">
                    <a:lumMod val="75000"/>
                  </a:schemeClr>
                </a:solidFill>
              </a:rPr>
              <a:t>="http://www.w3.org/2003/01/geo/wgs84_pos#" </a:t>
            </a:r>
            <a:r>
              <a:rPr lang="en-US" altLang="zh-CN" sz="800" dirty="0" err="1">
                <a:solidFill>
                  <a:schemeClr val="accent3">
                    <a:lumMod val="75000"/>
                  </a:schemeClr>
                </a:solidFill>
              </a:rPr>
              <a:t>xmlns:yweather</a:t>
            </a:r>
            <a:r>
              <a:rPr lang="en-US" altLang="zh-CN" sz="800" dirty="0">
                <a:solidFill>
                  <a:schemeClr val="accent3">
                    <a:lumMod val="75000"/>
                  </a:schemeClr>
                </a:solidFill>
              </a:rPr>
              <a:t>="http://xml.weather.yahoo.com/ns/</a:t>
            </a:r>
            <a:r>
              <a:rPr lang="en-US" altLang="zh-CN" sz="800" dirty="0" err="1">
                <a:solidFill>
                  <a:schemeClr val="accent3">
                    <a:lumMod val="75000"/>
                  </a:schemeClr>
                </a:solidFill>
              </a:rPr>
              <a:t>rss</a:t>
            </a:r>
            <a:r>
              <a:rPr lang="en-US" altLang="zh-CN" sz="800" dirty="0">
                <a:solidFill>
                  <a:schemeClr val="accent3">
                    <a:lumMod val="75000"/>
                  </a:schemeClr>
                </a:solidFill>
              </a:rPr>
              <a:t>/1.0" version="2.0"&gt;</a:t>
            </a:r>
            <a:br>
              <a:rPr lang="en-US" altLang="zh-CN" sz="800" dirty="0">
                <a:solidFill>
                  <a:schemeClr val="accent3">
                    <a:lumMod val="75000"/>
                  </a:schemeClr>
                </a:solidFill>
              </a:rPr>
            </a:br>
            <a:r>
              <a:rPr lang="en-US" altLang="zh-CN" sz="800" dirty="0">
                <a:solidFill>
                  <a:schemeClr val="accent3">
                    <a:lumMod val="75000"/>
                  </a:schemeClr>
                </a:solidFill>
              </a:rPr>
              <a:t>- &lt;channel&gt;</a:t>
            </a:r>
            <a:br>
              <a:rPr lang="en-US" altLang="zh-CN" sz="800" dirty="0">
                <a:solidFill>
                  <a:schemeClr val="accent3">
                    <a:lumMod val="75000"/>
                  </a:schemeClr>
                </a:solidFill>
              </a:rPr>
            </a:br>
            <a:r>
              <a:rPr lang="en-US" altLang="zh-CN" sz="800" dirty="0">
                <a:solidFill>
                  <a:schemeClr val="accent3">
                    <a:lumMod val="75000"/>
                  </a:schemeClr>
                </a:solidFill>
              </a:rPr>
              <a:t>  &lt;title&gt;Yahoo! Weather - Wuhan, CH&lt;/title&gt; </a:t>
            </a:r>
            <a:br>
              <a:rPr lang="en-US" altLang="zh-CN" sz="800" dirty="0">
                <a:solidFill>
                  <a:schemeClr val="accent3">
                    <a:lumMod val="75000"/>
                  </a:schemeClr>
                </a:solidFill>
              </a:rPr>
            </a:br>
            <a:r>
              <a:rPr lang="en-US" altLang="zh-CN" sz="800" dirty="0">
                <a:solidFill>
                  <a:schemeClr val="accent3">
                    <a:lumMod val="75000"/>
                  </a:schemeClr>
                </a:solidFill>
              </a:rPr>
              <a:t>  &lt;link&gt;http://us.rd.yahoo.com/dailynews/rss/weather/Wuhan__CH/*http://weather.yahoo.com/forecast/CHXX0138_c.html&lt;/link&gt; </a:t>
            </a:r>
            <a:br>
              <a:rPr lang="en-US" altLang="zh-CN" sz="800" dirty="0">
                <a:solidFill>
                  <a:schemeClr val="accent3">
                    <a:lumMod val="75000"/>
                  </a:schemeClr>
                </a:solidFill>
              </a:rPr>
            </a:br>
            <a:r>
              <a:rPr lang="en-US" altLang="zh-CN" sz="800" dirty="0">
                <a:solidFill>
                  <a:schemeClr val="accent3">
                    <a:lumMod val="75000"/>
                  </a:schemeClr>
                </a:solidFill>
              </a:rPr>
              <a:t>  &lt;description&gt;Yahoo! Weather for Wuhan, CH&lt;/description&gt; </a:t>
            </a:r>
            <a:br>
              <a:rPr lang="en-US" altLang="zh-CN" sz="800" dirty="0">
                <a:solidFill>
                  <a:schemeClr val="accent3">
                    <a:lumMod val="75000"/>
                  </a:schemeClr>
                </a:solidFill>
              </a:rPr>
            </a:br>
            <a:r>
              <a:rPr lang="en-US" altLang="zh-CN" sz="800" dirty="0">
                <a:solidFill>
                  <a:schemeClr val="accent3">
                    <a:lumMod val="75000"/>
                  </a:schemeClr>
                </a:solidFill>
              </a:rPr>
              <a:t>  &lt;language&gt;en-us&lt;/language&gt;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lastBuildDate</a:t>
            </a:r>
            <a:r>
              <a:rPr lang="en-US" altLang="zh-CN" sz="800" dirty="0">
                <a:solidFill>
                  <a:schemeClr val="accent3">
                    <a:lumMod val="75000"/>
                  </a:schemeClr>
                </a:solidFill>
              </a:rPr>
              <a:t>&gt;Sat, 27 Mar 2010 11:00 pm CST&lt;/</a:t>
            </a:r>
            <a:r>
              <a:rPr lang="en-US" altLang="zh-CN" sz="800" dirty="0" err="1">
                <a:solidFill>
                  <a:schemeClr val="accent3">
                    <a:lumMod val="75000"/>
                  </a:schemeClr>
                </a:solidFill>
              </a:rPr>
              <a:t>lastBuildDate</a:t>
            </a:r>
            <a:r>
              <a:rPr lang="en-US" altLang="zh-CN" sz="800" dirty="0">
                <a:solidFill>
                  <a:schemeClr val="accent3">
                    <a:lumMod val="75000"/>
                  </a:schemeClr>
                </a:solidFill>
              </a:rPr>
              <a:t>&gt;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ttl</a:t>
            </a:r>
            <a:r>
              <a:rPr lang="en-US" altLang="zh-CN" sz="800" dirty="0">
                <a:solidFill>
                  <a:schemeClr val="accent3">
                    <a:lumMod val="75000"/>
                  </a:schemeClr>
                </a:solidFill>
              </a:rPr>
              <a:t>&gt;60&lt;/</a:t>
            </a:r>
            <a:r>
              <a:rPr lang="en-US" altLang="zh-CN" sz="800" dirty="0" err="1">
                <a:solidFill>
                  <a:schemeClr val="accent3">
                    <a:lumMod val="75000"/>
                  </a:schemeClr>
                </a:solidFill>
              </a:rPr>
              <a:t>ttl</a:t>
            </a:r>
            <a:r>
              <a:rPr lang="en-US" altLang="zh-CN" sz="800" dirty="0">
                <a:solidFill>
                  <a:schemeClr val="accent3">
                    <a:lumMod val="75000"/>
                  </a:schemeClr>
                </a:solidFill>
              </a:rPr>
              <a:t>&gt;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yweather:location</a:t>
            </a:r>
            <a:r>
              <a:rPr lang="en-US" altLang="zh-CN" sz="800" dirty="0">
                <a:solidFill>
                  <a:schemeClr val="accent3">
                    <a:lumMod val="75000"/>
                  </a:schemeClr>
                </a:solidFill>
              </a:rPr>
              <a:t> city="Wuhan" country="CH" region="" /&gt;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yweather:units</a:t>
            </a:r>
            <a:r>
              <a:rPr lang="en-US" altLang="zh-CN" sz="800" dirty="0">
                <a:solidFill>
                  <a:schemeClr val="accent3">
                    <a:lumMod val="75000"/>
                  </a:schemeClr>
                </a:solidFill>
              </a:rPr>
              <a:t> distance="km" pressure="</a:t>
            </a:r>
            <a:r>
              <a:rPr lang="en-US" altLang="zh-CN" sz="800" dirty="0" err="1">
                <a:solidFill>
                  <a:schemeClr val="accent3">
                    <a:lumMod val="75000"/>
                  </a:schemeClr>
                </a:solidFill>
              </a:rPr>
              <a:t>mb</a:t>
            </a:r>
            <a:r>
              <a:rPr lang="en-US" altLang="zh-CN" sz="800" dirty="0">
                <a:solidFill>
                  <a:schemeClr val="accent3">
                    <a:lumMod val="75000"/>
                  </a:schemeClr>
                </a:solidFill>
              </a:rPr>
              <a:t>" speed="km/h" temperature="C" /&gt;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yweather:wind</a:t>
            </a:r>
            <a:r>
              <a:rPr lang="en-US" altLang="zh-CN" sz="800" dirty="0">
                <a:solidFill>
                  <a:schemeClr val="accent3">
                    <a:lumMod val="75000"/>
                  </a:schemeClr>
                </a:solidFill>
              </a:rPr>
              <a:t> chill="15" direction="110" speed="6.44" /&gt;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yweather:atmosphere</a:t>
            </a:r>
            <a:r>
              <a:rPr lang="en-US" altLang="zh-CN" sz="800" dirty="0">
                <a:solidFill>
                  <a:schemeClr val="accent3">
                    <a:lumMod val="75000"/>
                  </a:schemeClr>
                </a:solidFill>
              </a:rPr>
              <a:t> humidity="67" pressure="1015.92" rising="0" visibility="9.99" /&gt;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yweather:astronomy</a:t>
            </a:r>
            <a:r>
              <a:rPr lang="en-US" altLang="zh-CN" sz="800" dirty="0">
                <a:solidFill>
                  <a:schemeClr val="accent3">
                    <a:lumMod val="75000"/>
                  </a:schemeClr>
                </a:solidFill>
              </a:rPr>
              <a:t> sunrise="6:19 am" sunset="6:38 pm" /&gt; </a:t>
            </a:r>
            <a:br>
              <a:rPr lang="en-US" altLang="zh-CN" sz="800" dirty="0">
                <a:solidFill>
                  <a:schemeClr val="accent3">
                    <a:lumMod val="75000"/>
                  </a:schemeClr>
                </a:solidFill>
              </a:rPr>
            </a:br>
            <a:r>
              <a:rPr lang="en-US" altLang="zh-CN" sz="800" dirty="0">
                <a:solidFill>
                  <a:schemeClr val="accent3">
                    <a:lumMod val="75000"/>
                  </a:schemeClr>
                </a:solidFill>
              </a:rPr>
              <a:t>- &lt;image&gt;</a:t>
            </a:r>
            <a:br>
              <a:rPr lang="en-US" altLang="zh-CN" sz="800" dirty="0">
                <a:solidFill>
                  <a:schemeClr val="accent3">
                    <a:lumMod val="75000"/>
                  </a:schemeClr>
                </a:solidFill>
              </a:rPr>
            </a:br>
            <a:r>
              <a:rPr lang="en-US" altLang="zh-CN" sz="800" dirty="0">
                <a:solidFill>
                  <a:schemeClr val="accent3">
                    <a:lumMod val="75000"/>
                  </a:schemeClr>
                </a:solidFill>
              </a:rPr>
              <a:t>  &lt;title&gt;Yahoo! Weather&lt;/title&gt; </a:t>
            </a:r>
            <a:br>
              <a:rPr lang="en-US" altLang="zh-CN" sz="800" dirty="0">
                <a:solidFill>
                  <a:schemeClr val="accent3">
                    <a:lumMod val="75000"/>
                  </a:schemeClr>
                </a:solidFill>
              </a:rPr>
            </a:br>
            <a:r>
              <a:rPr lang="en-US" altLang="zh-CN" sz="800" dirty="0">
                <a:solidFill>
                  <a:schemeClr val="accent3">
                    <a:lumMod val="75000"/>
                  </a:schemeClr>
                </a:solidFill>
              </a:rPr>
              <a:t>  &lt;width&gt;142&lt;/width&gt; </a:t>
            </a:r>
            <a:br>
              <a:rPr lang="en-US" altLang="zh-CN" sz="800" dirty="0">
                <a:solidFill>
                  <a:schemeClr val="accent3">
                    <a:lumMod val="75000"/>
                  </a:schemeClr>
                </a:solidFill>
              </a:rPr>
            </a:br>
            <a:r>
              <a:rPr lang="en-US" altLang="zh-CN" sz="800" dirty="0">
                <a:solidFill>
                  <a:schemeClr val="accent3">
                    <a:lumMod val="75000"/>
                  </a:schemeClr>
                </a:solidFill>
              </a:rPr>
              <a:t>  &lt;height&gt;18&lt;/height&gt; </a:t>
            </a:r>
            <a:br>
              <a:rPr lang="en-US" altLang="zh-CN" sz="800" dirty="0">
                <a:solidFill>
                  <a:schemeClr val="accent3">
                    <a:lumMod val="75000"/>
                  </a:schemeClr>
                </a:solidFill>
              </a:rPr>
            </a:br>
            <a:r>
              <a:rPr lang="en-US" altLang="zh-CN" sz="800" dirty="0">
                <a:solidFill>
                  <a:schemeClr val="accent3">
                    <a:lumMod val="75000"/>
                  </a:schemeClr>
                </a:solidFill>
              </a:rPr>
              <a:t>  &lt;link&gt;http://weather.yahoo.com&lt;/link&gt;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url</a:t>
            </a:r>
            <a:r>
              <a:rPr lang="en-US" altLang="zh-CN" sz="800" dirty="0">
                <a:solidFill>
                  <a:schemeClr val="accent3">
                    <a:lumMod val="75000"/>
                  </a:schemeClr>
                </a:solidFill>
              </a:rPr>
              <a:t>&gt;http://l.yimg.com/a/i/us/nws/th/main_142b.gif&lt;/url&gt; </a:t>
            </a:r>
            <a:br>
              <a:rPr lang="en-US" altLang="zh-CN" sz="800" dirty="0">
                <a:solidFill>
                  <a:schemeClr val="accent3">
                    <a:lumMod val="75000"/>
                  </a:schemeClr>
                </a:solidFill>
              </a:rPr>
            </a:br>
            <a:r>
              <a:rPr lang="en-US" altLang="zh-CN" sz="800" dirty="0">
                <a:solidFill>
                  <a:schemeClr val="accent3">
                    <a:lumMod val="75000"/>
                  </a:schemeClr>
                </a:solidFill>
              </a:rPr>
              <a:t>  &lt;/image&gt;</a:t>
            </a:r>
            <a:br>
              <a:rPr lang="en-US" altLang="zh-CN" sz="800" dirty="0">
                <a:solidFill>
                  <a:schemeClr val="accent3">
                    <a:lumMod val="75000"/>
                  </a:schemeClr>
                </a:solidFill>
              </a:rPr>
            </a:br>
            <a:r>
              <a:rPr lang="en-US" altLang="zh-CN" sz="800" dirty="0">
                <a:solidFill>
                  <a:schemeClr val="accent3">
                    <a:lumMod val="75000"/>
                  </a:schemeClr>
                </a:solidFill>
              </a:rPr>
              <a:t>- &lt;item&gt;</a:t>
            </a:r>
            <a:br>
              <a:rPr lang="en-US" altLang="zh-CN" sz="800" dirty="0">
                <a:solidFill>
                  <a:schemeClr val="accent3">
                    <a:lumMod val="75000"/>
                  </a:schemeClr>
                </a:solidFill>
              </a:rPr>
            </a:br>
            <a:r>
              <a:rPr lang="en-US" altLang="zh-CN" sz="800" dirty="0">
                <a:solidFill>
                  <a:schemeClr val="accent3">
                    <a:lumMod val="75000"/>
                  </a:schemeClr>
                </a:solidFill>
              </a:rPr>
              <a:t>  &lt;title&gt;Conditions for Wuhan, CH at 11:00 pm CST&lt;/title&gt;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geo:lat</a:t>
            </a:r>
            <a:r>
              <a:rPr lang="en-US" altLang="zh-CN" sz="800" dirty="0">
                <a:solidFill>
                  <a:schemeClr val="accent3">
                    <a:lumMod val="75000"/>
                  </a:schemeClr>
                </a:solidFill>
              </a:rPr>
              <a:t>&gt;30.58&lt;/</a:t>
            </a:r>
            <a:r>
              <a:rPr lang="en-US" altLang="zh-CN" sz="800" dirty="0" err="1">
                <a:solidFill>
                  <a:schemeClr val="accent3">
                    <a:lumMod val="75000"/>
                  </a:schemeClr>
                </a:solidFill>
              </a:rPr>
              <a:t>geo:lat</a:t>
            </a:r>
            <a:r>
              <a:rPr lang="en-US" altLang="zh-CN" sz="800" dirty="0">
                <a:solidFill>
                  <a:schemeClr val="accent3">
                    <a:lumMod val="75000"/>
                  </a:schemeClr>
                </a:solidFill>
              </a:rPr>
              <a:t>&gt;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geo:long</a:t>
            </a:r>
            <a:r>
              <a:rPr lang="en-US" altLang="zh-CN" sz="800" dirty="0">
                <a:solidFill>
                  <a:schemeClr val="accent3">
                    <a:lumMod val="75000"/>
                  </a:schemeClr>
                </a:solidFill>
              </a:rPr>
              <a:t>&gt;114.27&lt;/</a:t>
            </a:r>
            <a:r>
              <a:rPr lang="en-US" altLang="zh-CN" sz="800" dirty="0" err="1">
                <a:solidFill>
                  <a:schemeClr val="accent3">
                    <a:lumMod val="75000"/>
                  </a:schemeClr>
                </a:solidFill>
              </a:rPr>
              <a:t>geo:long</a:t>
            </a:r>
            <a:r>
              <a:rPr lang="en-US" altLang="zh-CN" sz="800" dirty="0">
                <a:solidFill>
                  <a:schemeClr val="accent3">
                    <a:lumMod val="75000"/>
                  </a:schemeClr>
                </a:solidFill>
              </a:rPr>
              <a:t>&gt; </a:t>
            </a:r>
            <a:br>
              <a:rPr lang="en-US" altLang="zh-CN" sz="800" dirty="0">
                <a:solidFill>
                  <a:schemeClr val="accent3">
                    <a:lumMod val="75000"/>
                  </a:schemeClr>
                </a:solidFill>
              </a:rPr>
            </a:br>
            <a:r>
              <a:rPr lang="en-US" altLang="zh-CN" sz="800" dirty="0">
                <a:solidFill>
                  <a:schemeClr val="accent3">
                    <a:lumMod val="75000"/>
                  </a:schemeClr>
                </a:solidFill>
              </a:rPr>
              <a:t>  &lt;link&gt;http://us.rd.yahoo.com/dailynews/rss/weather/Wuhan__CH/*http://weather.yahoo.com/forecast/CHXX0138_c.html&lt;/link&gt;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pubDate</a:t>
            </a:r>
            <a:r>
              <a:rPr lang="en-US" altLang="zh-CN" sz="800" dirty="0">
                <a:solidFill>
                  <a:schemeClr val="accent3">
                    <a:lumMod val="75000"/>
                  </a:schemeClr>
                </a:solidFill>
              </a:rPr>
              <a:t>&gt;Sat, 27 Mar 2010 11:00 pm CST&lt;/</a:t>
            </a:r>
            <a:r>
              <a:rPr lang="en-US" altLang="zh-CN" sz="800" dirty="0" err="1">
                <a:solidFill>
                  <a:schemeClr val="accent3">
                    <a:lumMod val="75000"/>
                  </a:schemeClr>
                </a:solidFill>
              </a:rPr>
              <a:t>pubDate</a:t>
            </a:r>
            <a:r>
              <a:rPr lang="en-US" altLang="zh-CN" sz="800" dirty="0">
                <a:solidFill>
                  <a:schemeClr val="accent3">
                    <a:lumMod val="75000"/>
                  </a:schemeClr>
                </a:solidFill>
              </a:rPr>
              <a:t>&gt;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yweather:condition</a:t>
            </a:r>
            <a:r>
              <a:rPr lang="en-US" altLang="zh-CN" sz="800" dirty="0">
                <a:solidFill>
                  <a:schemeClr val="accent3">
                    <a:lumMod val="75000"/>
                  </a:schemeClr>
                </a:solidFill>
              </a:rPr>
              <a:t> code="33" date="Sat, 27 Mar 2010 11:00 pm CST" temp="15" text="Fair" /&gt; </a:t>
            </a:r>
            <a:br>
              <a:rPr lang="en-US" altLang="zh-CN" sz="800" dirty="0">
                <a:solidFill>
                  <a:schemeClr val="accent3">
                    <a:lumMod val="75000"/>
                  </a:schemeClr>
                </a:solidFill>
              </a:rPr>
            </a:br>
            <a:r>
              <a:rPr lang="en-US" altLang="zh-CN" sz="800" dirty="0">
                <a:solidFill>
                  <a:schemeClr val="accent3">
                    <a:lumMod val="75000"/>
                  </a:schemeClr>
                </a:solidFill>
              </a:rPr>
              <a:t>- &lt;description&gt;</a:t>
            </a:r>
            <a:br>
              <a:rPr lang="en-US" altLang="zh-CN" sz="800" dirty="0">
                <a:solidFill>
                  <a:schemeClr val="accent3">
                    <a:lumMod val="75000"/>
                  </a:schemeClr>
                </a:solidFill>
              </a:rPr>
            </a:br>
            <a:r>
              <a:rPr lang="en-US" altLang="zh-CN" sz="800" dirty="0">
                <a:solidFill>
                  <a:schemeClr val="accent3">
                    <a:lumMod val="75000"/>
                  </a:schemeClr>
                </a:solidFill>
              </a:rPr>
              <a:t>- &lt;!--[CDATA[ </a:t>
            </a:r>
            <a:br>
              <a:rPr lang="en-US" altLang="zh-CN" sz="800" dirty="0">
                <a:solidFill>
                  <a:schemeClr val="accent3">
                    <a:lumMod val="75000"/>
                  </a:schemeClr>
                </a:solidFill>
              </a:rPr>
            </a:br>
            <a:r>
              <a:rPr lang="en-US" altLang="zh-CN" sz="800" dirty="0">
                <a:solidFill>
                  <a:schemeClr val="accent3">
                    <a:lumMod val="75000"/>
                  </a:schemeClr>
                </a:solidFill>
              </a:rPr>
              <a:t>&lt;</a:t>
            </a:r>
            <a:r>
              <a:rPr lang="en-US" altLang="zh-CN" sz="800" dirty="0" err="1">
                <a:solidFill>
                  <a:schemeClr val="accent3">
                    <a:lumMod val="75000"/>
                  </a:schemeClr>
                </a:solidFill>
              </a:rPr>
              <a:t>img</a:t>
            </a:r>
            <a:r>
              <a:rPr lang="en-US" altLang="zh-CN" sz="800" dirty="0">
                <a:solidFill>
                  <a:schemeClr val="accent3">
                    <a:lumMod val="75000"/>
                  </a:schemeClr>
                </a:solidFill>
              </a:rPr>
              <a:t> </a:t>
            </a:r>
            <a:r>
              <a:rPr lang="en-US" altLang="zh-CN" sz="800" dirty="0" err="1">
                <a:solidFill>
                  <a:schemeClr val="accent3">
                    <a:lumMod val="75000"/>
                  </a:schemeClr>
                </a:solidFill>
              </a:rPr>
              <a:t>src</a:t>
            </a:r>
            <a:r>
              <a:rPr lang="en-US" altLang="zh-CN" sz="800" dirty="0">
                <a:solidFill>
                  <a:schemeClr val="accent3">
                    <a:lumMod val="75000"/>
                  </a:schemeClr>
                </a:solidFill>
              </a:rPr>
              <a:t>="http://l.yimg.com/a/</a:t>
            </a:r>
            <a:r>
              <a:rPr lang="en-US" altLang="zh-CN" sz="800" dirty="0" err="1">
                <a:solidFill>
                  <a:schemeClr val="accent3">
                    <a:lumMod val="75000"/>
                  </a:schemeClr>
                </a:solidFill>
              </a:rPr>
              <a:t>i</a:t>
            </a:r>
            <a:r>
              <a:rPr lang="en-US" altLang="zh-CN" sz="800" dirty="0">
                <a:solidFill>
                  <a:schemeClr val="accent3">
                    <a:lumMod val="75000"/>
                  </a:schemeClr>
                </a:solidFill>
              </a:rPr>
              <a:t>/us/we/52/33.gif" </a:t>
            </a:r>
            <a:r>
              <a:rPr lang="en-US" altLang="zh-CN" sz="800" dirty="0" err="1">
                <a:solidFill>
                  <a:schemeClr val="accent3">
                    <a:lumMod val="75000"/>
                  </a:schemeClr>
                </a:solidFill>
              </a:rPr>
              <a:t>mce_src</a:t>
            </a:r>
            <a:r>
              <a:rPr lang="en-US" altLang="zh-CN" sz="800" dirty="0">
                <a:solidFill>
                  <a:schemeClr val="accent3">
                    <a:lumMod val="75000"/>
                  </a:schemeClr>
                </a:solidFill>
              </a:rPr>
              <a:t>="http://l.yimg.com/a/</a:t>
            </a:r>
            <a:r>
              <a:rPr lang="en-US" altLang="zh-CN" sz="800" dirty="0" err="1">
                <a:solidFill>
                  <a:schemeClr val="accent3">
                    <a:lumMod val="75000"/>
                  </a:schemeClr>
                </a:solidFill>
              </a:rPr>
              <a:t>i</a:t>
            </a:r>
            <a:r>
              <a:rPr lang="en-US" altLang="zh-CN" sz="800" dirty="0">
                <a:solidFill>
                  <a:schemeClr val="accent3">
                    <a:lumMod val="75000"/>
                  </a:schemeClr>
                </a:solidFill>
              </a:rPr>
              <a:t>/us/we/52/33.gif"/&gt;&lt;</a:t>
            </a:r>
            <a:r>
              <a:rPr lang="en-US" altLang="zh-CN" sz="800" dirty="0" err="1">
                <a:solidFill>
                  <a:schemeClr val="accent3">
                    <a:lumMod val="75000"/>
                  </a:schemeClr>
                </a:solidFill>
              </a:rPr>
              <a:t>br</a:t>
            </a:r>
            <a:r>
              <a:rPr lang="en-US" altLang="zh-CN" sz="800" dirty="0">
                <a:solidFill>
                  <a:schemeClr val="accent3">
                    <a:lumMod val="75000"/>
                  </a:schemeClr>
                </a:solidFill>
              </a:rPr>
              <a:t> /&gt;</a:t>
            </a:r>
            <a:br>
              <a:rPr lang="en-US" altLang="zh-CN" sz="800" dirty="0">
                <a:solidFill>
                  <a:schemeClr val="accent3">
                    <a:lumMod val="75000"/>
                  </a:schemeClr>
                </a:solidFill>
              </a:rPr>
            </a:br>
            <a:r>
              <a:rPr lang="en-US" altLang="zh-CN" sz="800" dirty="0">
                <a:solidFill>
                  <a:schemeClr val="accent3">
                    <a:lumMod val="75000"/>
                  </a:schemeClr>
                </a:solidFill>
              </a:rPr>
              <a:t>&lt;b&gt;Current Conditions:&lt;/b&gt;&lt;</a:t>
            </a:r>
            <a:r>
              <a:rPr lang="en-US" altLang="zh-CN" sz="800" dirty="0" err="1">
                <a:solidFill>
                  <a:schemeClr val="accent3">
                    <a:lumMod val="75000"/>
                  </a:schemeClr>
                </a:solidFill>
              </a:rPr>
              <a:t>br</a:t>
            </a:r>
            <a:r>
              <a:rPr lang="en-US" altLang="zh-CN" sz="800" dirty="0">
                <a:solidFill>
                  <a:schemeClr val="accent3">
                    <a:lumMod val="75000"/>
                  </a:schemeClr>
                </a:solidFill>
              </a:rPr>
              <a:t> /&gt;</a:t>
            </a:r>
            <a:br>
              <a:rPr lang="en-US" altLang="zh-CN" sz="800" dirty="0">
                <a:solidFill>
                  <a:schemeClr val="accent3">
                    <a:lumMod val="75000"/>
                  </a:schemeClr>
                </a:solidFill>
              </a:rPr>
            </a:br>
            <a:r>
              <a:rPr lang="en-US" altLang="zh-CN" sz="800" dirty="0">
                <a:solidFill>
                  <a:schemeClr val="accent3">
                    <a:lumMod val="75000"/>
                  </a:schemeClr>
                </a:solidFill>
              </a:rPr>
              <a:t>Fair, 15 C&lt;BR /&gt;</a:t>
            </a:r>
            <a:br>
              <a:rPr lang="en-US" altLang="zh-CN" sz="800" dirty="0">
                <a:solidFill>
                  <a:schemeClr val="accent3">
                    <a:lumMod val="75000"/>
                  </a:schemeClr>
                </a:solidFill>
              </a:rPr>
            </a:br>
            <a:r>
              <a:rPr lang="en-US" altLang="zh-CN" sz="800" dirty="0">
                <a:solidFill>
                  <a:schemeClr val="accent3">
                    <a:lumMod val="75000"/>
                  </a:schemeClr>
                </a:solidFill>
              </a:rPr>
              <a:t>&lt;BR /&gt;&lt;b&gt;Forecast:&lt;/b&gt;&lt;BR /&gt;</a:t>
            </a:r>
            <a:br>
              <a:rPr lang="en-US" altLang="zh-CN" sz="800" dirty="0">
                <a:solidFill>
                  <a:schemeClr val="accent3">
                    <a:lumMod val="75000"/>
                  </a:schemeClr>
                </a:solidFill>
              </a:rPr>
            </a:br>
            <a:r>
              <a:rPr lang="en-US" altLang="zh-CN" sz="800" dirty="0">
                <a:solidFill>
                  <a:schemeClr val="accent3">
                    <a:lumMod val="75000"/>
                  </a:schemeClr>
                </a:solidFill>
              </a:rPr>
              <a:t>Sat - Partly Cloudy. High: 18 Low: 9&lt;</a:t>
            </a:r>
            <a:r>
              <a:rPr lang="en-US" altLang="zh-CN" sz="800" dirty="0" err="1">
                <a:solidFill>
                  <a:schemeClr val="accent3">
                    <a:lumMod val="75000"/>
                  </a:schemeClr>
                </a:solidFill>
              </a:rPr>
              <a:t>br</a:t>
            </a:r>
            <a:r>
              <a:rPr lang="en-US" altLang="zh-CN" sz="800" dirty="0">
                <a:solidFill>
                  <a:schemeClr val="accent3">
                    <a:lumMod val="75000"/>
                  </a:schemeClr>
                </a:solidFill>
              </a:rPr>
              <a:t> /&gt;</a:t>
            </a:r>
            <a:br>
              <a:rPr lang="en-US" altLang="zh-CN" sz="800" dirty="0">
                <a:solidFill>
                  <a:schemeClr val="accent3">
                    <a:lumMod val="75000"/>
                  </a:schemeClr>
                </a:solidFill>
              </a:rPr>
            </a:br>
            <a:r>
              <a:rPr lang="en-US" altLang="zh-CN" sz="800" dirty="0">
                <a:solidFill>
                  <a:schemeClr val="accent3">
                    <a:lumMod val="75000"/>
                  </a:schemeClr>
                </a:solidFill>
              </a:rPr>
              <a:t>Sun - Partly Cloudy. High: 20 Low: 12&lt;</a:t>
            </a:r>
            <a:r>
              <a:rPr lang="en-US" altLang="zh-CN" sz="800" dirty="0" err="1">
                <a:solidFill>
                  <a:schemeClr val="accent3">
                    <a:lumMod val="75000"/>
                  </a:schemeClr>
                </a:solidFill>
              </a:rPr>
              <a:t>br</a:t>
            </a:r>
            <a:r>
              <a:rPr lang="en-US" altLang="zh-CN" sz="800" dirty="0">
                <a:solidFill>
                  <a:schemeClr val="accent3">
                    <a:lumMod val="75000"/>
                  </a:schemeClr>
                </a:solidFill>
              </a:rPr>
              <a:t> /&gt;</a:t>
            </a:r>
            <a:br>
              <a:rPr lang="en-US" altLang="zh-CN" sz="800" dirty="0">
                <a:solidFill>
                  <a:schemeClr val="accent3">
                    <a:lumMod val="75000"/>
                  </a:schemeClr>
                </a:solidFill>
              </a:rPr>
            </a:br>
            <a:r>
              <a:rPr lang="en-US" altLang="zh-CN" sz="800" dirty="0">
                <a:solidFill>
                  <a:schemeClr val="accent3">
                    <a:lumMod val="75000"/>
                  </a:schemeClr>
                </a:solidFill>
              </a:rPr>
              <a:t>&lt;</a:t>
            </a:r>
            <a:r>
              <a:rPr lang="en-US" altLang="zh-CN" sz="800" dirty="0" err="1">
                <a:solidFill>
                  <a:schemeClr val="accent3">
                    <a:lumMod val="75000"/>
                  </a:schemeClr>
                </a:solidFill>
              </a:rPr>
              <a:t>br</a:t>
            </a:r>
            <a:r>
              <a:rPr lang="en-US" altLang="zh-CN" sz="800" dirty="0">
                <a:solidFill>
                  <a:schemeClr val="accent3">
                    <a:lumMod val="75000"/>
                  </a:schemeClr>
                </a:solidFill>
              </a:rPr>
              <a:t> /&gt;</a:t>
            </a:r>
            <a:br>
              <a:rPr lang="en-US" altLang="zh-CN" sz="800" dirty="0">
                <a:solidFill>
                  <a:schemeClr val="accent3">
                    <a:lumMod val="75000"/>
                  </a:schemeClr>
                </a:solidFill>
              </a:rPr>
            </a:br>
            <a:r>
              <a:rPr lang="en-US" altLang="zh-CN" sz="800" dirty="0">
                <a:solidFill>
                  <a:schemeClr val="accent3">
                    <a:lumMod val="75000"/>
                  </a:schemeClr>
                </a:solidFill>
              </a:rPr>
              <a:t>&lt;a </a:t>
            </a:r>
            <a:r>
              <a:rPr lang="en-US" altLang="zh-CN" sz="800" dirty="0" err="1">
                <a:solidFill>
                  <a:schemeClr val="accent3">
                    <a:lumMod val="75000"/>
                  </a:schemeClr>
                </a:solidFill>
              </a:rPr>
              <a:t>href</a:t>
            </a:r>
            <a:r>
              <a:rPr lang="en-US" altLang="zh-CN" sz="800" dirty="0">
                <a:solidFill>
                  <a:schemeClr val="accent3">
                    <a:lumMod val="75000"/>
                  </a:schemeClr>
                </a:solidFill>
              </a:rPr>
              <a:t>="http://us.rd.yahoo.com/</a:t>
            </a:r>
            <a:r>
              <a:rPr lang="en-US" altLang="zh-CN" sz="800" dirty="0" err="1">
                <a:solidFill>
                  <a:schemeClr val="accent3">
                    <a:lumMod val="75000"/>
                  </a:schemeClr>
                </a:solidFill>
              </a:rPr>
              <a:t>dailynews</a:t>
            </a:r>
            <a:r>
              <a:rPr lang="en-US" altLang="zh-CN" sz="800" dirty="0">
                <a:solidFill>
                  <a:schemeClr val="accent3">
                    <a:lumMod val="75000"/>
                  </a:schemeClr>
                </a:solidFill>
              </a:rPr>
              <a:t>/</a:t>
            </a:r>
            <a:r>
              <a:rPr lang="en-US" altLang="zh-CN" sz="800" dirty="0" err="1">
                <a:solidFill>
                  <a:schemeClr val="accent3">
                    <a:lumMod val="75000"/>
                  </a:schemeClr>
                </a:solidFill>
              </a:rPr>
              <a:t>rss</a:t>
            </a:r>
            <a:r>
              <a:rPr lang="en-US" altLang="zh-CN" sz="800" dirty="0">
                <a:solidFill>
                  <a:schemeClr val="accent3">
                    <a:lumMod val="75000"/>
                  </a:schemeClr>
                </a:solidFill>
              </a:rPr>
              <a:t>/weather/</a:t>
            </a:r>
            <a:r>
              <a:rPr lang="en-US" altLang="zh-CN" sz="800" dirty="0" err="1">
                <a:solidFill>
                  <a:schemeClr val="accent3">
                    <a:lumMod val="75000"/>
                  </a:schemeClr>
                </a:solidFill>
              </a:rPr>
              <a:t>Wuhan__CH</a:t>
            </a:r>
            <a:r>
              <a:rPr lang="en-US" altLang="zh-CN" sz="800" dirty="0">
                <a:solidFill>
                  <a:schemeClr val="accent3">
                    <a:lumMod val="75000"/>
                  </a:schemeClr>
                </a:solidFill>
              </a:rPr>
              <a:t>/*http://weather.yahoo.com/forecast/CHXX0138_c.html" </a:t>
            </a:r>
            <a:r>
              <a:rPr lang="en-US" altLang="zh-CN" sz="800" dirty="0" err="1">
                <a:solidFill>
                  <a:schemeClr val="accent3">
                    <a:lumMod val="75000"/>
                  </a:schemeClr>
                </a:solidFill>
              </a:rPr>
              <a:t>mce_href</a:t>
            </a:r>
            <a:r>
              <a:rPr lang="en-US" altLang="zh-CN" sz="800" dirty="0">
                <a:solidFill>
                  <a:schemeClr val="accent3">
                    <a:lumMod val="75000"/>
                  </a:schemeClr>
                </a:solidFill>
              </a:rPr>
              <a:t>="http://us.rd.yahoo.com/</a:t>
            </a:r>
            <a:r>
              <a:rPr lang="en-US" altLang="zh-CN" sz="800" dirty="0" err="1">
                <a:solidFill>
                  <a:schemeClr val="accent3">
                    <a:lumMod val="75000"/>
                  </a:schemeClr>
                </a:solidFill>
              </a:rPr>
              <a:t>dailynews</a:t>
            </a:r>
            <a:r>
              <a:rPr lang="en-US" altLang="zh-CN" sz="800" dirty="0">
                <a:solidFill>
                  <a:schemeClr val="accent3">
                    <a:lumMod val="75000"/>
                  </a:schemeClr>
                </a:solidFill>
              </a:rPr>
              <a:t>/</a:t>
            </a:r>
            <a:r>
              <a:rPr lang="en-US" altLang="zh-CN" sz="800" dirty="0" err="1">
                <a:solidFill>
                  <a:schemeClr val="accent3">
                    <a:lumMod val="75000"/>
                  </a:schemeClr>
                </a:solidFill>
              </a:rPr>
              <a:t>rss</a:t>
            </a:r>
            <a:r>
              <a:rPr lang="en-US" altLang="zh-CN" sz="800" dirty="0">
                <a:solidFill>
                  <a:schemeClr val="accent3">
                    <a:lumMod val="75000"/>
                  </a:schemeClr>
                </a:solidFill>
              </a:rPr>
              <a:t>/weather/</a:t>
            </a:r>
            <a:r>
              <a:rPr lang="en-US" altLang="zh-CN" sz="800" dirty="0" err="1">
                <a:solidFill>
                  <a:schemeClr val="accent3">
                    <a:lumMod val="75000"/>
                  </a:schemeClr>
                </a:solidFill>
              </a:rPr>
              <a:t>Wuhan__CH</a:t>
            </a:r>
            <a:r>
              <a:rPr lang="en-US" altLang="zh-CN" sz="800" dirty="0">
                <a:solidFill>
                  <a:schemeClr val="accent3">
                    <a:lumMod val="75000"/>
                  </a:schemeClr>
                </a:solidFill>
              </a:rPr>
              <a:t>/*http://weather.yahoo.com/forecast/CHXX0138_c.html"&gt;Full Forecast at Yahoo! Weather&lt;/a&gt;&lt;BR/&gt;&lt;BR/&gt;</a:t>
            </a:r>
            <a:br>
              <a:rPr lang="en-US" altLang="zh-CN" sz="800" dirty="0">
                <a:solidFill>
                  <a:schemeClr val="accent3">
                    <a:lumMod val="75000"/>
                  </a:schemeClr>
                </a:solidFill>
              </a:rPr>
            </a:br>
            <a:r>
              <a:rPr lang="en-US" altLang="zh-CN" sz="800" dirty="0">
                <a:solidFill>
                  <a:schemeClr val="accent3">
                    <a:lumMod val="75000"/>
                  </a:schemeClr>
                </a:solidFill>
              </a:rPr>
              <a:t>(provided by &lt;a </a:t>
            </a:r>
            <a:r>
              <a:rPr lang="en-US" altLang="zh-CN" sz="800" dirty="0" err="1">
                <a:solidFill>
                  <a:schemeClr val="accent3">
                    <a:lumMod val="75000"/>
                  </a:schemeClr>
                </a:solidFill>
              </a:rPr>
              <a:t>href</a:t>
            </a:r>
            <a:r>
              <a:rPr lang="en-US" altLang="zh-CN" sz="800" dirty="0">
                <a:solidFill>
                  <a:schemeClr val="accent3">
                    <a:lumMod val="75000"/>
                  </a:schemeClr>
                </a:solidFill>
              </a:rPr>
              <a:t>="http://www.weather.com" </a:t>
            </a:r>
            <a:r>
              <a:rPr lang="en-US" altLang="zh-CN" sz="800" dirty="0" err="1">
                <a:solidFill>
                  <a:schemeClr val="accent3">
                    <a:lumMod val="75000"/>
                  </a:schemeClr>
                </a:solidFill>
              </a:rPr>
              <a:t>mce_href</a:t>
            </a:r>
            <a:r>
              <a:rPr lang="en-US" altLang="zh-CN" sz="800" dirty="0">
                <a:solidFill>
                  <a:schemeClr val="accent3">
                    <a:lumMod val="75000"/>
                  </a:schemeClr>
                </a:solidFill>
              </a:rPr>
              <a:t>="http://www.weather.com" &gt;The Weather Channel&lt;/a&gt;)&lt;</a:t>
            </a:r>
            <a:r>
              <a:rPr lang="en-US" altLang="zh-CN" sz="800" dirty="0" err="1">
                <a:solidFill>
                  <a:schemeClr val="accent3">
                    <a:lumMod val="75000"/>
                  </a:schemeClr>
                </a:solidFill>
              </a:rPr>
              <a:t>br</a:t>
            </a:r>
            <a:r>
              <a:rPr lang="en-US" altLang="zh-CN" sz="800" dirty="0">
                <a:solidFill>
                  <a:schemeClr val="accent3">
                    <a:lumMod val="75000"/>
                  </a:schemeClr>
                </a:solidFill>
              </a:rPr>
              <a:t>/&gt;</a:t>
            </a:r>
            <a:br>
              <a:rPr lang="en-US" altLang="zh-CN" sz="800" dirty="0">
                <a:solidFill>
                  <a:schemeClr val="accent3">
                    <a:lumMod val="75000"/>
                  </a:schemeClr>
                </a:solidFill>
              </a:rPr>
            </a:br>
            <a:r>
              <a:rPr lang="en-US" altLang="zh-CN" sz="800" dirty="0">
                <a:solidFill>
                  <a:schemeClr val="accent3">
                    <a:lumMod val="75000"/>
                  </a:schemeClr>
                </a:solidFill>
              </a:rPr>
              <a:t/>
            </a:r>
            <a:br>
              <a:rPr lang="en-US" altLang="zh-CN" sz="800" dirty="0">
                <a:solidFill>
                  <a:schemeClr val="accent3">
                    <a:lumMod val="75000"/>
                  </a:schemeClr>
                </a:solidFill>
              </a:rPr>
            </a:br>
            <a:r>
              <a:rPr lang="en-US" altLang="zh-CN" sz="800" dirty="0">
                <a:solidFill>
                  <a:schemeClr val="accent3">
                    <a:lumMod val="75000"/>
                  </a:schemeClr>
                </a:solidFill>
              </a:rPr>
              <a:t>  ]]--&gt; </a:t>
            </a:r>
            <a:br>
              <a:rPr lang="en-US" altLang="zh-CN" sz="800" dirty="0">
                <a:solidFill>
                  <a:schemeClr val="accent3">
                    <a:lumMod val="75000"/>
                  </a:schemeClr>
                </a:solidFill>
              </a:rPr>
            </a:br>
            <a:r>
              <a:rPr lang="en-US" altLang="zh-CN" sz="800" dirty="0">
                <a:solidFill>
                  <a:schemeClr val="accent3">
                    <a:lumMod val="75000"/>
                  </a:schemeClr>
                </a:solidFill>
              </a:rPr>
              <a:t>  &lt;/description&gt;</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yweather:forecast</a:t>
            </a:r>
            <a:r>
              <a:rPr lang="en-US" altLang="zh-CN" sz="800" dirty="0">
                <a:solidFill>
                  <a:schemeClr val="accent3">
                    <a:lumMod val="75000"/>
                  </a:schemeClr>
                </a:solidFill>
              </a:rPr>
              <a:t> code="29" date="27 Mar 2010" day="Sat" high="18" low="9" text="Partly Cloudy" /&gt;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yweather:forecast</a:t>
            </a:r>
            <a:r>
              <a:rPr lang="en-US" altLang="zh-CN" sz="800" dirty="0">
                <a:solidFill>
                  <a:schemeClr val="accent3">
                    <a:lumMod val="75000"/>
                  </a:schemeClr>
                </a:solidFill>
              </a:rPr>
              <a:t> code="30" date="28 Mar 2010" day="Sun" high="20" low="12" text="Partly Cloudy" /&gt; </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guid</a:t>
            </a:r>
            <a:r>
              <a:rPr lang="en-US" altLang="zh-CN" sz="800" dirty="0">
                <a:solidFill>
                  <a:schemeClr val="accent3">
                    <a:lumMod val="75000"/>
                  </a:schemeClr>
                </a:solidFill>
              </a:rPr>
              <a:t> </a:t>
            </a:r>
            <a:r>
              <a:rPr lang="en-US" altLang="zh-CN" sz="800" dirty="0" err="1">
                <a:solidFill>
                  <a:schemeClr val="accent3">
                    <a:lumMod val="75000"/>
                  </a:schemeClr>
                </a:solidFill>
              </a:rPr>
              <a:t>isPermaLink</a:t>
            </a:r>
            <a:r>
              <a:rPr lang="en-US" altLang="zh-CN" sz="800" dirty="0">
                <a:solidFill>
                  <a:schemeClr val="accent3">
                    <a:lumMod val="75000"/>
                  </a:schemeClr>
                </a:solidFill>
              </a:rPr>
              <a:t>="false"&gt;CHXX0138_2010_03_27_23_00_CST&lt;/</a:t>
            </a:r>
            <a:r>
              <a:rPr lang="en-US" altLang="zh-CN" sz="800" dirty="0" err="1">
                <a:solidFill>
                  <a:schemeClr val="accent3">
                    <a:lumMod val="75000"/>
                  </a:schemeClr>
                </a:solidFill>
              </a:rPr>
              <a:t>guid</a:t>
            </a:r>
            <a:r>
              <a:rPr lang="en-US" altLang="zh-CN" sz="800" dirty="0">
                <a:solidFill>
                  <a:schemeClr val="accent3">
                    <a:lumMod val="75000"/>
                  </a:schemeClr>
                </a:solidFill>
              </a:rPr>
              <a:t>&gt; </a:t>
            </a:r>
            <a:br>
              <a:rPr lang="en-US" altLang="zh-CN" sz="800" dirty="0">
                <a:solidFill>
                  <a:schemeClr val="accent3">
                    <a:lumMod val="75000"/>
                  </a:schemeClr>
                </a:solidFill>
              </a:rPr>
            </a:br>
            <a:r>
              <a:rPr lang="en-US" altLang="zh-CN" sz="800" dirty="0">
                <a:solidFill>
                  <a:schemeClr val="accent3">
                    <a:lumMod val="75000"/>
                  </a:schemeClr>
                </a:solidFill>
              </a:rPr>
              <a:t>  &lt;/item&gt;</a:t>
            </a:r>
            <a:br>
              <a:rPr lang="en-US" altLang="zh-CN" sz="800" dirty="0">
                <a:solidFill>
                  <a:schemeClr val="accent3">
                    <a:lumMod val="75000"/>
                  </a:schemeClr>
                </a:solidFill>
              </a:rPr>
            </a:br>
            <a:r>
              <a:rPr lang="en-US" altLang="zh-CN" sz="800" dirty="0">
                <a:solidFill>
                  <a:schemeClr val="accent3">
                    <a:lumMod val="75000"/>
                  </a:schemeClr>
                </a:solidFill>
              </a:rPr>
              <a:t>  &lt;/channel&gt;</a:t>
            </a:r>
            <a:br>
              <a:rPr lang="en-US" altLang="zh-CN" sz="800" dirty="0">
                <a:solidFill>
                  <a:schemeClr val="accent3">
                    <a:lumMod val="75000"/>
                  </a:schemeClr>
                </a:solidFill>
              </a:rPr>
            </a:br>
            <a:r>
              <a:rPr lang="en-US" altLang="zh-CN" sz="800" dirty="0">
                <a:solidFill>
                  <a:schemeClr val="accent3">
                    <a:lumMod val="75000"/>
                  </a:schemeClr>
                </a:solidFill>
              </a:rPr>
              <a:t>  &lt;/</a:t>
            </a:r>
            <a:r>
              <a:rPr lang="en-US" altLang="zh-CN" sz="800" dirty="0" err="1">
                <a:solidFill>
                  <a:schemeClr val="accent3">
                    <a:lumMod val="75000"/>
                  </a:schemeClr>
                </a:solidFill>
              </a:rPr>
              <a:t>rss</a:t>
            </a:r>
            <a:r>
              <a:rPr lang="en-US" altLang="zh-CN" sz="800" dirty="0">
                <a:solidFill>
                  <a:schemeClr val="accent3">
                    <a:lumMod val="75000"/>
                  </a:schemeClr>
                </a:solidFill>
              </a:rPr>
              <a:t>&gt;</a:t>
            </a:r>
            <a:br>
              <a:rPr lang="en-US" altLang="zh-CN" sz="800" dirty="0">
                <a:solidFill>
                  <a:schemeClr val="accent3">
                    <a:lumMod val="75000"/>
                  </a:schemeClr>
                </a:solidFill>
              </a:rPr>
            </a:br>
            <a:r>
              <a:rPr lang="en-US" altLang="zh-CN" sz="800" dirty="0">
                <a:solidFill>
                  <a:schemeClr val="accent3">
                    <a:lumMod val="75000"/>
                  </a:schemeClr>
                </a:solidFill>
              </a:rPr>
              <a:t>- &lt;!--  api7.weather.sp1.yahoo.com uncompressed/chunked Sat Mar 27 08:43:16 PDT 2010 </a:t>
            </a:r>
            <a:br>
              <a:rPr lang="en-US" altLang="zh-CN" sz="800" dirty="0">
                <a:solidFill>
                  <a:schemeClr val="accent3">
                    <a:lumMod val="75000"/>
                  </a:schemeClr>
                </a:solidFill>
              </a:rPr>
            </a:br>
            <a:r>
              <a:rPr lang="en-US" altLang="zh-CN" sz="800" dirty="0">
                <a:solidFill>
                  <a:schemeClr val="accent3">
                    <a:lumMod val="75000"/>
                  </a:schemeClr>
                </a:solidFill>
              </a:rPr>
              <a:t>  --&gt; </a:t>
            </a:r>
            <a:endParaRPr lang="zh-CN" altLang="en-US" sz="800" dirty="0">
              <a:solidFill>
                <a:schemeClr val="accent3">
                  <a:lumMod val="75000"/>
                </a:schemeClr>
              </a:solidFill>
            </a:endParaRPr>
          </a:p>
        </p:txBody>
      </p:sp>
    </p:spTree>
    <p:extLst>
      <p:ext uri="{BB962C8B-B14F-4D97-AF65-F5344CB8AC3E}">
        <p14:creationId xmlns:p14="http://schemas.microsoft.com/office/powerpoint/2010/main" val="709873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意义：利用 </a:t>
            </a:r>
            <a:r>
              <a:rPr lang="en-US" altLang="zh-CN" dirty="0" smtClean="0"/>
              <a:t>java</a:t>
            </a:r>
            <a:r>
              <a:rPr lang="zh-CN" altLang="en-US" dirty="0" smtClean="0"/>
              <a:t>语言编写运用小程序，在学习语言的同时勇于实践，做到学以致用，熟练使用</a:t>
            </a:r>
            <a:r>
              <a:rPr lang="en-US" altLang="zh-CN" dirty="0" smtClean="0"/>
              <a:t>java</a:t>
            </a:r>
            <a:r>
              <a:rPr lang="zh-CN" altLang="en-US" dirty="0" smtClean="0"/>
              <a:t>及开发工具</a:t>
            </a:r>
            <a:r>
              <a:rPr lang="en-US" altLang="zh-CN" dirty="0" smtClean="0"/>
              <a:t>eclipse</a:t>
            </a:r>
            <a:r>
              <a:rPr lang="zh-CN" altLang="en-US" dirty="0" smtClean="0"/>
              <a:t>。</a:t>
            </a:r>
            <a:endParaRPr lang="en-US" altLang="zh-CN" dirty="0" smtClean="0"/>
          </a:p>
          <a:p>
            <a:pPr marL="68580" indent="0">
              <a:buNone/>
            </a:pPr>
            <a:r>
              <a:rPr lang="en-US" altLang="zh-CN" dirty="0"/>
              <a:t> </a:t>
            </a:r>
            <a:r>
              <a:rPr lang="en-US" altLang="zh-CN" dirty="0" smtClean="0"/>
              <a:t> </a:t>
            </a:r>
            <a:r>
              <a:rPr lang="zh-CN" altLang="en-US" dirty="0" smtClean="0"/>
              <a:t>日历是日常生活不可或缺的工具，而把日历和          多种功能结合起来，创造各种简单实用的多功能日历，使用起来方便了不少。</a:t>
            </a:r>
            <a:endParaRPr lang="en-US" altLang="zh-CN" dirty="0" smtClean="0"/>
          </a:p>
          <a:p>
            <a:endParaRPr lang="zh-CN" altLang="en-US" dirty="0"/>
          </a:p>
        </p:txBody>
      </p:sp>
      <p:sp>
        <p:nvSpPr>
          <p:cNvPr id="4" name="圆角矩形 3"/>
          <p:cNvSpPr/>
          <p:nvPr/>
        </p:nvSpPr>
        <p:spPr>
          <a:xfrm>
            <a:off x="1043608" y="980728"/>
            <a:ext cx="7056784" cy="12241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6000" dirty="0" smtClean="0">
                <a:latin typeface="仿宋" pitchFamily="49" charset="-122"/>
                <a:ea typeface="仿宋" pitchFamily="49" charset="-122"/>
              </a:rPr>
              <a:t>一</a:t>
            </a:r>
            <a:r>
              <a:rPr lang="en-US" altLang="zh-CN" sz="6000" dirty="0" smtClean="0">
                <a:latin typeface="仿宋" pitchFamily="49" charset="-122"/>
                <a:ea typeface="仿宋" pitchFamily="49" charset="-122"/>
              </a:rPr>
              <a:t>.</a:t>
            </a:r>
            <a:r>
              <a:rPr lang="zh-CN" altLang="en-US" sz="6000" dirty="0" smtClean="0">
                <a:latin typeface="仿宋" pitchFamily="49" charset="-122"/>
                <a:ea typeface="仿宋" pitchFamily="49" charset="-122"/>
              </a:rPr>
              <a:t>意义和目的</a:t>
            </a:r>
            <a:endParaRPr lang="zh-CN" altLang="en-US" sz="6000" dirty="0">
              <a:latin typeface="仿宋" pitchFamily="49" charset="-122"/>
              <a:ea typeface="仿宋" pitchFamily="49" charset="-122"/>
            </a:endParaRPr>
          </a:p>
        </p:txBody>
      </p:sp>
    </p:spTree>
    <p:extLst>
      <p:ext uri="{BB962C8B-B14F-4D97-AF65-F5344CB8AC3E}">
        <p14:creationId xmlns:p14="http://schemas.microsoft.com/office/powerpoint/2010/main" val="67356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404664"/>
            <a:ext cx="7272808" cy="5616624"/>
          </a:xfrm>
          <a:ln>
            <a:solidFill>
              <a:schemeClr val="accent1"/>
            </a:solidFill>
          </a:ln>
        </p:spPr>
        <p:txBody>
          <a:bodyPr>
            <a:noAutofit/>
          </a:bodyPr>
          <a:lstStyle/>
          <a:p>
            <a:r>
              <a:rPr lang="en-US" altLang="zh-CN" sz="1600" dirty="0"/>
              <a:t>Document doc = </a:t>
            </a:r>
            <a:r>
              <a:rPr lang="en-US" altLang="zh-CN" sz="1600" dirty="0" err="1"/>
              <a:t>getWeatherXML</a:t>
            </a:r>
            <a:r>
              <a:rPr lang="en-US" altLang="zh-CN" sz="1600" dirty="0"/>
              <a:t>(</a:t>
            </a:r>
            <a:r>
              <a:rPr lang="en-US" altLang="zh-CN" sz="1600" dirty="0" err="1"/>
              <a:t>GetWeatherInfo.</a:t>
            </a:r>
            <a:r>
              <a:rPr lang="en-US" altLang="zh-CN" sz="1600" i="1" dirty="0" err="1"/>
              <a:t>cityCode.get</a:t>
            </a:r>
            <a:r>
              <a:rPr lang="en-US" altLang="zh-CN" sz="1600" i="1" dirty="0"/>
              <a:t>(city));</a:t>
            </a:r>
          </a:p>
          <a:p>
            <a:r>
              <a:rPr lang="en-US" altLang="zh-CN" sz="1600" dirty="0"/>
              <a:t>            </a:t>
            </a:r>
            <a:r>
              <a:rPr lang="en-US" altLang="zh-CN" sz="1600" dirty="0" err="1"/>
              <a:t>NodeList</a:t>
            </a:r>
            <a:r>
              <a:rPr lang="en-US" altLang="zh-CN" sz="1600" dirty="0"/>
              <a:t> </a:t>
            </a:r>
            <a:r>
              <a:rPr lang="en-US" altLang="zh-CN" sz="1600" dirty="0" err="1"/>
              <a:t>nodeList</a:t>
            </a:r>
            <a:r>
              <a:rPr lang="en-US" altLang="zh-CN" sz="1600" dirty="0"/>
              <a:t> = </a:t>
            </a:r>
            <a:r>
              <a:rPr lang="en-US" altLang="zh-CN" sz="1600" b="1" dirty="0" err="1">
                <a:solidFill>
                  <a:schemeClr val="accent3">
                    <a:lumMod val="75000"/>
                  </a:schemeClr>
                </a:solidFill>
              </a:rPr>
              <a:t>doc.getElementsByTagName</a:t>
            </a:r>
            <a:r>
              <a:rPr lang="en-US" altLang="zh-CN" sz="1600" b="1" dirty="0">
                <a:solidFill>
                  <a:schemeClr val="accent3">
                    <a:lumMod val="75000"/>
                  </a:schemeClr>
                </a:solidFill>
              </a:rPr>
              <a:t>("channel");</a:t>
            </a:r>
          </a:p>
          <a:p>
            <a:r>
              <a:rPr lang="nn-NO" altLang="zh-CN" sz="1600" dirty="0"/>
              <a:t>            for (int i = 0; i &lt; nodeList.getLength(); i++) {</a:t>
            </a:r>
          </a:p>
          <a:p>
            <a:r>
              <a:rPr lang="en-US" altLang="zh-CN" sz="1600" dirty="0"/>
              <a:t>                Node </a:t>
            </a:r>
            <a:r>
              <a:rPr lang="en-US" altLang="zh-CN" sz="1600" dirty="0" err="1"/>
              <a:t>node</a:t>
            </a:r>
            <a:r>
              <a:rPr lang="en-US" altLang="zh-CN" sz="1600" dirty="0"/>
              <a:t> = </a:t>
            </a:r>
            <a:r>
              <a:rPr lang="en-US" altLang="zh-CN" sz="1600" dirty="0" err="1"/>
              <a:t>nodeList.item</a:t>
            </a:r>
            <a:r>
              <a:rPr lang="en-US" altLang="zh-CN" sz="1600" dirty="0"/>
              <a:t>(</a:t>
            </a:r>
            <a:r>
              <a:rPr lang="en-US" altLang="zh-CN" sz="1600" dirty="0" err="1"/>
              <a:t>i</a:t>
            </a:r>
            <a:r>
              <a:rPr lang="en-US" altLang="zh-CN" sz="1600" dirty="0"/>
              <a:t>);</a:t>
            </a:r>
          </a:p>
          <a:p>
            <a:r>
              <a:rPr lang="en-US" altLang="zh-CN" sz="1600" dirty="0"/>
              <a:t>                </a:t>
            </a:r>
            <a:r>
              <a:rPr lang="en-US" altLang="zh-CN" sz="1600" dirty="0" err="1"/>
              <a:t>NodeList</a:t>
            </a:r>
            <a:r>
              <a:rPr lang="en-US" altLang="zh-CN" sz="1600" dirty="0"/>
              <a:t> nodeList1 = </a:t>
            </a:r>
            <a:r>
              <a:rPr lang="en-US" altLang="zh-CN" sz="1600" dirty="0" err="1"/>
              <a:t>node.getChildNodes</a:t>
            </a:r>
            <a:r>
              <a:rPr lang="en-US" altLang="zh-CN" sz="1600" dirty="0"/>
              <a:t>();</a:t>
            </a:r>
          </a:p>
          <a:p>
            <a:r>
              <a:rPr lang="en-US" altLang="zh-CN" sz="1600" dirty="0"/>
              <a:t>                for (</a:t>
            </a:r>
            <a:r>
              <a:rPr lang="en-US" altLang="zh-CN" sz="1600" dirty="0" err="1"/>
              <a:t>int</a:t>
            </a:r>
            <a:r>
              <a:rPr lang="en-US" altLang="zh-CN" sz="1600" dirty="0"/>
              <a:t> j = 0; j &lt; nodeList1.getLength(); j++) {</a:t>
            </a:r>
          </a:p>
          <a:p>
            <a:r>
              <a:rPr lang="en-US" altLang="zh-CN" sz="1600" dirty="0"/>
              <a:t>                    Node node1 = nodeList1.item(j);</a:t>
            </a:r>
          </a:p>
          <a:p>
            <a:r>
              <a:rPr lang="en-US" altLang="zh-CN" sz="1600" dirty="0">
                <a:solidFill>
                  <a:schemeClr val="accent3">
                    <a:lumMod val="75000"/>
                  </a:schemeClr>
                </a:solidFill>
              </a:rPr>
              <a:t>             </a:t>
            </a:r>
            <a:r>
              <a:rPr lang="en-US" altLang="zh-CN" sz="1600" b="1" dirty="0">
                <a:solidFill>
                  <a:schemeClr val="accent3">
                    <a:lumMod val="75000"/>
                  </a:schemeClr>
                </a:solidFill>
              </a:rPr>
              <a:t>       if (node1.getNodeName().</a:t>
            </a:r>
            <a:r>
              <a:rPr lang="en-US" altLang="zh-CN" sz="1600" b="1" dirty="0" err="1">
                <a:solidFill>
                  <a:schemeClr val="accent3">
                    <a:lumMod val="75000"/>
                  </a:schemeClr>
                </a:solidFill>
              </a:rPr>
              <a:t>equalsIgnoreCase</a:t>
            </a:r>
            <a:r>
              <a:rPr lang="en-US" altLang="zh-CN" sz="1600" b="1" dirty="0">
                <a:solidFill>
                  <a:schemeClr val="accent3">
                    <a:lumMod val="75000"/>
                  </a:schemeClr>
                </a:solidFill>
              </a:rPr>
              <a:t>("item")) </a:t>
            </a:r>
            <a:r>
              <a:rPr lang="en-US" altLang="zh-CN" sz="1600" dirty="0"/>
              <a:t>{</a:t>
            </a:r>
          </a:p>
          <a:p>
            <a:r>
              <a:rPr lang="en-US" altLang="zh-CN" sz="1600" dirty="0"/>
              <a:t>                        </a:t>
            </a:r>
            <a:r>
              <a:rPr lang="en-US" altLang="zh-CN" sz="1600" dirty="0" err="1"/>
              <a:t>NodeList</a:t>
            </a:r>
            <a:r>
              <a:rPr lang="en-US" altLang="zh-CN" sz="1600" dirty="0"/>
              <a:t> nodeList2 = node1.getChildNodes();</a:t>
            </a:r>
          </a:p>
          <a:p>
            <a:r>
              <a:rPr lang="en-US" altLang="zh-CN" sz="1600" dirty="0"/>
              <a:t>                        for (</a:t>
            </a:r>
            <a:r>
              <a:rPr lang="en-US" altLang="zh-CN" sz="1600" dirty="0" err="1"/>
              <a:t>int</a:t>
            </a:r>
            <a:r>
              <a:rPr lang="en-US" altLang="zh-CN" sz="1600" dirty="0"/>
              <a:t> k = 0; k &lt; nodeList2.getLength(); k++) {</a:t>
            </a:r>
          </a:p>
          <a:p>
            <a:r>
              <a:rPr lang="en-US" altLang="zh-CN" sz="1600" dirty="0"/>
              <a:t>                            Node node2 = nodeList2.item(k);</a:t>
            </a:r>
          </a:p>
          <a:p>
            <a:r>
              <a:rPr lang="en-US" altLang="zh-CN" sz="1600" b="1" dirty="0">
                <a:solidFill>
                  <a:schemeClr val="accent3">
                    <a:lumMod val="75000"/>
                  </a:schemeClr>
                </a:solidFill>
              </a:rPr>
              <a:t>                            if (node2.getNodeName().</a:t>
            </a:r>
            <a:r>
              <a:rPr lang="en-US" altLang="zh-CN" sz="1600" b="1" dirty="0" err="1">
                <a:solidFill>
                  <a:schemeClr val="accent3">
                    <a:lumMod val="75000"/>
                  </a:schemeClr>
                </a:solidFill>
              </a:rPr>
              <a:t>equalsIgnoreCase</a:t>
            </a:r>
            <a:r>
              <a:rPr lang="en-US" altLang="zh-CN" sz="1600" b="1" dirty="0">
                <a:solidFill>
                  <a:schemeClr val="accent3">
                    <a:lumMod val="75000"/>
                  </a:schemeClr>
                </a:solidFill>
              </a:rPr>
              <a:t>(</a:t>
            </a:r>
          </a:p>
          <a:p>
            <a:r>
              <a:rPr lang="en-US" altLang="zh-CN" sz="1600" b="1" dirty="0">
                <a:solidFill>
                  <a:schemeClr val="accent3">
                    <a:lumMod val="75000"/>
                  </a:schemeClr>
                </a:solidFill>
              </a:rPr>
              <a:t>                                    "</a:t>
            </a:r>
            <a:r>
              <a:rPr lang="en-US" altLang="zh-CN" sz="1600" b="1" dirty="0" err="1">
                <a:solidFill>
                  <a:schemeClr val="accent3">
                    <a:lumMod val="75000"/>
                  </a:schemeClr>
                </a:solidFill>
              </a:rPr>
              <a:t>yweather:forecast</a:t>
            </a:r>
            <a:r>
              <a:rPr lang="en-US" altLang="zh-CN" sz="1600" b="1" dirty="0">
                <a:solidFill>
                  <a:schemeClr val="accent3">
                    <a:lumMod val="75000"/>
                  </a:schemeClr>
                </a:solidFill>
              </a:rPr>
              <a:t>")) </a:t>
            </a:r>
            <a:r>
              <a:rPr lang="en-US" altLang="zh-CN" sz="1600" dirty="0"/>
              <a:t>{</a:t>
            </a:r>
          </a:p>
          <a:p>
            <a:r>
              <a:rPr lang="en-US" altLang="zh-CN" sz="1600" dirty="0"/>
              <a:t>                                </a:t>
            </a:r>
            <a:r>
              <a:rPr lang="en-US" altLang="zh-CN" sz="1600" dirty="0" err="1"/>
              <a:t>NamedNodeMap</a:t>
            </a:r>
            <a:r>
              <a:rPr lang="en-US" altLang="zh-CN" sz="1600" dirty="0"/>
              <a:t> </a:t>
            </a:r>
            <a:r>
              <a:rPr lang="en-US" altLang="zh-CN" sz="1600" dirty="0" err="1"/>
              <a:t>nodeMap</a:t>
            </a:r>
            <a:r>
              <a:rPr lang="en-US" altLang="zh-CN" sz="1600" dirty="0"/>
              <a:t> = node2.getAttributes</a:t>
            </a:r>
            <a:r>
              <a:rPr lang="en-US" altLang="zh-CN" sz="1600" dirty="0" smtClean="0"/>
              <a:t>();</a:t>
            </a:r>
            <a:endParaRPr lang="en-US" altLang="zh-CN" sz="1600" dirty="0"/>
          </a:p>
        </p:txBody>
      </p:sp>
    </p:spTree>
    <p:extLst>
      <p:ext uri="{BB962C8B-B14F-4D97-AF65-F5344CB8AC3E}">
        <p14:creationId xmlns:p14="http://schemas.microsoft.com/office/powerpoint/2010/main" val="3170791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5085184"/>
            <a:ext cx="7024744" cy="1143000"/>
          </a:xfrm>
        </p:spPr>
        <p:txBody>
          <a:bodyPr>
            <a:noAutofit/>
          </a:bodyPr>
          <a:lstStyle/>
          <a:p>
            <a:r>
              <a:rPr lang="en-US" altLang="zh-CN" sz="1600" b="1" dirty="0">
                <a:solidFill>
                  <a:schemeClr val="accent3">
                    <a:lumMod val="50000"/>
                  </a:schemeClr>
                </a:solidFill>
              </a:rPr>
              <a:t> </a:t>
            </a:r>
            <a:r>
              <a:rPr lang="en-US" altLang="zh-CN" sz="1600" b="1" dirty="0">
                <a:solidFill>
                  <a:schemeClr val="accent3">
                    <a:lumMod val="75000"/>
                  </a:schemeClr>
                </a:solidFill>
              </a:rPr>
              <a:t>Node </a:t>
            </a:r>
            <a:r>
              <a:rPr lang="en-US" altLang="zh-CN" sz="1600" b="1" dirty="0" err="1">
                <a:solidFill>
                  <a:schemeClr val="accent3">
                    <a:lumMod val="75000"/>
                  </a:schemeClr>
                </a:solidFill>
              </a:rPr>
              <a:t>lowNode</a:t>
            </a:r>
            <a:r>
              <a:rPr lang="en-US" altLang="zh-CN" sz="1600" b="1" dirty="0">
                <a:solidFill>
                  <a:schemeClr val="accent3">
                    <a:lumMod val="75000"/>
                  </a:schemeClr>
                </a:solidFill>
              </a:rPr>
              <a:t> = </a:t>
            </a:r>
            <a:r>
              <a:rPr lang="en-US" altLang="zh-CN" sz="1600" b="1" dirty="0" err="1">
                <a:solidFill>
                  <a:schemeClr val="accent3">
                    <a:lumMod val="75000"/>
                  </a:schemeClr>
                </a:solidFill>
              </a:rPr>
              <a:t>nodeMap.getNamedItem</a:t>
            </a:r>
            <a:r>
              <a:rPr lang="en-US" altLang="zh-CN" sz="1600" b="1" dirty="0">
                <a:solidFill>
                  <a:schemeClr val="accent3">
                    <a:lumMod val="75000"/>
                  </a:schemeClr>
                </a:solidFill>
              </a:rPr>
              <a:t>("low");</a:t>
            </a:r>
            <a:r>
              <a:rPr lang="en-US" altLang="zh-CN" sz="1600" dirty="0">
                <a:solidFill>
                  <a:schemeClr val="tx1"/>
                </a:solidFill>
              </a:rPr>
              <a:t/>
            </a:r>
            <a:br>
              <a:rPr lang="en-US" altLang="zh-CN" sz="1600" dirty="0">
                <a:solidFill>
                  <a:schemeClr val="tx1"/>
                </a:solidFill>
              </a:rPr>
            </a:br>
            <a:r>
              <a:rPr lang="en-US" altLang="zh-CN" sz="1600" dirty="0">
                <a:solidFill>
                  <a:schemeClr val="tx1"/>
                </a:solidFill>
              </a:rPr>
              <a:t>                                Node </a:t>
            </a:r>
            <a:r>
              <a:rPr lang="en-US" altLang="zh-CN" sz="1600" dirty="0" err="1">
                <a:solidFill>
                  <a:schemeClr val="tx1"/>
                </a:solidFill>
              </a:rPr>
              <a:t>highNode</a:t>
            </a:r>
            <a:r>
              <a:rPr lang="en-US" altLang="zh-CN" sz="1600" dirty="0">
                <a:solidFill>
                  <a:schemeClr val="tx1"/>
                </a:solidFill>
              </a:rPr>
              <a:t> = </a:t>
            </a:r>
            <a:r>
              <a:rPr lang="en-US" altLang="zh-CN" sz="1600" b="1" dirty="0" err="1">
                <a:solidFill>
                  <a:schemeClr val="accent3">
                    <a:lumMod val="75000"/>
                  </a:schemeClr>
                </a:solidFill>
              </a:rPr>
              <a:t>nodeMap.getNamedItem</a:t>
            </a:r>
            <a:r>
              <a:rPr lang="en-US" altLang="zh-CN" sz="1600" b="1" dirty="0">
                <a:solidFill>
                  <a:schemeClr val="accent3">
                    <a:lumMod val="75000"/>
                  </a:schemeClr>
                </a:solidFill>
              </a:rPr>
              <a:t>("high");</a:t>
            </a:r>
            <a:r>
              <a:rPr lang="en-US" altLang="zh-CN" sz="1600" dirty="0">
                <a:solidFill>
                  <a:schemeClr val="tx1"/>
                </a:solidFill>
              </a:rPr>
              <a:t/>
            </a:r>
            <a:br>
              <a:rPr lang="en-US" altLang="zh-CN" sz="1600" dirty="0">
                <a:solidFill>
                  <a:schemeClr val="tx1"/>
                </a:solidFill>
              </a:rPr>
            </a:br>
            <a:r>
              <a:rPr lang="en-US" altLang="zh-CN" sz="1600" dirty="0">
                <a:solidFill>
                  <a:schemeClr val="tx1"/>
                </a:solidFill>
              </a:rPr>
              <a:t>                                Node </a:t>
            </a:r>
            <a:r>
              <a:rPr lang="en-US" altLang="zh-CN" sz="1600" dirty="0" err="1">
                <a:solidFill>
                  <a:schemeClr val="tx1"/>
                </a:solidFill>
              </a:rPr>
              <a:t>codeNode</a:t>
            </a:r>
            <a:r>
              <a:rPr lang="en-US" altLang="zh-CN" sz="1600" dirty="0">
                <a:solidFill>
                  <a:schemeClr val="tx1"/>
                </a:solidFill>
              </a:rPr>
              <a:t> = </a:t>
            </a:r>
            <a:r>
              <a:rPr lang="en-US" altLang="zh-CN" sz="1600" b="1" dirty="0" err="1">
                <a:solidFill>
                  <a:schemeClr val="accent3">
                    <a:lumMod val="75000"/>
                  </a:schemeClr>
                </a:solidFill>
              </a:rPr>
              <a:t>nodeMap.getNamedItem</a:t>
            </a:r>
            <a:r>
              <a:rPr lang="en-US" altLang="zh-CN" sz="1600" b="1" dirty="0">
                <a:solidFill>
                  <a:schemeClr val="accent3">
                    <a:lumMod val="75000"/>
                  </a:schemeClr>
                </a:solidFill>
              </a:rPr>
              <a:t>("code");</a:t>
            </a:r>
            <a:r>
              <a:rPr lang="en-US" altLang="zh-CN" sz="1600" dirty="0">
                <a:solidFill>
                  <a:schemeClr val="tx1"/>
                </a:solidFill>
              </a:rPr>
              <a:t/>
            </a:r>
            <a:br>
              <a:rPr lang="en-US" altLang="zh-CN" sz="1600" dirty="0">
                <a:solidFill>
                  <a:schemeClr val="tx1"/>
                </a:solidFill>
              </a:rPr>
            </a:br>
            <a:r>
              <a:rPr lang="en-US" altLang="zh-CN" sz="1600" dirty="0">
                <a:solidFill>
                  <a:schemeClr val="tx1"/>
                </a:solidFill>
              </a:rPr>
              <a:t>                                String day = "</a:t>
            </a:r>
            <a:r>
              <a:rPr lang="zh-CN" altLang="en-US" sz="1600" dirty="0">
                <a:solidFill>
                  <a:schemeClr val="tx1"/>
                </a:solidFill>
              </a:rPr>
              <a:t>今天</a:t>
            </a:r>
            <a:r>
              <a:rPr lang="en-US" altLang="zh-CN" sz="1600" dirty="0">
                <a:solidFill>
                  <a:schemeClr val="tx1"/>
                </a:solidFill>
              </a:rPr>
              <a:t>";</a:t>
            </a:r>
            <a:br>
              <a:rPr lang="en-US" altLang="zh-CN" sz="1600" dirty="0">
                <a:solidFill>
                  <a:schemeClr val="tx1"/>
                </a:solidFill>
              </a:rPr>
            </a:br>
            <a:r>
              <a:rPr lang="en-US" altLang="zh-CN" sz="1600" dirty="0">
                <a:solidFill>
                  <a:schemeClr val="tx1"/>
                </a:solidFill>
              </a:rPr>
              <a:t>                                if (result == null) {</a:t>
            </a:r>
            <a:br>
              <a:rPr lang="en-US" altLang="zh-CN" sz="1600" dirty="0">
                <a:solidFill>
                  <a:schemeClr val="tx1"/>
                </a:solidFill>
              </a:rPr>
            </a:br>
            <a:r>
              <a:rPr lang="en-US" altLang="zh-CN" sz="1600" dirty="0">
                <a:solidFill>
                  <a:schemeClr val="tx1"/>
                </a:solidFill>
              </a:rPr>
              <a:t>                                    result = "";</a:t>
            </a:r>
            <a:br>
              <a:rPr lang="en-US" altLang="zh-CN" sz="1600" dirty="0">
                <a:solidFill>
                  <a:schemeClr val="tx1"/>
                </a:solidFill>
              </a:rPr>
            </a:br>
            <a:r>
              <a:rPr lang="en-US" altLang="zh-CN" sz="1600" dirty="0">
                <a:solidFill>
                  <a:schemeClr val="tx1"/>
                </a:solidFill>
              </a:rPr>
              <a:t>                                } else {</a:t>
            </a:r>
            <a:br>
              <a:rPr lang="en-US" altLang="zh-CN" sz="1600" dirty="0">
                <a:solidFill>
                  <a:schemeClr val="tx1"/>
                </a:solidFill>
              </a:rPr>
            </a:br>
            <a:r>
              <a:rPr lang="en-US" altLang="zh-CN" sz="1600" dirty="0">
                <a:solidFill>
                  <a:schemeClr val="tx1"/>
                </a:solidFill>
              </a:rPr>
              <a:t>                                    day = "\n</a:t>
            </a:r>
            <a:r>
              <a:rPr lang="zh-CN" altLang="en-US" sz="1600" dirty="0">
                <a:solidFill>
                  <a:schemeClr val="tx1"/>
                </a:solidFill>
              </a:rPr>
              <a:t>明天</a:t>
            </a:r>
            <a:r>
              <a:rPr lang="en-US" altLang="zh-CN" sz="1600" dirty="0">
                <a:solidFill>
                  <a:schemeClr val="tx1"/>
                </a:solidFill>
              </a:rPr>
              <a:t>";</a:t>
            </a:r>
            <a:br>
              <a:rPr lang="en-US" altLang="zh-CN" sz="1600" dirty="0">
                <a:solidFill>
                  <a:schemeClr val="tx1"/>
                </a:solidFill>
              </a:rPr>
            </a:br>
            <a:r>
              <a:rPr lang="zh-CN" altLang="en-US" sz="1600" dirty="0">
                <a:solidFill>
                  <a:schemeClr val="tx1"/>
                </a:solidFill>
              </a:rPr>
              <a:t>                                </a:t>
            </a:r>
            <a:r>
              <a:rPr lang="en-US" altLang="zh-CN" sz="1600" dirty="0">
                <a:solidFill>
                  <a:schemeClr val="tx1"/>
                </a:solidFill>
              </a:rPr>
              <a:t>}</a:t>
            </a:r>
            <a:br>
              <a:rPr lang="en-US" altLang="zh-CN" sz="1600" dirty="0">
                <a:solidFill>
                  <a:schemeClr val="tx1"/>
                </a:solidFill>
              </a:rPr>
            </a:br>
            <a:r>
              <a:rPr lang="en-US" altLang="zh-CN" sz="1600" dirty="0">
                <a:solidFill>
                  <a:schemeClr val="tx1"/>
                </a:solidFill>
              </a:rPr>
              <a:t>                                result = result</a:t>
            </a:r>
            <a:br>
              <a:rPr lang="en-US" altLang="zh-CN" sz="1600" dirty="0">
                <a:solidFill>
                  <a:schemeClr val="tx1"/>
                </a:solidFill>
              </a:rPr>
            </a:br>
            <a:r>
              <a:rPr lang="en-US" altLang="zh-CN" sz="1600" dirty="0">
                <a:solidFill>
                  <a:schemeClr val="tx1"/>
                </a:solidFill>
              </a:rPr>
              <a:t>                                        + day</a:t>
            </a:r>
            <a:br>
              <a:rPr lang="en-US" altLang="zh-CN" sz="1600" dirty="0">
                <a:solidFill>
                  <a:schemeClr val="tx1"/>
                </a:solidFill>
              </a:rPr>
            </a:br>
            <a:r>
              <a:rPr lang="zh-CN" altLang="en-US" sz="1600" dirty="0">
                <a:solidFill>
                  <a:schemeClr val="tx1"/>
                </a:solidFill>
              </a:rPr>
              <a:t>                                        </a:t>
            </a:r>
            <a:r>
              <a:rPr lang="en-US" altLang="zh-CN" sz="1600" dirty="0">
                <a:solidFill>
                  <a:schemeClr val="tx1"/>
                </a:solidFill>
              </a:rPr>
              <a:t>+ " "</a:t>
            </a:r>
            <a:br>
              <a:rPr lang="en-US" altLang="zh-CN" sz="1600" dirty="0">
                <a:solidFill>
                  <a:schemeClr val="tx1"/>
                </a:solidFill>
              </a:rPr>
            </a:br>
            <a:r>
              <a:rPr lang="en-US" altLang="zh-CN" sz="1600" dirty="0">
                <a:solidFill>
                  <a:schemeClr val="tx1"/>
                </a:solidFill>
              </a:rPr>
              <a:t>                                        + </a:t>
            </a:r>
            <a:r>
              <a:rPr lang="en-US" altLang="zh-CN" sz="1600" dirty="0" err="1">
                <a:solidFill>
                  <a:schemeClr val="tx1"/>
                </a:solidFill>
              </a:rPr>
              <a:t>dictionaryStrings</a:t>
            </a:r>
            <a:r>
              <a:rPr lang="en-US" altLang="zh-CN" sz="1600" dirty="0">
                <a:solidFill>
                  <a:schemeClr val="tx1"/>
                </a:solidFill>
              </a:rPr>
              <a:t>[Integer  </a:t>
            </a:r>
            <a:br>
              <a:rPr lang="en-US" altLang="zh-CN" sz="1600" dirty="0">
                <a:solidFill>
                  <a:schemeClr val="tx1"/>
                </a:solidFill>
              </a:rPr>
            </a:br>
            <a:r>
              <a:rPr lang="en-US" altLang="zh-CN" sz="1600" dirty="0">
                <a:solidFill>
                  <a:schemeClr val="tx1"/>
                </a:solidFill>
              </a:rPr>
              <a:t>                                                .</a:t>
            </a:r>
            <a:r>
              <a:rPr lang="en-US" altLang="zh-CN" sz="1600" i="1" dirty="0" err="1">
                <a:solidFill>
                  <a:schemeClr val="tx1"/>
                </a:solidFill>
              </a:rPr>
              <a:t>parseInt</a:t>
            </a:r>
            <a:r>
              <a:rPr lang="en-US" altLang="zh-CN" sz="1600" i="1" dirty="0">
                <a:solidFill>
                  <a:schemeClr val="tx1"/>
                </a:solidFill>
              </a:rPr>
              <a:t>(</a:t>
            </a:r>
            <a:r>
              <a:rPr lang="en-US" altLang="zh-CN" sz="1600" i="1" dirty="0" err="1">
                <a:solidFill>
                  <a:schemeClr val="tx1"/>
                </a:solidFill>
              </a:rPr>
              <a:t>codeNode</a:t>
            </a:r>
            <a:r>
              <a:rPr lang="en-US" altLang="zh-CN" sz="1600" i="1" dirty="0">
                <a:solidFill>
                  <a:schemeClr val="tx1"/>
                </a:solidFill>
              </a:rPr>
              <a:t>               //</a:t>
            </a:r>
            <a:r>
              <a:rPr lang="zh-CN" altLang="en-US" sz="1600" i="1" dirty="0">
                <a:solidFill>
                  <a:schemeClr val="tx1"/>
                </a:solidFill>
              </a:rPr>
              <a:t>把节点出的代码转换成</a:t>
            </a:r>
            <a:r>
              <a:rPr lang="en-US" altLang="zh-CN" sz="1600" i="1" u="sng" dirty="0" err="1">
                <a:solidFill>
                  <a:schemeClr val="tx1"/>
                </a:solidFill>
              </a:rPr>
              <a:t>Int</a:t>
            </a:r>
            <a:r>
              <a:rPr lang="zh-CN" altLang="en-US" sz="1600" i="1" u="sng" dirty="0">
                <a:solidFill>
                  <a:schemeClr val="tx1"/>
                </a:solidFill>
              </a:rPr>
              <a:t>型</a:t>
            </a:r>
            <a:br>
              <a:rPr lang="zh-CN" altLang="en-US" sz="1600" i="1" u="sng" dirty="0">
                <a:solidFill>
                  <a:schemeClr val="tx1"/>
                </a:solidFill>
              </a:rPr>
            </a:br>
            <a:r>
              <a:rPr lang="zh-CN" altLang="en-US" sz="1600" dirty="0">
                <a:solidFill>
                  <a:schemeClr val="tx1"/>
                </a:solidFill>
              </a:rPr>
              <a:t>                                                        </a:t>
            </a:r>
            <a:r>
              <a:rPr lang="en-US" altLang="zh-CN" sz="1600" dirty="0">
                <a:solidFill>
                  <a:schemeClr val="tx1"/>
                </a:solidFill>
              </a:rPr>
              <a:t>.</a:t>
            </a:r>
            <a:r>
              <a:rPr lang="en-US" altLang="zh-CN" sz="1600" dirty="0" err="1">
                <a:solidFill>
                  <a:schemeClr val="tx1"/>
                </a:solidFill>
              </a:rPr>
              <a:t>getNodeValue</a:t>
            </a:r>
            <a:r>
              <a:rPr lang="en-US" altLang="zh-CN" sz="1600" dirty="0">
                <a:solidFill>
                  <a:schemeClr val="tx1"/>
                </a:solidFill>
              </a:rPr>
              <a:t>())]             //</a:t>
            </a:r>
            <a:r>
              <a:rPr lang="zh-CN" altLang="en-US" sz="1600" dirty="0">
                <a:solidFill>
                  <a:schemeClr val="tx1"/>
                </a:solidFill>
              </a:rPr>
              <a:t>获取节点处的天气情况</a:t>
            </a:r>
            <a:br>
              <a:rPr lang="zh-CN" altLang="en-US" sz="1600" dirty="0">
                <a:solidFill>
                  <a:schemeClr val="tx1"/>
                </a:solidFill>
              </a:rPr>
            </a:br>
            <a:r>
              <a:rPr lang="zh-CN" altLang="en-US" sz="1600" dirty="0">
                <a:solidFill>
                  <a:schemeClr val="tx1"/>
                </a:solidFill>
              </a:rPr>
              <a:t>                                        </a:t>
            </a:r>
            <a:r>
              <a:rPr lang="en-US" altLang="zh-CN" sz="1600" dirty="0">
                <a:solidFill>
                  <a:schemeClr val="tx1"/>
                </a:solidFill>
              </a:rPr>
              <a:t>+ "\t</a:t>
            </a:r>
            <a:r>
              <a:rPr lang="zh-CN" altLang="en-US" sz="1600" dirty="0">
                <a:solidFill>
                  <a:schemeClr val="tx1"/>
                </a:solidFill>
              </a:rPr>
              <a:t>最低温度：</a:t>
            </a:r>
            <a:r>
              <a:rPr lang="en-US" altLang="zh-CN" sz="1600" dirty="0">
                <a:solidFill>
                  <a:schemeClr val="tx1"/>
                </a:solidFill>
              </a:rPr>
              <a:t>"</a:t>
            </a:r>
            <a:r>
              <a:rPr lang="zh-CN" altLang="en-US" sz="1600" dirty="0">
                <a:solidFill>
                  <a:schemeClr val="tx1"/>
                </a:solidFill>
              </a:rPr>
              <a:t> </a:t>
            </a:r>
            <a:r>
              <a:rPr lang="en-US" altLang="zh-CN" sz="1600" dirty="0">
                <a:solidFill>
                  <a:schemeClr val="tx1"/>
                </a:solidFill>
              </a:rPr>
              <a:t>+ </a:t>
            </a:r>
            <a:r>
              <a:rPr lang="en-US" altLang="zh-CN" sz="1600" dirty="0" err="1">
                <a:solidFill>
                  <a:schemeClr val="tx1"/>
                </a:solidFill>
              </a:rPr>
              <a:t>lowNode.getNodeValue</a:t>
            </a:r>
            <a:r>
              <a:rPr lang="en-US" altLang="zh-CN" sz="1600" dirty="0">
                <a:solidFill>
                  <a:schemeClr val="tx1"/>
                </a:solidFill>
              </a:rPr>
              <a:t>()      //</a:t>
            </a:r>
            <a:r>
              <a:rPr lang="zh-CN" altLang="en-US" sz="1600" dirty="0">
                <a:solidFill>
                  <a:schemeClr val="tx1"/>
                </a:solidFill>
              </a:rPr>
              <a:t>获取节点处的最低温度</a:t>
            </a:r>
            <a:br>
              <a:rPr lang="zh-CN" altLang="en-US" sz="1600" dirty="0">
                <a:solidFill>
                  <a:schemeClr val="tx1"/>
                </a:solidFill>
              </a:rPr>
            </a:br>
            <a:r>
              <a:rPr lang="en-US" altLang="zh-CN" sz="1600" dirty="0">
                <a:solidFill>
                  <a:schemeClr val="tx1"/>
                </a:solidFill>
              </a:rPr>
              <a:t>                                        + "℃ \t</a:t>
            </a:r>
            <a:r>
              <a:rPr lang="zh-CN" altLang="en-US" sz="1600" dirty="0">
                <a:solidFill>
                  <a:schemeClr val="tx1"/>
                </a:solidFill>
              </a:rPr>
              <a:t>最高温度：</a:t>
            </a:r>
            <a:r>
              <a:rPr lang="en-US" altLang="zh-CN" sz="1600" dirty="0">
                <a:solidFill>
                  <a:schemeClr val="tx1"/>
                </a:solidFill>
              </a:rPr>
              <a:t>"</a:t>
            </a:r>
            <a:r>
              <a:rPr lang="zh-CN" altLang="en-US" sz="1600" dirty="0">
                <a:solidFill>
                  <a:schemeClr val="tx1"/>
                </a:solidFill>
              </a:rPr>
              <a:t> </a:t>
            </a:r>
            <a:r>
              <a:rPr lang="en-US" altLang="zh-CN" sz="1600" dirty="0">
                <a:solidFill>
                  <a:schemeClr val="tx1"/>
                </a:solidFill>
              </a:rPr>
              <a:t>+ </a:t>
            </a:r>
            <a:r>
              <a:rPr lang="en-US" altLang="zh-CN" sz="1600" dirty="0" err="1">
                <a:solidFill>
                  <a:schemeClr val="tx1"/>
                </a:solidFill>
              </a:rPr>
              <a:t>highNode.getNodeValue</a:t>
            </a:r>
            <a:r>
              <a:rPr lang="en-US" altLang="zh-CN" sz="1600" dirty="0">
                <a:solidFill>
                  <a:schemeClr val="tx1"/>
                </a:solidFill>
              </a:rPr>
              <a:t>()</a:t>
            </a:r>
            <a:br>
              <a:rPr lang="en-US" altLang="zh-CN" sz="1600" dirty="0">
                <a:solidFill>
                  <a:schemeClr val="tx1"/>
                </a:solidFill>
              </a:rPr>
            </a:br>
            <a:r>
              <a:rPr lang="zh-CN" altLang="en-US" sz="1600" dirty="0">
                <a:solidFill>
                  <a:schemeClr val="tx1"/>
                </a:solidFill>
              </a:rPr>
              <a:t>                                        </a:t>
            </a:r>
            <a:r>
              <a:rPr lang="en-US" altLang="zh-CN" sz="1600" dirty="0">
                <a:solidFill>
                  <a:schemeClr val="tx1"/>
                </a:solidFill>
              </a:rPr>
              <a:t>+ "℃ ";</a:t>
            </a:r>
            <a:endParaRPr lang="zh-CN" altLang="en-US" sz="1600" dirty="0">
              <a:solidFill>
                <a:schemeClr val="tx1"/>
              </a:solidFill>
            </a:endParaRPr>
          </a:p>
        </p:txBody>
      </p:sp>
    </p:spTree>
    <p:extLst>
      <p:ext uri="{BB962C8B-B14F-4D97-AF65-F5344CB8AC3E}">
        <p14:creationId xmlns:p14="http://schemas.microsoft.com/office/powerpoint/2010/main" val="3367369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764704"/>
            <a:ext cx="7024744" cy="936104"/>
          </a:xfrm>
        </p:spPr>
        <p:txBody>
          <a:bodyPr/>
          <a:lstStyle/>
          <a:p>
            <a:r>
              <a:rPr lang="zh-CN" altLang="en-US" dirty="0" smtClean="0"/>
              <a:t>               整体类关系</a:t>
            </a:r>
            <a:endParaRPr lang="zh-CN" altLang="en-US" dirty="0"/>
          </a:p>
        </p:txBody>
      </p:sp>
      <p:sp>
        <p:nvSpPr>
          <p:cNvPr id="3" name="内容占位符 2"/>
          <p:cNvSpPr>
            <a:spLocks noGrp="1"/>
          </p:cNvSpPr>
          <p:nvPr>
            <p:ph idx="1"/>
          </p:nvPr>
        </p:nvSpPr>
        <p:spPr>
          <a:xfrm>
            <a:off x="971600" y="1700808"/>
            <a:ext cx="7560840" cy="4536504"/>
          </a:xfrm>
        </p:spPr>
        <p:style>
          <a:lnRef idx="2">
            <a:schemeClr val="accent3"/>
          </a:lnRef>
          <a:fillRef idx="1">
            <a:schemeClr val="lt1"/>
          </a:fillRef>
          <a:effectRef idx="0">
            <a:schemeClr val="accent3"/>
          </a:effectRef>
          <a:fontRef idx="minor">
            <a:schemeClr val="dk1"/>
          </a:fontRef>
        </p:style>
        <p:txBody>
          <a:bodyPr/>
          <a:lstStyle/>
          <a:p>
            <a:endParaRPr lang="zh-CN" altLang="en-US" dirty="0"/>
          </a:p>
        </p:txBody>
      </p:sp>
      <p:sp>
        <p:nvSpPr>
          <p:cNvPr id="4" name="矩形 3"/>
          <p:cNvSpPr/>
          <p:nvPr/>
        </p:nvSpPr>
        <p:spPr>
          <a:xfrm>
            <a:off x="2987824" y="2420888"/>
            <a:ext cx="2520280" cy="72008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err="1" smtClean="0"/>
              <a:t>CalendarWindow</a:t>
            </a:r>
            <a:endParaRPr lang="zh-CN" altLang="en-US" dirty="0"/>
          </a:p>
        </p:txBody>
      </p:sp>
      <p:sp>
        <p:nvSpPr>
          <p:cNvPr id="5" name="矩形 4"/>
          <p:cNvSpPr/>
          <p:nvPr/>
        </p:nvSpPr>
        <p:spPr>
          <a:xfrm>
            <a:off x="2555776" y="4243965"/>
            <a:ext cx="2232248"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CalendarImage</a:t>
            </a:r>
            <a:endParaRPr lang="zh-CN" altLang="en-US" dirty="0"/>
          </a:p>
        </p:txBody>
      </p:sp>
      <p:sp>
        <p:nvSpPr>
          <p:cNvPr id="6" name="矩形 5"/>
          <p:cNvSpPr/>
          <p:nvPr/>
        </p:nvSpPr>
        <p:spPr>
          <a:xfrm>
            <a:off x="971600" y="3609020"/>
            <a:ext cx="1944216"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CalendarPad</a:t>
            </a:r>
            <a:endParaRPr lang="zh-CN" altLang="en-US" dirty="0"/>
          </a:p>
        </p:txBody>
      </p:sp>
      <p:sp>
        <p:nvSpPr>
          <p:cNvPr id="7" name="矩形 6"/>
          <p:cNvSpPr/>
          <p:nvPr/>
        </p:nvSpPr>
        <p:spPr>
          <a:xfrm>
            <a:off x="5246228" y="4207961"/>
            <a:ext cx="1800200"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NotePad</a:t>
            </a:r>
            <a:endParaRPr lang="zh-CN" altLang="en-US" dirty="0"/>
          </a:p>
        </p:txBody>
      </p:sp>
      <p:sp>
        <p:nvSpPr>
          <p:cNvPr id="8" name="矩形 7"/>
          <p:cNvSpPr/>
          <p:nvPr/>
        </p:nvSpPr>
        <p:spPr>
          <a:xfrm>
            <a:off x="6588224" y="3446579"/>
            <a:ext cx="1728192"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CalendarMessage</a:t>
            </a:r>
            <a:endParaRPr lang="zh-CN" altLang="en-US" dirty="0"/>
          </a:p>
        </p:txBody>
      </p:sp>
      <p:sp>
        <p:nvSpPr>
          <p:cNvPr id="9" name="矩形 8"/>
          <p:cNvSpPr/>
          <p:nvPr/>
        </p:nvSpPr>
        <p:spPr>
          <a:xfrm>
            <a:off x="1943708" y="5373216"/>
            <a:ext cx="2088232"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smtClean="0"/>
              <a:t>weatherReport</a:t>
            </a:r>
            <a:endParaRPr lang="zh-CN" altLang="en-US" dirty="0"/>
          </a:p>
        </p:txBody>
      </p:sp>
      <p:sp>
        <p:nvSpPr>
          <p:cNvPr id="11" name="矩形 10"/>
          <p:cNvSpPr/>
          <p:nvPr/>
        </p:nvSpPr>
        <p:spPr>
          <a:xfrm>
            <a:off x="3946973" y="3577737"/>
            <a:ext cx="1394308"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Clock</a:t>
            </a:r>
            <a:endParaRPr lang="zh-CN" altLang="en-US" dirty="0"/>
          </a:p>
        </p:txBody>
      </p:sp>
      <p:cxnSp>
        <p:nvCxnSpPr>
          <p:cNvPr id="13" name="直接箭头连接符 12"/>
          <p:cNvCxnSpPr>
            <a:endCxn id="6" idx="0"/>
          </p:cNvCxnSpPr>
          <p:nvPr/>
        </p:nvCxnSpPr>
        <p:spPr>
          <a:xfrm flipH="1">
            <a:off x="1943708" y="3140968"/>
            <a:ext cx="1476164" cy="468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4149217" y="3154512"/>
            <a:ext cx="548245" cy="383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810950" y="3140968"/>
            <a:ext cx="2065306" cy="305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3419872" y="3140968"/>
            <a:ext cx="252028" cy="1102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788024" y="3140968"/>
            <a:ext cx="1512168" cy="10441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2915816" y="4856033"/>
            <a:ext cx="504056" cy="482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0429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57920" y="851226"/>
            <a:ext cx="6959600" cy="711200"/>
          </a:xfrm>
        </p:spPr>
        <p:txBody>
          <a:bodyPr/>
          <a:lstStyle/>
          <a:p>
            <a:r>
              <a:rPr lang="zh-CN" altLang="en-US" dirty="0" smtClean="0"/>
              <a:t>             整体页面布局</a:t>
            </a:r>
            <a:endParaRPr lang="zh-CN" altLang="en-US" dirty="0"/>
          </a:p>
        </p:txBody>
      </p:sp>
      <p:pic>
        <p:nvPicPr>
          <p:cNvPr id="9218" name="Picture 2" descr="C:\Users\AI\Desktop\java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625" y="2557227"/>
            <a:ext cx="4248472" cy="30658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TextBox 3"/>
          <p:cNvSpPr txBox="1"/>
          <p:nvPr/>
        </p:nvSpPr>
        <p:spPr>
          <a:xfrm>
            <a:off x="3059832" y="1846973"/>
            <a:ext cx="3312368" cy="584775"/>
          </a:xfrm>
          <a:prstGeom prst="rect">
            <a:avLst/>
          </a:prstGeom>
          <a:noFill/>
        </p:spPr>
        <p:txBody>
          <a:bodyPr wrap="square" rtlCol="0">
            <a:spAutoFit/>
          </a:bodyPr>
          <a:lstStyle/>
          <a:p>
            <a:r>
              <a:rPr lang="en-US" altLang="zh-CN" sz="3200" dirty="0" err="1"/>
              <a:t>BorderLayout</a:t>
            </a:r>
            <a:endParaRPr lang="zh-CN" altLang="en-US" sz="3200" dirty="0"/>
          </a:p>
        </p:txBody>
      </p:sp>
      <p:cxnSp>
        <p:nvCxnSpPr>
          <p:cNvPr id="6" name="直接箭头连接符 5"/>
          <p:cNvCxnSpPr/>
          <p:nvPr/>
        </p:nvCxnSpPr>
        <p:spPr>
          <a:xfrm>
            <a:off x="1475656" y="2688515"/>
            <a:ext cx="1485714" cy="173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0245" y="2492896"/>
            <a:ext cx="795411" cy="369332"/>
          </a:xfrm>
          <a:prstGeom prst="rect">
            <a:avLst/>
          </a:prstGeom>
          <a:noFill/>
        </p:spPr>
        <p:txBody>
          <a:bodyPr wrap="none" rtlCol="0">
            <a:spAutoFit/>
          </a:bodyPr>
          <a:lstStyle/>
          <a:p>
            <a:r>
              <a:rPr lang="en-US" altLang="zh-CN" dirty="0" smtClean="0"/>
              <a:t>North</a:t>
            </a:r>
            <a:endParaRPr lang="zh-CN" altLang="en-US" dirty="0"/>
          </a:p>
        </p:txBody>
      </p:sp>
      <p:cxnSp>
        <p:nvCxnSpPr>
          <p:cNvPr id="5" name="直接箭头连接符 4"/>
          <p:cNvCxnSpPr/>
          <p:nvPr/>
        </p:nvCxnSpPr>
        <p:spPr>
          <a:xfrm>
            <a:off x="1475656" y="3654316"/>
            <a:ext cx="148571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0245" y="3429000"/>
            <a:ext cx="923651" cy="369332"/>
          </a:xfrm>
          <a:prstGeom prst="rect">
            <a:avLst/>
          </a:prstGeom>
          <a:noFill/>
        </p:spPr>
        <p:txBody>
          <a:bodyPr wrap="none" rtlCol="0">
            <a:spAutoFit/>
          </a:bodyPr>
          <a:lstStyle/>
          <a:p>
            <a:r>
              <a:rPr lang="en-US" altLang="zh-CN" dirty="0" smtClean="0"/>
              <a:t>center</a:t>
            </a:r>
            <a:endParaRPr lang="zh-CN" altLang="en-US" dirty="0"/>
          </a:p>
        </p:txBody>
      </p:sp>
      <p:cxnSp>
        <p:nvCxnSpPr>
          <p:cNvPr id="10" name="直接箭头连接符 9"/>
          <p:cNvCxnSpPr/>
          <p:nvPr/>
        </p:nvCxnSpPr>
        <p:spPr>
          <a:xfrm>
            <a:off x="1475656" y="5462105"/>
            <a:ext cx="1485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9863" y="5277439"/>
            <a:ext cx="785793" cy="369332"/>
          </a:xfrm>
          <a:prstGeom prst="rect">
            <a:avLst/>
          </a:prstGeom>
          <a:noFill/>
        </p:spPr>
        <p:txBody>
          <a:bodyPr wrap="none" rtlCol="0">
            <a:spAutoFit/>
          </a:bodyPr>
          <a:lstStyle/>
          <a:p>
            <a:r>
              <a:rPr lang="en-US" altLang="zh-CN" dirty="0" smtClean="0"/>
              <a:t>south</a:t>
            </a:r>
            <a:endParaRPr lang="zh-CN" altLang="en-US" dirty="0"/>
          </a:p>
        </p:txBody>
      </p:sp>
      <p:sp>
        <p:nvSpPr>
          <p:cNvPr id="16" name="矩形 15"/>
          <p:cNvSpPr/>
          <p:nvPr/>
        </p:nvSpPr>
        <p:spPr>
          <a:xfrm>
            <a:off x="2757714" y="2960914"/>
            <a:ext cx="2056950" cy="2374582"/>
          </a:xfrm>
          <a:prstGeom prst="rect">
            <a:avLst/>
          </a:prstGeom>
          <a:noFill/>
          <a:ln w="3810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7" name="矩形 16"/>
          <p:cNvSpPr/>
          <p:nvPr/>
        </p:nvSpPr>
        <p:spPr>
          <a:xfrm flipV="1">
            <a:off x="4895107" y="3018971"/>
            <a:ext cx="1974371" cy="2316525"/>
          </a:xfrm>
          <a:prstGeom prst="rect">
            <a:avLst/>
          </a:prstGeom>
          <a:noFill/>
          <a:ln w="38100">
            <a:solidFill>
              <a:schemeClr val="tx1">
                <a:lumMod val="95000"/>
                <a:lumOff val="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TextBox 20"/>
          <p:cNvSpPr txBox="1"/>
          <p:nvPr/>
        </p:nvSpPr>
        <p:spPr>
          <a:xfrm>
            <a:off x="7253921" y="3059668"/>
            <a:ext cx="2161169" cy="369332"/>
          </a:xfrm>
          <a:prstGeom prst="rect">
            <a:avLst/>
          </a:prstGeom>
          <a:noFill/>
          <a:ln>
            <a:solidFill>
              <a:schemeClr val="tx1">
                <a:lumMod val="95000"/>
                <a:lumOff val="5000"/>
              </a:schemeClr>
            </a:solidFill>
          </a:ln>
        </p:spPr>
        <p:txBody>
          <a:bodyPr wrap="none" rtlCol="0">
            <a:spAutoFit/>
          </a:bodyPr>
          <a:lstStyle/>
          <a:p>
            <a:r>
              <a:rPr lang="en-US" altLang="zh-CN" dirty="0"/>
              <a:t> </a:t>
            </a:r>
            <a:r>
              <a:rPr lang="en-US" altLang="zh-CN" dirty="0" err="1" smtClean="0"/>
              <a:t>JSplitPane</a:t>
            </a:r>
            <a:r>
              <a:rPr lang="en-US" altLang="zh-CN" dirty="0" smtClean="0"/>
              <a:t> </a:t>
            </a:r>
            <a:r>
              <a:rPr lang="en-US" altLang="zh-CN" dirty="0"/>
              <a:t>splitV1</a:t>
            </a:r>
            <a:endParaRPr lang="zh-CN" altLang="en-US" dirty="0"/>
          </a:p>
        </p:txBody>
      </p:sp>
      <p:cxnSp>
        <p:nvCxnSpPr>
          <p:cNvPr id="19" name="直接箭头连接符 18"/>
          <p:cNvCxnSpPr/>
          <p:nvPr/>
        </p:nvCxnSpPr>
        <p:spPr>
          <a:xfrm flipH="1">
            <a:off x="6641853" y="3429000"/>
            <a:ext cx="1224136" cy="667740"/>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2127644" y="4222216"/>
            <a:ext cx="1260140" cy="264139"/>
          </a:xfrm>
          <a:prstGeom prst="straightConnector1">
            <a:avLst/>
          </a:prstGeom>
          <a:ln w="381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050" y="4223657"/>
            <a:ext cx="2203999" cy="573495"/>
          </a:xfrm>
          <a:prstGeom prst="rect">
            <a:avLst/>
          </a:prstGeom>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err="1" smtClean="0"/>
              <a:t>JSplitPane</a:t>
            </a:r>
            <a:r>
              <a:rPr lang="en-US" altLang="zh-CN" dirty="0" smtClean="0"/>
              <a:t>  splitV2</a:t>
            </a:r>
            <a:endParaRPr lang="zh-CN" altLang="en-US" dirty="0"/>
          </a:p>
        </p:txBody>
      </p:sp>
    </p:spTree>
    <p:extLst>
      <p:ext uri="{BB962C8B-B14F-4D97-AF65-F5344CB8AC3E}">
        <p14:creationId xmlns:p14="http://schemas.microsoft.com/office/powerpoint/2010/main" val="482052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476672"/>
            <a:ext cx="7024744" cy="1143000"/>
          </a:xfrm>
        </p:spPr>
        <p:txBody>
          <a:bodyPr>
            <a:noAutofit/>
          </a:bodyPr>
          <a:lstStyle/>
          <a:p>
            <a:r>
              <a:rPr lang="zh-CN" altLang="en-US" sz="5400" dirty="0" smtClean="0">
                <a:solidFill>
                  <a:schemeClr val="tx1"/>
                </a:solidFill>
                <a:latin typeface="新宋体" pitchFamily="49" charset="-122"/>
                <a:ea typeface="新宋体" pitchFamily="49" charset="-122"/>
              </a:rPr>
              <a:t>         </a:t>
            </a:r>
            <a:r>
              <a:rPr lang="en-US" altLang="zh-CN" sz="5400" dirty="0" smtClean="0">
                <a:solidFill>
                  <a:schemeClr val="tx1"/>
                </a:solidFill>
                <a:latin typeface="新宋体" pitchFamily="49" charset="-122"/>
                <a:ea typeface="新宋体" pitchFamily="49" charset="-122"/>
              </a:rPr>
              <a:t/>
            </a:r>
            <a:br>
              <a:rPr lang="en-US" altLang="zh-CN" sz="5400" dirty="0" smtClean="0">
                <a:solidFill>
                  <a:schemeClr val="tx1"/>
                </a:solidFill>
                <a:latin typeface="新宋体" pitchFamily="49" charset="-122"/>
                <a:ea typeface="新宋体" pitchFamily="49" charset="-122"/>
              </a:rPr>
            </a:br>
            <a:r>
              <a:rPr lang="en-US" altLang="zh-CN" sz="5400" dirty="0">
                <a:solidFill>
                  <a:schemeClr val="tx1"/>
                </a:solidFill>
                <a:latin typeface="新宋体" pitchFamily="49" charset="-122"/>
                <a:ea typeface="新宋体" pitchFamily="49" charset="-122"/>
              </a:rPr>
              <a:t> </a:t>
            </a:r>
            <a:r>
              <a:rPr lang="zh-CN" altLang="en-US" sz="4800" dirty="0">
                <a:solidFill>
                  <a:schemeClr val="tx1"/>
                </a:solidFill>
                <a:latin typeface="新宋体" pitchFamily="49" charset="-122"/>
                <a:ea typeface="新宋体" pitchFamily="49" charset="-122"/>
              </a:rPr>
              <a:t>数据结构</a:t>
            </a:r>
            <a:r>
              <a:rPr lang="zh-CN" altLang="en-US" sz="4800" dirty="0" smtClean="0">
                <a:solidFill>
                  <a:schemeClr val="tx1"/>
                </a:solidFill>
                <a:latin typeface="新宋体" pitchFamily="49" charset="-122"/>
                <a:ea typeface="新宋体" pitchFamily="49" charset="-122"/>
              </a:rPr>
              <a:t>介绍</a:t>
            </a:r>
            <a:r>
              <a:rPr lang="en-US" altLang="zh-CN" sz="4800" dirty="0" smtClean="0">
                <a:solidFill>
                  <a:schemeClr val="tx1"/>
                </a:solidFill>
                <a:latin typeface="新宋体" pitchFamily="49" charset="-122"/>
                <a:ea typeface="新宋体" pitchFamily="49" charset="-122"/>
              </a:rPr>
              <a:t>---</a:t>
            </a:r>
            <a:r>
              <a:rPr lang="zh-CN" altLang="en-US" sz="4800" dirty="0" smtClean="0">
                <a:solidFill>
                  <a:schemeClr val="tx1"/>
                </a:solidFill>
                <a:latin typeface="新宋体" pitchFamily="49" charset="-122"/>
                <a:ea typeface="新宋体" pitchFamily="49" charset="-122"/>
              </a:rPr>
              <a:t>哈希图</a:t>
            </a:r>
            <a:endParaRPr lang="zh-CN" altLang="en-US" sz="4800" dirty="0">
              <a:solidFill>
                <a:schemeClr val="tx1"/>
              </a:solidFill>
              <a:latin typeface="新宋体" pitchFamily="49" charset="-122"/>
              <a:ea typeface="新宋体" pitchFamily="49" charset="-122"/>
            </a:endParaRPr>
          </a:p>
        </p:txBody>
      </p:sp>
      <p:sp>
        <p:nvSpPr>
          <p:cNvPr id="3" name="内容占位符 2"/>
          <p:cNvSpPr>
            <a:spLocks noGrp="1"/>
          </p:cNvSpPr>
          <p:nvPr>
            <p:ph idx="1"/>
          </p:nvPr>
        </p:nvSpPr>
        <p:spPr>
          <a:xfrm>
            <a:off x="899592" y="1772816"/>
            <a:ext cx="7344816" cy="4320480"/>
          </a:xfrm>
        </p:spPr>
        <p:txBody>
          <a:bodyPr>
            <a:normAutofit fontScale="62500" lnSpcReduction="20000"/>
          </a:bodyPr>
          <a:lstStyle/>
          <a:p>
            <a:r>
              <a:rPr lang="zh-CN" altLang="en-US" sz="2900" b="1" dirty="0" smtClean="0"/>
              <a:t>哈</a:t>
            </a:r>
            <a:r>
              <a:rPr lang="zh-CN" altLang="en-US" sz="2900" b="1" dirty="0"/>
              <a:t>希表</a:t>
            </a:r>
            <a:r>
              <a:rPr lang="zh-CN" altLang="en-US" sz="2900" b="1" dirty="0" smtClean="0"/>
              <a:t>的存储格式</a:t>
            </a:r>
            <a:endParaRPr lang="en-US" altLang="zh-CN" sz="2900" b="1" dirty="0" smtClean="0"/>
          </a:p>
          <a:p>
            <a:endParaRPr lang="en-US" altLang="zh-CN" dirty="0" smtClean="0">
              <a:solidFill>
                <a:schemeClr val="tx1"/>
              </a:solidFill>
            </a:endParaRPr>
          </a:p>
          <a:p>
            <a:endParaRPr lang="en-US" altLang="zh-CN" dirty="0">
              <a:solidFill>
                <a:schemeClr val="tx1"/>
              </a:solidFill>
            </a:endParaRPr>
          </a:p>
          <a:p>
            <a:endParaRPr lang="en-US" altLang="zh-CN" dirty="0" smtClean="0">
              <a:solidFill>
                <a:schemeClr val="tx1"/>
              </a:solidFill>
            </a:endParaRPr>
          </a:p>
          <a:p>
            <a:endParaRPr lang="en-US" altLang="zh-CN" dirty="0">
              <a:solidFill>
                <a:schemeClr val="tx1"/>
              </a:solidFill>
            </a:endParaRPr>
          </a:p>
          <a:p>
            <a:endParaRPr lang="en-US" altLang="zh-CN" dirty="0" smtClean="0">
              <a:solidFill>
                <a:schemeClr val="tx1"/>
              </a:solidFill>
            </a:endParaRPr>
          </a:p>
          <a:p>
            <a:endParaRPr lang="en-US" altLang="zh-CN" dirty="0">
              <a:solidFill>
                <a:schemeClr val="tx1"/>
              </a:solidFill>
            </a:endParaRPr>
          </a:p>
          <a:p>
            <a:endParaRPr lang="en-US" altLang="zh-CN" dirty="0" smtClean="0">
              <a:solidFill>
                <a:schemeClr val="tx1"/>
              </a:solidFill>
            </a:endParaRPr>
          </a:p>
          <a:p>
            <a:endParaRPr lang="en-US" altLang="zh-CN" dirty="0">
              <a:solidFill>
                <a:schemeClr val="tx1"/>
              </a:solidFill>
            </a:endParaRPr>
          </a:p>
          <a:p>
            <a:endParaRPr lang="en-US" altLang="zh-CN" dirty="0" smtClean="0">
              <a:solidFill>
                <a:schemeClr val="tx1"/>
              </a:solidFill>
            </a:endParaRPr>
          </a:p>
          <a:p>
            <a:endParaRPr lang="en-US" altLang="zh-CN" dirty="0">
              <a:solidFill>
                <a:schemeClr val="tx1"/>
              </a:solidFill>
            </a:endParaRPr>
          </a:p>
          <a:p>
            <a:endParaRPr lang="en-US" altLang="zh-CN" dirty="0" smtClean="0">
              <a:solidFill>
                <a:schemeClr val="tx1"/>
              </a:solidFill>
            </a:endParaRPr>
          </a:p>
          <a:p>
            <a:endParaRPr lang="en-US" altLang="zh-CN" dirty="0">
              <a:solidFill>
                <a:schemeClr val="tx1"/>
              </a:solidFill>
            </a:endParaRPr>
          </a:p>
          <a:p>
            <a:r>
              <a:rPr lang="zh-CN" altLang="en-US" sz="2900" dirty="0" smtClean="0">
                <a:solidFill>
                  <a:schemeClr val="tx1"/>
                </a:solidFill>
              </a:rPr>
              <a:t>哈</a:t>
            </a:r>
            <a:r>
              <a:rPr lang="zh-CN" altLang="en-US" sz="2900" dirty="0">
                <a:solidFill>
                  <a:schemeClr val="tx1"/>
                </a:solidFill>
              </a:rPr>
              <a:t>希表直接采用关键字作为存储地址，</a:t>
            </a:r>
            <a:r>
              <a:rPr lang="zh-CN" altLang="en-US" sz="2900" dirty="0" smtClean="0">
                <a:solidFill>
                  <a:schemeClr val="tx1"/>
                </a:solidFill>
              </a:rPr>
              <a:t>利用散列</a:t>
            </a:r>
            <a:r>
              <a:rPr lang="zh-CN" altLang="en-US" sz="2900" dirty="0">
                <a:solidFill>
                  <a:schemeClr val="tx1"/>
                </a:solidFill>
              </a:rPr>
              <a:t>函数在关键这起存储的位置之间建立某种关系，利用空间换时间的思想，实现快速查找。</a:t>
            </a:r>
            <a:r>
              <a:rPr lang="en-US" altLang="zh-CN" sz="2900" dirty="0">
                <a:solidFill>
                  <a:schemeClr val="tx1"/>
                </a:solidFill>
              </a:rPr>
              <a:t/>
            </a:r>
            <a:br>
              <a:rPr lang="en-US" altLang="zh-CN" sz="2900" dirty="0">
                <a:solidFill>
                  <a:schemeClr val="tx1"/>
                </a:solidFill>
              </a:rPr>
            </a:br>
            <a:r>
              <a:rPr lang="zh-CN" altLang="en-US" sz="2900" dirty="0">
                <a:solidFill>
                  <a:schemeClr val="tx1"/>
                </a:solidFill>
              </a:rPr>
              <a:t>本代码利用了哈希表快速查找的特点，一旦获得某个城市的名字即可快速的查找到其对应的城市代码。</a:t>
            </a:r>
            <a:endParaRPr lang="zh-CN" altLang="en-US" sz="2900" dirty="0"/>
          </a:p>
        </p:txBody>
      </p:sp>
      <p:pic>
        <p:nvPicPr>
          <p:cNvPr id="1026" name="Picture 2" descr="C:\Users\AI\Desktop\java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556792"/>
            <a:ext cx="5328592" cy="3183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199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764704"/>
            <a:ext cx="7284463" cy="907921"/>
          </a:xfrm>
        </p:spPr>
        <p:txBody>
          <a:bodyPr>
            <a:normAutofit fontScale="90000"/>
          </a:bodyPr>
          <a:lstStyle/>
          <a:p>
            <a:r>
              <a:rPr lang="zh-CN" altLang="en-US" sz="5300" dirty="0" smtClean="0">
                <a:solidFill>
                  <a:schemeClr val="tx1"/>
                </a:solidFill>
                <a:latin typeface="新宋体" pitchFamily="49" charset="-122"/>
                <a:ea typeface="新宋体" pitchFamily="49" charset="-122"/>
              </a:rPr>
              <a:t>         链表</a:t>
            </a:r>
            <a:r>
              <a:rPr lang="en-US" altLang="zh-CN" sz="2000" dirty="0" smtClean="0">
                <a:solidFill>
                  <a:schemeClr val="tx1"/>
                </a:solidFill>
              </a:rPr>
              <a:t/>
            </a:r>
            <a:br>
              <a:rPr lang="en-US" altLang="zh-CN" sz="2000" dirty="0" smtClean="0">
                <a:solidFill>
                  <a:schemeClr val="tx1"/>
                </a:solidFill>
              </a:rPr>
            </a:br>
            <a:endParaRPr lang="zh-CN" altLang="en-US" sz="2000" dirty="0">
              <a:solidFill>
                <a:schemeClr val="tx1"/>
              </a:solidFill>
            </a:endParaRPr>
          </a:p>
        </p:txBody>
      </p:sp>
      <p:sp>
        <p:nvSpPr>
          <p:cNvPr id="3" name="内容占位符 2"/>
          <p:cNvSpPr>
            <a:spLocks noGrp="1"/>
          </p:cNvSpPr>
          <p:nvPr>
            <p:ph idx="1"/>
          </p:nvPr>
        </p:nvSpPr>
        <p:spPr>
          <a:xfrm>
            <a:off x="755576" y="1412776"/>
            <a:ext cx="7704856" cy="5112568"/>
          </a:xfrm>
        </p:spPr>
        <p:txBody>
          <a:bodyPr/>
          <a:lstStyle/>
          <a:p>
            <a:r>
              <a:rPr lang="zh-CN" altLang="en-US" dirty="0" smtClean="0"/>
              <a:t>链表是由若干节点构成，动态分配的独立节点的构成。</a:t>
            </a:r>
            <a:endParaRPr lang="en-US" altLang="zh-CN" dirty="0" smtClean="0"/>
          </a:p>
          <a:p>
            <a:r>
              <a:rPr lang="zh-CN" altLang="en-US" dirty="0"/>
              <a:t>本</a:t>
            </a:r>
            <a:r>
              <a:rPr lang="zh-CN" altLang="en-US" dirty="0" smtClean="0"/>
              <a:t>程序对获取天气的</a:t>
            </a:r>
            <a:r>
              <a:rPr lang="en-US" altLang="zh-CN" dirty="0" smtClean="0"/>
              <a:t>XML</a:t>
            </a:r>
            <a:r>
              <a:rPr lang="zh-CN" altLang="en-US" dirty="0" smtClean="0"/>
              <a:t>文档进行解析式，分析其文档内容的特殊字方式建立多分支链表。</a:t>
            </a:r>
            <a:endParaRPr lang="en-US" altLang="zh-CN" dirty="0" smtClean="0"/>
          </a:p>
          <a:p>
            <a:r>
              <a:rPr lang="en-US" altLang="zh-CN" dirty="0"/>
              <a:t> </a:t>
            </a:r>
            <a:r>
              <a:rPr lang="en-US" altLang="zh-CN" sz="1800" b="1" dirty="0" err="1">
                <a:solidFill>
                  <a:schemeClr val="tx1"/>
                </a:solidFill>
              </a:rPr>
              <a:t>NodeList</a:t>
            </a:r>
            <a:r>
              <a:rPr lang="en-US" altLang="zh-CN" sz="1800" b="1" dirty="0">
                <a:solidFill>
                  <a:schemeClr val="tx1"/>
                </a:solidFill>
              </a:rPr>
              <a:t> </a:t>
            </a:r>
            <a:r>
              <a:rPr lang="en-US" altLang="zh-CN" sz="1800" b="1" dirty="0" err="1">
                <a:solidFill>
                  <a:schemeClr val="tx1"/>
                </a:solidFill>
              </a:rPr>
              <a:t>nodeList</a:t>
            </a:r>
            <a:r>
              <a:rPr lang="en-US" altLang="zh-CN" sz="1800" b="1" dirty="0">
                <a:solidFill>
                  <a:schemeClr val="tx1"/>
                </a:solidFill>
              </a:rPr>
              <a:t> = </a:t>
            </a:r>
            <a:r>
              <a:rPr lang="en-US" altLang="zh-CN" sz="1800" b="1" dirty="0" err="1">
                <a:solidFill>
                  <a:schemeClr val="tx1"/>
                </a:solidFill>
              </a:rPr>
              <a:t>doc.getElementsByTagName</a:t>
            </a:r>
            <a:r>
              <a:rPr lang="en-US" altLang="zh-CN" sz="1800" b="1" dirty="0">
                <a:solidFill>
                  <a:schemeClr val="tx1"/>
                </a:solidFill>
              </a:rPr>
              <a:t>("channel");</a:t>
            </a:r>
            <a:endParaRPr lang="zh-CN" altLang="en-US" sz="1800" b="1" dirty="0">
              <a:solidFill>
                <a:schemeClr val="tx1"/>
              </a:solidFill>
            </a:endParaRPr>
          </a:p>
        </p:txBody>
      </p:sp>
      <p:sp>
        <p:nvSpPr>
          <p:cNvPr id="4" name="矩形 3"/>
          <p:cNvSpPr/>
          <p:nvPr/>
        </p:nvSpPr>
        <p:spPr>
          <a:xfrm>
            <a:off x="1043608" y="3429000"/>
            <a:ext cx="1728192" cy="5760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C00000"/>
                </a:solidFill>
              </a:rPr>
              <a:t>node</a:t>
            </a:r>
            <a:endParaRPr lang="zh-CN" altLang="en-US" dirty="0">
              <a:solidFill>
                <a:srgbClr val="C00000"/>
              </a:solidFill>
            </a:endParaRPr>
          </a:p>
        </p:txBody>
      </p:sp>
      <p:sp>
        <p:nvSpPr>
          <p:cNvPr id="5" name="矩形 4"/>
          <p:cNvSpPr/>
          <p:nvPr/>
        </p:nvSpPr>
        <p:spPr>
          <a:xfrm>
            <a:off x="3087171" y="3429000"/>
            <a:ext cx="1512168" cy="5760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C00000"/>
                </a:solidFill>
              </a:rPr>
              <a:t>Node</a:t>
            </a:r>
            <a:endParaRPr lang="zh-CN" altLang="en-US" dirty="0">
              <a:solidFill>
                <a:srgbClr val="C00000"/>
              </a:solidFill>
            </a:endParaRPr>
          </a:p>
        </p:txBody>
      </p:sp>
      <p:sp>
        <p:nvSpPr>
          <p:cNvPr id="6" name="矩形 5"/>
          <p:cNvSpPr/>
          <p:nvPr/>
        </p:nvSpPr>
        <p:spPr>
          <a:xfrm>
            <a:off x="4860032" y="3429000"/>
            <a:ext cx="1512168" cy="5760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C00000"/>
                </a:solidFill>
              </a:rPr>
              <a:t>node</a:t>
            </a:r>
            <a:endParaRPr lang="zh-CN" altLang="en-US" dirty="0">
              <a:solidFill>
                <a:srgbClr val="C00000"/>
              </a:solidFill>
            </a:endParaRPr>
          </a:p>
        </p:txBody>
      </p:sp>
      <p:sp>
        <p:nvSpPr>
          <p:cNvPr id="7" name="矩形 6"/>
          <p:cNvSpPr/>
          <p:nvPr/>
        </p:nvSpPr>
        <p:spPr>
          <a:xfrm>
            <a:off x="6660232" y="3429000"/>
            <a:ext cx="1440160" cy="5760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C00000"/>
                </a:solidFill>
              </a:rPr>
              <a:t>node</a:t>
            </a:r>
            <a:endParaRPr lang="zh-CN" altLang="en-US" dirty="0">
              <a:solidFill>
                <a:srgbClr val="C00000"/>
              </a:solidFill>
            </a:endParaRPr>
          </a:p>
        </p:txBody>
      </p:sp>
      <p:sp>
        <p:nvSpPr>
          <p:cNvPr id="8" name="矩形 7"/>
          <p:cNvSpPr/>
          <p:nvPr/>
        </p:nvSpPr>
        <p:spPr>
          <a:xfrm>
            <a:off x="1043608" y="4200624"/>
            <a:ext cx="1728192" cy="50405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FF0000"/>
                </a:solidFill>
              </a:rPr>
              <a:t>node1</a:t>
            </a:r>
            <a:endParaRPr lang="zh-CN" altLang="en-US" dirty="0">
              <a:solidFill>
                <a:srgbClr val="FF0000"/>
              </a:solidFill>
            </a:endParaRPr>
          </a:p>
        </p:txBody>
      </p:sp>
      <p:sp>
        <p:nvSpPr>
          <p:cNvPr id="9" name="矩形 8"/>
          <p:cNvSpPr/>
          <p:nvPr/>
        </p:nvSpPr>
        <p:spPr>
          <a:xfrm>
            <a:off x="1048814" y="4956359"/>
            <a:ext cx="1728192" cy="5760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FF0000"/>
                </a:solidFill>
              </a:rPr>
              <a:t>node1</a:t>
            </a:r>
            <a:endParaRPr lang="zh-CN" altLang="en-US" dirty="0">
              <a:solidFill>
                <a:srgbClr val="FF0000"/>
              </a:solidFill>
            </a:endParaRPr>
          </a:p>
        </p:txBody>
      </p:sp>
      <p:sp>
        <p:nvSpPr>
          <p:cNvPr id="10" name="矩形 9"/>
          <p:cNvSpPr/>
          <p:nvPr/>
        </p:nvSpPr>
        <p:spPr>
          <a:xfrm>
            <a:off x="1048814" y="5805264"/>
            <a:ext cx="1728192" cy="5760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FF0000"/>
                </a:solidFill>
              </a:rPr>
              <a:t>node1</a:t>
            </a:r>
            <a:endParaRPr lang="zh-CN" altLang="en-US" dirty="0">
              <a:solidFill>
                <a:srgbClr val="FF0000"/>
              </a:solidFill>
            </a:endParaRPr>
          </a:p>
        </p:txBody>
      </p:sp>
      <p:sp>
        <p:nvSpPr>
          <p:cNvPr id="11" name="矩形 10"/>
          <p:cNvSpPr/>
          <p:nvPr/>
        </p:nvSpPr>
        <p:spPr>
          <a:xfrm>
            <a:off x="3087171" y="4289423"/>
            <a:ext cx="1182915" cy="378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FFC000"/>
                </a:solidFill>
              </a:rPr>
              <a:t>node2</a:t>
            </a:r>
            <a:endParaRPr lang="zh-CN" altLang="en-US" dirty="0">
              <a:solidFill>
                <a:srgbClr val="FFC000"/>
              </a:solidFill>
            </a:endParaRPr>
          </a:p>
        </p:txBody>
      </p:sp>
      <p:sp>
        <p:nvSpPr>
          <p:cNvPr id="13" name="矩形 12"/>
          <p:cNvSpPr/>
          <p:nvPr/>
        </p:nvSpPr>
        <p:spPr>
          <a:xfrm>
            <a:off x="4607092" y="4289423"/>
            <a:ext cx="1323483" cy="34200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FFC000"/>
                </a:solidFill>
              </a:rPr>
              <a:t>node2</a:t>
            </a:r>
            <a:endParaRPr lang="zh-CN" altLang="en-US" dirty="0">
              <a:solidFill>
                <a:srgbClr val="FFC000"/>
              </a:solidFill>
            </a:endParaRPr>
          </a:p>
        </p:txBody>
      </p:sp>
      <p:sp>
        <p:nvSpPr>
          <p:cNvPr id="14" name="矩形 13"/>
          <p:cNvSpPr/>
          <p:nvPr/>
        </p:nvSpPr>
        <p:spPr>
          <a:xfrm>
            <a:off x="6344862" y="4279777"/>
            <a:ext cx="1318682" cy="35165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dirty="0" smtClean="0">
                <a:solidFill>
                  <a:srgbClr val="FFC000"/>
                </a:solidFill>
              </a:rPr>
              <a:t>node2</a:t>
            </a:r>
            <a:endParaRPr lang="zh-CN" altLang="en-US" dirty="0">
              <a:solidFill>
                <a:srgbClr val="FFC000"/>
              </a:solidFill>
            </a:endParaRPr>
          </a:p>
        </p:txBody>
      </p:sp>
      <p:cxnSp>
        <p:nvCxnSpPr>
          <p:cNvPr id="16" name="直接箭头连接符 15"/>
          <p:cNvCxnSpPr>
            <a:stCxn id="4" idx="3"/>
            <a:endCxn id="5" idx="1"/>
          </p:cNvCxnSpPr>
          <p:nvPr/>
        </p:nvCxnSpPr>
        <p:spPr>
          <a:xfrm>
            <a:off x="2771800" y="3717032"/>
            <a:ext cx="315371"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599339" y="3717032"/>
            <a:ext cx="315371"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344861" y="3747435"/>
            <a:ext cx="315371"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777006" y="4432255"/>
            <a:ext cx="315371"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283968" y="4448144"/>
            <a:ext cx="315371"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3" idx="3"/>
          </p:cNvCxnSpPr>
          <p:nvPr/>
        </p:nvCxnSpPr>
        <p:spPr>
          <a:xfrm flipV="1">
            <a:off x="5930575" y="4460427"/>
            <a:ext cx="414285" cy="1"/>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a:endCxn id="9" idx="0"/>
          </p:cNvCxnSpPr>
          <p:nvPr/>
        </p:nvCxnSpPr>
        <p:spPr>
          <a:xfrm>
            <a:off x="1907704" y="4704680"/>
            <a:ext cx="5206" cy="251679"/>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1901573" y="4005064"/>
            <a:ext cx="5206" cy="251679"/>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1930781" y="5532423"/>
            <a:ext cx="5206" cy="251679"/>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11162" y="6011996"/>
            <a:ext cx="5777544" cy="369332"/>
          </a:xfrm>
          <a:prstGeom prst="rect">
            <a:avLst/>
          </a:prstGeom>
          <a:noFill/>
        </p:spPr>
        <p:txBody>
          <a:bodyPr wrap="none" rtlCol="0">
            <a:spAutoFit/>
          </a:bodyPr>
          <a:lstStyle/>
          <a:p>
            <a:r>
              <a:rPr lang="en-US" altLang="zh-CN" b="1" dirty="0"/>
              <a:t>node1.getNodeName().</a:t>
            </a:r>
            <a:r>
              <a:rPr lang="en-US" altLang="zh-CN" b="1" dirty="0" err="1"/>
              <a:t>equalsIgnoreCase</a:t>
            </a:r>
            <a:r>
              <a:rPr lang="en-US" altLang="zh-CN" b="1" dirty="0"/>
              <a:t>("item")</a:t>
            </a:r>
            <a:endParaRPr lang="zh-CN" altLang="en-US" b="1" dirty="0"/>
          </a:p>
        </p:txBody>
      </p:sp>
      <p:sp>
        <p:nvSpPr>
          <p:cNvPr id="32" name="TextBox 31"/>
          <p:cNvSpPr txBox="1"/>
          <p:nvPr/>
        </p:nvSpPr>
        <p:spPr>
          <a:xfrm rot="16200000">
            <a:off x="6804296" y="1383476"/>
            <a:ext cx="738664" cy="7182120"/>
          </a:xfrm>
          <a:prstGeom prst="rect">
            <a:avLst/>
          </a:prstGeom>
          <a:noFill/>
        </p:spPr>
        <p:txBody>
          <a:bodyPr vert="vert" wrap="square" rtlCol="0">
            <a:spAutoFit/>
          </a:bodyPr>
          <a:lstStyle/>
          <a:p>
            <a:r>
              <a:rPr lang="en-US" altLang="zh-CN" b="1" u="sng" dirty="0"/>
              <a:t>node2.getNodeName().</a:t>
            </a:r>
            <a:r>
              <a:rPr lang="en-US" altLang="zh-CN" b="1" u="sng" dirty="0" err="1"/>
              <a:t>equalsIgnoreCase</a:t>
            </a:r>
            <a:r>
              <a:rPr lang="en-US" altLang="zh-CN" b="1" u="sng" dirty="0" smtClean="0"/>
              <a:t>(</a:t>
            </a:r>
            <a:r>
              <a:rPr lang="en-US" altLang="zh-CN" b="1" dirty="0" smtClean="0"/>
              <a:t> “</a:t>
            </a:r>
          </a:p>
          <a:p>
            <a:r>
              <a:rPr lang="en-US" altLang="zh-CN" b="1" dirty="0" err="1" smtClean="0"/>
              <a:t>yweather:forecast</a:t>
            </a:r>
            <a:r>
              <a:rPr lang="en-US" altLang="zh-CN" b="1" dirty="0"/>
              <a:t>"</a:t>
            </a:r>
            <a:endParaRPr lang="zh-CN" altLang="en-US" b="1" dirty="0"/>
          </a:p>
        </p:txBody>
      </p:sp>
    </p:spTree>
    <p:extLst>
      <p:ext uri="{BB962C8B-B14F-4D97-AF65-F5344CB8AC3E}">
        <p14:creationId xmlns:p14="http://schemas.microsoft.com/office/powerpoint/2010/main" val="23668838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764704"/>
            <a:ext cx="7024744" cy="1143000"/>
          </a:xfrm>
        </p:spPr>
        <p:txBody>
          <a:bodyPr>
            <a:normAutofit/>
          </a:bodyPr>
          <a:lstStyle/>
          <a:p>
            <a:r>
              <a:rPr lang="zh-CN" altLang="en-US" sz="5400" dirty="0" smtClean="0">
                <a:solidFill>
                  <a:schemeClr val="tx2"/>
                </a:solidFill>
                <a:latin typeface="新宋体" pitchFamily="49" charset="-122"/>
                <a:ea typeface="新宋体" pitchFamily="49" charset="-122"/>
              </a:rPr>
              <a:t>     四 实验心得</a:t>
            </a:r>
            <a:endParaRPr lang="zh-CN" altLang="en-US" sz="5400" dirty="0">
              <a:solidFill>
                <a:schemeClr val="tx2"/>
              </a:solidFill>
              <a:latin typeface="新宋体" pitchFamily="49" charset="-122"/>
              <a:ea typeface="新宋体" pitchFamily="49" charset="-122"/>
            </a:endParaRPr>
          </a:p>
        </p:txBody>
      </p:sp>
      <p:sp>
        <p:nvSpPr>
          <p:cNvPr id="3" name="内容占位符 2"/>
          <p:cNvSpPr>
            <a:spLocks noGrp="1"/>
          </p:cNvSpPr>
          <p:nvPr>
            <p:ph idx="1"/>
          </p:nvPr>
        </p:nvSpPr>
        <p:spPr>
          <a:xfrm>
            <a:off x="755576" y="1988840"/>
            <a:ext cx="7488832" cy="4032448"/>
          </a:xfrm>
          <a:ln>
            <a:solidFill>
              <a:schemeClr val="bg2">
                <a:lumMod val="75000"/>
              </a:schemeClr>
            </a:solidFill>
          </a:ln>
        </p:spPr>
        <p:txBody>
          <a:bodyPr>
            <a:noAutofit/>
          </a:bodyPr>
          <a:lstStyle/>
          <a:p>
            <a:r>
              <a:rPr lang="zh-CN" altLang="en-US" sz="2000" b="1" dirty="0" smtClean="0">
                <a:solidFill>
                  <a:schemeClr val="bg2">
                    <a:lumMod val="50000"/>
                  </a:schemeClr>
                </a:solidFill>
                <a:latin typeface="+mj-ea"/>
                <a:ea typeface="+mj-ea"/>
              </a:rPr>
              <a:t>通过本学习的软件开发实践课，我学会了</a:t>
            </a:r>
            <a:r>
              <a:rPr lang="en-US" altLang="zh-CN" sz="2000" b="1" dirty="0" smtClean="0">
                <a:solidFill>
                  <a:schemeClr val="bg2">
                    <a:lumMod val="50000"/>
                  </a:schemeClr>
                </a:solidFill>
                <a:latin typeface="+mj-ea"/>
                <a:ea typeface="+mj-ea"/>
              </a:rPr>
              <a:t>java</a:t>
            </a:r>
            <a:r>
              <a:rPr lang="zh-CN" altLang="en-US" sz="2000" b="1" dirty="0" smtClean="0">
                <a:solidFill>
                  <a:schemeClr val="bg2">
                    <a:lumMod val="50000"/>
                  </a:schemeClr>
                </a:solidFill>
                <a:latin typeface="+mj-ea"/>
                <a:ea typeface="+mj-ea"/>
              </a:rPr>
              <a:t>语言的基本使用语法和使用开发环境。</a:t>
            </a:r>
            <a:endParaRPr lang="en-US" altLang="zh-CN" sz="2000" b="1" dirty="0" smtClean="0">
              <a:solidFill>
                <a:schemeClr val="bg2">
                  <a:lumMod val="50000"/>
                </a:schemeClr>
              </a:solidFill>
              <a:latin typeface="+mj-ea"/>
              <a:ea typeface="+mj-ea"/>
            </a:endParaRPr>
          </a:p>
          <a:p>
            <a:r>
              <a:rPr lang="en-US" altLang="zh-CN" sz="2000" b="1" dirty="0" smtClean="0">
                <a:solidFill>
                  <a:schemeClr val="bg2">
                    <a:lumMod val="50000"/>
                  </a:schemeClr>
                </a:solidFill>
                <a:latin typeface="+mj-ea"/>
                <a:ea typeface="+mj-ea"/>
              </a:rPr>
              <a:t>Java</a:t>
            </a:r>
            <a:r>
              <a:rPr lang="zh-CN" altLang="en-US" sz="2000" b="1" dirty="0">
                <a:solidFill>
                  <a:schemeClr val="bg2">
                    <a:lumMod val="50000"/>
                  </a:schemeClr>
                </a:solidFill>
                <a:latin typeface="+mj-ea"/>
                <a:ea typeface="+mj-ea"/>
              </a:rPr>
              <a:t>语言的最大</a:t>
            </a:r>
            <a:r>
              <a:rPr lang="zh-CN" altLang="en-US" sz="2000" b="1" dirty="0" smtClean="0">
                <a:solidFill>
                  <a:schemeClr val="bg2">
                    <a:lumMod val="50000"/>
                  </a:schemeClr>
                </a:solidFill>
                <a:latin typeface="+mj-ea"/>
                <a:ea typeface="+mj-ea"/>
              </a:rPr>
              <a:t>特点之一是</a:t>
            </a:r>
            <a:r>
              <a:rPr lang="zh-CN" altLang="en-US" sz="2000" b="1" dirty="0">
                <a:solidFill>
                  <a:schemeClr val="bg2">
                    <a:lumMod val="50000"/>
                  </a:schemeClr>
                </a:solidFill>
                <a:latin typeface="+mj-ea"/>
                <a:ea typeface="+mj-ea"/>
              </a:rPr>
              <a:t>面对对象的编程思想</a:t>
            </a:r>
            <a:r>
              <a:rPr lang="zh-CN" altLang="en-US" sz="2000" b="1" dirty="0" smtClean="0">
                <a:solidFill>
                  <a:schemeClr val="bg2">
                    <a:lumMod val="50000"/>
                  </a:schemeClr>
                </a:solidFill>
                <a:latin typeface="+mj-ea"/>
                <a:ea typeface="+mj-ea"/>
              </a:rPr>
              <a:t>。开发</a:t>
            </a:r>
            <a:r>
              <a:rPr lang="zh-CN" altLang="en-US" sz="2000" b="1" dirty="0">
                <a:solidFill>
                  <a:schemeClr val="bg2">
                    <a:lumMod val="50000"/>
                  </a:schemeClr>
                </a:solidFill>
                <a:latin typeface="+mj-ea"/>
                <a:ea typeface="+mj-ea"/>
              </a:rPr>
              <a:t>者在设计软件的时候可以使用自定义的类型和关联操作。代码和数据的实际集合体叫做“对象”。一个对象可以想像成 绑定了很多“行为（代码）”和“状态（数据）”的物体。</a:t>
            </a:r>
            <a:r>
              <a:rPr lang="zh-CN" altLang="en-US" sz="2000" b="1" dirty="0" smtClean="0">
                <a:solidFill>
                  <a:schemeClr val="bg2">
                    <a:lumMod val="50000"/>
                  </a:schemeClr>
                </a:solidFill>
                <a:latin typeface="+mj-ea"/>
                <a:ea typeface="+mj-ea"/>
              </a:rPr>
              <a:t>面向对象设计能</a:t>
            </a:r>
            <a:r>
              <a:rPr lang="zh-CN" altLang="en-US" sz="2000" b="1" dirty="0">
                <a:solidFill>
                  <a:schemeClr val="bg2">
                    <a:lumMod val="50000"/>
                  </a:schemeClr>
                </a:solidFill>
                <a:latin typeface="+mj-ea"/>
                <a:ea typeface="+mj-ea"/>
              </a:rPr>
              <a:t>产生很多的有关联的类，可以让软件的再开发变得简单</a:t>
            </a:r>
            <a:r>
              <a:rPr lang="zh-CN" altLang="en-US" sz="2000" b="1" dirty="0" smtClean="0">
                <a:solidFill>
                  <a:schemeClr val="bg2">
                    <a:lumMod val="50000"/>
                  </a:schemeClr>
                </a:solidFill>
                <a:latin typeface="+mj-ea"/>
                <a:ea typeface="+mj-ea"/>
              </a:rPr>
              <a:t>。</a:t>
            </a:r>
            <a:endParaRPr lang="en-US" altLang="zh-CN" sz="2000" b="1" dirty="0" smtClean="0">
              <a:solidFill>
                <a:schemeClr val="bg2">
                  <a:lumMod val="50000"/>
                </a:schemeClr>
              </a:solidFill>
              <a:latin typeface="+mj-ea"/>
              <a:ea typeface="+mj-ea"/>
            </a:endParaRPr>
          </a:p>
          <a:p>
            <a:r>
              <a:rPr lang="en-US" altLang="zh-CN" sz="2000" b="1" dirty="0">
                <a:solidFill>
                  <a:schemeClr val="bg2">
                    <a:lumMod val="50000"/>
                  </a:schemeClr>
                </a:solidFill>
                <a:latin typeface="+mj-ea"/>
                <a:ea typeface="+mj-ea"/>
              </a:rPr>
              <a:t>Java</a:t>
            </a:r>
            <a:r>
              <a:rPr lang="zh-CN" altLang="en-US" sz="2000" b="1" dirty="0">
                <a:solidFill>
                  <a:schemeClr val="bg2">
                    <a:lumMod val="50000"/>
                  </a:schemeClr>
                </a:solidFill>
                <a:latin typeface="+mj-ea"/>
                <a:ea typeface="+mj-ea"/>
              </a:rPr>
              <a:t>语言的第二个特性就是跨平台性，也就是说使用</a:t>
            </a:r>
            <a:r>
              <a:rPr lang="en-US" altLang="zh-CN" sz="2000" b="1" dirty="0">
                <a:solidFill>
                  <a:schemeClr val="bg2">
                    <a:lumMod val="50000"/>
                  </a:schemeClr>
                </a:solidFill>
                <a:latin typeface="+mj-ea"/>
                <a:ea typeface="+mj-ea"/>
              </a:rPr>
              <a:t>Java</a:t>
            </a:r>
            <a:r>
              <a:rPr lang="zh-CN" altLang="en-US" sz="2000" b="1" dirty="0">
                <a:solidFill>
                  <a:schemeClr val="bg2">
                    <a:lumMod val="50000"/>
                  </a:schemeClr>
                </a:solidFill>
                <a:latin typeface="+mj-ea"/>
                <a:ea typeface="+mj-ea"/>
              </a:rPr>
              <a:t>语言编写的程序可以在编译后不用经过任何更改，就能在任何硬件设备条件下运行。这个特性经常被称为“一次编译，到处运行”。</a:t>
            </a:r>
          </a:p>
        </p:txBody>
      </p:sp>
    </p:spTree>
    <p:extLst>
      <p:ext uri="{BB962C8B-B14F-4D97-AF65-F5344CB8AC3E}">
        <p14:creationId xmlns:p14="http://schemas.microsoft.com/office/powerpoint/2010/main" val="2573325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836" y="617871"/>
            <a:ext cx="7560840" cy="5544616"/>
          </a:xfrm>
        </p:spPr>
        <p:txBody>
          <a:bodyPr>
            <a:normAutofit/>
          </a:bodyPr>
          <a:lstStyle/>
          <a:p>
            <a:r>
              <a:rPr lang="zh-CN" altLang="en-US" sz="2400" b="1" dirty="0" smtClean="0">
                <a:solidFill>
                  <a:schemeClr val="bg2">
                    <a:lumMod val="50000"/>
                  </a:schemeClr>
                </a:solidFill>
              </a:rPr>
              <a:t>开发软件从构思</a:t>
            </a:r>
            <a:r>
              <a:rPr lang="en-US" altLang="zh-CN" sz="2400" b="1" dirty="0" smtClean="0">
                <a:solidFill>
                  <a:schemeClr val="bg2">
                    <a:lumMod val="50000"/>
                  </a:schemeClr>
                </a:solidFill>
              </a:rPr>
              <a:t>—</a:t>
            </a:r>
            <a:r>
              <a:rPr lang="zh-CN" altLang="en-US" sz="2400" b="1" dirty="0" smtClean="0">
                <a:solidFill>
                  <a:schemeClr val="bg2">
                    <a:lumMod val="50000"/>
                  </a:schemeClr>
                </a:solidFill>
              </a:rPr>
              <a:t>设计</a:t>
            </a:r>
            <a:r>
              <a:rPr lang="en-US" altLang="zh-CN" sz="2400" b="1" dirty="0" smtClean="0">
                <a:solidFill>
                  <a:schemeClr val="bg2">
                    <a:lumMod val="50000"/>
                  </a:schemeClr>
                </a:solidFill>
              </a:rPr>
              <a:t>—</a:t>
            </a:r>
            <a:r>
              <a:rPr lang="zh-CN" altLang="en-US" sz="2400" b="1" dirty="0" smtClean="0">
                <a:solidFill>
                  <a:schemeClr val="bg2">
                    <a:lumMod val="50000"/>
                  </a:schemeClr>
                </a:solidFill>
              </a:rPr>
              <a:t>编写</a:t>
            </a:r>
            <a:r>
              <a:rPr lang="en-US" altLang="zh-CN" sz="2400" b="1" dirty="0" smtClean="0">
                <a:solidFill>
                  <a:schemeClr val="bg2">
                    <a:lumMod val="50000"/>
                  </a:schemeClr>
                </a:solidFill>
              </a:rPr>
              <a:t>--</a:t>
            </a:r>
            <a:r>
              <a:rPr lang="zh-CN" altLang="en-US" sz="2400" b="1" dirty="0" smtClean="0">
                <a:solidFill>
                  <a:schemeClr val="bg2">
                    <a:lumMod val="50000"/>
                  </a:schemeClr>
                </a:solidFill>
              </a:rPr>
              <a:t>调试</a:t>
            </a:r>
            <a:r>
              <a:rPr lang="en-US" altLang="zh-CN" sz="2400" b="1" dirty="0" smtClean="0">
                <a:solidFill>
                  <a:schemeClr val="bg2">
                    <a:lumMod val="50000"/>
                  </a:schemeClr>
                </a:solidFill>
              </a:rPr>
              <a:t>---</a:t>
            </a:r>
            <a:r>
              <a:rPr lang="zh-CN" altLang="en-US" sz="2400" b="1" dirty="0" smtClean="0">
                <a:solidFill>
                  <a:schemeClr val="bg2">
                    <a:lumMod val="50000"/>
                  </a:schemeClr>
                </a:solidFill>
              </a:rPr>
              <a:t>完善 是一个完整的过程有</a:t>
            </a:r>
            <a:r>
              <a:rPr lang="zh-CN" altLang="en-US" sz="2400" b="1" dirty="0">
                <a:solidFill>
                  <a:schemeClr val="bg2">
                    <a:lumMod val="50000"/>
                  </a:schemeClr>
                </a:solidFill>
              </a:rPr>
              <a:t>一个</a:t>
            </a:r>
            <a:r>
              <a:rPr lang="zh-CN" altLang="en-US" sz="2400" b="1" dirty="0" smtClean="0">
                <a:solidFill>
                  <a:schemeClr val="bg2">
                    <a:lumMod val="50000"/>
                  </a:schemeClr>
                </a:solidFill>
              </a:rPr>
              <a:t>整体的清晰的思路是非常重要的。</a:t>
            </a:r>
            <a:r>
              <a:rPr lang="en-US" altLang="zh-CN" sz="2400" b="1" dirty="0" smtClean="0">
                <a:solidFill>
                  <a:schemeClr val="bg2">
                    <a:lumMod val="50000"/>
                  </a:schemeClr>
                </a:solidFill>
              </a:rPr>
              <a:t/>
            </a:r>
            <a:br>
              <a:rPr lang="en-US" altLang="zh-CN" sz="2400" b="1" dirty="0" smtClean="0">
                <a:solidFill>
                  <a:schemeClr val="bg2">
                    <a:lumMod val="50000"/>
                  </a:schemeClr>
                </a:solidFill>
              </a:rPr>
            </a:br>
            <a:r>
              <a:rPr lang="zh-CN" altLang="en-US" sz="2400" b="1" dirty="0">
                <a:solidFill>
                  <a:schemeClr val="bg2">
                    <a:lumMod val="50000"/>
                  </a:schemeClr>
                </a:solidFill>
              </a:rPr>
              <a:t>在</a:t>
            </a:r>
            <a:r>
              <a:rPr lang="zh-CN" altLang="en-US" sz="2400" b="1" dirty="0" smtClean="0">
                <a:solidFill>
                  <a:schemeClr val="bg2">
                    <a:lumMod val="50000"/>
                  </a:schemeClr>
                </a:solidFill>
              </a:rPr>
              <a:t>编写程序前选择一本好的参考书是非常重要的，它可以让我在短时间内掌握</a:t>
            </a:r>
            <a:r>
              <a:rPr lang="en-US" altLang="zh-CN" sz="2400" b="1" dirty="0" smtClean="0">
                <a:solidFill>
                  <a:schemeClr val="bg2">
                    <a:lumMod val="50000"/>
                  </a:schemeClr>
                </a:solidFill>
              </a:rPr>
              <a:t>java</a:t>
            </a:r>
            <a:r>
              <a:rPr lang="zh-CN" altLang="en-US" sz="2400" b="1" dirty="0" smtClean="0">
                <a:solidFill>
                  <a:schemeClr val="bg2">
                    <a:lumMod val="50000"/>
                  </a:schemeClr>
                </a:solidFill>
              </a:rPr>
              <a:t>整日的语法特点和编程思想。在编写代码的过程中必不可少的会遇到各种各样的麻烦和困难，这时请教同学和网络是非常好的办法，特别是网络，海量的资源让我明白了很多不懂的新知识，同时学习别人的方法和思想。</a:t>
            </a:r>
            <a:r>
              <a:rPr lang="en-US" altLang="zh-CN" sz="2400" b="1" dirty="0" smtClean="0">
                <a:solidFill>
                  <a:schemeClr val="bg2">
                    <a:lumMod val="50000"/>
                  </a:schemeClr>
                </a:solidFill>
              </a:rPr>
              <a:t/>
            </a:r>
            <a:br>
              <a:rPr lang="en-US" altLang="zh-CN" sz="2400" b="1" dirty="0" smtClean="0">
                <a:solidFill>
                  <a:schemeClr val="bg2">
                    <a:lumMod val="50000"/>
                  </a:schemeClr>
                </a:solidFill>
              </a:rPr>
            </a:br>
            <a:r>
              <a:rPr lang="zh-CN" altLang="en-US" sz="2400" b="1" dirty="0">
                <a:solidFill>
                  <a:schemeClr val="bg2">
                    <a:lumMod val="50000"/>
                  </a:schemeClr>
                </a:solidFill>
              </a:rPr>
              <a:t>和</a:t>
            </a:r>
            <a:r>
              <a:rPr lang="zh-CN" altLang="en-US" sz="2400" b="1" dirty="0" smtClean="0">
                <a:solidFill>
                  <a:schemeClr val="bg2">
                    <a:lumMod val="50000"/>
                  </a:schemeClr>
                </a:solidFill>
              </a:rPr>
              <a:t>老师</a:t>
            </a:r>
            <a:r>
              <a:rPr lang="zh-CN" altLang="en-US" sz="2400" b="1" dirty="0">
                <a:solidFill>
                  <a:schemeClr val="bg2">
                    <a:lumMod val="50000"/>
                  </a:schemeClr>
                </a:solidFill>
              </a:rPr>
              <a:t>和</a:t>
            </a:r>
            <a:r>
              <a:rPr lang="zh-CN" altLang="en-US" sz="2400" b="1" dirty="0" smtClean="0">
                <a:solidFill>
                  <a:schemeClr val="bg2">
                    <a:lumMod val="50000"/>
                  </a:schemeClr>
                </a:solidFill>
              </a:rPr>
              <a:t>助教交流，收获得不仅是写代码的方面的能力的提高，前辈的悉心指导往往能让我们收获更多的关于软件开发的重要性和其中的各种的深意。请教代码不懂的地方往往让我豁然开朗。</a:t>
            </a:r>
            <a:r>
              <a:rPr lang="en-US" altLang="zh-CN" sz="2400" dirty="0" smtClean="0">
                <a:solidFill>
                  <a:srgbClr val="7030A0"/>
                </a:solidFill>
              </a:rPr>
              <a:t/>
            </a:r>
            <a:br>
              <a:rPr lang="en-US" altLang="zh-CN" sz="2400" dirty="0" smtClean="0">
                <a:solidFill>
                  <a:srgbClr val="7030A0"/>
                </a:solidFill>
              </a:rPr>
            </a:br>
            <a:endParaRPr lang="zh-CN" altLang="en-US" sz="2400" dirty="0">
              <a:solidFill>
                <a:srgbClr val="7030A0"/>
              </a:solidFill>
            </a:endParaRPr>
          </a:p>
        </p:txBody>
      </p:sp>
    </p:spTree>
    <p:extLst>
      <p:ext uri="{BB962C8B-B14F-4D97-AF65-F5344CB8AC3E}">
        <p14:creationId xmlns:p14="http://schemas.microsoft.com/office/powerpoint/2010/main" val="196472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3212976"/>
            <a:ext cx="7024744" cy="1143000"/>
          </a:xfrm>
        </p:spPr>
        <p:txBody>
          <a:bodyPr>
            <a:normAutofit fontScale="90000"/>
          </a:bodyPr>
          <a:lstStyle/>
          <a:p>
            <a:r>
              <a:rPr lang="zh-CN" altLang="en-US" dirty="0" smtClean="0">
                <a:solidFill>
                  <a:schemeClr val="bg2">
                    <a:lumMod val="50000"/>
                  </a:schemeClr>
                </a:solidFill>
                <a:latin typeface="微软雅黑" pitchFamily="34" charset="-122"/>
                <a:ea typeface="微软雅黑" pitchFamily="34" charset="-122"/>
              </a:rPr>
              <a:t>通过本学习的学习和实践我受益匪浅，虽然获得知识很是有限，也让我认识到很多自己的不足，以后会继续“深造”，相信一定能收获更多。</a:t>
            </a:r>
            <a:endParaRPr lang="zh-CN" altLang="en-US" dirty="0">
              <a:solidFill>
                <a:schemeClr val="bg2">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82523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4800" dirty="0" smtClean="0"/>
              <a:t>谢谢老师！！</a:t>
            </a:r>
            <a:endParaRPr lang="en-US" altLang="zh-CN" sz="4800" dirty="0" smtClean="0"/>
          </a:p>
          <a:p>
            <a:r>
              <a:rPr lang="zh-CN" altLang="en-US" sz="4800" dirty="0" smtClean="0"/>
              <a:t>谢谢助教！！！</a:t>
            </a:r>
            <a:endParaRPr lang="zh-CN" altLang="en-US" sz="4800" dirty="0"/>
          </a:p>
        </p:txBody>
      </p:sp>
    </p:spTree>
    <p:extLst>
      <p:ext uri="{BB962C8B-B14F-4D97-AF65-F5344CB8AC3E}">
        <p14:creationId xmlns:p14="http://schemas.microsoft.com/office/powerpoint/2010/main" val="8041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412776"/>
            <a:ext cx="6777317" cy="3508977"/>
          </a:xfrm>
        </p:spPr>
        <p:txBody>
          <a:bodyPr/>
          <a:lstStyle/>
          <a:p>
            <a:r>
              <a:rPr lang="zh-CN" altLang="en-US" dirty="0" smtClean="0"/>
              <a:t>目的：</a:t>
            </a:r>
            <a:endParaRPr lang="en-US" altLang="zh-CN" dirty="0" smtClean="0"/>
          </a:p>
          <a:p>
            <a:pPr marL="68580" indent="0">
              <a:buNone/>
            </a:pPr>
            <a:r>
              <a:rPr lang="zh-CN" altLang="en-US" dirty="0"/>
              <a:t>掌握新</a:t>
            </a:r>
            <a:r>
              <a:rPr lang="zh-CN" altLang="en-US" dirty="0" smtClean="0"/>
              <a:t>的功能强大的</a:t>
            </a:r>
            <a:r>
              <a:rPr lang="en-US" altLang="zh-CN" dirty="0" smtClean="0"/>
              <a:t>java</a:t>
            </a:r>
            <a:r>
              <a:rPr lang="zh-CN" altLang="en-US" dirty="0" smtClean="0"/>
              <a:t>语言。熟练</a:t>
            </a:r>
            <a:r>
              <a:rPr lang="en-US" altLang="zh-CN" dirty="0" smtClean="0"/>
              <a:t>java</a:t>
            </a:r>
            <a:r>
              <a:rPr lang="zh-CN" altLang="en-US" dirty="0" smtClean="0"/>
              <a:t>开发环境</a:t>
            </a:r>
            <a:r>
              <a:rPr lang="en-US" altLang="zh-CN" dirty="0" smtClean="0"/>
              <a:t>JDK</a:t>
            </a:r>
            <a:r>
              <a:rPr lang="zh-CN" altLang="en-US" dirty="0" smtClean="0"/>
              <a:t>的搭建，熟练运用</a:t>
            </a:r>
            <a:r>
              <a:rPr lang="en-US" altLang="zh-CN" dirty="0" smtClean="0"/>
              <a:t>java</a:t>
            </a:r>
            <a:r>
              <a:rPr lang="zh-CN" altLang="en-US" dirty="0" smtClean="0"/>
              <a:t>开发工具</a:t>
            </a:r>
            <a:r>
              <a:rPr lang="en-US" altLang="zh-CN" dirty="0" smtClean="0"/>
              <a:t>eclipse</a:t>
            </a:r>
            <a:r>
              <a:rPr lang="zh-CN" altLang="en-US" dirty="0" smtClean="0"/>
              <a:t>编写程序。</a:t>
            </a:r>
            <a:endParaRPr lang="en-US" altLang="zh-CN" dirty="0" smtClean="0"/>
          </a:p>
          <a:p>
            <a:pPr marL="68580" indent="0">
              <a:buNone/>
            </a:pPr>
            <a:r>
              <a:rPr lang="zh-CN" altLang="en-US" dirty="0" smtClean="0"/>
              <a:t>把学习的新的知识运用于实践，掌握</a:t>
            </a:r>
            <a:r>
              <a:rPr lang="en-US" altLang="zh-CN" dirty="0" smtClean="0"/>
              <a:t>java</a:t>
            </a:r>
            <a:r>
              <a:rPr lang="zh-CN" altLang="en-US" dirty="0" smtClean="0"/>
              <a:t>面对对象的编程思想，并用</a:t>
            </a:r>
            <a:r>
              <a:rPr lang="en-US" altLang="zh-CN" dirty="0" smtClean="0"/>
              <a:t>java</a:t>
            </a:r>
            <a:r>
              <a:rPr lang="zh-CN" altLang="en-US" dirty="0" smtClean="0"/>
              <a:t>开发软件。掌握软件开发的全部过程，为今后的从事的实际工作打下初步的基础。</a:t>
            </a:r>
            <a:endParaRPr lang="zh-CN" altLang="en-US" dirty="0"/>
          </a:p>
        </p:txBody>
      </p:sp>
    </p:spTree>
    <p:extLst>
      <p:ext uri="{BB962C8B-B14F-4D97-AF65-F5344CB8AC3E}">
        <p14:creationId xmlns:p14="http://schemas.microsoft.com/office/powerpoint/2010/main" val="351097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normAutofit/>
          </a:bodyPr>
          <a:lstStyle/>
          <a:p>
            <a:pPr algn="ctr"/>
            <a:r>
              <a:rPr lang="zh-CN" altLang="en-US" sz="5400" dirty="0" smtClean="0">
                <a:solidFill>
                  <a:schemeClr val="tx1"/>
                </a:solidFill>
                <a:latin typeface="新宋体" pitchFamily="49" charset="-122"/>
                <a:ea typeface="新宋体" pitchFamily="49" charset="-122"/>
              </a:rPr>
              <a:t>二</a:t>
            </a:r>
            <a:r>
              <a:rPr lang="en-US" altLang="zh-CN" sz="5400" dirty="0" smtClean="0">
                <a:solidFill>
                  <a:schemeClr val="tx1"/>
                </a:solidFill>
                <a:latin typeface="新宋体" pitchFamily="49" charset="-122"/>
                <a:ea typeface="新宋体" pitchFamily="49" charset="-122"/>
              </a:rPr>
              <a:t>.</a:t>
            </a:r>
            <a:r>
              <a:rPr lang="zh-CN" altLang="en-US" sz="5400" dirty="0" smtClean="0">
                <a:solidFill>
                  <a:schemeClr val="tx1"/>
                </a:solidFill>
                <a:latin typeface="新宋体" pitchFamily="49" charset="-122"/>
                <a:ea typeface="新宋体" pitchFamily="49" charset="-122"/>
              </a:rPr>
              <a:t>实现工具及方法</a:t>
            </a:r>
            <a:endParaRPr lang="zh-CN" altLang="en-US" sz="5400" dirty="0">
              <a:solidFill>
                <a:schemeClr val="tx1"/>
              </a:solidFill>
              <a:latin typeface="新宋体" pitchFamily="49" charset="-122"/>
              <a:ea typeface="新宋体" pitchFamily="49" charset="-122"/>
            </a:endParaRPr>
          </a:p>
        </p:txBody>
      </p:sp>
      <p:sp>
        <p:nvSpPr>
          <p:cNvPr id="3" name="内容占位符 2"/>
          <p:cNvSpPr>
            <a:spLocks noGrp="1"/>
          </p:cNvSpPr>
          <p:nvPr>
            <p:ph idx="1"/>
          </p:nvPr>
        </p:nvSpPr>
        <p:spPr/>
        <p:txBody>
          <a:bodyPr/>
          <a:lstStyle/>
          <a:p>
            <a:r>
              <a:rPr lang="zh-CN" altLang="en-US" dirty="0" smtClean="0"/>
              <a:t>实现工具</a:t>
            </a:r>
            <a:endParaRPr lang="en-US" altLang="zh-CN" dirty="0" smtClean="0"/>
          </a:p>
          <a:p>
            <a:pPr marL="68580" indent="0">
              <a:buNone/>
            </a:pPr>
            <a:r>
              <a:rPr lang="en-US" altLang="zh-CN" dirty="0"/>
              <a:t> </a:t>
            </a:r>
            <a:r>
              <a:rPr lang="en-US" altLang="zh-CN" dirty="0" smtClean="0"/>
              <a:t>    </a:t>
            </a:r>
            <a:r>
              <a:rPr lang="zh-CN" altLang="en-US" dirty="0" smtClean="0"/>
              <a:t>语言：</a:t>
            </a:r>
            <a:r>
              <a:rPr lang="en-US" altLang="zh-CN" dirty="0" smtClean="0"/>
              <a:t>JAVA</a:t>
            </a:r>
          </a:p>
          <a:p>
            <a:pPr marL="68580" indent="0">
              <a:buNone/>
            </a:pPr>
            <a:r>
              <a:rPr lang="en-US" altLang="zh-CN" dirty="0"/>
              <a:t> </a:t>
            </a:r>
            <a:r>
              <a:rPr lang="en-US" altLang="zh-CN" dirty="0" smtClean="0"/>
              <a:t>    </a:t>
            </a:r>
            <a:r>
              <a:rPr lang="zh-CN" altLang="en-US" dirty="0" smtClean="0"/>
              <a:t>开发环境：</a:t>
            </a:r>
            <a:r>
              <a:rPr lang="en-US" altLang="zh-CN" dirty="0" smtClean="0"/>
              <a:t>JDK   ECLIPSE</a:t>
            </a:r>
          </a:p>
          <a:p>
            <a:pPr marL="68580" indent="0">
              <a:buNone/>
            </a:pPr>
            <a:r>
              <a:rPr lang="zh-CN" altLang="en-US" dirty="0" smtClean="0"/>
              <a:t>   方法：</a:t>
            </a:r>
            <a:endParaRPr lang="en-US" altLang="zh-CN" dirty="0" smtClean="0"/>
          </a:p>
          <a:p>
            <a:pPr marL="68580" indent="0">
              <a:buNone/>
            </a:pPr>
            <a:r>
              <a:rPr lang="en-US" altLang="zh-CN" dirty="0"/>
              <a:t> </a:t>
            </a:r>
            <a:r>
              <a:rPr lang="en-US" altLang="zh-CN" dirty="0" smtClean="0"/>
              <a:t>    1.</a:t>
            </a:r>
            <a:r>
              <a:rPr lang="zh-CN" altLang="en-US" dirty="0" smtClean="0"/>
              <a:t>搭建</a:t>
            </a:r>
            <a:r>
              <a:rPr lang="en-US" altLang="zh-CN" dirty="0" smtClean="0"/>
              <a:t>JDK</a:t>
            </a:r>
            <a:r>
              <a:rPr lang="zh-CN" altLang="en-US" dirty="0" smtClean="0"/>
              <a:t>开发环境</a:t>
            </a:r>
            <a:endParaRPr lang="en-US" altLang="zh-CN" dirty="0" smtClean="0"/>
          </a:p>
          <a:p>
            <a:pPr marL="68580" indent="0">
              <a:buNone/>
            </a:pPr>
            <a:r>
              <a:rPr lang="en-US" altLang="zh-CN" dirty="0"/>
              <a:t> </a:t>
            </a:r>
            <a:r>
              <a:rPr lang="en-US" altLang="zh-CN" dirty="0" smtClean="0"/>
              <a:t>    2.</a:t>
            </a:r>
            <a:r>
              <a:rPr lang="zh-CN" altLang="en-US" dirty="0" smtClean="0"/>
              <a:t>安装</a:t>
            </a:r>
            <a:r>
              <a:rPr lang="en-US" altLang="zh-CN" dirty="0" smtClean="0"/>
              <a:t>eclipse</a:t>
            </a:r>
            <a:r>
              <a:rPr lang="zh-CN" altLang="en-US" dirty="0" smtClean="0"/>
              <a:t>，学习</a:t>
            </a:r>
            <a:r>
              <a:rPr lang="en-US" altLang="zh-CN" dirty="0" smtClean="0"/>
              <a:t>java</a:t>
            </a:r>
            <a:r>
              <a:rPr lang="zh-CN" altLang="en-US" dirty="0" smtClean="0"/>
              <a:t>语言</a:t>
            </a:r>
            <a:endParaRPr lang="en-US" altLang="zh-CN" dirty="0" smtClean="0"/>
          </a:p>
          <a:p>
            <a:pPr marL="68580" indent="0">
              <a:buNone/>
            </a:pPr>
            <a:r>
              <a:rPr lang="en-US" altLang="zh-CN" dirty="0"/>
              <a:t> </a:t>
            </a:r>
            <a:r>
              <a:rPr lang="en-US" altLang="zh-CN" dirty="0" smtClean="0"/>
              <a:t>    3. </a:t>
            </a:r>
            <a:r>
              <a:rPr lang="zh-CN" altLang="en-US" dirty="0" smtClean="0"/>
              <a:t>把握多功能日历的的整体布局，编写程序</a:t>
            </a:r>
            <a:endParaRPr lang="zh-CN" altLang="en-US" dirty="0"/>
          </a:p>
        </p:txBody>
      </p:sp>
    </p:spTree>
    <p:extLst>
      <p:ext uri="{BB962C8B-B14F-4D97-AF65-F5344CB8AC3E}">
        <p14:creationId xmlns:p14="http://schemas.microsoft.com/office/powerpoint/2010/main" val="1329036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30570" y="685778"/>
            <a:ext cx="7024688" cy="1143000"/>
          </a:xfrm>
        </p:spPr>
        <p:txBody>
          <a:bodyPr>
            <a:normAutofit/>
          </a:bodyPr>
          <a:lstStyle/>
          <a:p>
            <a:pPr algn="ctr"/>
            <a:r>
              <a:rPr lang="zh-CN" altLang="en-US" sz="6000" dirty="0" smtClean="0">
                <a:solidFill>
                  <a:schemeClr val="tx1"/>
                </a:solidFill>
                <a:latin typeface="新宋体" pitchFamily="49" charset="-122"/>
                <a:ea typeface="新宋体" pitchFamily="49" charset="-122"/>
              </a:rPr>
              <a:t>三</a:t>
            </a:r>
            <a:r>
              <a:rPr lang="en-US" altLang="zh-CN" sz="6000" dirty="0" smtClean="0">
                <a:solidFill>
                  <a:schemeClr val="tx1"/>
                </a:solidFill>
                <a:latin typeface="新宋体" pitchFamily="49" charset="-122"/>
                <a:ea typeface="新宋体" pitchFamily="49" charset="-122"/>
              </a:rPr>
              <a:t>. </a:t>
            </a:r>
            <a:r>
              <a:rPr lang="zh-CN" altLang="en-US" sz="6000" dirty="0" smtClean="0">
                <a:solidFill>
                  <a:schemeClr val="tx1"/>
                </a:solidFill>
                <a:latin typeface="新宋体" pitchFamily="49" charset="-122"/>
                <a:ea typeface="新宋体" pitchFamily="49" charset="-122"/>
              </a:rPr>
              <a:t>开发模块</a:t>
            </a:r>
            <a:endParaRPr lang="zh-CN" altLang="en-US" sz="6000" dirty="0">
              <a:solidFill>
                <a:schemeClr val="tx1"/>
              </a:solidFill>
              <a:latin typeface="新宋体" pitchFamily="49" charset="-122"/>
              <a:ea typeface="新宋体"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445" y="2492895"/>
            <a:ext cx="4120911" cy="29737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rot="9124117">
            <a:off x="6116202" y="2581630"/>
            <a:ext cx="1555925" cy="63339"/>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020272" y="1772816"/>
            <a:ext cx="2304256" cy="100811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显示某一天的公历和农历</a:t>
            </a:r>
            <a:endParaRPr lang="en-US" altLang="zh-CN" dirty="0" smtClean="0"/>
          </a:p>
          <a:p>
            <a:pPr algn="ctr"/>
            <a:r>
              <a:rPr lang="zh-CN" altLang="en-US" dirty="0" smtClean="0"/>
              <a:t>节日，节气</a:t>
            </a:r>
            <a:endParaRPr lang="zh-CN" altLang="en-US" dirty="0"/>
          </a:p>
        </p:txBody>
      </p:sp>
      <p:sp>
        <p:nvSpPr>
          <p:cNvPr id="6" name="矩形 5"/>
          <p:cNvSpPr/>
          <p:nvPr/>
        </p:nvSpPr>
        <p:spPr>
          <a:xfrm>
            <a:off x="539552" y="2276872"/>
            <a:ext cx="1224136" cy="50405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tLang="zh-CN" dirty="0" smtClean="0"/>
          </a:p>
          <a:p>
            <a:pPr algn="ctr"/>
            <a:r>
              <a:rPr lang="zh-CN" altLang="en-US" dirty="0"/>
              <a:t>日历面板</a:t>
            </a:r>
          </a:p>
        </p:txBody>
      </p:sp>
      <p:sp>
        <p:nvSpPr>
          <p:cNvPr id="10" name="右箭头 9"/>
          <p:cNvSpPr/>
          <p:nvPr/>
        </p:nvSpPr>
        <p:spPr>
          <a:xfrm rot="20174741" flipV="1">
            <a:off x="1625152" y="4711913"/>
            <a:ext cx="1319789" cy="4571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9552" y="4725144"/>
            <a:ext cx="1224136" cy="50405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天气预报</a:t>
            </a:r>
            <a:endParaRPr lang="zh-CN" altLang="en-US" dirty="0"/>
          </a:p>
        </p:txBody>
      </p:sp>
      <p:sp>
        <p:nvSpPr>
          <p:cNvPr id="12" name="右箭头 11"/>
          <p:cNvSpPr/>
          <p:nvPr/>
        </p:nvSpPr>
        <p:spPr>
          <a:xfrm rot="20174741" flipV="1">
            <a:off x="1810380" y="5285391"/>
            <a:ext cx="1319789" cy="4571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9552" y="5466684"/>
            <a:ext cx="1317525" cy="5546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背景图片</a:t>
            </a:r>
            <a:endParaRPr lang="zh-CN" altLang="en-US" dirty="0"/>
          </a:p>
        </p:txBody>
      </p:sp>
      <p:sp>
        <p:nvSpPr>
          <p:cNvPr id="13" name="矩形 12"/>
          <p:cNvSpPr/>
          <p:nvPr/>
        </p:nvSpPr>
        <p:spPr>
          <a:xfrm>
            <a:off x="7308304" y="4725144"/>
            <a:ext cx="1440160" cy="5831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时钟</a:t>
            </a:r>
            <a:endParaRPr lang="zh-CN" altLang="en-US" dirty="0"/>
          </a:p>
        </p:txBody>
      </p:sp>
      <p:sp>
        <p:nvSpPr>
          <p:cNvPr id="15" name="右箭头 14"/>
          <p:cNvSpPr/>
          <p:nvPr/>
        </p:nvSpPr>
        <p:spPr>
          <a:xfrm rot="11855889" flipV="1">
            <a:off x="6035213" y="4864313"/>
            <a:ext cx="1319789" cy="4571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rot="11177521" flipV="1">
            <a:off x="6360377" y="3712764"/>
            <a:ext cx="1319789" cy="4571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96336" y="3356992"/>
            <a:ext cx="1296144" cy="62279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记事本</a:t>
            </a:r>
          </a:p>
        </p:txBody>
      </p:sp>
      <p:sp>
        <p:nvSpPr>
          <p:cNvPr id="18" name="右箭头 17"/>
          <p:cNvSpPr/>
          <p:nvPr/>
        </p:nvSpPr>
        <p:spPr>
          <a:xfrm rot="1338487" flipV="1">
            <a:off x="2925491" y="2532956"/>
            <a:ext cx="1319789" cy="4571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99020" y="1828778"/>
            <a:ext cx="1109125" cy="44809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时间切换</a:t>
            </a:r>
            <a:endParaRPr lang="zh-CN" altLang="en-US" dirty="0"/>
          </a:p>
        </p:txBody>
      </p:sp>
      <p:sp>
        <p:nvSpPr>
          <p:cNvPr id="19" name="矩形 18"/>
          <p:cNvSpPr/>
          <p:nvPr/>
        </p:nvSpPr>
        <p:spPr>
          <a:xfrm>
            <a:off x="6027216" y="5798070"/>
            <a:ext cx="2689280"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保存，删除，读取日志</a:t>
            </a:r>
            <a:endParaRPr lang="zh-CN" altLang="en-US" dirty="0"/>
          </a:p>
        </p:txBody>
      </p:sp>
      <p:sp>
        <p:nvSpPr>
          <p:cNvPr id="21" name="右箭头 20"/>
          <p:cNvSpPr/>
          <p:nvPr/>
        </p:nvSpPr>
        <p:spPr>
          <a:xfrm rot="12008904" flipV="1">
            <a:off x="4783601" y="5572130"/>
            <a:ext cx="1319789" cy="4571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rot="8481608">
            <a:off x="5488771" y="2307624"/>
            <a:ext cx="1555925" cy="63339"/>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292080" y="1772816"/>
            <a:ext cx="1800200"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显示此刻的时间</a:t>
            </a:r>
            <a:endParaRPr lang="zh-CN" altLang="en-US" dirty="0"/>
          </a:p>
        </p:txBody>
      </p:sp>
      <p:sp>
        <p:nvSpPr>
          <p:cNvPr id="22" name="右箭头 21"/>
          <p:cNvSpPr/>
          <p:nvPr/>
        </p:nvSpPr>
        <p:spPr>
          <a:xfrm rot="1700790" flipV="1">
            <a:off x="1689245" y="2908218"/>
            <a:ext cx="1327584" cy="4571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182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1" grpId="0" animBg="1"/>
      <p:bldP spid="13" grpId="0" animBg="1"/>
      <p:bldP spid="14" grpId="0" animBg="1"/>
      <p:bldP spid="17" grpId="0" animBg="1"/>
      <p:bldP spid="19"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31640" y="803694"/>
            <a:ext cx="6768752" cy="84052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6000" dirty="0"/>
              <a:t>功能模块</a:t>
            </a:r>
          </a:p>
        </p:txBody>
      </p:sp>
      <p:sp>
        <p:nvSpPr>
          <p:cNvPr id="8" name="圆角矩形 7"/>
          <p:cNvSpPr/>
          <p:nvPr/>
        </p:nvSpPr>
        <p:spPr>
          <a:xfrm>
            <a:off x="5059154" y="1988840"/>
            <a:ext cx="2520280" cy="79208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变换农历，二十四节气，节日</a:t>
            </a:r>
            <a:endParaRPr lang="zh-CN" altLang="en-US" dirty="0"/>
          </a:p>
        </p:txBody>
      </p:sp>
      <p:sp>
        <p:nvSpPr>
          <p:cNvPr id="9" name="内容占位符 8"/>
          <p:cNvSpPr>
            <a:spLocks noGrp="1"/>
          </p:cNvSpPr>
          <p:nvPr>
            <p:ph idx="1"/>
          </p:nvPr>
        </p:nvSpPr>
        <p:spPr>
          <a:xfrm>
            <a:off x="1331640" y="1988840"/>
            <a:ext cx="2520280" cy="79208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68580" indent="0" algn="ctr">
              <a:buNone/>
            </a:pPr>
            <a:r>
              <a:rPr lang="zh-CN" altLang="en-US" dirty="0" smtClean="0"/>
              <a:t>显示日历</a:t>
            </a:r>
            <a:endParaRPr lang="zh-CN" altLang="en-US" dirty="0"/>
          </a:p>
        </p:txBody>
      </p:sp>
      <p:sp>
        <p:nvSpPr>
          <p:cNvPr id="10" name="圆角矩形 9"/>
          <p:cNvSpPr/>
          <p:nvPr/>
        </p:nvSpPr>
        <p:spPr>
          <a:xfrm>
            <a:off x="1331640" y="3645024"/>
            <a:ext cx="2520280" cy="79208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记事本</a:t>
            </a:r>
            <a:endParaRPr lang="zh-CN" altLang="en-US" dirty="0"/>
          </a:p>
        </p:txBody>
      </p:sp>
      <p:sp>
        <p:nvSpPr>
          <p:cNvPr id="11" name="圆角矩形 10"/>
          <p:cNvSpPr/>
          <p:nvPr/>
        </p:nvSpPr>
        <p:spPr>
          <a:xfrm>
            <a:off x="5059154" y="3716469"/>
            <a:ext cx="2520280" cy="79208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时钟显示</a:t>
            </a:r>
            <a:endParaRPr lang="zh-CN" altLang="en-US" dirty="0"/>
          </a:p>
        </p:txBody>
      </p:sp>
      <p:sp>
        <p:nvSpPr>
          <p:cNvPr id="12" name="圆角矩形 11"/>
          <p:cNvSpPr/>
          <p:nvPr/>
        </p:nvSpPr>
        <p:spPr>
          <a:xfrm>
            <a:off x="1331640" y="5157192"/>
            <a:ext cx="2520280" cy="79208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ltLang="zh-CN" dirty="0" smtClean="0"/>
          </a:p>
          <a:p>
            <a:pPr algn="ctr"/>
            <a:r>
              <a:rPr lang="zh-CN" altLang="en-US" dirty="0" smtClean="0"/>
              <a:t>显示背景图片</a:t>
            </a:r>
            <a:endParaRPr lang="en-US" altLang="zh-CN" dirty="0" smtClean="0"/>
          </a:p>
          <a:p>
            <a:pPr algn="ctr"/>
            <a:endParaRPr lang="zh-CN" altLang="en-US" dirty="0"/>
          </a:p>
        </p:txBody>
      </p:sp>
      <p:sp>
        <p:nvSpPr>
          <p:cNvPr id="13" name="圆角矩形 12"/>
          <p:cNvSpPr/>
          <p:nvPr/>
        </p:nvSpPr>
        <p:spPr>
          <a:xfrm>
            <a:off x="5097062" y="5151457"/>
            <a:ext cx="2503378" cy="79208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天气预报</a:t>
            </a:r>
            <a:endParaRPr lang="zh-CN" altLang="en-US" dirty="0"/>
          </a:p>
        </p:txBody>
      </p:sp>
    </p:spTree>
    <p:extLst>
      <p:ext uri="{BB962C8B-B14F-4D97-AF65-F5344CB8AC3E}">
        <p14:creationId xmlns:p14="http://schemas.microsoft.com/office/powerpoint/2010/main" val="215489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uiExpand="1" build="p"/>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normAutofit fontScale="90000"/>
          </a:bodyPr>
          <a:lstStyle/>
          <a:p>
            <a:pPr algn="ctr"/>
            <a:r>
              <a:rPr lang="en-US" altLang="zh-CN" dirty="0" smtClean="0"/>
              <a:t/>
            </a:r>
            <a:br>
              <a:rPr lang="en-US" altLang="zh-CN" dirty="0" smtClean="0"/>
            </a:br>
            <a:r>
              <a:rPr lang="zh-CN" altLang="en-US" dirty="0" smtClean="0"/>
              <a:t>显示日历</a:t>
            </a:r>
            <a:r>
              <a:rPr lang="en-US" altLang="zh-CN" dirty="0" smtClean="0"/>
              <a:t/>
            </a:r>
            <a:br>
              <a:rPr lang="en-US" altLang="zh-CN" dirty="0" smtClean="0"/>
            </a:br>
            <a:endParaRPr lang="zh-CN" altLang="en-US" dirty="0"/>
          </a:p>
        </p:txBody>
      </p:sp>
      <p:pic>
        <p:nvPicPr>
          <p:cNvPr id="2050" name="Picture 2" descr="C:\Users\AI\Desktop\java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24" y="2965783"/>
            <a:ext cx="3968387" cy="2302173"/>
          </a:xfrm>
          <a:prstGeom prst="rect">
            <a:avLst/>
          </a:prstGeom>
          <a:noFill/>
          <a:extLst>
            <a:ext uri="{909E8E84-426E-40DD-AFC4-6F175D3DCCD1}">
              <a14:hiddenFill xmlns:a14="http://schemas.microsoft.com/office/drawing/2010/main">
                <a:solidFill>
                  <a:srgbClr val="FFFFFF"/>
                </a:solidFill>
              </a14:hiddenFill>
            </a:ext>
          </a:extLst>
        </p:spPr>
      </p:pic>
      <p:sp>
        <p:nvSpPr>
          <p:cNvPr id="5" name="右箭头 4"/>
          <p:cNvSpPr/>
          <p:nvPr/>
        </p:nvSpPr>
        <p:spPr>
          <a:xfrm rot="10800000">
            <a:off x="4139644" y="3099426"/>
            <a:ext cx="17281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751352" y="2837988"/>
            <a:ext cx="2334953"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星期  </a:t>
            </a:r>
            <a:r>
              <a:rPr lang="en-US" altLang="zh-CN" dirty="0" err="1" smtClean="0"/>
              <a:t>GridLayout</a:t>
            </a:r>
            <a:r>
              <a:rPr lang="en-US" altLang="zh-CN" dirty="0" smtClean="0"/>
              <a:t>(1,7</a:t>
            </a:r>
            <a:r>
              <a:rPr lang="en-US" altLang="zh-CN" dirty="0"/>
              <a:t>)</a:t>
            </a:r>
            <a:endParaRPr lang="zh-CN" altLang="en-US" dirty="0"/>
          </a:p>
        </p:txBody>
      </p:sp>
      <p:sp>
        <p:nvSpPr>
          <p:cNvPr id="8" name="右箭头 7"/>
          <p:cNvSpPr/>
          <p:nvPr/>
        </p:nvSpPr>
        <p:spPr>
          <a:xfrm rot="10800000">
            <a:off x="4030913" y="4815083"/>
            <a:ext cx="17281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65438" y="4562013"/>
            <a:ext cx="2334953" cy="578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天</a:t>
            </a:r>
            <a:endParaRPr lang="en-US" altLang="zh-CN" dirty="0" smtClean="0"/>
          </a:p>
          <a:p>
            <a:pPr algn="ctr"/>
            <a:r>
              <a:rPr lang="en-US" altLang="zh-CN" dirty="0" err="1"/>
              <a:t>GridLayout</a:t>
            </a:r>
            <a:r>
              <a:rPr lang="en-US" altLang="zh-CN" dirty="0"/>
              <a:t>(6,7)</a:t>
            </a:r>
            <a:endParaRPr lang="zh-CN" altLang="en-US" dirty="0"/>
          </a:p>
        </p:txBody>
      </p:sp>
      <p:sp>
        <p:nvSpPr>
          <p:cNvPr id="10" name="TextBox 9"/>
          <p:cNvSpPr txBox="1"/>
          <p:nvPr/>
        </p:nvSpPr>
        <p:spPr>
          <a:xfrm>
            <a:off x="1080793" y="5309846"/>
            <a:ext cx="3058851" cy="369332"/>
          </a:xfrm>
          <a:prstGeom prst="rect">
            <a:avLst/>
          </a:prstGeom>
          <a:noFill/>
        </p:spPr>
        <p:txBody>
          <a:bodyPr wrap="none" rtlCol="0">
            <a:spAutoFit/>
          </a:bodyPr>
          <a:lstStyle/>
          <a:p>
            <a:r>
              <a:rPr lang="zh-CN" altLang="en-US" dirty="0" smtClean="0"/>
              <a:t>整体采用</a:t>
            </a:r>
            <a:r>
              <a:rPr lang="en-US" altLang="zh-CN" dirty="0" err="1" smtClean="0"/>
              <a:t>BorderLayout</a:t>
            </a:r>
            <a:r>
              <a:rPr lang="zh-CN" altLang="en-US" dirty="0" smtClean="0"/>
              <a:t>布局</a:t>
            </a:r>
            <a:endParaRPr lang="zh-CN" altLang="en-US" dirty="0"/>
          </a:p>
        </p:txBody>
      </p:sp>
      <p:pic>
        <p:nvPicPr>
          <p:cNvPr id="2051" name="Picture 3" descr="C:\Users\AI\Desktop\java6.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7544" y="2484684"/>
            <a:ext cx="6124575" cy="3524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308304" y="2267580"/>
            <a:ext cx="1107996" cy="369332"/>
          </a:xfrm>
          <a:prstGeom prst="rect">
            <a:avLst/>
          </a:prstGeom>
          <a:noFill/>
        </p:spPr>
        <p:txBody>
          <a:bodyPr wrap="none" rtlCol="0">
            <a:spAutoFit/>
          </a:bodyPr>
          <a:lstStyle/>
          <a:p>
            <a:r>
              <a:rPr lang="zh-CN" altLang="en-US" dirty="0" smtClean="0"/>
              <a:t>切换年月</a:t>
            </a:r>
            <a:endParaRPr lang="zh-CN" altLang="en-US" dirty="0"/>
          </a:p>
        </p:txBody>
      </p:sp>
      <p:sp>
        <p:nvSpPr>
          <p:cNvPr id="14" name="右箭头 13"/>
          <p:cNvSpPr/>
          <p:nvPr/>
        </p:nvSpPr>
        <p:spPr>
          <a:xfrm rot="10800000">
            <a:off x="5751352" y="2452246"/>
            <a:ext cx="17281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809047" y="2200218"/>
            <a:ext cx="2334953" cy="6377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zh-CN" dirty="0" smtClean="0"/>
          </a:p>
          <a:p>
            <a:pPr algn="ctr"/>
            <a:r>
              <a:rPr lang="zh-CN" altLang="en-US" dirty="0" smtClean="0"/>
              <a:t>切换年月，</a:t>
            </a:r>
            <a:r>
              <a:rPr lang="zh-CN" altLang="en-US" dirty="0" smtClean="0">
                <a:solidFill>
                  <a:schemeClr val="tx1"/>
                </a:solidFill>
              </a:rPr>
              <a:t>显示当前时间</a:t>
            </a:r>
            <a:endParaRPr lang="en-US" altLang="zh-CN" dirty="0" smtClean="0">
              <a:solidFill>
                <a:schemeClr val="tx1"/>
              </a:solidFill>
            </a:endParaRPr>
          </a:p>
          <a:p>
            <a:pPr algn="ctr"/>
            <a:endParaRPr lang="zh-CN" altLang="en-US" dirty="0"/>
          </a:p>
        </p:txBody>
      </p:sp>
    </p:spTree>
    <p:extLst>
      <p:ext uri="{BB962C8B-B14F-4D97-AF65-F5344CB8AC3E}">
        <p14:creationId xmlns:p14="http://schemas.microsoft.com/office/powerpoint/2010/main" val="46275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548680"/>
            <a:ext cx="7848872" cy="5616624"/>
          </a:xfrm>
        </p:spPr>
        <p:txBody>
          <a:bodyPr>
            <a:normAutofit fontScale="90000"/>
          </a:bodyPr>
          <a:lstStyle/>
          <a:p>
            <a:r>
              <a:rPr lang="zh-CN" altLang="en-US" sz="2200" dirty="0">
                <a:solidFill>
                  <a:schemeClr val="tx1"/>
                </a:solidFill>
              </a:rPr>
              <a:t>类</a:t>
            </a:r>
            <a:r>
              <a:rPr lang="zh-CN" altLang="en-US" sz="2200" dirty="0" smtClean="0">
                <a:solidFill>
                  <a:schemeClr val="tx1"/>
                </a:solidFill>
              </a:rPr>
              <a:t>：     </a:t>
            </a:r>
            <a:r>
              <a:rPr lang="en-US" altLang="zh-CN" sz="2200" dirty="0" err="1" smtClean="0">
                <a:solidFill>
                  <a:schemeClr val="tx1"/>
                </a:solidFill>
              </a:rPr>
              <a:t>CalendarPad</a:t>
            </a:r>
            <a:r>
              <a:rPr lang="zh-CN" altLang="en-US" sz="2200" dirty="0">
                <a:solidFill>
                  <a:schemeClr val="tx1"/>
                </a:solidFill>
              </a:rPr>
              <a:t>（）；</a:t>
            </a:r>
            <a:r>
              <a:rPr lang="en-US" altLang="zh-CN" sz="2200" dirty="0">
                <a:solidFill>
                  <a:schemeClr val="tx1"/>
                </a:solidFill>
              </a:rPr>
              <a:t/>
            </a:r>
            <a:br>
              <a:rPr lang="en-US" altLang="zh-CN" sz="2200" dirty="0">
                <a:solidFill>
                  <a:schemeClr val="tx1"/>
                </a:solidFill>
              </a:rPr>
            </a:br>
            <a:r>
              <a:rPr lang="en-US" altLang="zh-CN" sz="2200" dirty="0">
                <a:solidFill>
                  <a:schemeClr val="tx1"/>
                </a:solidFill>
              </a:rPr>
              <a:t>            </a:t>
            </a:r>
            <a:r>
              <a:rPr lang="en-US" altLang="zh-CN" sz="2200" dirty="0" err="1">
                <a:solidFill>
                  <a:schemeClr val="tx1"/>
                </a:solidFill>
              </a:rPr>
              <a:t>CalendarMessage</a:t>
            </a:r>
            <a:r>
              <a:rPr lang="zh-CN" altLang="en-US" sz="2200" dirty="0">
                <a:solidFill>
                  <a:schemeClr val="tx1"/>
                </a:solidFill>
              </a:rPr>
              <a:t>（）</a:t>
            </a:r>
            <a:r>
              <a:rPr lang="en-US" altLang="zh-CN" sz="2200" dirty="0">
                <a:solidFill>
                  <a:schemeClr val="tx1"/>
                </a:solidFill>
              </a:rPr>
              <a:t/>
            </a:r>
            <a:br>
              <a:rPr lang="en-US" altLang="zh-CN" sz="2200" dirty="0">
                <a:solidFill>
                  <a:schemeClr val="tx1"/>
                </a:solidFill>
              </a:rPr>
            </a:br>
            <a:r>
              <a:rPr lang="zh-CN" altLang="en-US" sz="2200" dirty="0" smtClean="0">
                <a:solidFill>
                  <a:schemeClr val="tx1"/>
                </a:solidFill>
              </a:rPr>
              <a:t>方法：</a:t>
            </a:r>
            <a:r>
              <a:rPr lang="en-US" altLang="zh-CN" sz="2200" dirty="0" smtClean="0">
                <a:solidFill>
                  <a:schemeClr val="tx1"/>
                </a:solidFill>
              </a:rPr>
              <a:t/>
            </a:r>
            <a:br>
              <a:rPr lang="en-US" altLang="zh-CN" sz="2200" dirty="0" smtClean="0">
                <a:solidFill>
                  <a:schemeClr val="tx1"/>
                </a:solidFill>
              </a:rPr>
            </a:br>
            <a:r>
              <a:rPr lang="en-US" altLang="zh-CN" sz="2200" dirty="0" smtClean="0">
                <a:solidFill>
                  <a:schemeClr val="tx1"/>
                </a:solidFill>
              </a:rPr>
              <a:t>           </a:t>
            </a:r>
            <a:r>
              <a:rPr lang="zh-CN" altLang="en-US" sz="2200" dirty="0" smtClean="0">
                <a:solidFill>
                  <a:schemeClr val="tx1"/>
                </a:solidFill>
              </a:rPr>
              <a:t>获取</a:t>
            </a:r>
            <a:r>
              <a:rPr lang="zh-CN" altLang="en-US" sz="2200" dirty="0">
                <a:solidFill>
                  <a:schemeClr val="tx1"/>
                </a:solidFill>
              </a:rPr>
              <a:t>系统日期</a:t>
            </a:r>
            <a:r>
              <a:rPr lang="en-US" altLang="zh-CN" sz="2200" dirty="0" smtClean="0">
                <a:solidFill>
                  <a:schemeClr val="tx1"/>
                </a:solidFill>
              </a:rPr>
              <a:t/>
            </a:r>
            <a:br>
              <a:rPr lang="en-US" altLang="zh-CN" sz="2200" dirty="0" smtClean="0">
                <a:solidFill>
                  <a:schemeClr val="tx1"/>
                </a:solidFill>
              </a:rPr>
            </a:br>
            <a:r>
              <a:rPr lang="en-US" altLang="zh-CN" sz="2200" dirty="0" smtClean="0">
                <a:solidFill>
                  <a:schemeClr val="tx1"/>
                </a:solidFill>
              </a:rPr>
              <a:t>   </a:t>
            </a:r>
            <a:r>
              <a:rPr lang="en-US" altLang="zh-CN" sz="2200" dirty="0" err="1" smtClean="0">
                <a:solidFill>
                  <a:schemeClr val="tx1"/>
                </a:solidFill>
              </a:rPr>
              <a:t>setYear</a:t>
            </a:r>
            <a:r>
              <a:rPr lang="en-US" altLang="zh-CN" sz="2200" dirty="0" smtClean="0">
                <a:solidFill>
                  <a:schemeClr val="tx1"/>
                </a:solidFill>
              </a:rPr>
              <a:t>(</a:t>
            </a:r>
            <a:r>
              <a:rPr lang="en-US" altLang="zh-CN" sz="2200" b="1" dirty="0" err="1" smtClean="0">
                <a:solidFill>
                  <a:schemeClr val="tx1"/>
                </a:solidFill>
              </a:rPr>
              <a:t>int</a:t>
            </a:r>
            <a:r>
              <a:rPr lang="en-US" altLang="zh-CN" sz="2200" b="1" dirty="0" smtClean="0">
                <a:solidFill>
                  <a:schemeClr val="tx1"/>
                </a:solidFill>
              </a:rPr>
              <a:t> year</a:t>
            </a:r>
            <a:r>
              <a:rPr lang="zh-CN" altLang="en-US" sz="2200" b="1" dirty="0" smtClean="0">
                <a:solidFill>
                  <a:schemeClr val="tx1"/>
                </a:solidFill>
              </a:rPr>
              <a:t>）</a:t>
            </a:r>
            <a:r>
              <a:rPr lang="en-US" altLang="zh-CN" sz="2200" dirty="0" err="1" smtClean="0">
                <a:solidFill>
                  <a:schemeClr val="tx1"/>
                </a:solidFill>
              </a:rPr>
              <a:t>getYear</a:t>
            </a:r>
            <a:r>
              <a:rPr lang="en-US" altLang="zh-CN" sz="2200" dirty="0" smtClean="0">
                <a:solidFill>
                  <a:schemeClr val="tx1"/>
                </a:solidFill>
              </a:rPr>
              <a:t>()</a:t>
            </a:r>
            <a:r>
              <a:rPr lang="en-US" altLang="zh-CN" sz="2200" b="1" dirty="0" smtClean="0">
                <a:solidFill>
                  <a:schemeClr val="tx1"/>
                </a:solidFill>
              </a:rPr>
              <a:t/>
            </a:r>
            <a:br>
              <a:rPr lang="en-US" altLang="zh-CN" sz="2200" b="1" dirty="0" smtClean="0">
                <a:solidFill>
                  <a:schemeClr val="tx1"/>
                </a:solidFill>
              </a:rPr>
            </a:br>
            <a:r>
              <a:rPr lang="en-US" altLang="zh-CN" sz="2200" b="1" dirty="0" smtClean="0">
                <a:solidFill>
                  <a:schemeClr val="tx1"/>
                </a:solidFill>
              </a:rPr>
              <a:t>   </a:t>
            </a:r>
            <a:r>
              <a:rPr lang="en-US" altLang="zh-CN" sz="2200" dirty="0" err="1" smtClean="0">
                <a:solidFill>
                  <a:schemeClr val="tx1"/>
                </a:solidFill>
              </a:rPr>
              <a:t>setMonth</a:t>
            </a:r>
            <a:r>
              <a:rPr lang="en-US" altLang="zh-CN" sz="2200" dirty="0" smtClean="0">
                <a:solidFill>
                  <a:schemeClr val="tx1"/>
                </a:solidFill>
              </a:rPr>
              <a:t>(</a:t>
            </a:r>
            <a:r>
              <a:rPr lang="en-US" altLang="zh-CN" sz="2200" dirty="0" err="1" smtClean="0">
                <a:solidFill>
                  <a:schemeClr val="tx1"/>
                </a:solidFill>
              </a:rPr>
              <a:t>int</a:t>
            </a:r>
            <a:r>
              <a:rPr lang="en-US" altLang="zh-CN" sz="2200" dirty="0" smtClean="0">
                <a:solidFill>
                  <a:schemeClr val="tx1"/>
                </a:solidFill>
              </a:rPr>
              <a:t> month)   </a:t>
            </a:r>
            <a:r>
              <a:rPr lang="en-US" altLang="zh-CN" sz="2200" dirty="0" err="1">
                <a:solidFill>
                  <a:schemeClr val="tx1"/>
                </a:solidFill>
              </a:rPr>
              <a:t>g</a:t>
            </a:r>
            <a:r>
              <a:rPr lang="en-US" altLang="zh-CN" sz="2200" dirty="0" err="1" smtClean="0">
                <a:solidFill>
                  <a:schemeClr val="tx1"/>
                </a:solidFill>
              </a:rPr>
              <a:t>etMonth</a:t>
            </a:r>
            <a:r>
              <a:rPr lang="en-US" altLang="zh-CN" sz="2200" dirty="0" smtClean="0">
                <a:solidFill>
                  <a:schemeClr val="tx1"/>
                </a:solidFill>
              </a:rPr>
              <a:t>()</a:t>
            </a:r>
            <a:br>
              <a:rPr lang="en-US" altLang="zh-CN" sz="2200" dirty="0" smtClean="0">
                <a:solidFill>
                  <a:schemeClr val="tx1"/>
                </a:solidFill>
              </a:rPr>
            </a:br>
            <a:r>
              <a:rPr lang="en-US" altLang="zh-CN" sz="2200" dirty="0" smtClean="0">
                <a:solidFill>
                  <a:schemeClr val="tx1"/>
                </a:solidFill>
              </a:rPr>
              <a:t>   </a:t>
            </a:r>
            <a:r>
              <a:rPr lang="en-US" altLang="zh-CN" sz="2200" dirty="0" err="1" smtClean="0">
                <a:solidFill>
                  <a:schemeClr val="tx1"/>
                </a:solidFill>
              </a:rPr>
              <a:t>setDay</a:t>
            </a:r>
            <a:r>
              <a:rPr lang="en-US" altLang="zh-CN" sz="2200" dirty="0" smtClean="0">
                <a:solidFill>
                  <a:schemeClr val="tx1"/>
                </a:solidFill>
              </a:rPr>
              <a:t>()       </a:t>
            </a:r>
            <a:r>
              <a:rPr lang="en-US" altLang="zh-CN" sz="2200" dirty="0" err="1" smtClean="0">
                <a:solidFill>
                  <a:schemeClr val="tx1"/>
                </a:solidFill>
              </a:rPr>
              <a:t>getDay</a:t>
            </a:r>
            <a:r>
              <a:rPr lang="en-US" altLang="zh-CN" sz="2200" dirty="0" smtClean="0">
                <a:solidFill>
                  <a:schemeClr val="tx1"/>
                </a:solidFill>
              </a:rPr>
              <a:t>()</a:t>
            </a:r>
            <a:br>
              <a:rPr lang="en-US" altLang="zh-CN" sz="2200" dirty="0" smtClean="0">
                <a:solidFill>
                  <a:schemeClr val="tx1"/>
                </a:solidFill>
              </a:rPr>
            </a:br>
            <a:r>
              <a:rPr lang="en-US" altLang="zh-CN" sz="2200" dirty="0" smtClean="0">
                <a:solidFill>
                  <a:schemeClr val="tx1"/>
                </a:solidFill>
              </a:rPr>
              <a:t>                 </a:t>
            </a:r>
            <a:r>
              <a:rPr lang="en-US" altLang="zh-CN" sz="2200" b="1" dirty="0" smtClean="0">
                <a:solidFill>
                  <a:schemeClr val="tx1"/>
                </a:solidFill>
              </a:rPr>
              <a:t/>
            </a:r>
            <a:br>
              <a:rPr lang="en-US" altLang="zh-CN" sz="2200" b="1" dirty="0" smtClean="0">
                <a:solidFill>
                  <a:schemeClr val="tx1"/>
                </a:solidFill>
              </a:rPr>
            </a:br>
            <a:r>
              <a:rPr lang="en-US" altLang="zh-CN" sz="2200" dirty="0">
                <a:solidFill>
                  <a:schemeClr val="tx1"/>
                </a:solidFill>
              </a:rPr>
              <a:t> </a:t>
            </a:r>
            <a:r>
              <a:rPr lang="en-US" altLang="zh-CN" sz="2200" dirty="0" smtClean="0">
                <a:solidFill>
                  <a:schemeClr val="tx1"/>
                </a:solidFill>
              </a:rPr>
              <a:t>   </a:t>
            </a:r>
            <a:r>
              <a:rPr lang="en-US" altLang="zh-CN" sz="2200" dirty="0" err="1" smtClean="0">
                <a:solidFill>
                  <a:schemeClr val="tx1"/>
                </a:solidFill>
              </a:rPr>
              <a:t>getMonthCalendar</a:t>
            </a:r>
            <a:r>
              <a:rPr lang="zh-CN" altLang="en-US" sz="2200" dirty="0" smtClean="0">
                <a:solidFill>
                  <a:schemeClr val="tx1"/>
                </a:solidFill>
              </a:rPr>
              <a:t>（）日历面板的每一天的天数显示</a:t>
            </a:r>
            <a:r>
              <a:rPr lang="en-US" altLang="zh-CN" sz="2200" dirty="0" smtClean="0">
                <a:solidFill>
                  <a:schemeClr val="tx1"/>
                </a:solidFill>
              </a:rPr>
              <a:t/>
            </a:r>
            <a:br>
              <a:rPr lang="en-US" altLang="zh-CN" sz="2200" dirty="0" smtClean="0">
                <a:solidFill>
                  <a:schemeClr val="tx1"/>
                </a:solidFill>
              </a:rPr>
            </a:br>
            <a:r>
              <a:rPr lang="en-US" altLang="zh-CN" sz="2200" dirty="0"/>
              <a:t> </a:t>
            </a:r>
            <a:r>
              <a:rPr lang="en-US" altLang="zh-CN" sz="2200" dirty="0" smtClean="0"/>
              <a:t>   </a:t>
            </a:r>
            <a:r>
              <a:rPr lang="en-US" altLang="zh-CN" sz="2200" dirty="0" err="1" smtClean="0">
                <a:solidFill>
                  <a:schemeClr val="tx1"/>
                </a:solidFill>
              </a:rPr>
              <a:t>setShowDayTextField</a:t>
            </a:r>
            <a:r>
              <a:rPr lang="zh-CN" altLang="en-US" sz="2200" dirty="0" smtClean="0">
                <a:solidFill>
                  <a:schemeClr val="tx1"/>
                </a:solidFill>
              </a:rPr>
              <a:t>（）设置</a:t>
            </a:r>
            <a:r>
              <a:rPr lang="en-US" altLang="zh-CN" sz="2200" dirty="0" err="1" smtClean="0">
                <a:solidFill>
                  <a:schemeClr val="tx1"/>
                </a:solidFill>
              </a:rPr>
              <a:t>CalendarPad</a:t>
            </a:r>
            <a:r>
              <a:rPr lang="zh-CN" altLang="en-US" sz="2200" dirty="0" smtClean="0">
                <a:solidFill>
                  <a:schemeClr val="tx1"/>
                </a:solidFill>
              </a:rPr>
              <a:t>上的每一小格</a:t>
            </a:r>
            <a:r>
              <a:rPr lang="en-US" altLang="zh-CN" sz="2200" dirty="0">
                <a:solidFill>
                  <a:schemeClr val="tx1"/>
                </a:solidFill>
              </a:rPr>
              <a:t/>
            </a:r>
            <a:br>
              <a:rPr lang="en-US" altLang="zh-CN" sz="2200" dirty="0">
                <a:solidFill>
                  <a:schemeClr val="tx1"/>
                </a:solidFill>
              </a:rPr>
            </a:br>
            <a:r>
              <a:rPr lang="en-US" altLang="zh-CN" sz="2200" dirty="0" smtClean="0">
                <a:solidFill>
                  <a:schemeClr val="tx1"/>
                </a:solidFill>
              </a:rPr>
              <a:t>   </a:t>
            </a:r>
            <a:r>
              <a:rPr lang="en-US" altLang="zh-CN" sz="2200" dirty="0" err="1" smtClean="0">
                <a:solidFill>
                  <a:schemeClr val="tx1"/>
                </a:solidFill>
              </a:rPr>
              <a:t>showMonthCalendar</a:t>
            </a:r>
            <a:r>
              <a:rPr lang="en-US" altLang="zh-CN" sz="2200" dirty="0" smtClean="0">
                <a:solidFill>
                  <a:schemeClr val="tx1"/>
                </a:solidFill>
              </a:rPr>
              <a:t>(</a:t>
            </a:r>
            <a:r>
              <a:rPr lang="en-US" altLang="zh-CN" sz="2200" dirty="0" err="1" smtClean="0">
                <a:solidFill>
                  <a:schemeClr val="tx1"/>
                </a:solidFill>
              </a:rPr>
              <a:t>int</a:t>
            </a:r>
            <a:r>
              <a:rPr lang="en-US" altLang="zh-CN" sz="2200" dirty="0" smtClean="0">
                <a:solidFill>
                  <a:schemeClr val="tx1"/>
                </a:solidFill>
              </a:rPr>
              <a:t> </a:t>
            </a:r>
            <a:r>
              <a:rPr lang="en-US" altLang="zh-CN" sz="2200" dirty="0">
                <a:solidFill>
                  <a:schemeClr val="tx1"/>
                </a:solidFill>
              </a:rPr>
              <a:t>year ,</a:t>
            </a:r>
            <a:r>
              <a:rPr lang="en-US" altLang="zh-CN" sz="2200" dirty="0" err="1">
                <a:solidFill>
                  <a:schemeClr val="tx1"/>
                </a:solidFill>
              </a:rPr>
              <a:t>int</a:t>
            </a:r>
            <a:r>
              <a:rPr lang="en-US" altLang="zh-CN" sz="2200" dirty="0">
                <a:solidFill>
                  <a:schemeClr val="tx1"/>
                </a:solidFill>
              </a:rPr>
              <a:t> month, </a:t>
            </a:r>
            <a:r>
              <a:rPr lang="en-US" altLang="zh-CN" sz="2200" dirty="0" err="1">
                <a:solidFill>
                  <a:schemeClr val="tx1"/>
                </a:solidFill>
              </a:rPr>
              <a:t>int</a:t>
            </a:r>
            <a:r>
              <a:rPr lang="en-US" altLang="zh-CN" sz="2200" dirty="0">
                <a:solidFill>
                  <a:schemeClr val="tx1"/>
                </a:solidFill>
              </a:rPr>
              <a:t> day</a:t>
            </a:r>
            <a:r>
              <a:rPr lang="en-US" altLang="zh-CN" sz="2200" dirty="0" smtClean="0">
                <a:solidFill>
                  <a:schemeClr val="tx1"/>
                </a:solidFill>
              </a:rPr>
              <a:t>) </a:t>
            </a:r>
            <a:r>
              <a:rPr lang="zh-CN" altLang="en-US" sz="2200" dirty="0" smtClean="0">
                <a:solidFill>
                  <a:schemeClr val="tx1"/>
                </a:solidFill>
              </a:rPr>
              <a:t>显示每一小格的数字</a:t>
            </a:r>
            <a:r>
              <a:rPr lang="en-US" altLang="zh-CN" sz="2200" dirty="0">
                <a:solidFill>
                  <a:schemeClr val="tx1"/>
                </a:solidFill>
              </a:rPr>
              <a:t/>
            </a:r>
            <a:br>
              <a:rPr lang="en-US" altLang="zh-CN" sz="2200" dirty="0">
                <a:solidFill>
                  <a:schemeClr val="tx1"/>
                </a:solidFill>
              </a:rPr>
            </a:br>
            <a:r>
              <a:rPr lang="en-US" altLang="zh-CN" sz="2200" dirty="0" smtClean="0">
                <a:solidFill>
                  <a:schemeClr val="tx1"/>
                </a:solidFill>
              </a:rPr>
              <a:t>   </a:t>
            </a:r>
            <a:r>
              <a:rPr lang="en-US" altLang="zh-CN" sz="2200" dirty="0" err="1" smtClean="0">
                <a:solidFill>
                  <a:schemeClr val="tx1"/>
                </a:solidFill>
              </a:rPr>
              <a:t>actionPerformed</a:t>
            </a:r>
            <a:r>
              <a:rPr lang="zh-CN" altLang="en-US" sz="2200" dirty="0" smtClean="0">
                <a:solidFill>
                  <a:schemeClr val="tx1"/>
                </a:solidFill>
              </a:rPr>
              <a:t>（）切换年月</a:t>
            </a:r>
            <a:r>
              <a:rPr lang="en-US" altLang="zh-CN" sz="2200" dirty="0" err="1" smtClean="0">
                <a:solidFill>
                  <a:schemeClr val="tx1"/>
                </a:solidFill>
              </a:rPr>
              <a:t>previousYear</a:t>
            </a:r>
            <a:r>
              <a:rPr lang="en-US" altLang="zh-CN" sz="2200" dirty="0" smtClean="0">
                <a:solidFill>
                  <a:schemeClr val="tx1"/>
                </a:solidFill>
              </a:rPr>
              <a:t> </a:t>
            </a:r>
            <a:r>
              <a:rPr lang="en-US" altLang="zh-CN" sz="2200" dirty="0" err="1" smtClean="0">
                <a:solidFill>
                  <a:schemeClr val="tx1"/>
                </a:solidFill>
              </a:rPr>
              <a:t>previousMonth</a:t>
            </a:r>
            <a:r>
              <a:rPr lang="en-US" altLang="zh-CN" sz="2200" dirty="0" smtClean="0">
                <a:solidFill>
                  <a:schemeClr val="tx1"/>
                </a:solidFill>
              </a:rPr>
              <a:t> </a:t>
            </a:r>
            <a:br>
              <a:rPr lang="en-US" altLang="zh-CN" sz="2200" dirty="0" smtClean="0">
                <a:solidFill>
                  <a:schemeClr val="tx1"/>
                </a:solidFill>
              </a:rPr>
            </a:br>
            <a:r>
              <a:rPr lang="en-US" altLang="zh-CN" sz="2200" dirty="0" smtClean="0">
                <a:solidFill>
                  <a:schemeClr val="tx1"/>
                </a:solidFill>
              </a:rPr>
              <a:t>                                                                    </a:t>
            </a:r>
            <a:r>
              <a:rPr lang="en-US" altLang="zh-CN" sz="2200" dirty="0" err="1" smtClean="0">
                <a:solidFill>
                  <a:schemeClr val="tx1"/>
                </a:solidFill>
              </a:rPr>
              <a:t>nextYear</a:t>
            </a:r>
            <a:r>
              <a:rPr lang="en-US" altLang="zh-CN" sz="2200" dirty="0" smtClean="0">
                <a:solidFill>
                  <a:schemeClr val="tx1"/>
                </a:solidFill>
              </a:rPr>
              <a:t>  </a:t>
            </a:r>
            <a:r>
              <a:rPr lang="en-US" altLang="zh-CN" sz="2200" dirty="0" err="1" smtClean="0">
                <a:solidFill>
                  <a:schemeClr val="tx1"/>
                </a:solidFill>
              </a:rPr>
              <a:t>nextMonth</a:t>
            </a:r>
            <a:r>
              <a:rPr lang="en-US" altLang="zh-CN" sz="1800" dirty="0" smtClean="0">
                <a:solidFill>
                  <a:schemeClr val="tx1"/>
                </a:solidFill>
              </a:rPr>
              <a:t/>
            </a:r>
            <a:br>
              <a:rPr lang="en-US" altLang="zh-CN" sz="1800" dirty="0" smtClean="0">
                <a:solidFill>
                  <a:schemeClr val="tx1"/>
                </a:solidFill>
              </a:rPr>
            </a:br>
            <a:r>
              <a:rPr lang="en-US" altLang="zh-CN" sz="1800" dirty="0">
                <a:solidFill>
                  <a:schemeClr val="tx1"/>
                </a:solidFill>
              </a:rPr>
              <a:t/>
            </a:r>
            <a:br>
              <a:rPr lang="en-US" altLang="zh-CN" sz="1800" dirty="0">
                <a:solidFill>
                  <a:schemeClr val="tx1"/>
                </a:solidFill>
              </a:rPr>
            </a:br>
            <a:r>
              <a:rPr lang="en-US" altLang="zh-CN" sz="1800" dirty="0" smtClean="0">
                <a:solidFill>
                  <a:schemeClr val="tx1"/>
                </a:solidFill>
              </a:rPr>
              <a:t/>
            </a:r>
            <a:br>
              <a:rPr lang="en-US" altLang="zh-CN" sz="1800" dirty="0" smtClean="0">
                <a:solidFill>
                  <a:schemeClr val="tx1"/>
                </a:solidFill>
              </a:rPr>
            </a:br>
            <a:r>
              <a:rPr lang="en-US" altLang="zh-CN" sz="1800" dirty="0" smtClean="0"/>
              <a:t/>
            </a:r>
            <a:br>
              <a:rPr lang="en-US" altLang="zh-CN" sz="1800" dirty="0" smtClean="0"/>
            </a:br>
            <a:r>
              <a:rPr lang="en-US" altLang="zh-CN" sz="1800" dirty="0" smtClean="0"/>
              <a:t/>
            </a:r>
            <a:br>
              <a:rPr lang="en-US" altLang="zh-CN" sz="1800" dirty="0" smtClean="0"/>
            </a:br>
            <a:r>
              <a:rPr lang="en-US" altLang="zh-CN" sz="1800" dirty="0"/>
              <a:t> </a:t>
            </a:r>
            <a:r>
              <a:rPr lang="en-US" altLang="zh-CN" sz="1800" dirty="0" smtClean="0"/>
              <a:t>               </a:t>
            </a:r>
            <a:endParaRPr lang="zh-CN" altLang="en-US" sz="1800" dirty="0"/>
          </a:p>
        </p:txBody>
      </p:sp>
    </p:spTree>
    <p:extLst>
      <p:ext uri="{BB962C8B-B14F-4D97-AF65-F5344CB8AC3E}">
        <p14:creationId xmlns:p14="http://schemas.microsoft.com/office/powerpoint/2010/main" val="530125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类：</a:t>
            </a:r>
            <a:r>
              <a:rPr lang="en-US" altLang="zh-CN" dirty="0" err="1"/>
              <a:t>setShowMessage</a:t>
            </a:r>
            <a:r>
              <a:rPr lang="en-US" altLang="zh-CN" dirty="0" smtClean="0"/>
              <a:t>();</a:t>
            </a:r>
          </a:p>
          <a:p>
            <a:pPr marL="68580" indent="0">
              <a:buNone/>
            </a:pPr>
            <a:r>
              <a:rPr lang="en-US" altLang="zh-CN" dirty="0"/>
              <a:t> </a:t>
            </a:r>
            <a:r>
              <a:rPr lang="en-US" altLang="zh-CN" dirty="0" smtClean="0"/>
              <a:t> </a:t>
            </a:r>
            <a:r>
              <a:rPr lang="zh-CN" altLang="en-US" dirty="0" smtClean="0"/>
              <a:t>方法：</a:t>
            </a:r>
            <a:r>
              <a:rPr lang="en-US" altLang="zh-CN" dirty="0" smtClean="0"/>
              <a:t> </a:t>
            </a:r>
            <a:r>
              <a:rPr lang="en-US" altLang="zh-CN" dirty="0"/>
              <a:t>Change(year, month, day); //</a:t>
            </a:r>
            <a:r>
              <a:rPr lang="zh-CN" altLang="en-US" dirty="0"/>
              <a:t>把阳历的年月日 转变成 对应的农历</a:t>
            </a:r>
            <a:endParaRPr lang="en-US" altLang="zh-CN" dirty="0" smtClean="0"/>
          </a:p>
          <a:p>
            <a:pPr marL="68580" indent="0">
              <a:buNone/>
            </a:pPr>
            <a:r>
              <a:rPr lang="zh-CN" altLang="en-US" dirty="0" smtClean="0"/>
              <a:t>显示节气</a:t>
            </a:r>
            <a:endParaRPr lang="en-US" altLang="zh-CN" dirty="0" smtClean="0"/>
          </a:p>
          <a:p>
            <a:pPr marL="68580" indent="0">
              <a:buNone/>
            </a:pPr>
            <a:endParaRPr lang="en-US" altLang="zh-CN" dirty="0" smtClean="0"/>
          </a:p>
          <a:p>
            <a:pPr marL="68580" indent="0">
              <a:buNone/>
            </a:pPr>
            <a:r>
              <a:rPr lang="zh-CN" altLang="en-US" dirty="0" smtClean="0"/>
              <a:t>显示节日</a:t>
            </a:r>
            <a:endParaRPr lang="en-US" altLang="zh-CN" dirty="0" smtClean="0"/>
          </a:p>
          <a:p>
            <a:pPr marL="68580" indent="0">
              <a:buNone/>
            </a:pPr>
            <a:r>
              <a:rPr lang="en-US" altLang="zh-CN" dirty="0"/>
              <a:t> </a:t>
            </a:r>
            <a:r>
              <a:rPr lang="en-US" altLang="zh-CN" dirty="0" smtClean="0"/>
              <a:t>      </a:t>
            </a:r>
            <a:endParaRPr lang="zh-CN" altLang="en-US" dirty="0"/>
          </a:p>
        </p:txBody>
      </p:sp>
      <p:sp>
        <p:nvSpPr>
          <p:cNvPr id="4" name="标题 3"/>
          <p:cNvSpPr>
            <a:spLocks noGrp="1"/>
          </p:cNvSpPr>
          <p:nvPr>
            <p:ph type="title"/>
          </p:nvPr>
        </p:nvSpPr>
        <p:spPr>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变换农历，二十四节气，节日</a:t>
            </a:r>
            <a:endParaRPr lang="zh-CN" altLang="en-US" dirty="0"/>
          </a:p>
        </p:txBody>
      </p:sp>
      <p:pic>
        <p:nvPicPr>
          <p:cNvPr id="3074" name="Picture 2" descr="C:\Users\AI\Desktop\java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4725143"/>
            <a:ext cx="3086100" cy="276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I\Desktop\java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555" y="3861048"/>
            <a:ext cx="30861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AI\Desktop\java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101" y="2420888"/>
            <a:ext cx="3076575"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p:cNvCxnSpPr>
            <a:endCxn id="3076" idx="1"/>
          </p:cNvCxnSpPr>
          <p:nvPr/>
        </p:nvCxnSpPr>
        <p:spPr>
          <a:xfrm>
            <a:off x="2411760" y="3861048"/>
            <a:ext cx="2870795" cy="142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3074" idx="1"/>
          </p:cNvCxnSpPr>
          <p:nvPr/>
        </p:nvCxnSpPr>
        <p:spPr>
          <a:xfrm>
            <a:off x="2411760" y="4725143"/>
            <a:ext cx="2952328" cy="138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2074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760</TotalTime>
  <Words>1634</Words>
  <Application>Microsoft Office PowerPoint</Application>
  <PresentationFormat>全屏显示(4:3)</PresentationFormat>
  <Paragraphs>240</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奥斯汀</vt:lpstr>
      <vt:lpstr>多功能日历</vt:lpstr>
      <vt:lpstr>PowerPoint 演示文稿</vt:lpstr>
      <vt:lpstr>PowerPoint 演示文稿</vt:lpstr>
      <vt:lpstr>二.实现工具及方法</vt:lpstr>
      <vt:lpstr>三. 开发模块</vt:lpstr>
      <vt:lpstr>PowerPoint 演示文稿</vt:lpstr>
      <vt:lpstr> 显示日历 </vt:lpstr>
      <vt:lpstr>类：     CalendarPad（）；             CalendarMessage（） 方法：            获取系统日期    setYear(int year）getYear()    setMonth(int month)   getMonth()    setDay()       getDay()                       getMonthCalendar（）日历面板的每一天的天数显示     setShowDayTextField（）设置CalendarPad上的每一小格    showMonthCalendar(int year ,int month, int day) 显示每一小格的数字    actionPerformed（）切换年月previousYear previousMonth                                                                      nextYear  nextMonth                     </vt:lpstr>
      <vt:lpstr>变换农历，二十四节气，节日</vt:lpstr>
      <vt:lpstr>记事本</vt:lpstr>
      <vt:lpstr>时钟显示</vt:lpstr>
      <vt:lpstr>绘制时针，分针，秒针</vt:lpstr>
      <vt:lpstr>                    绘制表盘</vt:lpstr>
      <vt:lpstr>              绘制指针</vt:lpstr>
      <vt:lpstr> 显示背景图片 </vt:lpstr>
      <vt:lpstr>天气预报</vt:lpstr>
      <vt:lpstr>PowerPoint 演示文稿</vt:lpstr>
      <vt:lpstr>PowerPoint 演示文稿</vt:lpstr>
      <vt:lpstr>&lt;?xml version="1.0" encoding="UTF-8" ?&gt;  - &lt;rss xmlns:geo="http://www.w3.org/2003/01/geo/wgs84_pos#" xmlns:yweather="http://xml.weather.yahoo.com/ns/rss/1.0" version="2.0"&gt; - &lt;channel&gt;   &lt;title&gt;Yahoo! Weather - Wuhan, CH&lt;/title&gt;    &lt;link&gt;http://us.rd.yahoo.com/dailynews/rss/weather/Wuhan__CH/*http://weather.yahoo.com/forecast/CHXX0138_c.html&lt;/link&gt;    &lt;description&gt;Yahoo! Weather for Wuhan, CH&lt;/description&gt;    &lt;language&gt;en-us&lt;/language&gt;    &lt;lastBuildDate&gt;Sat, 27 Mar 2010 11:00 pm CST&lt;/lastBuildDate&gt;    &lt;ttl&gt;60&lt;/ttl&gt;    &lt;yweather:location city="Wuhan" country="CH" region="" /&gt;    &lt;yweather:units distance="km" pressure="mb" speed="km/h" temperature="C" /&gt;    &lt;yweather:wind chill="15" direction="110" speed="6.44" /&gt;    &lt;yweather:atmosphere humidity="67" pressure="1015.92" rising="0" visibility="9.99" /&gt;    &lt;yweather:astronomy sunrise="6:19 am" sunset="6:38 pm" /&gt;  - &lt;image&gt;   &lt;title&gt;Yahoo! Weather&lt;/title&gt;    &lt;width&gt;142&lt;/width&gt;    &lt;height&gt;18&lt;/height&gt;    &lt;link&gt;http://weather.yahoo.com&lt;/link&gt;    &lt;url&gt;http://l.yimg.com/a/i/us/nws/th/main_142b.gif&lt;/url&gt;    &lt;/image&gt; - &lt;item&gt;   &lt;title&gt;Conditions for Wuhan, CH at 11:00 pm CST&lt;/title&gt;    &lt;geo:lat&gt;30.58&lt;/geo:lat&gt;    &lt;geo:long&gt;114.27&lt;/geo:long&gt;    &lt;link&gt;http://us.rd.yahoo.com/dailynews/rss/weather/Wuhan__CH/*http://weather.yahoo.com/forecast/CHXX0138_c.html&lt;/link&gt;    &lt;pubDate&gt;Sat, 27 Mar 2010 11:00 pm CST&lt;/pubDate&gt;    &lt;yweather:condition code="33" date="Sat, 27 Mar 2010 11:00 pm CST" temp="15" text="Fair" /&gt;  - &lt;description&gt; - &lt;!--[CDATA[  &lt;img src="http://l.yimg.com/a/i/us/we/52/33.gif" mce_src="http://l.yimg.com/a/i/us/we/52/33.gif"/&gt;&lt;br /&gt; &lt;b&gt;Current Conditions:&lt;/b&gt;&lt;br /&gt; Fair, 15 C&lt;BR /&gt; &lt;BR /&gt;&lt;b&gt;Forecast:&lt;/b&gt;&lt;BR /&gt; Sat - Partly Cloudy. High: 18 Low: 9&lt;br /&gt; Sun - Partly Cloudy. High: 20 Low: 12&lt;br /&gt; &lt;br /&gt; &lt;a href="http://us.rd.yahoo.com/dailynews/rss/weather/Wuhan__CH/*http://weather.yahoo.com/forecast/CHXX0138_c.html" mce_href="http://us.rd.yahoo.com/dailynews/rss/weather/Wuhan__CH/*http://weather.yahoo.com/forecast/CHXX0138_c.html"&gt;Full Forecast at Yahoo! Weather&lt;/a&gt;&lt;BR/&gt;&lt;BR/&gt; (provided by &lt;a href="http://www.weather.com" mce_href="http://www.weather.com" &gt;The Weather Channel&lt;/a&gt;)&lt;br/&gt;    ]]--&gt;    &lt;/description&gt;   &lt;yweather:forecast code="29" date="27 Mar 2010" day="Sat" high="18" low="9" text="Partly Cloudy" /&gt;    &lt;yweather:forecast code="30" date="28 Mar 2010" day="Sun" high="20" low="12" text="Partly Cloudy" /&gt;    &lt;guid isPermaLink="false"&gt;CHXX0138_2010_03_27_23_00_CST&lt;/guid&gt;    &lt;/item&gt;   &lt;/channel&gt;   &lt;/rss&gt; - &lt;!--  api7.weather.sp1.yahoo.com uncompressed/chunked Sat Mar 27 08:43:16 PDT 2010    --&gt; </vt:lpstr>
      <vt:lpstr>PowerPoint 演示文稿</vt:lpstr>
      <vt:lpstr> Node lowNode = nodeMap.getNamedItem("low");                                 Node highNode = nodeMap.getNamedItem("high");                                 Node codeNode = nodeMap.getNamedItem("code");                                 String day = "今天";                                 if (result == null) {                                     result = "";                                 } else {                                     day = "\n明天";                                 }                                 result = result                                         + day                                         + " "                                         + dictionaryStrings[Integer                                                   .parseInt(codeNode               //把节点出的代码转换成Int型                                                         .getNodeValue())]             //获取节点处的天气情况                                         + "\t最低温度：" + lowNode.getNodeValue()      //获取节点处的最低温度                                         + "℃ \t最高温度：" + highNode.getNodeValue()                                         + "℃ ";</vt:lpstr>
      <vt:lpstr>               整体类关系</vt:lpstr>
      <vt:lpstr>             整体页面布局</vt:lpstr>
      <vt:lpstr>           数据结构介绍---哈希图</vt:lpstr>
      <vt:lpstr>         链表 </vt:lpstr>
      <vt:lpstr>     四 实验心得</vt:lpstr>
      <vt:lpstr>开发软件从构思—设计—编写--调试---完善 是一个完整的过程有一个整体的清晰的思路是非常重要的。 在编写程序前选择一本好的参考书是非常重要的，它可以让我在短时间内掌握java整日的语法特点和编程思想。在编写代码的过程中必不可少的会遇到各种各样的麻烦和困难，这时请教同学和网络是非常好的办法，特别是网络，海量的资源让我明白了很多不懂的新知识，同时学习别人的方法和思想。 和老师和助教交流，收获得不仅是写代码的方面的能力的提高，前辈的悉心指导往往能让我们收获更多的关于软件开发的重要性和其中的各种的深意。请教代码不懂的地方往往让我豁然开朗。 </vt:lpstr>
      <vt:lpstr>通过本学习的学习和实践我受益匪浅，虽然获得知识很是有限，也让我认识到很多自己的不足，以后会继续“深造”，相信一定能收获更多。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多功能日历</dc:title>
  <dc:creator>AI</dc:creator>
  <cp:lastModifiedBy>AI</cp:lastModifiedBy>
  <cp:revision>39</cp:revision>
  <dcterms:created xsi:type="dcterms:W3CDTF">2012-06-18T10:26:38Z</dcterms:created>
  <dcterms:modified xsi:type="dcterms:W3CDTF">2012-06-20T05:25:44Z</dcterms:modified>
</cp:coreProperties>
</file>